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p:sldMasterIdLst>
    <p:sldMasterId id="2147484635" r:id="rId1"/>
  </p:sldMasterIdLst>
  <p:notesMasterIdLst>
    <p:notesMasterId r:id="rId44"/>
  </p:notesMasterIdLst>
  <p:handoutMasterIdLst>
    <p:handoutMasterId r:id="rId45"/>
  </p:handoutMasterIdLst>
  <p:sldIdLst>
    <p:sldId id="2419" r:id="rId2"/>
    <p:sldId id="2598" r:id="rId3"/>
    <p:sldId id="2473" r:id="rId4"/>
    <p:sldId id="2584" r:id="rId5"/>
    <p:sldId id="2585" r:id="rId6"/>
    <p:sldId id="2549" r:id="rId7"/>
    <p:sldId id="2583" r:id="rId8"/>
    <p:sldId id="2626" r:id="rId9"/>
    <p:sldId id="2623" r:id="rId10"/>
    <p:sldId id="2624" r:id="rId11"/>
    <p:sldId id="2625" r:id="rId12"/>
    <p:sldId id="2586" r:id="rId13"/>
    <p:sldId id="2587" r:id="rId14"/>
    <p:sldId id="2589" r:id="rId15"/>
    <p:sldId id="2590" r:id="rId16"/>
    <p:sldId id="2591" r:id="rId17"/>
    <p:sldId id="2474" r:id="rId18"/>
    <p:sldId id="2592" r:id="rId19"/>
    <p:sldId id="2628" r:id="rId20"/>
    <p:sldId id="2606" r:id="rId21"/>
    <p:sldId id="2607" r:id="rId22"/>
    <p:sldId id="2608" r:id="rId23"/>
    <p:sldId id="2609" r:id="rId24"/>
    <p:sldId id="2610" r:id="rId25"/>
    <p:sldId id="2612" r:id="rId26"/>
    <p:sldId id="2613" r:id="rId27"/>
    <p:sldId id="2614" r:id="rId28"/>
    <p:sldId id="2615" r:id="rId29"/>
    <p:sldId id="2616" r:id="rId30"/>
    <p:sldId id="2617" r:id="rId31"/>
    <p:sldId id="2618" r:id="rId32"/>
    <p:sldId id="2627" r:id="rId33"/>
    <p:sldId id="2619" r:id="rId34"/>
    <p:sldId id="2629" r:id="rId35"/>
    <p:sldId id="2599" r:id="rId36"/>
    <p:sldId id="2600" r:id="rId37"/>
    <p:sldId id="2622" r:id="rId38"/>
    <p:sldId id="2601" r:id="rId39"/>
    <p:sldId id="2620" r:id="rId40"/>
    <p:sldId id="2602" r:id="rId41"/>
    <p:sldId id="2621" r:id="rId42"/>
    <p:sldId id="2582" r:id="rId43"/>
  </p:sldIdLst>
  <p:sldSz cx="9906000" cy="6858000" type="A4"/>
  <p:notesSz cx="6807200" cy="9939338"/>
  <p:embeddedFontLst>
    <p:embeddedFont>
      <p:font typeface="Calibri" pitchFamily="34" charset="0"/>
      <p:regular r:id="rId46"/>
      <p:bold r:id="rId47"/>
      <p:italic r:id="rId48"/>
      <p:boldItalic r:id="rId49"/>
    </p:embeddedFont>
    <p:embeddedFont>
      <p:font typeface="黑体" pitchFamily="2" charset="-122"/>
      <p:regular r:id="rId50"/>
    </p:embeddedFont>
    <p:embeddedFont>
      <p:font typeface="微软雅黑" pitchFamily="34" charset="-122"/>
      <p:regular r:id="rId51"/>
      <p:bold r:id="rId52"/>
    </p:embeddedFont>
    <p:embeddedFont>
      <p:font typeface="华文楷体" pitchFamily="2" charset="-122"/>
      <p:regular r:id="rId53"/>
    </p:embeddedFont>
    <p:embeddedFont>
      <p:font typeface="华文中宋" pitchFamily="2" charset="-122"/>
      <p:regular r:id="rId54"/>
    </p:embeddedFont>
    <p:embeddedFont>
      <p:font typeface="Segoe UI" pitchFamily="34" charset="0"/>
      <p:regular r:id="rId55"/>
      <p:bold r:id="rId56"/>
      <p:italic r:id="rId57"/>
      <p:boldItalic r:id="rId58"/>
    </p:embeddedFont>
    <p:embeddedFont>
      <p:font typeface="Impact" pitchFamily="34" charset="0"/>
      <p:regular r:id="rId59"/>
    </p:embeddedFont>
  </p:embeddedFontLst>
  <p:defaultTextStyle>
    <a:defPPr>
      <a:defRPr lang="zh-CN"/>
    </a:defPPr>
    <a:lvl1pPr algn="l" rtl="0" fontAlgn="base">
      <a:spcBef>
        <a:spcPct val="0"/>
      </a:spcBef>
      <a:spcAft>
        <a:spcPct val="0"/>
      </a:spcAft>
      <a:defRPr sz="2400"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sz="2400"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sz="2400"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sz="2400"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sz="2400" kern="1200">
        <a:solidFill>
          <a:schemeClr val="tx1"/>
        </a:solidFill>
        <a:latin typeface="Arial" pitchFamily="34" charset="0"/>
        <a:ea typeface="宋体" pitchFamily="2" charset="-122"/>
        <a:cs typeface="+mn-cs"/>
      </a:defRPr>
    </a:lvl5pPr>
    <a:lvl6pPr marL="2286000" algn="l" defTabSz="914400" rtl="0" eaLnBrk="1" latinLnBrk="0" hangingPunct="1">
      <a:defRPr sz="2400" kern="1200">
        <a:solidFill>
          <a:schemeClr val="tx1"/>
        </a:solidFill>
        <a:latin typeface="Arial" pitchFamily="34" charset="0"/>
        <a:ea typeface="宋体" pitchFamily="2" charset="-122"/>
        <a:cs typeface="+mn-cs"/>
      </a:defRPr>
    </a:lvl6pPr>
    <a:lvl7pPr marL="2743200" algn="l" defTabSz="914400" rtl="0" eaLnBrk="1" latinLnBrk="0" hangingPunct="1">
      <a:defRPr sz="2400" kern="1200">
        <a:solidFill>
          <a:schemeClr val="tx1"/>
        </a:solidFill>
        <a:latin typeface="Arial" pitchFamily="34" charset="0"/>
        <a:ea typeface="宋体" pitchFamily="2" charset="-122"/>
        <a:cs typeface="+mn-cs"/>
      </a:defRPr>
    </a:lvl7pPr>
    <a:lvl8pPr marL="3200400" algn="l" defTabSz="914400" rtl="0" eaLnBrk="1" latinLnBrk="0" hangingPunct="1">
      <a:defRPr sz="2400" kern="1200">
        <a:solidFill>
          <a:schemeClr val="tx1"/>
        </a:solidFill>
        <a:latin typeface="Arial" pitchFamily="34" charset="0"/>
        <a:ea typeface="宋体" pitchFamily="2" charset="-122"/>
        <a:cs typeface="+mn-cs"/>
      </a:defRPr>
    </a:lvl8pPr>
    <a:lvl9pPr marL="3657600" algn="l" defTabSz="914400" rtl="0" eaLnBrk="1" latinLnBrk="0" hangingPunct="1">
      <a:defRPr sz="2400"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631BA"/>
    <a:srgbClr val="99CCFF"/>
    <a:srgbClr val="CC0000"/>
    <a:srgbClr val="FFCCFF"/>
    <a:srgbClr val="CC99FF"/>
    <a:srgbClr val="3333FF"/>
    <a:srgbClr val="FF9933"/>
    <a:srgbClr val="D0D34D"/>
    <a:srgbClr val="4D735C"/>
    <a:srgbClr val="FF66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637" autoAdjust="0"/>
    <p:restoredTop sz="90588" autoAdjust="0"/>
  </p:normalViewPr>
  <p:slideViewPr>
    <p:cSldViewPr snapToGrid="0">
      <p:cViewPr>
        <p:scale>
          <a:sx n="60" d="100"/>
          <a:sy n="60" d="100"/>
        </p:scale>
        <p:origin x="-672" y="-186"/>
      </p:cViewPr>
      <p:guideLst>
        <p:guide orient="horz" pos="944"/>
        <p:guide pos="481"/>
      </p:guideLst>
    </p:cSldViewPr>
  </p:slideViewPr>
  <p:outlineViewPr>
    <p:cViewPr>
      <p:scale>
        <a:sx n="33" d="100"/>
        <a:sy n="33" d="100"/>
      </p:scale>
      <p:origin x="0" y="2128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47" d="100"/>
          <a:sy n="47" d="100"/>
        </p:scale>
        <p:origin x="-1692" y="-96"/>
      </p:cViewPr>
      <p:guideLst>
        <p:guide orient="horz" pos="3131"/>
        <p:guide pos="2144"/>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6674" name="Rectangle 2"/>
          <p:cNvSpPr>
            <a:spLocks noGrp="1" noChangeArrowheads="1"/>
          </p:cNvSpPr>
          <p:nvPr>
            <p:ph type="hdr" sz="quarter"/>
          </p:nvPr>
        </p:nvSpPr>
        <p:spPr bwMode="auto">
          <a:xfrm>
            <a:off x="3" y="1"/>
            <a:ext cx="2950765" cy="498358"/>
          </a:xfrm>
          <a:prstGeom prst="rect">
            <a:avLst/>
          </a:prstGeom>
          <a:noFill/>
          <a:ln w="9525">
            <a:noFill/>
            <a:miter lim="800000"/>
            <a:headEnd/>
            <a:tailEnd/>
          </a:ln>
          <a:effectLst/>
        </p:spPr>
        <p:txBody>
          <a:bodyPr vert="horz" wrap="square" lIns="91768" tIns="45883" rIns="91768" bIns="45883" numCol="1" anchor="t" anchorCtr="0" compatLnSpc="1">
            <a:prstTxWarp prst="textNoShape">
              <a:avLst/>
            </a:prstTxWarp>
          </a:bodyPr>
          <a:lstStyle>
            <a:lvl1pPr defTabSz="917461">
              <a:defRPr sz="1200">
                <a:cs typeface="Arial" pitchFamily="34" charset="0"/>
              </a:defRPr>
            </a:lvl1pPr>
          </a:lstStyle>
          <a:p>
            <a:pPr>
              <a:defRPr/>
            </a:pPr>
            <a:endParaRPr lang="en-US" altLang="zh-CN"/>
          </a:p>
        </p:txBody>
      </p:sp>
      <p:sp>
        <p:nvSpPr>
          <p:cNvPr id="1436675" name="Rectangle 3"/>
          <p:cNvSpPr>
            <a:spLocks noGrp="1" noChangeArrowheads="1"/>
          </p:cNvSpPr>
          <p:nvPr>
            <p:ph type="dt" sz="quarter" idx="1"/>
          </p:nvPr>
        </p:nvSpPr>
        <p:spPr bwMode="auto">
          <a:xfrm>
            <a:off x="3855351" y="1"/>
            <a:ext cx="2950765" cy="498358"/>
          </a:xfrm>
          <a:prstGeom prst="rect">
            <a:avLst/>
          </a:prstGeom>
          <a:noFill/>
          <a:ln w="9525">
            <a:noFill/>
            <a:miter lim="800000"/>
            <a:headEnd/>
            <a:tailEnd/>
          </a:ln>
          <a:effectLst/>
        </p:spPr>
        <p:txBody>
          <a:bodyPr vert="horz" wrap="square" lIns="91768" tIns="45883" rIns="91768" bIns="45883" numCol="1" anchor="t" anchorCtr="0" compatLnSpc="1">
            <a:prstTxWarp prst="textNoShape">
              <a:avLst/>
            </a:prstTxWarp>
          </a:bodyPr>
          <a:lstStyle>
            <a:lvl1pPr algn="r" defTabSz="917461">
              <a:defRPr sz="1200">
                <a:cs typeface="Arial" pitchFamily="34" charset="0"/>
              </a:defRPr>
            </a:lvl1pPr>
          </a:lstStyle>
          <a:p>
            <a:pPr>
              <a:defRPr/>
            </a:pPr>
            <a:endParaRPr lang="en-US" altLang="zh-CN"/>
          </a:p>
        </p:txBody>
      </p:sp>
      <p:sp>
        <p:nvSpPr>
          <p:cNvPr id="1436676" name="Rectangle 4"/>
          <p:cNvSpPr>
            <a:spLocks noGrp="1" noChangeArrowheads="1"/>
          </p:cNvSpPr>
          <p:nvPr>
            <p:ph type="ftr" sz="quarter" idx="2"/>
          </p:nvPr>
        </p:nvSpPr>
        <p:spPr bwMode="auto">
          <a:xfrm>
            <a:off x="3" y="9438663"/>
            <a:ext cx="2950765" cy="498358"/>
          </a:xfrm>
          <a:prstGeom prst="rect">
            <a:avLst/>
          </a:prstGeom>
          <a:noFill/>
          <a:ln w="9525">
            <a:noFill/>
            <a:miter lim="800000"/>
            <a:headEnd/>
            <a:tailEnd/>
          </a:ln>
          <a:effectLst/>
        </p:spPr>
        <p:txBody>
          <a:bodyPr vert="horz" wrap="square" lIns="91768" tIns="45883" rIns="91768" bIns="45883" numCol="1" anchor="b" anchorCtr="0" compatLnSpc="1">
            <a:prstTxWarp prst="textNoShape">
              <a:avLst/>
            </a:prstTxWarp>
          </a:bodyPr>
          <a:lstStyle>
            <a:lvl1pPr defTabSz="917461">
              <a:defRPr sz="1200">
                <a:cs typeface="Arial" pitchFamily="34" charset="0"/>
              </a:defRPr>
            </a:lvl1pPr>
          </a:lstStyle>
          <a:p>
            <a:pPr>
              <a:defRPr/>
            </a:pPr>
            <a:endParaRPr lang="en-US" altLang="zh-CN"/>
          </a:p>
        </p:txBody>
      </p:sp>
      <p:sp>
        <p:nvSpPr>
          <p:cNvPr id="1436677" name="Rectangle 5"/>
          <p:cNvSpPr>
            <a:spLocks noGrp="1" noChangeArrowheads="1"/>
          </p:cNvSpPr>
          <p:nvPr>
            <p:ph type="sldNum" sz="quarter" idx="3"/>
          </p:nvPr>
        </p:nvSpPr>
        <p:spPr bwMode="auto">
          <a:xfrm>
            <a:off x="3855351" y="9438663"/>
            <a:ext cx="2950765" cy="498358"/>
          </a:xfrm>
          <a:prstGeom prst="rect">
            <a:avLst/>
          </a:prstGeom>
          <a:noFill/>
          <a:ln w="9525">
            <a:noFill/>
            <a:miter lim="800000"/>
            <a:headEnd/>
            <a:tailEnd/>
          </a:ln>
          <a:effectLst/>
        </p:spPr>
        <p:txBody>
          <a:bodyPr vert="horz" wrap="square" lIns="91768" tIns="45883" rIns="91768" bIns="45883" numCol="1" anchor="b" anchorCtr="0" compatLnSpc="1">
            <a:prstTxWarp prst="textNoShape">
              <a:avLst/>
            </a:prstTxWarp>
          </a:bodyPr>
          <a:lstStyle>
            <a:lvl1pPr algn="r" defTabSz="917461">
              <a:defRPr sz="1200">
                <a:cs typeface="Arial" pitchFamily="34" charset="0"/>
              </a:defRPr>
            </a:lvl1pPr>
          </a:lstStyle>
          <a:p>
            <a:pPr>
              <a:defRPr/>
            </a:pPr>
            <a:fld id="{1593C31E-2FA1-44DA-BC6C-5B0AD81581F2}" type="slidenum">
              <a:rPr lang="en-US" altLang="zh-CN"/>
              <a:pPr>
                <a:defRPr/>
              </a:pPr>
              <a:t>‹#›</a:t>
            </a:fld>
            <a:endParaRPr lang="en-US" altLang="zh-CN"/>
          </a:p>
        </p:txBody>
      </p:sp>
    </p:spTree>
    <p:extLst>
      <p:ext uri="{BB962C8B-B14F-4D97-AF65-F5344CB8AC3E}">
        <p14:creationId xmlns="" xmlns:p14="http://schemas.microsoft.com/office/powerpoint/2010/main" val="2910957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3" y="1"/>
            <a:ext cx="2950765" cy="498358"/>
          </a:xfrm>
          <a:prstGeom prst="rect">
            <a:avLst/>
          </a:prstGeom>
          <a:noFill/>
          <a:ln w="9525">
            <a:noFill/>
            <a:miter lim="800000"/>
            <a:headEnd/>
            <a:tailEnd/>
          </a:ln>
          <a:effectLst/>
        </p:spPr>
        <p:txBody>
          <a:bodyPr vert="horz" wrap="square" lIns="91768" tIns="45883" rIns="91768" bIns="45883" numCol="1" anchor="t" anchorCtr="0" compatLnSpc="1">
            <a:prstTxWarp prst="textNoShape">
              <a:avLst/>
            </a:prstTxWarp>
          </a:bodyPr>
          <a:lstStyle>
            <a:lvl1pPr defTabSz="917461">
              <a:defRPr sz="1200">
                <a:cs typeface="Arial" pitchFamily="34" charset="0"/>
              </a:defRPr>
            </a:lvl1pPr>
          </a:lstStyle>
          <a:p>
            <a:pPr>
              <a:defRPr/>
            </a:pPr>
            <a:endParaRPr lang="en-US" altLang="zh-CN"/>
          </a:p>
        </p:txBody>
      </p:sp>
      <p:sp>
        <p:nvSpPr>
          <p:cNvPr id="8195" name="Rectangle 3"/>
          <p:cNvSpPr>
            <a:spLocks noGrp="1" noChangeArrowheads="1"/>
          </p:cNvSpPr>
          <p:nvPr>
            <p:ph type="dt" idx="1"/>
          </p:nvPr>
        </p:nvSpPr>
        <p:spPr bwMode="auto">
          <a:xfrm>
            <a:off x="3855351" y="1"/>
            <a:ext cx="2950765" cy="498358"/>
          </a:xfrm>
          <a:prstGeom prst="rect">
            <a:avLst/>
          </a:prstGeom>
          <a:noFill/>
          <a:ln w="9525">
            <a:noFill/>
            <a:miter lim="800000"/>
            <a:headEnd/>
            <a:tailEnd/>
          </a:ln>
          <a:effectLst/>
        </p:spPr>
        <p:txBody>
          <a:bodyPr vert="horz" wrap="square" lIns="91768" tIns="45883" rIns="91768" bIns="45883" numCol="1" anchor="t" anchorCtr="0" compatLnSpc="1">
            <a:prstTxWarp prst="textNoShape">
              <a:avLst/>
            </a:prstTxWarp>
          </a:bodyPr>
          <a:lstStyle>
            <a:lvl1pPr algn="r" defTabSz="917461">
              <a:defRPr sz="1200">
                <a:cs typeface="Arial" pitchFamily="34" charset="0"/>
              </a:defRPr>
            </a:lvl1pPr>
          </a:lstStyle>
          <a:p>
            <a:pPr>
              <a:defRPr/>
            </a:pPr>
            <a:endParaRPr lang="en-US" altLang="zh-CN"/>
          </a:p>
        </p:txBody>
      </p:sp>
      <p:sp>
        <p:nvSpPr>
          <p:cNvPr id="86020" name="Rectangle 4"/>
          <p:cNvSpPr>
            <a:spLocks noGrp="1" noRot="1" noChangeAspect="1" noChangeArrowheads="1" noTextEdit="1"/>
          </p:cNvSpPr>
          <p:nvPr>
            <p:ph type="sldImg" idx="2"/>
          </p:nvPr>
        </p:nvSpPr>
        <p:spPr bwMode="auto">
          <a:xfrm>
            <a:off x="712788" y="746125"/>
            <a:ext cx="5381625" cy="3725863"/>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2789" y="4719332"/>
            <a:ext cx="5441629" cy="4473629"/>
          </a:xfrm>
          <a:prstGeom prst="rect">
            <a:avLst/>
          </a:prstGeom>
          <a:noFill/>
          <a:ln w="9525">
            <a:noFill/>
            <a:miter lim="800000"/>
            <a:headEnd/>
            <a:tailEnd/>
          </a:ln>
          <a:effectLst/>
        </p:spPr>
        <p:txBody>
          <a:bodyPr vert="horz" wrap="square" lIns="91768" tIns="45883" rIns="91768" bIns="45883"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8198" name="Rectangle 6"/>
          <p:cNvSpPr>
            <a:spLocks noGrp="1" noChangeArrowheads="1"/>
          </p:cNvSpPr>
          <p:nvPr>
            <p:ph type="ftr" sz="quarter" idx="4"/>
          </p:nvPr>
        </p:nvSpPr>
        <p:spPr bwMode="auto">
          <a:xfrm>
            <a:off x="3" y="9438663"/>
            <a:ext cx="2950765" cy="498358"/>
          </a:xfrm>
          <a:prstGeom prst="rect">
            <a:avLst/>
          </a:prstGeom>
          <a:noFill/>
          <a:ln w="9525">
            <a:noFill/>
            <a:miter lim="800000"/>
            <a:headEnd/>
            <a:tailEnd/>
          </a:ln>
          <a:effectLst/>
        </p:spPr>
        <p:txBody>
          <a:bodyPr vert="horz" wrap="square" lIns="91768" tIns="45883" rIns="91768" bIns="45883" numCol="1" anchor="b" anchorCtr="0" compatLnSpc="1">
            <a:prstTxWarp prst="textNoShape">
              <a:avLst/>
            </a:prstTxWarp>
          </a:bodyPr>
          <a:lstStyle>
            <a:lvl1pPr defTabSz="917461">
              <a:defRPr sz="1200">
                <a:cs typeface="Arial" pitchFamily="34" charset="0"/>
              </a:defRPr>
            </a:lvl1pPr>
          </a:lstStyle>
          <a:p>
            <a:pPr>
              <a:defRPr/>
            </a:pPr>
            <a:endParaRPr lang="en-US" altLang="zh-CN"/>
          </a:p>
        </p:txBody>
      </p:sp>
      <p:sp>
        <p:nvSpPr>
          <p:cNvPr id="8199" name="Rectangle 7"/>
          <p:cNvSpPr>
            <a:spLocks noGrp="1" noChangeArrowheads="1"/>
          </p:cNvSpPr>
          <p:nvPr>
            <p:ph type="sldNum" sz="quarter" idx="5"/>
          </p:nvPr>
        </p:nvSpPr>
        <p:spPr bwMode="auto">
          <a:xfrm>
            <a:off x="3855351" y="9438663"/>
            <a:ext cx="2950765" cy="498358"/>
          </a:xfrm>
          <a:prstGeom prst="rect">
            <a:avLst/>
          </a:prstGeom>
          <a:noFill/>
          <a:ln w="9525">
            <a:noFill/>
            <a:miter lim="800000"/>
            <a:headEnd/>
            <a:tailEnd/>
          </a:ln>
          <a:effectLst/>
        </p:spPr>
        <p:txBody>
          <a:bodyPr vert="horz" wrap="square" lIns="91768" tIns="45883" rIns="91768" bIns="45883" numCol="1" anchor="b" anchorCtr="0" compatLnSpc="1">
            <a:prstTxWarp prst="textNoShape">
              <a:avLst/>
            </a:prstTxWarp>
          </a:bodyPr>
          <a:lstStyle>
            <a:lvl1pPr algn="r" defTabSz="917461">
              <a:defRPr sz="1200">
                <a:cs typeface="Arial" pitchFamily="34" charset="0"/>
              </a:defRPr>
            </a:lvl1pPr>
          </a:lstStyle>
          <a:p>
            <a:pPr>
              <a:defRPr/>
            </a:pPr>
            <a:fld id="{2DBC1D2D-EB98-40B1-A0B3-C35A1250B896}" type="slidenum">
              <a:rPr lang="en-US" altLang="zh-CN"/>
              <a:pPr>
                <a:defRPr/>
              </a:pPr>
              <a:t>‹#›</a:t>
            </a:fld>
            <a:endParaRPr lang="en-US" altLang="zh-CN"/>
          </a:p>
        </p:txBody>
      </p:sp>
    </p:spTree>
    <p:extLst>
      <p:ext uri="{BB962C8B-B14F-4D97-AF65-F5344CB8AC3E}">
        <p14:creationId xmlns="" xmlns:p14="http://schemas.microsoft.com/office/powerpoint/2010/main" val="39703984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2DBC1D2D-EB98-40B1-A0B3-C35A1250B896}" type="slidenum">
              <a:rPr lang="en-US" altLang="zh-CN" smtClean="0"/>
              <a:pPr>
                <a:defRPr/>
              </a:pPr>
              <a:t>7</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727075" y="819150"/>
            <a:ext cx="5172075" cy="3581400"/>
          </a:xfrm>
        </p:spPr>
      </p:sp>
      <p:sp>
        <p:nvSpPr>
          <p:cNvPr id="50179" name="Rectangle 3"/>
          <p:cNvSpPr>
            <a:spLocks noGrp="1" noChangeArrowheads="1"/>
          </p:cNvSpPr>
          <p:nvPr>
            <p:ph type="body" idx="1"/>
          </p:nvPr>
        </p:nvSpPr>
        <p:spPr>
          <a:noFill/>
          <a:ln/>
        </p:spPr>
        <p:txBody>
          <a:bodyPr/>
          <a:lstStyle/>
          <a:p>
            <a:r>
              <a:rPr lang="zh-CN" altLang="en-US" sz="2800" dirty="0" smtClean="0"/>
              <a:t>：每册关注一个知识领域，每单元按主题选择范文。第1册侧重人生类话题、第2册侧重文化类话题、第3册侧重社会类话题。</a:t>
            </a:r>
          </a:p>
          <a:p>
            <a:endParaRPr lang="zh-CN" altLang="en-US" sz="2800" dirty="0" smtClean="0"/>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a:xfrm>
            <a:off x="727075" y="819150"/>
            <a:ext cx="5172075" cy="3581400"/>
          </a:xfrm>
        </p:spPr>
      </p:sp>
      <p:sp>
        <p:nvSpPr>
          <p:cNvPr id="51203" name="备注占位符 2"/>
          <p:cNvSpPr>
            <a:spLocks noGrp="1"/>
          </p:cNvSpPr>
          <p:nvPr>
            <p:ph type="body" idx="1"/>
          </p:nvPr>
        </p:nvSpPr>
        <p:spPr>
          <a:noFill/>
          <a:ln/>
        </p:spPr>
        <p:txBody>
          <a:bodyPr/>
          <a:lstStyle/>
          <a:p>
            <a:pPr eaLnBrk="1" hangingPunct="1">
              <a:lnSpc>
                <a:spcPct val="90000"/>
              </a:lnSpc>
              <a:buFont typeface="Wingdings" pitchFamily="2" charset="2"/>
              <a:buChar char="l"/>
            </a:pPr>
            <a:r>
              <a:rPr lang="zh-CN" altLang="en-US" dirty="0" smtClean="0"/>
              <a:t>通过引导学生从不同的文化视角对选篇进行分析，来培养学生的跨文化敏感度</a:t>
            </a:r>
            <a:endParaRPr lang="en-US" altLang="zh-CN" dirty="0" smtClean="0"/>
          </a:p>
          <a:p>
            <a:pPr eaLnBrk="1" hangingPunct="1">
              <a:lnSpc>
                <a:spcPct val="90000"/>
              </a:lnSpc>
              <a:buFont typeface="Wingdings" pitchFamily="2" charset="2"/>
              <a:buChar char="l"/>
            </a:pPr>
            <a:endParaRPr lang="zh-CN" altLang="en-US" dirty="0" smtClean="0"/>
          </a:p>
          <a:p>
            <a:pPr eaLnBrk="1" hangingPunct="1">
              <a:lnSpc>
                <a:spcPct val="90000"/>
              </a:lnSpc>
              <a:buFont typeface="Wingdings" pitchFamily="2" charset="2"/>
              <a:buChar char="l"/>
            </a:pPr>
            <a:r>
              <a:rPr lang="zh-CN" altLang="en-US" dirty="0" smtClean="0"/>
              <a:t>通过引导学生对观点进行评估和分析，来培养他们的思辨能力</a:t>
            </a:r>
            <a:endParaRPr lang="en-US" altLang="zh-CN" dirty="0" smtClean="0"/>
          </a:p>
          <a:p>
            <a:pPr eaLnBrk="1" hangingPunct="1">
              <a:lnSpc>
                <a:spcPct val="90000"/>
              </a:lnSpc>
              <a:buFont typeface="Wingdings" pitchFamily="2" charset="2"/>
              <a:buChar char="l"/>
            </a:pPr>
            <a:endParaRPr lang="zh-CN" altLang="en-US" dirty="0" smtClean="0"/>
          </a:p>
          <a:p>
            <a:pPr eaLnBrk="1" hangingPunct="1">
              <a:lnSpc>
                <a:spcPct val="90000"/>
              </a:lnSpc>
              <a:buFont typeface="Wingdings" pitchFamily="2" charset="2"/>
              <a:buChar char="l"/>
            </a:pPr>
            <a:r>
              <a:rPr lang="zh-CN" altLang="en-US" dirty="0" smtClean="0"/>
              <a:t>通过设置合作的活动，来培养他们的合作能力和自主学习能力。</a:t>
            </a:r>
          </a:p>
        </p:txBody>
      </p:sp>
      <p:sp>
        <p:nvSpPr>
          <p:cNvPr id="51204" name="灯片编号占位符 3"/>
          <p:cNvSpPr>
            <a:spLocks noGrp="1"/>
          </p:cNvSpPr>
          <p:nvPr>
            <p:ph type="sldNum" sz="quarter" idx="5"/>
          </p:nvPr>
        </p:nvSpPr>
        <p:spPr>
          <a:noFill/>
        </p:spPr>
        <p:txBody>
          <a:bodyPr/>
          <a:lstStyle/>
          <a:p>
            <a:fld id="{FB9E6E42-E288-4AD8-B381-6C4FE645C430}" type="slidenum">
              <a:rPr lang="zh-CN" altLang="en-US" smtClean="0"/>
              <a:pPr/>
              <a:t>15</a:t>
            </a:fld>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42950" y="2130426"/>
            <a:ext cx="8420100" cy="1470025"/>
          </a:xfrm>
        </p:spPr>
        <p:txBody>
          <a:body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DD6D38F1-14D8-7646-B929-2E92BC275904}" type="datetimeFigureOut">
              <a:rPr kumimoji="1" lang="zh-CN" altLang="en-US" smtClean="0"/>
              <a:pPr/>
              <a:t>2017-5-11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B1F1427-B214-2245-B3C9-9D11B6ED1722}" type="slidenum">
              <a:rPr kumimoji="1" lang="zh-CN" altLang="en-US" smtClean="0"/>
              <a:pPr/>
              <a:t>‹#›</a:t>
            </a:fld>
            <a:endParaRPr kumimoji="1" lang="zh-CN" altLang="en-US"/>
          </a:p>
        </p:txBody>
      </p:sp>
    </p:spTree>
    <p:extLst>
      <p:ext uri="{BB962C8B-B14F-4D97-AF65-F5344CB8AC3E}">
        <p14:creationId xmlns="" xmlns:p14="http://schemas.microsoft.com/office/powerpoint/2010/main" val="29900215"/>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zh-CN" altLang="en-US"/>
          </a:p>
        </p:txBody>
      </p:sp>
      <p:sp>
        <p:nvSpPr>
          <p:cNvPr id="4" name="日期占位符 3"/>
          <p:cNvSpPr>
            <a:spLocks noGrp="1"/>
          </p:cNvSpPr>
          <p:nvPr>
            <p:ph type="dt" sz="half" idx="10"/>
          </p:nvPr>
        </p:nvSpPr>
        <p:spPr/>
        <p:txBody>
          <a:bodyPr/>
          <a:lstStyle/>
          <a:p>
            <a:fld id="{DD6D38F1-14D8-7646-B929-2E92BC275904}" type="datetimeFigureOut">
              <a:rPr kumimoji="1" lang="zh-CN" altLang="en-US" smtClean="0"/>
              <a:pPr/>
              <a:t>2017-5-11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pPr>
              <a:defRPr/>
            </a:pPr>
            <a:fld id="{64986171-E2DF-479E-98E6-9848F84DFDEB}" type="slidenum">
              <a:rPr lang="en-US" altLang="zh-CN" smtClean="0"/>
              <a:pPr>
                <a:defRPr/>
              </a:pPr>
              <a:t>‹#›</a:t>
            </a:fld>
            <a:endParaRPr lang="en-US" altLang="zh-CN"/>
          </a:p>
        </p:txBody>
      </p:sp>
    </p:spTree>
    <p:extLst>
      <p:ext uri="{BB962C8B-B14F-4D97-AF65-F5344CB8AC3E}">
        <p14:creationId xmlns="" xmlns:p14="http://schemas.microsoft.com/office/powerpoint/2010/main" val="2618938631"/>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181850" y="274639"/>
            <a:ext cx="2228850" cy="5851525"/>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495300" y="274639"/>
            <a:ext cx="6521450" cy="5851525"/>
          </a:xfrm>
        </p:spPr>
        <p:txBody>
          <a:bodyPr vert="eaVert"/>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zh-CN" altLang="en-US"/>
          </a:p>
        </p:txBody>
      </p:sp>
      <p:sp>
        <p:nvSpPr>
          <p:cNvPr id="4" name="日期占位符 3"/>
          <p:cNvSpPr>
            <a:spLocks noGrp="1"/>
          </p:cNvSpPr>
          <p:nvPr>
            <p:ph type="dt" sz="half" idx="10"/>
          </p:nvPr>
        </p:nvSpPr>
        <p:spPr/>
        <p:txBody>
          <a:bodyPr/>
          <a:lstStyle/>
          <a:p>
            <a:fld id="{DD6D38F1-14D8-7646-B929-2E92BC275904}" type="datetimeFigureOut">
              <a:rPr kumimoji="1" lang="zh-CN" altLang="en-US" smtClean="0"/>
              <a:pPr/>
              <a:t>2017-5-11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pPr>
              <a:defRPr/>
            </a:pPr>
            <a:fld id="{64986171-E2DF-479E-98E6-9848F84DFDEB}" type="slidenum">
              <a:rPr lang="en-US" altLang="zh-CN" smtClean="0"/>
              <a:pPr>
                <a:defRPr/>
              </a:pPr>
              <a:t>‹#›</a:t>
            </a:fld>
            <a:endParaRPr lang="en-US" altLang="zh-CN"/>
          </a:p>
        </p:txBody>
      </p:sp>
    </p:spTree>
    <p:extLst>
      <p:ext uri="{BB962C8B-B14F-4D97-AF65-F5344CB8AC3E}">
        <p14:creationId xmlns="" xmlns:p14="http://schemas.microsoft.com/office/powerpoint/2010/main" val="2972854235"/>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2" name="Picture 3" descr="C:\Documents and Settings\Administrator\桌面\嘉宁演讲\背景.jpg"/>
          <p:cNvPicPr>
            <a:picLocks noChangeAspect="1" noChangeArrowheads="1"/>
          </p:cNvPicPr>
          <p:nvPr/>
        </p:nvPicPr>
        <p:blipFill>
          <a:blip r:embed="rId2" cstate="print">
            <a:duotone>
              <a:schemeClr val="accent3">
                <a:shade val="45000"/>
                <a:satMod val="135000"/>
              </a:schemeClr>
              <a:prstClr val="white"/>
            </a:duotone>
            <a:lum contrast="40000"/>
          </a:blip>
          <a:srcRect/>
          <a:stretch>
            <a:fillRect/>
          </a:stretch>
        </p:blipFill>
        <p:spPr bwMode="auto">
          <a:xfrm>
            <a:off x="0" y="358350"/>
            <a:ext cx="9906000" cy="6141307"/>
          </a:xfrm>
          <a:prstGeom prst="rect">
            <a:avLst/>
          </a:prstGeom>
          <a:noFill/>
        </p:spPr>
      </p:pic>
      <p:sp>
        <p:nvSpPr>
          <p:cNvPr id="3" name="Line 9"/>
          <p:cNvSpPr>
            <a:spLocks noChangeShapeType="1"/>
          </p:cNvSpPr>
          <p:nvPr/>
        </p:nvSpPr>
        <p:spPr bwMode="auto">
          <a:xfrm flipV="1">
            <a:off x="2105025" y="152400"/>
            <a:ext cx="0" cy="228600"/>
          </a:xfrm>
          <a:prstGeom prst="line">
            <a:avLst/>
          </a:prstGeom>
          <a:noFill/>
          <a:ln w="9525">
            <a:solidFill>
              <a:schemeClr val="bg1"/>
            </a:solidFill>
            <a:round/>
            <a:headEnd/>
            <a:tailEnd/>
          </a:ln>
          <a:effectLst/>
        </p:spPr>
        <p:txBody>
          <a:bodyPr/>
          <a:lstStyle/>
          <a:p>
            <a:pPr>
              <a:buFont typeface="Wingdings" pitchFamily="2" charset="2"/>
              <a:buNone/>
              <a:defRPr/>
            </a:pPr>
            <a:endParaRPr lang="zh-CN" altLang="en-US"/>
          </a:p>
        </p:txBody>
      </p:sp>
      <p:sp>
        <p:nvSpPr>
          <p:cNvPr id="4" name="Text Box 10"/>
          <p:cNvSpPr txBox="1">
            <a:spLocks noChangeArrowheads="1"/>
          </p:cNvSpPr>
          <p:nvPr/>
        </p:nvSpPr>
        <p:spPr bwMode="auto">
          <a:xfrm>
            <a:off x="7248525" y="6553204"/>
            <a:ext cx="2441576" cy="214313"/>
          </a:xfrm>
          <a:prstGeom prst="rect">
            <a:avLst/>
          </a:prstGeom>
          <a:noFill/>
          <a:ln w="9525">
            <a:noFill/>
            <a:miter lim="800000"/>
            <a:headEnd/>
            <a:tailEnd/>
          </a:ln>
          <a:effectLst/>
        </p:spPr>
        <p:txBody>
          <a:bodyPr>
            <a:spAutoFit/>
          </a:bodyPr>
          <a:lstStyle/>
          <a:p>
            <a:pPr algn="r">
              <a:defRPr/>
            </a:pPr>
            <a:r>
              <a:rPr lang="en-US" altLang="zh-CN" sz="800" dirty="0">
                <a:solidFill>
                  <a:schemeClr val="bg1"/>
                </a:solidFill>
              </a:rPr>
              <a:t>© Copyright IBM Global Services 2011</a:t>
            </a:r>
          </a:p>
        </p:txBody>
      </p:sp>
      <p:sp>
        <p:nvSpPr>
          <p:cNvPr id="5" name="Line 12"/>
          <p:cNvSpPr>
            <a:spLocks noChangeShapeType="1"/>
          </p:cNvSpPr>
          <p:nvPr/>
        </p:nvSpPr>
        <p:spPr bwMode="auto">
          <a:xfrm flipV="1">
            <a:off x="1651000" y="6477000"/>
            <a:ext cx="0" cy="228600"/>
          </a:xfrm>
          <a:prstGeom prst="line">
            <a:avLst/>
          </a:prstGeom>
          <a:noFill/>
          <a:ln w="9525">
            <a:solidFill>
              <a:schemeClr val="bg1"/>
            </a:solidFill>
            <a:round/>
            <a:headEnd/>
            <a:tailEnd/>
          </a:ln>
          <a:effectLst/>
        </p:spPr>
        <p:txBody>
          <a:bodyPr/>
          <a:lstStyle/>
          <a:p>
            <a:pPr>
              <a:buFont typeface="Wingdings" pitchFamily="2" charset="2"/>
              <a:buNone/>
              <a:defRPr/>
            </a:pPr>
            <a:endParaRPr lang="zh-CN" altLang="en-US"/>
          </a:p>
        </p:txBody>
      </p:sp>
      <p:sp>
        <p:nvSpPr>
          <p:cNvPr id="6" name="Line 15"/>
          <p:cNvSpPr>
            <a:spLocks noChangeShapeType="1"/>
          </p:cNvSpPr>
          <p:nvPr/>
        </p:nvSpPr>
        <p:spPr bwMode="auto">
          <a:xfrm>
            <a:off x="495300" y="1262063"/>
            <a:ext cx="8915400" cy="0"/>
          </a:xfrm>
          <a:prstGeom prst="line">
            <a:avLst/>
          </a:prstGeom>
          <a:noFill/>
          <a:ln w="9525">
            <a:solidFill>
              <a:schemeClr val="tx1"/>
            </a:solidFill>
            <a:miter lim="800000"/>
            <a:headEnd/>
            <a:tailEnd/>
          </a:ln>
          <a:effectLst/>
        </p:spPr>
        <p:txBody>
          <a:bodyPr wrap="none"/>
          <a:lstStyle/>
          <a:p>
            <a:pPr>
              <a:buFont typeface="Wingdings" pitchFamily="2" charset="2"/>
              <a:buNone/>
              <a:defRPr/>
            </a:pPr>
            <a:endParaRPr lang="zh-CN" altLang="en-US"/>
          </a:p>
        </p:txBody>
      </p:sp>
      <p:pic>
        <p:nvPicPr>
          <p:cNvPr id="7" name="Picture 3" descr="C:\Documents and Settings\Administrator\桌面\嘉宁演讲\背景.jpg"/>
          <p:cNvPicPr>
            <a:picLocks noChangeAspect="1" noChangeArrowheads="1"/>
          </p:cNvPicPr>
          <p:nvPr/>
        </p:nvPicPr>
        <p:blipFill>
          <a:blip r:embed="rId2" cstate="print">
            <a:duotone>
              <a:schemeClr val="accent2">
                <a:shade val="45000"/>
                <a:satMod val="135000"/>
              </a:schemeClr>
              <a:prstClr val="white"/>
            </a:duotone>
            <a:lum contrast="10000"/>
          </a:blip>
          <a:srcRect l="68815" t="2431" r="6033"/>
          <a:stretch>
            <a:fillRect/>
          </a:stretch>
        </p:blipFill>
        <p:spPr bwMode="auto">
          <a:xfrm>
            <a:off x="0" y="4"/>
            <a:ext cx="9906000" cy="383061"/>
          </a:xfrm>
          <a:prstGeom prst="rect">
            <a:avLst/>
          </a:prstGeom>
          <a:noFill/>
        </p:spPr>
      </p:pic>
      <p:pic>
        <p:nvPicPr>
          <p:cNvPr id="8" name="Picture 5" descr="C:\Documents and Settings\Administrator\桌面\嘉宁演讲\外研社.jpg"/>
          <p:cNvPicPr>
            <a:picLocks noChangeAspect="1" noChangeArrowheads="1"/>
          </p:cNvPicPr>
          <p:nvPr/>
        </p:nvPicPr>
        <p:blipFill>
          <a:blip r:embed="rId3" cstate="print">
            <a:duotone>
              <a:schemeClr val="accent1">
                <a:shade val="45000"/>
                <a:satMod val="135000"/>
              </a:schemeClr>
              <a:prstClr val="white"/>
            </a:duotone>
          </a:blip>
          <a:srcRect l="5056" t="9147" r="6019" b="10474"/>
          <a:stretch>
            <a:fillRect/>
          </a:stretch>
        </p:blipFill>
        <p:spPr bwMode="auto">
          <a:xfrm>
            <a:off x="8991599" y="0"/>
            <a:ext cx="914401" cy="1033154"/>
          </a:xfrm>
          <a:prstGeom prst="rect">
            <a:avLst/>
          </a:prstGeom>
          <a:ln>
            <a:noFill/>
          </a:ln>
          <a:effectLst>
            <a:softEdge rad="112500"/>
          </a:effectLst>
        </p:spPr>
      </p:pic>
      <p:pic>
        <p:nvPicPr>
          <p:cNvPr id="9" name="Picture 3" descr="C:\Documents and Settings\Administrator\桌面\嘉宁演讲\背景.jpg"/>
          <p:cNvPicPr>
            <a:picLocks noChangeAspect="1" noChangeArrowheads="1"/>
          </p:cNvPicPr>
          <p:nvPr/>
        </p:nvPicPr>
        <p:blipFill>
          <a:blip r:embed="rId2" cstate="print">
            <a:duotone>
              <a:schemeClr val="accent2">
                <a:shade val="45000"/>
                <a:satMod val="135000"/>
              </a:schemeClr>
              <a:prstClr val="white"/>
            </a:duotone>
            <a:lum contrast="10000"/>
          </a:blip>
          <a:srcRect l="68815" t="2431" r="6033"/>
          <a:stretch>
            <a:fillRect/>
          </a:stretch>
        </p:blipFill>
        <p:spPr bwMode="auto">
          <a:xfrm>
            <a:off x="0" y="6474943"/>
            <a:ext cx="9906000" cy="383061"/>
          </a:xfrm>
          <a:prstGeom prst="rect">
            <a:avLst/>
          </a:prstGeom>
          <a:noFill/>
        </p:spPr>
      </p:pic>
      <p:sp>
        <p:nvSpPr>
          <p:cNvPr id="10" name="Text Box 4"/>
          <p:cNvSpPr txBox="1">
            <a:spLocks noChangeArrowheads="1"/>
          </p:cNvSpPr>
          <p:nvPr/>
        </p:nvSpPr>
        <p:spPr bwMode="auto">
          <a:xfrm>
            <a:off x="8181136" y="4486276"/>
            <a:ext cx="1454244" cy="600164"/>
          </a:xfrm>
          <a:prstGeom prst="rect">
            <a:avLst/>
          </a:prstGeom>
          <a:noFill/>
          <a:ln w="6350">
            <a:noFill/>
            <a:miter lim="800000"/>
            <a:headEnd/>
            <a:tailEnd/>
          </a:ln>
          <a:effectLst/>
        </p:spPr>
        <p:txBody>
          <a:bodyPr wrap="none">
            <a:spAutoFit/>
          </a:bodyPr>
          <a:lstStyle/>
          <a:p>
            <a:pPr algn="ctr">
              <a:buFont typeface="Wingdings" pitchFamily="2" charset="2"/>
              <a:buNone/>
              <a:defRPr/>
            </a:pPr>
            <a:r>
              <a:rPr lang="en-US" altLang="zh-CN" sz="3300">
                <a:solidFill>
                  <a:schemeClr val="bg1"/>
                </a:solidFill>
                <a:latin typeface="Helvetica CondensedBlack"/>
              </a:rPr>
              <a:t>deeper</a:t>
            </a:r>
          </a:p>
        </p:txBody>
      </p:sp>
      <p:sp>
        <p:nvSpPr>
          <p:cNvPr id="11" name="Line 13"/>
          <p:cNvSpPr>
            <a:spLocks noChangeShapeType="1"/>
          </p:cNvSpPr>
          <p:nvPr/>
        </p:nvSpPr>
        <p:spPr bwMode="auto">
          <a:xfrm flipV="1">
            <a:off x="1981200" y="1219200"/>
            <a:ext cx="0" cy="381000"/>
          </a:xfrm>
          <a:prstGeom prst="line">
            <a:avLst/>
          </a:prstGeom>
          <a:noFill/>
          <a:ln w="9525">
            <a:solidFill>
              <a:schemeClr val="bg1"/>
            </a:solidFill>
            <a:round/>
            <a:headEnd/>
            <a:tailEnd/>
          </a:ln>
          <a:effectLst/>
        </p:spPr>
        <p:txBody>
          <a:bodyPr/>
          <a:lstStyle/>
          <a:p>
            <a:pPr>
              <a:buFont typeface="Wingdings" pitchFamily="2" charset="2"/>
              <a:buNone/>
              <a:defRPr/>
            </a:pPr>
            <a:endParaRPr lang="zh-CN" altLang="en-US"/>
          </a:p>
        </p:txBody>
      </p:sp>
      <p:sp>
        <p:nvSpPr>
          <p:cNvPr id="12" name="Rectangle 14"/>
          <p:cNvSpPr>
            <a:spLocks noChangeArrowheads="1"/>
          </p:cNvSpPr>
          <p:nvPr/>
        </p:nvSpPr>
        <p:spPr bwMode="auto">
          <a:xfrm>
            <a:off x="6697663" y="1911350"/>
            <a:ext cx="5567362" cy="306388"/>
          </a:xfrm>
          <a:prstGeom prst="rect">
            <a:avLst/>
          </a:prstGeom>
          <a:noFill/>
          <a:ln w="9525" algn="ctr">
            <a:noFill/>
            <a:miter lim="800000"/>
            <a:headEnd/>
            <a:tailEnd/>
          </a:ln>
          <a:effectLst/>
        </p:spPr>
        <p:txBody>
          <a:bodyPr lIns="18288" tIns="18288" rIns="18288" bIns="18288" anchor="ctr"/>
          <a:lstStyle/>
          <a:p>
            <a:pPr marL="342900" indent="-342900">
              <a:lnSpc>
                <a:spcPct val="98000"/>
              </a:lnSpc>
              <a:spcBef>
                <a:spcPct val="20000"/>
              </a:spcBef>
              <a:defRPr/>
            </a:pPr>
            <a:r>
              <a:rPr lang="zh-CN" altLang="en-US" sz="1800" b="1">
                <a:solidFill>
                  <a:schemeClr val="bg1"/>
                </a:solidFill>
              </a:rPr>
              <a:t>外语教学与研究出版社</a:t>
            </a:r>
          </a:p>
        </p:txBody>
      </p:sp>
      <p:sp>
        <p:nvSpPr>
          <p:cNvPr id="13" name="Line 17"/>
          <p:cNvSpPr>
            <a:spLocks noChangeShapeType="1"/>
          </p:cNvSpPr>
          <p:nvPr/>
        </p:nvSpPr>
        <p:spPr bwMode="auto">
          <a:xfrm>
            <a:off x="0" y="1600200"/>
            <a:ext cx="9906000" cy="0"/>
          </a:xfrm>
          <a:prstGeom prst="line">
            <a:avLst/>
          </a:prstGeom>
          <a:noFill/>
          <a:ln w="9525">
            <a:solidFill>
              <a:schemeClr val="accent1"/>
            </a:solidFill>
            <a:miter lim="800000"/>
            <a:headEnd/>
            <a:tailEnd/>
          </a:ln>
          <a:effectLst/>
        </p:spPr>
        <p:txBody>
          <a:bodyPr wrap="none"/>
          <a:lstStyle/>
          <a:p>
            <a:pPr>
              <a:buFont typeface="Wingdings" pitchFamily="2" charset="2"/>
              <a:buNone/>
              <a:defRPr/>
            </a:pPr>
            <a:endParaRPr lang="zh-CN" altLang="en-US"/>
          </a:p>
        </p:txBody>
      </p:sp>
      <p:cxnSp>
        <p:nvCxnSpPr>
          <p:cNvPr id="14" name="直接连接符 25"/>
          <p:cNvCxnSpPr>
            <a:cxnSpLocks noChangeShapeType="1"/>
          </p:cNvCxnSpPr>
          <p:nvPr userDrawn="1"/>
        </p:nvCxnSpPr>
        <p:spPr bwMode="auto">
          <a:xfrm rot="5400000">
            <a:off x="1522413" y="4797425"/>
            <a:ext cx="914400" cy="0"/>
          </a:xfrm>
          <a:prstGeom prst="line">
            <a:avLst/>
          </a:prstGeom>
          <a:noFill/>
          <a:ln w="6350" algn="ctr">
            <a:solidFill>
              <a:schemeClr val="tx1"/>
            </a:solidFill>
            <a:miter lim="800000"/>
            <a:headEnd/>
            <a:tailEnd/>
          </a:ln>
        </p:spPr>
      </p:cxnSp>
      <p:pic>
        <p:nvPicPr>
          <p:cNvPr id="15" name="Picture 3" descr="C:\Documents and Settings\Administrator\桌面\嘉宁演讲\背景.jpg"/>
          <p:cNvPicPr>
            <a:picLocks noChangeAspect="1" noChangeArrowheads="1"/>
          </p:cNvPicPr>
          <p:nvPr userDrawn="1"/>
        </p:nvPicPr>
        <p:blipFill>
          <a:blip r:embed="rId2"/>
          <a:srcRect/>
          <a:stretch>
            <a:fillRect/>
          </a:stretch>
        </p:blipFill>
        <p:spPr bwMode="auto">
          <a:xfrm>
            <a:off x="0" y="1581150"/>
            <a:ext cx="9906000" cy="5276850"/>
          </a:xfrm>
          <a:prstGeom prst="rect">
            <a:avLst/>
          </a:prstGeom>
          <a:noFill/>
          <a:ln w="9525">
            <a:noFill/>
            <a:miter lim="800000"/>
            <a:headEnd/>
            <a:tailEnd/>
          </a:ln>
        </p:spPr>
      </p:pic>
      <p:pic>
        <p:nvPicPr>
          <p:cNvPr id="16" name="Picture 3" descr="C:\Documents and Settings\Administrator\桌面\嘉宁演讲\背景.jpg"/>
          <p:cNvPicPr>
            <a:picLocks noChangeAspect="1" noChangeArrowheads="1"/>
          </p:cNvPicPr>
          <p:nvPr userDrawn="1"/>
        </p:nvPicPr>
        <p:blipFill>
          <a:blip r:embed="rId2"/>
          <a:srcRect l="68816" t="2431" r="6033"/>
          <a:stretch>
            <a:fillRect/>
          </a:stretch>
        </p:blipFill>
        <p:spPr bwMode="auto">
          <a:xfrm>
            <a:off x="0" y="0"/>
            <a:ext cx="9906000" cy="1593850"/>
          </a:xfrm>
          <a:prstGeom prst="rect">
            <a:avLst/>
          </a:prstGeom>
          <a:noFill/>
          <a:ln w="9525">
            <a:noFill/>
            <a:miter lim="800000"/>
            <a:headEnd/>
            <a:tailEnd/>
          </a:ln>
        </p:spPr>
      </p:pic>
      <p:sp>
        <p:nvSpPr>
          <p:cNvPr id="17" name="矩形 16"/>
          <p:cNvSpPr/>
          <p:nvPr userDrawn="1"/>
        </p:nvSpPr>
        <p:spPr bwMode="auto">
          <a:xfrm>
            <a:off x="2" y="4"/>
            <a:ext cx="3454400" cy="542925"/>
          </a:xfrm>
          <a:prstGeom prst="rect">
            <a:avLst/>
          </a:prstGeom>
          <a:noFill/>
          <a:ln w="6350" cap="flat" cmpd="sng" algn="ctr">
            <a:noFill/>
            <a:prstDash val="solid"/>
            <a:miter lim="800000"/>
            <a:headEnd type="none" w="med" len="med"/>
            <a:tailEnd type="none" w="med" len="med"/>
          </a:ln>
          <a:effectLst/>
        </p:spPr>
        <p:txBody>
          <a:bodyPr anchor="ctr"/>
          <a:lstStyle/>
          <a:p>
            <a:pPr>
              <a:buFont typeface="Wingdings" pitchFamily="2" charset="2"/>
              <a:buNone/>
              <a:defRPr/>
            </a:pPr>
            <a:r>
              <a:rPr lang="zh-CN" altLang="en-US" sz="1800" b="1">
                <a:solidFill>
                  <a:srgbClr val="030E64"/>
                </a:solidFill>
                <a:latin typeface="华文楷体" pitchFamily="2" charset="-122"/>
                <a:ea typeface="华文楷体" pitchFamily="2" charset="-122"/>
              </a:rPr>
              <a:t>外语教学与研究出版社</a:t>
            </a:r>
          </a:p>
        </p:txBody>
      </p:sp>
      <p:pic>
        <p:nvPicPr>
          <p:cNvPr id="18" name="Picture 3" descr="C:\Documents and Settings\Administrator\桌面\嘉宁演讲\背景.jpg"/>
          <p:cNvPicPr>
            <a:picLocks noChangeAspect="1" noChangeArrowheads="1"/>
          </p:cNvPicPr>
          <p:nvPr userDrawn="1"/>
        </p:nvPicPr>
        <p:blipFill>
          <a:blip r:embed="rId2"/>
          <a:srcRect l="76523" t="2431" r="6033"/>
          <a:stretch>
            <a:fillRect/>
          </a:stretch>
        </p:blipFill>
        <p:spPr bwMode="auto">
          <a:xfrm>
            <a:off x="2273302" y="1544642"/>
            <a:ext cx="7558088" cy="1931987"/>
          </a:xfrm>
          <a:prstGeom prst="rect">
            <a:avLst/>
          </a:prstGeom>
          <a:noFill/>
          <a:ln w="9525">
            <a:noFill/>
            <a:miter lim="800000"/>
            <a:headEnd/>
            <a:tailEnd/>
          </a:ln>
        </p:spPr>
      </p:pic>
      <p:sp>
        <p:nvSpPr>
          <p:cNvPr id="19" name="矩形 18"/>
          <p:cNvSpPr/>
          <p:nvPr userDrawn="1"/>
        </p:nvSpPr>
        <p:spPr>
          <a:xfrm>
            <a:off x="3286125" y="1370014"/>
            <a:ext cx="5297488" cy="1569660"/>
          </a:xfrm>
          <a:prstGeom prst="rect">
            <a:avLst/>
          </a:prstGeom>
        </p:spPr>
        <p:txBody>
          <a:bodyPr>
            <a:spAutoFit/>
          </a:bodyPr>
          <a:lstStyle/>
          <a:p>
            <a:pPr algn="ctr">
              <a:lnSpc>
                <a:spcPct val="150000"/>
              </a:lnSpc>
              <a:defRPr/>
            </a:pPr>
            <a:r>
              <a:rPr lang="zh-CN" altLang="en-US" sz="3200" b="1">
                <a:solidFill>
                  <a:srgbClr val="393939"/>
                </a:solidFill>
                <a:latin typeface="黑体" pitchFamily="2" charset="-122"/>
                <a:ea typeface="黑体" pitchFamily="2" charset="-122"/>
              </a:rPr>
              <a:t>浅议数字出版时代</a:t>
            </a:r>
            <a:endParaRPr lang="en-US" altLang="zh-CN" sz="3200" b="1">
              <a:solidFill>
                <a:srgbClr val="393939"/>
              </a:solidFill>
              <a:latin typeface="黑体" pitchFamily="2" charset="-122"/>
              <a:ea typeface="黑体" pitchFamily="2" charset="-122"/>
            </a:endParaRPr>
          </a:p>
          <a:p>
            <a:pPr algn="ctr">
              <a:lnSpc>
                <a:spcPct val="150000"/>
              </a:lnSpc>
              <a:defRPr/>
            </a:pPr>
            <a:r>
              <a:rPr lang="zh-CN" altLang="en-US" sz="3200" b="1">
                <a:solidFill>
                  <a:srgbClr val="393939"/>
                </a:solidFill>
                <a:latin typeface="黑体" pitchFamily="2" charset="-122"/>
                <a:ea typeface="黑体" pitchFamily="2" charset="-122"/>
              </a:rPr>
              <a:t>图书编辑的挑战和应对之道</a:t>
            </a:r>
            <a:endParaRPr lang="zh-CN" altLang="en-US" sz="3200">
              <a:solidFill>
                <a:srgbClr val="393939"/>
              </a:solidFill>
              <a:latin typeface="黑体" pitchFamily="2" charset="-122"/>
              <a:ea typeface="黑体" pitchFamily="2" charset="-122"/>
            </a:endParaRPr>
          </a:p>
        </p:txBody>
      </p:sp>
      <p:sp>
        <p:nvSpPr>
          <p:cNvPr id="20" name="TextBox 19"/>
          <p:cNvSpPr txBox="1"/>
          <p:nvPr userDrawn="1"/>
        </p:nvSpPr>
        <p:spPr>
          <a:xfrm>
            <a:off x="5930903" y="3582992"/>
            <a:ext cx="3298825" cy="1754187"/>
          </a:xfrm>
          <a:prstGeom prst="rect">
            <a:avLst/>
          </a:prstGeom>
          <a:noFill/>
        </p:spPr>
        <p:txBody>
          <a:bodyPr>
            <a:spAutoFit/>
          </a:bodyPr>
          <a:lstStyle/>
          <a:p>
            <a:pPr>
              <a:lnSpc>
                <a:spcPct val="150000"/>
              </a:lnSpc>
              <a:defRPr/>
            </a:pPr>
            <a:r>
              <a:rPr lang="zh-CN" altLang="en-US" b="1">
                <a:latin typeface="华文楷体" pitchFamily="2" charset="-122"/>
                <a:ea typeface="华文楷体" pitchFamily="2" charset="-122"/>
              </a:rPr>
              <a:t>陈嘉宁</a:t>
            </a:r>
            <a:endParaRPr lang="en-US" altLang="zh-CN" b="1">
              <a:latin typeface="华文楷体" pitchFamily="2" charset="-122"/>
              <a:ea typeface="华文楷体" pitchFamily="2" charset="-122"/>
            </a:endParaRPr>
          </a:p>
          <a:p>
            <a:pPr>
              <a:lnSpc>
                <a:spcPct val="150000"/>
              </a:lnSpc>
              <a:defRPr/>
            </a:pPr>
            <a:r>
              <a:rPr lang="zh-CN" altLang="en-US" b="1">
                <a:latin typeface="华文楷体" pitchFamily="2" charset="-122"/>
                <a:ea typeface="华文楷体" pitchFamily="2" charset="-122"/>
              </a:rPr>
              <a:t>综英分社测试工作室</a:t>
            </a:r>
            <a:endParaRPr lang="en-US" altLang="zh-CN" b="1">
              <a:latin typeface="华文楷体" pitchFamily="2" charset="-122"/>
              <a:ea typeface="华文楷体" pitchFamily="2" charset="-122"/>
            </a:endParaRPr>
          </a:p>
          <a:p>
            <a:pPr>
              <a:lnSpc>
                <a:spcPct val="150000"/>
              </a:lnSpc>
              <a:defRPr/>
            </a:pPr>
            <a:r>
              <a:rPr lang="en-US" altLang="zh-CN" b="1">
                <a:latin typeface="华文楷体" pitchFamily="2" charset="-122"/>
                <a:ea typeface="华文楷体" pitchFamily="2" charset="-122"/>
              </a:rPr>
              <a:t>2011</a:t>
            </a:r>
            <a:r>
              <a:rPr lang="zh-CN" altLang="en-US" b="1">
                <a:latin typeface="华文楷体" pitchFamily="2" charset="-122"/>
                <a:ea typeface="华文楷体" pitchFamily="2" charset="-122"/>
              </a:rPr>
              <a:t>年</a:t>
            </a:r>
            <a:r>
              <a:rPr lang="en-US" altLang="zh-CN" b="1">
                <a:latin typeface="华文楷体" pitchFamily="2" charset="-122"/>
                <a:ea typeface="华文楷体" pitchFamily="2" charset="-122"/>
              </a:rPr>
              <a:t>10</a:t>
            </a:r>
            <a:r>
              <a:rPr lang="zh-CN" altLang="en-US" b="1">
                <a:latin typeface="华文楷体" pitchFamily="2" charset="-122"/>
                <a:ea typeface="华文楷体" pitchFamily="2" charset="-122"/>
              </a:rPr>
              <a:t>月</a:t>
            </a:r>
            <a:r>
              <a:rPr lang="en-US" altLang="zh-CN" b="1">
                <a:latin typeface="华文楷体" pitchFamily="2" charset="-122"/>
                <a:ea typeface="华文楷体" pitchFamily="2" charset="-122"/>
              </a:rPr>
              <a:t>31</a:t>
            </a:r>
            <a:r>
              <a:rPr lang="zh-CN" altLang="en-US" b="1">
                <a:latin typeface="华文楷体" pitchFamily="2" charset="-122"/>
                <a:ea typeface="华文楷体" pitchFamily="2" charset="-122"/>
              </a:rPr>
              <a:t>日</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77383" y="914400"/>
            <a:ext cx="7759701" cy="1143000"/>
          </a:xfrm>
        </p:spPr>
        <p:txBody>
          <a:bodyPr/>
          <a:lstStyle/>
          <a:p>
            <a:r>
              <a:rPr lang="en-US" dirty="0" smtClean="0"/>
              <a:t>Click to edit Master title style</a:t>
            </a:r>
            <a:endParaRPr lang="en-US" dirty="0"/>
          </a:p>
        </p:txBody>
      </p:sp>
      <p:sp>
        <p:nvSpPr>
          <p:cNvPr id="6" name="Content Placeholder 2"/>
          <p:cNvSpPr>
            <a:spLocks noGrp="1"/>
          </p:cNvSpPr>
          <p:nvPr>
            <p:ph idx="1"/>
          </p:nvPr>
        </p:nvSpPr>
        <p:spPr>
          <a:xfrm>
            <a:off x="1077383" y="2209801"/>
            <a:ext cx="7759701" cy="3916363"/>
          </a:xfrm>
        </p:spPr>
        <p:txBody>
          <a:bodyPr/>
          <a:lstStyle>
            <a:lvl1pPr marL="228600" indent="-228600">
              <a:buClr>
                <a:schemeClr val="accent1"/>
              </a:buClr>
              <a:buFont typeface="Arial"/>
              <a:buChar char="•"/>
              <a:defRPr/>
            </a:lvl1pPr>
            <a:lvl2pPr marL="457200" indent="-228600">
              <a:buClr>
                <a:schemeClr val="accent1"/>
              </a:buClr>
              <a:buFont typeface="Arial"/>
              <a:buChar char="•"/>
              <a:defRPr/>
            </a:lvl2pPr>
            <a:lvl3pPr marL="685800" indent="-228600">
              <a:buClr>
                <a:schemeClr val="accent1"/>
              </a:buClr>
              <a:buFont typeface="Arial"/>
              <a:buChar char="•"/>
              <a:defRPr/>
            </a:lvl3pPr>
            <a:lvl4pPr marL="914400" indent="-228600">
              <a:buClr>
                <a:schemeClr val="accent1"/>
              </a:buClr>
              <a:buFont typeface="Arial"/>
              <a:buChar char="•"/>
              <a:defRPr/>
            </a:lvl4pPr>
            <a:lvl5pPr marL="1143000" indent="-228600">
              <a:buClr>
                <a:schemeClr val="accent1"/>
              </a:buClr>
              <a:buFont typeface="Arial"/>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zh-CN" altLang="en-US"/>
          </a:p>
        </p:txBody>
      </p:sp>
      <p:sp>
        <p:nvSpPr>
          <p:cNvPr id="4" name="日期占位符 3"/>
          <p:cNvSpPr>
            <a:spLocks noGrp="1"/>
          </p:cNvSpPr>
          <p:nvPr>
            <p:ph type="dt" sz="half" idx="10"/>
          </p:nvPr>
        </p:nvSpPr>
        <p:spPr/>
        <p:txBody>
          <a:bodyPr/>
          <a:lstStyle/>
          <a:p>
            <a:fld id="{DD6D38F1-14D8-7646-B929-2E92BC275904}" type="datetimeFigureOut">
              <a:rPr kumimoji="1" lang="zh-CN" altLang="en-US" smtClean="0"/>
              <a:pPr/>
              <a:t>2017-5-11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pPr>
              <a:defRPr/>
            </a:pPr>
            <a:fld id="{AA65C076-D550-428C-90D7-B45931100EE4}" type="slidenum">
              <a:rPr lang="en-US" altLang="zh-CN" smtClean="0"/>
              <a:pPr>
                <a:defRPr/>
              </a:pPr>
              <a:t>‹#›</a:t>
            </a:fld>
            <a:endParaRPr lang="en-US" altLang="zh-CN"/>
          </a:p>
        </p:txBody>
      </p:sp>
      <p:sp>
        <p:nvSpPr>
          <p:cNvPr id="7" name="Line 12"/>
          <p:cNvSpPr>
            <a:spLocks noChangeShapeType="1"/>
          </p:cNvSpPr>
          <p:nvPr userDrawn="1"/>
        </p:nvSpPr>
        <p:spPr bwMode="auto">
          <a:xfrm flipV="1">
            <a:off x="1651000" y="6477000"/>
            <a:ext cx="0" cy="228600"/>
          </a:xfrm>
          <a:prstGeom prst="line">
            <a:avLst/>
          </a:prstGeom>
          <a:noFill/>
          <a:ln w="9525">
            <a:solidFill>
              <a:schemeClr val="bg1"/>
            </a:solidFill>
            <a:round/>
            <a:headEnd/>
            <a:tailEnd/>
          </a:ln>
          <a:effectLst/>
        </p:spPr>
        <p:txBody>
          <a:bodyPr/>
          <a:lstStyle/>
          <a:p>
            <a:pPr>
              <a:buFont typeface="Wingdings" pitchFamily="2" charset="2"/>
              <a:buNone/>
              <a:defRPr/>
            </a:pPr>
            <a:endParaRPr lang="zh-CN" altLang="en-US"/>
          </a:p>
        </p:txBody>
      </p:sp>
    </p:spTree>
    <p:extLst>
      <p:ext uri="{BB962C8B-B14F-4D97-AF65-F5344CB8AC3E}">
        <p14:creationId xmlns="" xmlns:p14="http://schemas.microsoft.com/office/powerpoint/2010/main" val="110129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2506" y="4406901"/>
            <a:ext cx="8420100" cy="1362075"/>
          </a:xfrm>
        </p:spPr>
        <p:txBody>
          <a:bodyPr anchor="t"/>
          <a:lstStyle>
            <a:lvl1pPr algn="l">
              <a:defRPr sz="4000" b="1" cap="all"/>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fld id="{DD6D38F1-14D8-7646-B929-2E92BC275904}" type="datetimeFigureOut">
              <a:rPr kumimoji="1" lang="zh-CN" altLang="en-US" smtClean="0"/>
              <a:pPr/>
              <a:t>2017-5-11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pPr>
              <a:defRPr/>
            </a:pPr>
            <a:fld id="{64986171-E2DF-479E-98E6-9848F84DFDEB}" type="slidenum">
              <a:rPr lang="en-US" altLang="zh-CN" smtClean="0"/>
              <a:pPr>
                <a:defRPr/>
              </a:pPr>
              <a:t>‹#›</a:t>
            </a:fld>
            <a:endParaRPr lang="en-US" altLang="zh-CN"/>
          </a:p>
        </p:txBody>
      </p:sp>
    </p:spTree>
    <p:extLst>
      <p:ext uri="{BB962C8B-B14F-4D97-AF65-F5344CB8AC3E}">
        <p14:creationId xmlns="" xmlns:p14="http://schemas.microsoft.com/office/powerpoint/2010/main" val="42096065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zh-CN" altLang="en-US"/>
          </a:p>
        </p:txBody>
      </p:sp>
      <p:sp>
        <p:nvSpPr>
          <p:cNvPr id="4" name="内容占位符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zh-CN" altLang="en-US"/>
          </a:p>
        </p:txBody>
      </p:sp>
      <p:sp>
        <p:nvSpPr>
          <p:cNvPr id="5" name="日期占位符 4"/>
          <p:cNvSpPr>
            <a:spLocks noGrp="1"/>
          </p:cNvSpPr>
          <p:nvPr>
            <p:ph type="dt" sz="half" idx="10"/>
          </p:nvPr>
        </p:nvSpPr>
        <p:spPr/>
        <p:txBody>
          <a:bodyPr/>
          <a:lstStyle/>
          <a:p>
            <a:fld id="{DD6D38F1-14D8-7646-B929-2E92BC275904}" type="datetimeFigureOut">
              <a:rPr kumimoji="1" lang="zh-CN" altLang="en-US" smtClean="0"/>
              <a:pPr/>
              <a:t>2017-5-11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pPr>
              <a:defRPr/>
            </a:pPr>
            <a:fld id="{64986171-E2DF-479E-98E6-9848F84DFDEB}" type="slidenum">
              <a:rPr lang="en-US" altLang="zh-CN" smtClean="0"/>
              <a:pPr>
                <a:defRPr/>
              </a:pPr>
              <a:t>‹#›</a:t>
            </a:fld>
            <a:endParaRPr lang="en-US" altLang="zh-CN"/>
          </a:p>
        </p:txBody>
      </p:sp>
    </p:spTree>
    <p:extLst>
      <p:ext uri="{BB962C8B-B14F-4D97-AF65-F5344CB8AC3E}">
        <p14:creationId xmlns="" xmlns:p14="http://schemas.microsoft.com/office/powerpoint/2010/main" val="273264517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zh-CN" altLang="en-US"/>
          </a:p>
        </p:txBody>
      </p:sp>
      <p:sp>
        <p:nvSpPr>
          <p:cNvPr id="5" name="文本占位符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zh-CN" altLang="en-US"/>
          </a:p>
        </p:txBody>
      </p:sp>
      <p:sp>
        <p:nvSpPr>
          <p:cNvPr id="7" name="日期占位符 6"/>
          <p:cNvSpPr>
            <a:spLocks noGrp="1"/>
          </p:cNvSpPr>
          <p:nvPr>
            <p:ph type="dt" sz="half" idx="10"/>
          </p:nvPr>
        </p:nvSpPr>
        <p:spPr/>
        <p:txBody>
          <a:bodyPr/>
          <a:lstStyle/>
          <a:p>
            <a:fld id="{DD6D38F1-14D8-7646-B929-2E92BC275904}" type="datetimeFigureOut">
              <a:rPr kumimoji="1" lang="zh-CN" altLang="en-US" smtClean="0"/>
              <a:pPr/>
              <a:t>2017-5-11</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pPr>
              <a:defRPr/>
            </a:pPr>
            <a:fld id="{64986171-E2DF-479E-98E6-9848F84DFDEB}" type="slidenum">
              <a:rPr lang="en-US" altLang="zh-CN" smtClean="0"/>
              <a:pPr>
                <a:defRPr/>
              </a:pPr>
              <a:t>‹#›</a:t>
            </a:fld>
            <a:endParaRPr lang="en-US" altLang="zh-CN"/>
          </a:p>
        </p:txBody>
      </p:sp>
    </p:spTree>
    <p:extLst>
      <p:ext uri="{BB962C8B-B14F-4D97-AF65-F5344CB8AC3E}">
        <p14:creationId xmlns="" xmlns:p14="http://schemas.microsoft.com/office/powerpoint/2010/main" val="321840671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DD6D38F1-14D8-7646-B929-2E92BC275904}" type="datetimeFigureOut">
              <a:rPr kumimoji="1" lang="zh-CN" altLang="en-US" smtClean="0"/>
              <a:pPr/>
              <a:t>2017-5-11</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pPr>
              <a:defRPr/>
            </a:pPr>
            <a:fld id="{64986171-E2DF-479E-98E6-9848F84DFDEB}" type="slidenum">
              <a:rPr lang="en-US" altLang="zh-CN" smtClean="0"/>
              <a:pPr>
                <a:defRPr/>
              </a:pPr>
              <a:t>‹#›</a:t>
            </a:fld>
            <a:endParaRPr lang="en-US" altLang="zh-CN"/>
          </a:p>
        </p:txBody>
      </p:sp>
    </p:spTree>
    <p:extLst>
      <p:ext uri="{BB962C8B-B14F-4D97-AF65-F5344CB8AC3E}">
        <p14:creationId xmlns="" xmlns:p14="http://schemas.microsoft.com/office/powerpoint/2010/main" val="3435666010"/>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094EB6BB-B913-494A-AED6-6A1E97D47781}" type="datetimeFigureOut">
              <a:rPr lang="zh-CN" altLang="en-US" smtClean="0"/>
              <a:pPr>
                <a:defRPr/>
              </a:pPr>
              <a:t>2017-5-11</a:t>
            </a:fld>
            <a:endParaRPr lang="zh-CN" altLang="en-US"/>
          </a:p>
        </p:txBody>
      </p:sp>
      <p:sp>
        <p:nvSpPr>
          <p:cNvPr id="3" name="页脚占位符 2"/>
          <p:cNvSpPr>
            <a:spLocks noGrp="1"/>
          </p:cNvSpPr>
          <p:nvPr>
            <p:ph type="ftr" sz="quarter" idx="11"/>
          </p:nvPr>
        </p:nvSpPr>
        <p:spPr/>
        <p:txBody>
          <a:bodyPr/>
          <a:lstStyle/>
          <a:p>
            <a:pPr>
              <a:defRPr/>
            </a:pPr>
            <a:endParaRPr lang="zh-CN" altLang="en-US"/>
          </a:p>
        </p:txBody>
      </p:sp>
      <p:sp>
        <p:nvSpPr>
          <p:cNvPr id="4" name="幻灯片编号占位符 3"/>
          <p:cNvSpPr>
            <a:spLocks noGrp="1"/>
          </p:cNvSpPr>
          <p:nvPr>
            <p:ph type="sldNum" sz="quarter" idx="12"/>
          </p:nvPr>
        </p:nvSpPr>
        <p:spPr/>
        <p:txBody>
          <a:bodyPr/>
          <a:lstStyle/>
          <a:p>
            <a:pPr>
              <a:defRPr/>
            </a:pPr>
            <a:fld id="{62265BF7-9BE6-4D49-8A49-69BE039A16FF}" type="slidenum">
              <a:rPr lang="zh-CN" altLang="en-US" smtClean="0"/>
              <a:pPr>
                <a:defRPr/>
              </a:pPr>
              <a:t>‹#›</a:t>
            </a:fld>
            <a:endParaRPr lang="zh-CN" altLang="en-US"/>
          </a:p>
        </p:txBody>
      </p:sp>
    </p:spTree>
    <p:extLst>
      <p:ext uri="{BB962C8B-B14F-4D97-AF65-F5344CB8AC3E}">
        <p14:creationId xmlns="" xmlns:p14="http://schemas.microsoft.com/office/powerpoint/2010/main" val="137058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0" y="273050"/>
            <a:ext cx="3259006" cy="1162050"/>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第二级</a:t>
            </a:r>
          </a:p>
          <a:p>
            <a:pPr lvl="2"/>
            <a:r>
              <a:rPr kumimoji="1" lang="zh-CN" altLang="en-US" smtClean="0"/>
              <a:t>第三级</a:t>
            </a:r>
          </a:p>
          <a:p>
            <a:pPr lvl="3"/>
            <a:r>
              <a:rPr kumimoji="1" lang="zh-CN" altLang="en-US" smtClean="0"/>
              <a:t>第四级</a:t>
            </a:r>
          </a:p>
          <a:p>
            <a:pPr lvl="4"/>
            <a:r>
              <a:rPr kumimoji="1" lang="zh-CN" altLang="en-US" smtClean="0"/>
              <a:t>第五级</a:t>
            </a:r>
            <a:endParaRPr kumimoji="1" lang="zh-CN" altLang="en-US"/>
          </a:p>
        </p:txBody>
      </p:sp>
      <p:sp>
        <p:nvSpPr>
          <p:cNvPr id="4" name="文本占位符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DD6D38F1-14D8-7646-B929-2E92BC275904}" type="datetimeFigureOut">
              <a:rPr kumimoji="1" lang="zh-CN" altLang="en-US" smtClean="0"/>
              <a:pPr/>
              <a:t>2017-5-11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pPr>
              <a:defRPr/>
            </a:pPr>
            <a:fld id="{64986171-E2DF-479E-98E6-9848F84DFDEB}" type="slidenum">
              <a:rPr lang="en-US" altLang="zh-CN" smtClean="0"/>
              <a:pPr>
                <a:defRPr/>
              </a:pPr>
              <a:t>‹#›</a:t>
            </a:fld>
            <a:endParaRPr lang="en-US" altLang="zh-CN"/>
          </a:p>
        </p:txBody>
      </p:sp>
    </p:spTree>
    <p:extLst>
      <p:ext uri="{BB962C8B-B14F-4D97-AF65-F5344CB8AC3E}">
        <p14:creationId xmlns="" xmlns:p14="http://schemas.microsoft.com/office/powerpoint/2010/main" val="1241617402"/>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645" y="4800600"/>
            <a:ext cx="5943600" cy="566738"/>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zh-CN" altLang="en-US" smtClean="0"/>
              <a:t>单击图标添加图片</a:t>
            </a:r>
            <a:endParaRPr kumimoji="1" lang="zh-CN" altLang="en-US"/>
          </a:p>
        </p:txBody>
      </p:sp>
      <p:sp>
        <p:nvSpPr>
          <p:cNvPr id="4" name="文本占位符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DD6D38F1-14D8-7646-B929-2E92BC275904}" type="datetimeFigureOut">
              <a:rPr kumimoji="1" lang="zh-CN" altLang="en-US" smtClean="0"/>
              <a:pPr/>
              <a:t>2017-5-11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pPr>
              <a:defRPr/>
            </a:pPr>
            <a:fld id="{64986171-E2DF-479E-98E6-9848F84DFDEB}" type="slidenum">
              <a:rPr lang="en-US" altLang="zh-CN" smtClean="0"/>
              <a:pPr>
                <a:defRPr/>
              </a:pPr>
              <a:t>‹#›</a:t>
            </a:fld>
            <a:endParaRPr lang="en-US" altLang="zh-CN"/>
          </a:p>
        </p:txBody>
      </p:sp>
    </p:spTree>
    <p:extLst>
      <p:ext uri="{BB962C8B-B14F-4D97-AF65-F5344CB8AC3E}">
        <p14:creationId xmlns="" xmlns:p14="http://schemas.microsoft.com/office/powerpoint/2010/main" val="582719704"/>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D38F1-14D8-7646-B929-2E92BC275904}" type="datetimeFigureOut">
              <a:rPr kumimoji="1" lang="zh-CN" altLang="en-US" smtClean="0"/>
              <a:pPr/>
              <a:t>2017-5-11</a:t>
            </a:fld>
            <a:endParaRPr kumimoji="1" lang="zh-CN" altLang="en-US"/>
          </a:p>
        </p:txBody>
      </p:sp>
      <p:sp>
        <p:nvSpPr>
          <p:cNvPr id="5" name="页脚占位符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4986171-E2DF-479E-98E6-9848F84DFDEB}" type="slidenum">
              <a:rPr lang="en-US" altLang="zh-CN" smtClean="0"/>
              <a:pPr>
                <a:defRPr/>
              </a:pPr>
              <a:t>‹#›</a:t>
            </a:fld>
            <a:endParaRPr lang="en-US" altLang="zh-CN"/>
          </a:p>
        </p:txBody>
      </p:sp>
    </p:spTree>
    <p:extLst>
      <p:ext uri="{BB962C8B-B14F-4D97-AF65-F5344CB8AC3E}">
        <p14:creationId xmlns="" xmlns:p14="http://schemas.microsoft.com/office/powerpoint/2010/main" val="3559715953"/>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 id="2147484588" r:id="rId12"/>
    <p:sldLayoutId id="2147484647" r:id="rId13"/>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ctrTitle"/>
          </p:nvPr>
        </p:nvSpPr>
        <p:spPr>
          <a:xfrm>
            <a:off x="762000" y="825500"/>
            <a:ext cx="8318500" cy="2324100"/>
          </a:xfrm>
        </p:spPr>
        <p:txBody>
          <a:bodyPr>
            <a:noAutofit/>
          </a:bodyPr>
          <a:lstStyle/>
          <a:p>
            <a:r>
              <a:rPr lang="zh-CN" altLang="en-US" b="1" dirty="0" smtClean="0">
                <a:solidFill>
                  <a:srgbClr val="C00000"/>
                </a:solidFill>
                <a:latin typeface="宋体" pitchFamily="2" charset="-122"/>
                <a:ea typeface="宋体" pitchFamily="2" charset="-122"/>
                <a:cs typeface="+mn-cs"/>
              </a:rPr>
              <a:t>分门别类，精雕细琢</a:t>
            </a:r>
            <a:r>
              <a:rPr lang="en-US" altLang="zh-CN" b="1" dirty="0" smtClean="0">
                <a:solidFill>
                  <a:srgbClr val="C00000"/>
                </a:solidFill>
                <a:latin typeface="宋体" pitchFamily="2" charset="-122"/>
                <a:ea typeface="宋体" pitchFamily="2" charset="-122"/>
                <a:cs typeface="+mn-cs"/>
              </a:rPr>
              <a:t/>
            </a:r>
            <a:br>
              <a:rPr lang="en-US" altLang="zh-CN" b="1" dirty="0" smtClean="0">
                <a:solidFill>
                  <a:srgbClr val="C00000"/>
                </a:solidFill>
                <a:latin typeface="宋体" pitchFamily="2" charset="-122"/>
                <a:ea typeface="宋体" pitchFamily="2" charset="-122"/>
                <a:cs typeface="+mn-cs"/>
              </a:rPr>
            </a:br>
            <a:r>
              <a:rPr lang="en-US" altLang="zh-CN" b="1" dirty="0" smtClean="0">
                <a:solidFill>
                  <a:srgbClr val="C00000"/>
                </a:solidFill>
                <a:latin typeface="宋体" pitchFamily="2" charset="-122"/>
                <a:ea typeface="宋体" pitchFamily="2" charset="-122"/>
                <a:cs typeface="+mn-cs"/>
              </a:rPr>
              <a:t/>
            </a:r>
            <a:br>
              <a:rPr lang="en-US" altLang="zh-CN" b="1" dirty="0" smtClean="0">
                <a:solidFill>
                  <a:srgbClr val="C00000"/>
                </a:solidFill>
                <a:latin typeface="宋体" pitchFamily="2" charset="-122"/>
                <a:ea typeface="宋体" pitchFamily="2" charset="-122"/>
                <a:cs typeface="+mn-cs"/>
              </a:rPr>
            </a:br>
            <a:r>
              <a:rPr lang="zh-CN" altLang="en-US" sz="3600" b="1" dirty="0" smtClean="0">
                <a:latin typeface="宋体" pitchFamily="2" charset="-122"/>
                <a:ea typeface="宋体" pitchFamily="2" charset="-122"/>
                <a:cs typeface="+mn-cs"/>
              </a:rPr>
              <a:t>外研社英语写作教、学、研资源</a:t>
            </a:r>
            <a:endParaRPr lang="en-US" altLang="zh-CN" sz="4000" b="1" dirty="0" smtClean="0">
              <a:latin typeface="宋体" pitchFamily="2" charset="-122"/>
              <a:ea typeface="宋体" pitchFamily="2" charset="-122"/>
              <a:cs typeface="+mn-cs"/>
            </a:endParaRPr>
          </a:p>
        </p:txBody>
      </p:sp>
      <p:sp>
        <p:nvSpPr>
          <p:cNvPr id="5" name="Title 1"/>
          <p:cNvSpPr txBox="1">
            <a:spLocks/>
          </p:cNvSpPr>
          <p:nvPr/>
        </p:nvSpPr>
        <p:spPr>
          <a:xfrm>
            <a:off x="4674038" y="4557986"/>
            <a:ext cx="5816600" cy="12827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C00000"/>
                </a:solidFill>
                <a:effectLst/>
                <a:uLnTx/>
                <a:uFillTx/>
                <a:latin typeface="宋体" pitchFamily="2" charset="-122"/>
                <a:ea typeface="宋体" pitchFamily="2" charset="-122"/>
                <a:cs typeface="+mn-cs"/>
              </a:rPr>
              <a:t>2017.05.11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defRPr/>
            </a:pPr>
            <a:r>
              <a:rPr lang="zh-CN" altLang="en-US" b="1" dirty="0" smtClean="0">
                <a:solidFill>
                  <a:srgbClr val="00B050"/>
                </a:solidFill>
                <a:latin typeface="黑体" pitchFamily="2" charset="-122"/>
                <a:ea typeface="黑体" pitchFamily="2" charset="-122"/>
              </a:rPr>
              <a:t>“新交际英语 写作教程”</a:t>
            </a:r>
            <a:endParaRPr lang="zh-CN" altLang="en-US" b="1" dirty="0">
              <a:solidFill>
                <a:srgbClr val="00B050"/>
              </a:solidFill>
              <a:latin typeface="黑体" pitchFamily="2" charset="-122"/>
              <a:ea typeface="黑体" pitchFamily="2" charset="-122"/>
            </a:endParaRPr>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pPr>
              <a:defRPr/>
            </a:pPr>
            <a:fld id="{AA65C076-D550-428C-90D7-B45931100EE4}" type="slidenum">
              <a:rPr lang="en-US" altLang="zh-CN" smtClean="0"/>
              <a:pPr>
                <a:defRPr/>
              </a:pPr>
              <a:t>9</a:t>
            </a:fld>
            <a:endParaRPr lang="en-US" altLang="zh-CN"/>
          </a:p>
        </p:txBody>
      </p:sp>
      <p:sp>
        <p:nvSpPr>
          <p:cNvPr id="8" name="内容占位符 7"/>
          <p:cNvSpPr>
            <a:spLocks noGrp="1"/>
          </p:cNvSpPr>
          <p:nvPr>
            <p:ph idx="1"/>
          </p:nvPr>
        </p:nvSpPr>
        <p:spPr>
          <a:xfrm>
            <a:off x="306113" y="1552904"/>
            <a:ext cx="8915400" cy="4525963"/>
          </a:xfrm>
        </p:spPr>
        <p:txBody>
          <a:bodyPr/>
          <a:lstStyle/>
          <a:p>
            <a:pPr>
              <a:buNone/>
            </a:pPr>
            <a:r>
              <a:rPr lang="zh-CN" altLang="en-US" b="1" dirty="0" smtClean="0">
                <a:solidFill>
                  <a:srgbClr val="C00000"/>
                </a:solidFill>
              </a:rPr>
              <a:t>主编：郑超</a:t>
            </a:r>
            <a:endParaRPr lang="zh-CN" altLang="en-US" b="1" dirty="0">
              <a:solidFill>
                <a:srgbClr val="C00000"/>
              </a:solidFill>
            </a:endParaRPr>
          </a:p>
        </p:txBody>
      </p:sp>
      <p:sp>
        <p:nvSpPr>
          <p:cNvPr id="11" name="矩形 10"/>
          <p:cNvSpPr/>
          <p:nvPr/>
        </p:nvSpPr>
        <p:spPr>
          <a:xfrm>
            <a:off x="679230" y="2666661"/>
            <a:ext cx="7755321" cy="1938992"/>
          </a:xfrm>
          <a:prstGeom prst="rect">
            <a:avLst/>
          </a:prstGeom>
        </p:spPr>
        <p:txBody>
          <a:bodyPr wrap="square">
            <a:spAutoFit/>
          </a:bodyPr>
          <a:lstStyle/>
          <a:p>
            <a:r>
              <a:rPr lang="zh-CN" altLang="en-US" b="1" dirty="0" smtClean="0"/>
              <a:t>以</a:t>
            </a:r>
            <a:r>
              <a:rPr lang="zh-CN" altLang="en-US" b="1" dirty="0" smtClean="0">
                <a:solidFill>
                  <a:srgbClr val="FF0000"/>
                </a:solidFill>
              </a:rPr>
              <a:t>全人教育</a:t>
            </a:r>
            <a:r>
              <a:rPr lang="zh-CN" altLang="en-US" b="1" dirty="0" smtClean="0"/>
              <a:t>思想为指导原则，综合借鉴了</a:t>
            </a:r>
            <a:r>
              <a:rPr lang="zh-CN" altLang="en-US" b="1" dirty="0" smtClean="0">
                <a:solidFill>
                  <a:srgbClr val="FF0000"/>
                </a:solidFill>
              </a:rPr>
              <a:t>任务教学法</a:t>
            </a:r>
            <a:r>
              <a:rPr lang="zh-CN" altLang="en-US" b="1" dirty="0" smtClean="0"/>
              <a:t>、</a:t>
            </a:r>
            <a:r>
              <a:rPr lang="zh-CN" altLang="en-US" b="1" dirty="0" smtClean="0">
                <a:solidFill>
                  <a:srgbClr val="FF0000"/>
                </a:solidFill>
              </a:rPr>
              <a:t>过程教学法</a:t>
            </a:r>
            <a:r>
              <a:rPr lang="zh-CN" altLang="en-US" b="1" dirty="0" smtClean="0"/>
              <a:t>、</a:t>
            </a:r>
            <a:r>
              <a:rPr lang="zh-CN" altLang="en-US" b="1" dirty="0" smtClean="0">
                <a:solidFill>
                  <a:srgbClr val="FF0000"/>
                </a:solidFill>
              </a:rPr>
              <a:t>批判教学法</a:t>
            </a:r>
            <a:r>
              <a:rPr lang="zh-CN" altLang="en-US" b="1" dirty="0" smtClean="0"/>
              <a:t>的有益经验，创造性地运用了</a:t>
            </a:r>
            <a:r>
              <a:rPr lang="zh-CN" altLang="en-US" b="1" dirty="0" smtClean="0">
                <a:solidFill>
                  <a:srgbClr val="FF0000"/>
                </a:solidFill>
              </a:rPr>
              <a:t>以读促写、以写促学、学伴用随、读后续写</a:t>
            </a:r>
            <a:r>
              <a:rPr lang="zh-CN" altLang="en-US" b="1" dirty="0" smtClean="0"/>
              <a:t>等先进的写作教学理念，力求在交际任务的驱动下，以写作能力引领思维能力的发展。</a:t>
            </a:r>
            <a:endParaRPr lang="zh-CN" altLang="en-US"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defRPr/>
            </a:pPr>
            <a:r>
              <a:rPr lang="zh-CN" altLang="en-US" b="1" dirty="0" smtClean="0">
                <a:solidFill>
                  <a:srgbClr val="00B050"/>
                </a:solidFill>
                <a:latin typeface="黑体" pitchFamily="2" charset="-122"/>
                <a:ea typeface="黑体" pitchFamily="2" charset="-122"/>
              </a:rPr>
              <a:t>“新交际英语 写作教程”</a:t>
            </a:r>
            <a:endParaRPr lang="zh-CN" altLang="en-US" b="1" dirty="0">
              <a:solidFill>
                <a:srgbClr val="00B050"/>
              </a:solidFill>
              <a:latin typeface="黑体" pitchFamily="2" charset="-122"/>
              <a:ea typeface="黑体" pitchFamily="2" charset="-122"/>
            </a:endParaRPr>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pPr>
              <a:defRPr/>
            </a:pPr>
            <a:fld id="{AA65C076-D550-428C-90D7-B45931100EE4}" type="slidenum">
              <a:rPr lang="en-US" altLang="zh-CN" smtClean="0"/>
              <a:pPr>
                <a:defRPr/>
              </a:pPr>
              <a:t>10</a:t>
            </a:fld>
            <a:endParaRPr lang="en-US" altLang="zh-CN"/>
          </a:p>
        </p:txBody>
      </p:sp>
      <p:sp>
        <p:nvSpPr>
          <p:cNvPr id="8" name="内容占位符 7"/>
          <p:cNvSpPr>
            <a:spLocks noGrp="1"/>
          </p:cNvSpPr>
          <p:nvPr>
            <p:ph idx="1"/>
          </p:nvPr>
        </p:nvSpPr>
        <p:spPr>
          <a:xfrm>
            <a:off x="306113" y="1552904"/>
            <a:ext cx="8915400" cy="4525963"/>
          </a:xfrm>
        </p:spPr>
        <p:txBody>
          <a:bodyPr/>
          <a:lstStyle/>
          <a:p>
            <a:pPr>
              <a:buNone/>
            </a:pPr>
            <a:r>
              <a:rPr lang="zh-CN" altLang="en-US" b="1" dirty="0" smtClean="0">
                <a:solidFill>
                  <a:srgbClr val="C00000"/>
                </a:solidFill>
              </a:rPr>
              <a:t>主编：郑超</a:t>
            </a:r>
            <a:endParaRPr lang="zh-CN" altLang="en-US" b="1" dirty="0">
              <a:solidFill>
                <a:srgbClr val="C00000"/>
              </a:solidFill>
            </a:endParaRPr>
          </a:p>
        </p:txBody>
      </p:sp>
      <p:sp>
        <p:nvSpPr>
          <p:cNvPr id="11" name="矩形 10"/>
          <p:cNvSpPr/>
          <p:nvPr/>
        </p:nvSpPr>
        <p:spPr>
          <a:xfrm>
            <a:off x="411215" y="2698192"/>
            <a:ext cx="8953501" cy="1938992"/>
          </a:xfrm>
          <a:prstGeom prst="rect">
            <a:avLst/>
          </a:prstGeom>
        </p:spPr>
        <p:txBody>
          <a:bodyPr wrap="square">
            <a:spAutoFit/>
          </a:bodyPr>
          <a:lstStyle/>
          <a:p>
            <a:pPr>
              <a:buFont typeface="Wingdings" pitchFamily="2" charset="2"/>
              <a:buChar char="u"/>
            </a:pPr>
            <a:r>
              <a:rPr lang="en-US" altLang="zh-CN" b="1" dirty="0" smtClean="0"/>
              <a:t>1-4</a:t>
            </a:r>
            <a:r>
              <a:rPr lang="zh-CN" altLang="en-US" b="1" dirty="0" smtClean="0"/>
              <a:t>册：描写、记叙、论说、调研</a:t>
            </a:r>
            <a:endParaRPr lang="en-US" altLang="zh-CN" b="1" dirty="0" smtClean="0"/>
          </a:p>
          <a:p>
            <a:pPr>
              <a:buFont typeface="Wingdings" pitchFamily="2" charset="2"/>
              <a:buChar char="u"/>
            </a:pPr>
            <a:r>
              <a:rPr lang="zh-CN" altLang="en-US" b="1" dirty="0" smtClean="0"/>
              <a:t>各单元：话题引入、范文解析、</a:t>
            </a:r>
            <a:endParaRPr lang="en-US" altLang="zh-CN" b="1" dirty="0" smtClean="0"/>
          </a:p>
          <a:p>
            <a:r>
              <a:rPr lang="en-US" altLang="zh-CN" b="1" dirty="0" smtClean="0"/>
              <a:t>                   </a:t>
            </a:r>
            <a:r>
              <a:rPr lang="zh-CN" altLang="en-US" b="1" dirty="0" smtClean="0"/>
              <a:t>写作练习、同伴互评、</a:t>
            </a:r>
            <a:endParaRPr lang="en-US" altLang="zh-CN" b="1" dirty="0" smtClean="0"/>
          </a:p>
          <a:p>
            <a:r>
              <a:rPr lang="en-US" altLang="zh-CN" b="1" dirty="0" smtClean="0"/>
              <a:t>                   </a:t>
            </a:r>
            <a:r>
              <a:rPr lang="zh-CN" altLang="en-US" b="1" dirty="0" smtClean="0"/>
              <a:t>指点迷津、经验总结</a:t>
            </a:r>
            <a:endParaRPr lang="en-US" altLang="zh-CN" b="1" dirty="0" smtClean="0"/>
          </a:p>
          <a:p>
            <a:pPr>
              <a:buFont typeface="Wingdings" pitchFamily="2" charset="2"/>
              <a:buChar char="u"/>
            </a:pPr>
            <a:r>
              <a:rPr lang="zh-CN" altLang="en-US" b="1" dirty="0" smtClean="0"/>
              <a:t>语言风格：力避学术腔，循循善诱</a:t>
            </a:r>
            <a:endParaRPr lang="zh-CN" altLang="en-US" b="1" dirty="0"/>
          </a:p>
        </p:txBody>
      </p:sp>
      <p:pic>
        <p:nvPicPr>
          <p:cNvPr id="2050" name="Picture 2"/>
          <p:cNvPicPr>
            <a:picLocks noChangeAspect="1" noChangeArrowheads="1"/>
          </p:cNvPicPr>
          <p:nvPr/>
        </p:nvPicPr>
        <p:blipFill>
          <a:blip r:embed="rId2"/>
          <a:srcRect t="545" r="6303"/>
          <a:stretch>
            <a:fillRect/>
          </a:stretch>
        </p:blipFill>
        <p:spPr bwMode="auto">
          <a:xfrm>
            <a:off x="6125069" y="1418897"/>
            <a:ext cx="3239649" cy="47081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defRPr/>
            </a:pPr>
            <a:r>
              <a:rPr lang="zh-CN" altLang="en-US" b="1" dirty="0" smtClean="0">
                <a:solidFill>
                  <a:srgbClr val="00B050"/>
                </a:solidFill>
                <a:latin typeface="黑体" pitchFamily="2" charset="-122"/>
                <a:ea typeface="黑体" pitchFamily="2" charset="-122"/>
              </a:rPr>
              <a:t>“大学思辨英语教程”</a:t>
            </a:r>
            <a:endParaRPr lang="zh-CN" altLang="en-US" b="1" dirty="0">
              <a:solidFill>
                <a:srgbClr val="00B050"/>
              </a:solidFill>
              <a:latin typeface="黑体" pitchFamily="2" charset="-122"/>
              <a:ea typeface="黑体" pitchFamily="2" charset="-122"/>
            </a:endParaRPr>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pPr>
              <a:defRPr/>
            </a:pPr>
            <a:fld id="{AA65C076-D550-428C-90D7-B45931100EE4}" type="slidenum">
              <a:rPr lang="en-US" altLang="zh-CN" smtClean="0"/>
              <a:pPr>
                <a:defRPr/>
              </a:pPr>
              <a:t>11</a:t>
            </a:fld>
            <a:endParaRPr lang="en-US" altLang="zh-CN"/>
          </a:p>
        </p:txBody>
      </p:sp>
      <p:sp>
        <p:nvSpPr>
          <p:cNvPr id="8" name="内容占位符 7"/>
          <p:cNvSpPr>
            <a:spLocks noGrp="1"/>
          </p:cNvSpPr>
          <p:nvPr>
            <p:ph idx="1"/>
          </p:nvPr>
        </p:nvSpPr>
        <p:spPr/>
        <p:txBody>
          <a:bodyPr/>
          <a:lstStyle/>
          <a:p>
            <a:pPr>
              <a:buNone/>
            </a:pPr>
            <a:r>
              <a:rPr lang="zh-CN" altLang="en-US" b="1" dirty="0" smtClean="0">
                <a:solidFill>
                  <a:srgbClr val="C00000"/>
                </a:solidFill>
              </a:rPr>
              <a:t>                             总主编：孙有中</a:t>
            </a:r>
            <a:endParaRPr lang="zh-CN" altLang="en-US" b="1" dirty="0">
              <a:solidFill>
                <a:srgbClr val="C00000"/>
              </a:solidFill>
            </a:endParaRPr>
          </a:p>
        </p:txBody>
      </p:sp>
      <p:pic>
        <p:nvPicPr>
          <p:cNvPr id="6" name="Picture 3" descr="听力1"/>
          <p:cNvPicPr>
            <a:picLocks noChangeAspect="1" noChangeArrowheads="1"/>
          </p:cNvPicPr>
          <p:nvPr/>
        </p:nvPicPr>
        <p:blipFill>
          <a:blip r:embed="rId2"/>
          <a:srcRect/>
          <a:stretch>
            <a:fillRect/>
          </a:stretch>
        </p:blipFill>
        <p:spPr bwMode="auto">
          <a:xfrm>
            <a:off x="517525" y="2466975"/>
            <a:ext cx="2130425" cy="2994025"/>
          </a:xfrm>
          <a:prstGeom prst="rect">
            <a:avLst/>
          </a:prstGeom>
          <a:noFill/>
          <a:ln w="9525">
            <a:noFill/>
            <a:miter lim="800000"/>
            <a:headEnd/>
            <a:tailEnd/>
          </a:ln>
        </p:spPr>
      </p:pic>
      <p:pic>
        <p:nvPicPr>
          <p:cNvPr id="7" name="Picture 4" descr="写作1"/>
          <p:cNvPicPr>
            <a:picLocks noChangeAspect="1" noChangeArrowheads="1"/>
          </p:cNvPicPr>
          <p:nvPr/>
        </p:nvPicPr>
        <p:blipFill>
          <a:blip r:embed="rId3" cstate="print"/>
          <a:srcRect/>
          <a:stretch>
            <a:fillRect/>
          </a:stretch>
        </p:blipFill>
        <p:spPr bwMode="auto">
          <a:xfrm>
            <a:off x="2765425" y="2466975"/>
            <a:ext cx="2132013" cy="2994025"/>
          </a:xfrm>
          <a:prstGeom prst="rect">
            <a:avLst/>
          </a:prstGeom>
          <a:noFill/>
          <a:ln w="9525">
            <a:noFill/>
            <a:miter lim="800000"/>
            <a:headEnd/>
            <a:tailEnd/>
          </a:ln>
        </p:spPr>
      </p:pic>
      <p:pic>
        <p:nvPicPr>
          <p:cNvPr id="9" name="Picture 5" descr="精读"/>
          <p:cNvPicPr>
            <a:picLocks noChangeAspect="1" noChangeArrowheads="1"/>
          </p:cNvPicPr>
          <p:nvPr/>
        </p:nvPicPr>
        <p:blipFill>
          <a:blip r:embed="rId4" cstate="print"/>
          <a:srcRect/>
          <a:stretch>
            <a:fillRect/>
          </a:stretch>
        </p:blipFill>
        <p:spPr bwMode="auto">
          <a:xfrm>
            <a:off x="5037138" y="2466975"/>
            <a:ext cx="2144712" cy="2987675"/>
          </a:xfrm>
          <a:prstGeom prst="rect">
            <a:avLst/>
          </a:prstGeom>
          <a:noFill/>
          <a:ln w="9525">
            <a:noFill/>
            <a:miter lim="800000"/>
            <a:headEnd/>
            <a:tailEnd/>
          </a:ln>
        </p:spPr>
      </p:pic>
      <p:pic>
        <p:nvPicPr>
          <p:cNvPr id="10" name="Picture 6" descr="口语封面"/>
          <p:cNvPicPr>
            <a:picLocks noChangeAspect="1" noChangeArrowheads="1"/>
          </p:cNvPicPr>
          <p:nvPr/>
        </p:nvPicPr>
        <p:blipFill>
          <a:blip r:embed="rId5"/>
          <a:srcRect/>
          <a:stretch>
            <a:fillRect/>
          </a:stretch>
        </p:blipFill>
        <p:spPr>
          <a:xfrm>
            <a:off x="7362825" y="2466975"/>
            <a:ext cx="2120900" cy="2987675"/>
          </a:xfrm>
          <a:prstGeom prst="rect">
            <a:avLst/>
          </a:prstGeom>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4"/>
          <p:cNvSpPr>
            <a:spLocks noGrp="1"/>
          </p:cNvSpPr>
          <p:nvPr>
            <p:ph idx="4294967295"/>
          </p:nvPr>
        </p:nvSpPr>
        <p:spPr>
          <a:xfrm>
            <a:off x="465402" y="2222501"/>
            <a:ext cx="8957997" cy="3916363"/>
          </a:xfrm>
        </p:spPr>
        <p:txBody>
          <a:bodyPr/>
          <a:lstStyle/>
          <a:p>
            <a:pPr marL="80963" indent="0">
              <a:buFont typeface="Arial" pitchFamily="34" charset="0"/>
              <a:buNone/>
            </a:pPr>
            <a:r>
              <a:rPr lang="zh-CN" altLang="en-US" sz="2800" b="1" dirty="0" smtClean="0">
                <a:latin typeface="Arial" pitchFamily="34" charset="0"/>
                <a:ea typeface="宋体" pitchFamily="2" charset="-122"/>
              </a:rPr>
              <a:t>响应英语专业教学改革的呼声，着重训练学生的</a:t>
            </a:r>
            <a:r>
              <a:rPr lang="zh-CN" altLang="en-US" sz="2800" b="1" dirty="0" smtClean="0">
                <a:solidFill>
                  <a:srgbClr val="C00000"/>
                </a:solidFill>
                <a:latin typeface="Arial" pitchFamily="34" charset="0"/>
                <a:ea typeface="宋体" pitchFamily="2" charset="-122"/>
              </a:rPr>
              <a:t>英语能力、思辨能力、跨文化能力、自主学习能力、人文素养</a:t>
            </a:r>
            <a:r>
              <a:rPr lang="zh-CN" altLang="en-US" sz="2800" b="1" dirty="0" smtClean="0">
                <a:latin typeface="Arial" pitchFamily="34" charset="0"/>
                <a:ea typeface="宋体" pitchFamily="2" charset="-122"/>
              </a:rPr>
              <a:t>，为全球化时代培养国家急需的</a:t>
            </a:r>
            <a:r>
              <a:rPr lang="zh-CN" altLang="en-US" sz="2800" b="1" dirty="0" smtClean="0">
                <a:solidFill>
                  <a:srgbClr val="C00000"/>
                </a:solidFill>
                <a:latin typeface="Arial" pitchFamily="34" charset="0"/>
                <a:ea typeface="宋体" pitchFamily="2" charset="-122"/>
              </a:rPr>
              <a:t>国际型、通识型、创新型</a:t>
            </a:r>
            <a:r>
              <a:rPr lang="zh-CN" altLang="en-US" sz="2800" b="1" dirty="0" smtClean="0">
                <a:latin typeface="Arial" pitchFamily="34" charset="0"/>
                <a:ea typeface="宋体" pitchFamily="2" charset="-122"/>
              </a:rPr>
              <a:t>高层次外语人才。</a:t>
            </a:r>
          </a:p>
          <a:p>
            <a:pPr marL="80963" indent="0">
              <a:lnSpc>
                <a:spcPct val="80000"/>
              </a:lnSpc>
              <a:buFont typeface="Wingdings" pitchFamily="2" charset="2"/>
              <a:buChar char="l"/>
            </a:pPr>
            <a:endParaRPr lang="zh-CN" altLang="en-US" sz="2200" b="1" dirty="0">
              <a:latin typeface="黑体" pitchFamily="2" charset="-122"/>
              <a:ea typeface="黑体" pitchFamily="2" charset="-122"/>
            </a:endParaRPr>
          </a:p>
          <a:p>
            <a:pPr marL="80963" indent="0">
              <a:lnSpc>
                <a:spcPct val="80000"/>
              </a:lnSpc>
            </a:pPr>
            <a:endParaRPr lang="zh-CN" altLang="en-US" b="1" dirty="0">
              <a:latin typeface="华文楷体" pitchFamily="2" charset="-122"/>
              <a:ea typeface="华文楷体" pitchFamily="2" charset="-122"/>
              <a:sym typeface="Arial" pitchFamily="34" charset="0"/>
            </a:endParaRPr>
          </a:p>
        </p:txBody>
      </p:sp>
      <p:sp>
        <p:nvSpPr>
          <p:cNvPr id="8196" name="TextBox 3"/>
          <p:cNvSpPr txBox="1">
            <a:spLocks noChangeArrowheads="1"/>
          </p:cNvSpPr>
          <p:nvPr/>
        </p:nvSpPr>
        <p:spPr bwMode="auto">
          <a:xfrm>
            <a:off x="8583481" y="325438"/>
            <a:ext cx="1093788" cy="914400"/>
          </a:xfrm>
          <a:prstGeom prst="rect">
            <a:avLst/>
          </a:prstGeom>
          <a:noFill/>
          <a:ln w="9525">
            <a:noFill/>
            <a:miter lim="800000"/>
            <a:headEnd/>
            <a:tailEnd/>
          </a:ln>
        </p:spPr>
        <p:txBody>
          <a:bodyPr>
            <a:spAutoFit/>
          </a:bodyPr>
          <a:lstStyle/>
          <a:p>
            <a:r>
              <a:rPr lang="zh-CN" altLang="en-US" sz="5400">
                <a:solidFill>
                  <a:schemeClr val="bg1"/>
                </a:solidFill>
              </a:rPr>
              <a:t>0</a:t>
            </a:r>
            <a:r>
              <a:rPr lang="zh-CN" altLang="en-US" sz="5400">
                <a:solidFill>
                  <a:schemeClr val="bg1"/>
                </a:solidFill>
                <a:ea typeface="宋体" pitchFamily="2" charset="-122"/>
              </a:rPr>
              <a:t>0</a:t>
            </a:r>
          </a:p>
        </p:txBody>
      </p:sp>
      <p:sp>
        <p:nvSpPr>
          <p:cNvPr id="5" name="标题 1"/>
          <p:cNvSpPr txBox="1">
            <a:spLocks/>
          </p:cNvSpPr>
          <p:nvPr/>
        </p:nvSpPr>
        <p:spPr>
          <a:xfrm>
            <a:off x="254000" y="901700"/>
            <a:ext cx="8915400" cy="1143000"/>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4000" b="1" i="0" u="none" strike="noStrike" kern="1200" cap="none" spc="0" normalizeH="0" baseline="0" noProof="0" dirty="0" smtClean="0">
                <a:ln>
                  <a:noFill/>
                </a:ln>
                <a:solidFill>
                  <a:srgbClr val="C00000"/>
                </a:solidFill>
                <a:effectLst/>
                <a:uLnTx/>
                <a:uFillTx/>
                <a:latin typeface="华文中宋" pitchFamily="2" charset="-122"/>
                <a:ea typeface="华文中宋" pitchFamily="2" charset="-122"/>
                <a:cs typeface="+mj-cs"/>
              </a:rPr>
              <a:t>整体介绍</a:t>
            </a:r>
            <a:endParaRPr kumimoji="0" lang="zh-CN" altLang="en-US" sz="4000" b="1" i="0" u="none" strike="noStrike" kern="1200" cap="none" spc="0" normalizeH="0" baseline="0" noProof="0" dirty="0">
              <a:ln>
                <a:noFill/>
              </a:ln>
              <a:solidFill>
                <a:srgbClr val="C00000"/>
              </a:solidFill>
              <a:effectLst/>
              <a:uLnTx/>
              <a:uFillTx/>
              <a:latin typeface="华文中宋" pitchFamily="2" charset="-122"/>
              <a:ea typeface="华文中宋" pitchFamily="2" charset="-122"/>
              <a:cs typeface="+mj-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95300" y="1271588"/>
            <a:ext cx="8915400" cy="4525962"/>
          </a:xfrm>
        </p:spPr>
        <p:txBody>
          <a:bodyPr/>
          <a:lstStyle/>
          <a:p>
            <a:pPr eaLnBrk="1" hangingPunct="1">
              <a:buFont typeface="Arial" pitchFamily="34" charset="0"/>
              <a:buNone/>
            </a:pPr>
            <a:r>
              <a:rPr lang="zh-CN" altLang="en-US" dirty="0" smtClean="0"/>
              <a:t> </a:t>
            </a:r>
            <a:r>
              <a:rPr lang="en-US" altLang="zh-CN" sz="3600" b="1" dirty="0" smtClean="0">
                <a:solidFill>
                  <a:srgbClr val="00B050"/>
                </a:solidFill>
                <a:latin typeface="黑体" pitchFamily="2" charset="-122"/>
                <a:ea typeface="黑体" pitchFamily="2" charset="-122"/>
                <a:cs typeface="+mj-cs"/>
              </a:rPr>
              <a:t>《</a:t>
            </a:r>
            <a:r>
              <a:rPr lang="zh-CN" altLang="en-US" sz="3600" b="1" dirty="0" smtClean="0">
                <a:solidFill>
                  <a:srgbClr val="00B050"/>
                </a:solidFill>
                <a:latin typeface="黑体" pitchFamily="2" charset="-122"/>
                <a:ea typeface="黑体" pitchFamily="2" charset="-122"/>
                <a:cs typeface="+mj-cs"/>
              </a:rPr>
              <a:t>大学思辨英语教程 写作</a:t>
            </a:r>
            <a:r>
              <a:rPr lang="en-US" altLang="zh-CN" sz="3600" b="1" dirty="0" smtClean="0">
                <a:solidFill>
                  <a:srgbClr val="00B050"/>
                </a:solidFill>
                <a:latin typeface="黑体" pitchFamily="2" charset="-122"/>
                <a:ea typeface="黑体" pitchFamily="2" charset="-122"/>
                <a:cs typeface="+mj-cs"/>
              </a:rPr>
              <a:t>》</a:t>
            </a:r>
            <a:r>
              <a:rPr lang="en-US" altLang="zh-CN" sz="2800" b="1" dirty="0" smtClean="0">
                <a:solidFill>
                  <a:srgbClr val="3333FF"/>
                </a:solidFill>
                <a:effectLst>
                  <a:outerShdw blurRad="38100" dist="38100" dir="2700000" algn="tl">
                    <a:srgbClr val="000000">
                      <a:alpha val="43137"/>
                    </a:srgbClr>
                  </a:outerShdw>
                </a:effectLst>
                <a:latin typeface="黑体" pitchFamily="2" charset="-122"/>
                <a:ea typeface="黑体" pitchFamily="2" charset="-122"/>
              </a:rPr>
              <a:t>☆ </a:t>
            </a:r>
            <a:r>
              <a:rPr lang="zh-CN" altLang="en-US" sz="2800" b="1" dirty="0" smtClean="0">
                <a:solidFill>
                  <a:srgbClr val="3333FF"/>
                </a:solidFill>
                <a:effectLst>
                  <a:outerShdw blurRad="38100" dist="38100" dir="2700000" algn="tl">
                    <a:srgbClr val="000000">
                      <a:alpha val="43137"/>
                    </a:srgbClr>
                  </a:outerShdw>
                </a:effectLst>
                <a:latin typeface="黑体" pitchFamily="2" charset="-122"/>
                <a:ea typeface="黑体" pitchFamily="2" charset="-122"/>
              </a:rPr>
              <a:t>理念</a:t>
            </a:r>
          </a:p>
          <a:p>
            <a:pPr eaLnBrk="1" hangingPunct="1">
              <a:buFont typeface="Arial" pitchFamily="34" charset="0"/>
              <a:buNone/>
            </a:pPr>
            <a:r>
              <a:rPr lang="zh-CN" altLang="en-US" dirty="0" smtClean="0"/>
              <a:t>    </a:t>
            </a:r>
          </a:p>
          <a:p>
            <a:pPr eaLnBrk="1" hangingPunct="1">
              <a:buFont typeface="Arial" pitchFamily="34" charset="0"/>
              <a:buNone/>
            </a:pPr>
            <a:r>
              <a:rPr lang="zh-CN" altLang="en-US" b="1" dirty="0" smtClean="0"/>
              <a:t>提高学生</a:t>
            </a:r>
            <a:r>
              <a:rPr lang="zh-CN" altLang="en-US" b="1" dirty="0" smtClean="0">
                <a:solidFill>
                  <a:srgbClr val="FF0000"/>
                </a:solidFill>
              </a:rPr>
              <a:t>写作能力</a:t>
            </a:r>
            <a:r>
              <a:rPr lang="zh-CN" altLang="en-US" b="1" dirty="0" smtClean="0"/>
              <a:t>的同时，突出</a:t>
            </a:r>
            <a:r>
              <a:rPr lang="zh-CN" altLang="en-US" b="1" dirty="0" smtClean="0">
                <a:solidFill>
                  <a:srgbClr val="FF0000"/>
                </a:solidFill>
              </a:rPr>
              <a:t>思辨能力</a:t>
            </a:r>
            <a:r>
              <a:rPr lang="zh-CN" altLang="en-US" b="1" dirty="0" smtClean="0"/>
              <a:t>、</a:t>
            </a:r>
            <a:r>
              <a:rPr lang="zh-CN" altLang="en-US" b="1" dirty="0" smtClean="0">
                <a:solidFill>
                  <a:srgbClr val="FF0000"/>
                </a:solidFill>
              </a:rPr>
              <a:t>跨文化能力</a:t>
            </a:r>
            <a:r>
              <a:rPr lang="zh-CN" altLang="en-US" b="1" dirty="0" smtClean="0"/>
              <a:t>的培养。并培养学生的</a:t>
            </a:r>
            <a:r>
              <a:rPr lang="zh-CN" altLang="en-US" b="1" dirty="0" smtClean="0">
                <a:solidFill>
                  <a:srgbClr val="FF0000"/>
                </a:solidFill>
              </a:rPr>
              <a:t>自主学习能力</a:t>
            </a:r>
            <a:r>
              <a:rPr lang="zh-CN" altLang="en-US" b="1" dirty="0" smtClean="0"/>
              <a:t>，提高学生的</a:t>
            </a:r>
            <a:r>
              <a:rPr lang="zh-CN" altLang="en-US" b="1" dirty="0" smtClean="0">
                <a:solidFill>
                  <a:srgbClr val="FF0000"/>
                </a:solidFill>
              </a:rPr>
              <a:t>主动性</a:t>
            </a:r>
            <a:r>
              <a:rPr lang="zh-CN" altLang="en-US" b="1" dirty="0" smtClean="0"/>
              <a:t>。兼顾学生</a:t>
            </a:r>
            <a:r>
              <a:rPr lang="zh-CN" altLang="en-US" b="1" dirty="0" smtClean="0">
                <a:solidFill>
                  <a:srgbClr val="FF0000"/>
                </a:solidFill>
              </a:rPr>
              <a:t>沟通能力</a:t>
            </a:r>
            <a:r>
              <a:rPr lang="zh-CN" altLang="en-US" b="1" dirty="0" smtClean="0"/>
              <a:t>、</a:t>
            </a:r>
            <a:r>
              <a:rPr lang="zh-CN" altLang="en-US" b="1" dirty="0" smtClean="0">
                <a:solidFill>
                  <a:srgbClr val="FF0000"/>
                </a:solidFill>
              </a:rPr>
              <a:t>合作能力</a:t>
            </a:r>
            <a:r>
              <a:rPr lang="zh-CN" altLang="en-US" b="1" dirty="0" smtClean="0"/>
              <a:t>、</a:t>
            </a:r>
            <a:r>
              <a:rPr lang="zh-CN" altLang="en-US" b="1" dirty="0" smtClean="0">
                <a:solidFill>
                  <a:srgbClr val="FF0000"/>
                </a:solidFill>
              </a:rPr>
              <a:t>获取及评估信息能力</a:t>
            </a:r>
            <a:r>
              <a:rPr lang="zh-CN" altLang="en-US" b="1" dirty="0" smtClean="0"/>
              <a:t>的提升。</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9">
                                            <p:txEl>
                                              <p:pRg st="2" end="2"/>
                                            </p:txEl>
                                          </p:spTgt>
                                        </p:tgtEl>
                                        <p:attrNameLst>
                                          <p:attrName>style.visibility</p:attrName>
                                        </p:attrNameLst>
                                      </p:cBhvr>
                                      <p:to>
                                        <p:strVal val="visible"/>
                                      </p:to>
                                    </p:set>
                                    <p:anim calcmode="lin" valueType="num">
                                      <p:cBhvr additive="base">
                                        <p:cTn id="7"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95300" y="195262"/>
            <a:ext cx="8915400" cy="5890227"/>
          </a:xfrm>
        </p:spPr>
        <p:txBody>
          <a:bodyPr>
            <a:normAutofit fontScale="85000" lnSpcReduction="20000"/>
          </a:bodyPr>
          <a:lstStyle/>
          <a:p>
            <a:pPr>
              <a:buNone/>
            </a:pPr>
            <a:r>
              <a:rPr lang="en-US" altLang="zh-CN" sz="3900" b="1" dirty="0" smtClean="0">
                <a:solidFill>
                  <a:srgbClr val="00B050"/>
                </a:solidFill>
                <a:latin typeface="黑体" pitchFamily="2" charset="-122"/>
                <a:ea typeface="黑体" pitchFamily="2" charset="-122"/>
                <a:cs typeface="+mj-cs"/>
              </a:rPr>
              <a:t>《</a:t>
            </a:r>
            <a:r>
              <a:rPr lang="zh-CN" altLang="en-US" sz="3900" b="1" dirty="0" smtClean="0">
                <a:solidFill>
                  <a:srgbClr val="00B050"/>
                </a:solidFill>
                <a:latin typeface="黑体" pitchFamily="2" charset="-122"/>
                <a:ea typeface="黑体" pitchFamily="2" charset="-122"/>
                <a:cs typeface="+mj-cs"/>
              </a:rPr>
              <a:t>大学思辨英语教程 写作</a:t>
            </a:r>
            <a:r>
              <a:rPr lang="en-US" altLang="zh-CN" sz="3900" b="1" dirty="0" smtClean="0">
                <a:solidFill>
                  <a:srgbClr val="00B050"/>
                </a:solidFill>
                <a:latin typeface="黑体" pitchFamily="2" charset="-122"/>
                <a:ea typeface="黑体" pitchFamily="2" charset="-122"/>
                <a:cs typeface="+mj-cs"/>
              </a:rPr>
              <a:t>》 </a:t>
            </a:r>
            <a:r>
              <a:rPr lang="en-US" altLang="zh-CN" sz="3000" b="1" dirty="0" smtClean="0">
                <a:solidFill>
                  <a:srgbClr val="3333FF"/>
                </a:solidFill>
                <a:effectLst>
                  <a:outerShdw blurRad="38100" dist="38100" dir="2700000" algn="tl">
                    <a:srgbClr val="000000">
                      <a:alpha val="43137"/>
                    </a:srgbClr>
                  </a:outerShdw>
                </a:effectLst>
                <a:latin typeface="黑体" pitchFamily="2" charset="-122"/>
                <a:ea typeface="黑体" pitchFamily="2" charset="-122"/>
              </a:rPr>
              <a:t>☆ </a:t>
            </a:r>
            <a:r>
              <a:rPr lang="zh-CN" altLang="en-US" sz="3000" b="1" dirty="0" smtClean="0">
                <a:solidFill>
                  <a:srgbClr val="3333FF"/>
                </a:solidFill>
                <a:effectLst>
                  <a:outerShdw blurRad="38100" dist="38100" dir="2700000" algn="tl">
                    <a:srgbClr val="000000">
                      <a:alpha val="43137"/>
                    </a:srgbClr>
                  </a:outerShdw>
                </a:effectLst>
                <a:latin typeface="黑体" pitchFamily="2" charset="-122"/>
                <a:ea typeface="黑体" pitchFamily="2" charset="-122"/>
              </a:rPr>
              <a:t>思路</a:t>
            </a:r>
          </a:p>
          <a:p>
            <a:pPr eaLnBrk="1" hangingPunct="1"/>
            <a:endParaRPr lang="zh-CN" altLang="en-US" sz="2800" dirty="0" smtClean="0"/>
          </a:p>
          <a:p>
            <a:pPr eaLnBrk="1" hangingPunct="1"/>
            <a:r>
              <a:rPr lang="zh-CN" altLang="en-US" sz="2400" dirty="0" smtClean="0">
                <a:latin typeface="黑体" pitchFamily="2" charset="-122"/>
                <a:ea typeface="黑体" pitchFamily="2" charset="-122"/>
              </a:rPr>
              <a:t>共四册：记叙文、说明文、议论文、学术写作</a:t>
            </a:r>
            <a:endParaRPr lang="en-US" altLang="zh-CN" sz="2400" dirty="0" smtClean="0">
              <a:latin typeface="黑体" pitchFamily="2" charset="-122"/>
              <a:ea typeface="黑体" pitchFamily="2" charset="-122"/>
            </a:endParaRPr>
          </a:p>
          <a:p>
            <a:pPr eaLnBrk="1" hangingPunct="1"/>
            <a:endParaRPr lang="en-US" altLang="zh-CN" sz="2400" dirty="0" smtClean="0">
              <a:latin typeface="黑体" pitchFamily="2" charset="-122"/>
              <a:ea typeface="黑体" pitchFamily="2" charset="-122"/>
            </a:endParaRPr>
          </a:p>
          <a:p>
            <a:pPr eaLnBrk="1" hangingPunct="1"/>
            <a:r>
              <a:rPr lang="zh-CN" altLang="en-US" sz="2400" dirty="0" smtClean="0">
                <a:latin typeface="黑体" pitchFamily="2" charset="-122"/>
                <a:ea typeface="黑体" pitchFamily="2" charset="-122"/>
              </a:rPr>
              <a:t>读写结合，以读促写</a:t>
            </a:r>
            <a:endParaRPr lang="en-US" altLang="zh-CN" sz="2400" dirty="0" smtClean="0">
              <a:latin typeface="黑体" pitchFamily="2" charset="-122"/>
              <a:ea typeface="黑体" pitchFamily="2" charset="-122"/>
            </a:endParaRPr>
          </a:p>
          <a:p>
            <a:pPr eaLnBrk="1" hangingPunct="1"/>
            <a:endParaRPr lang="zh-CN" altLang="en-US" sz="2400" dirty="0" smtClean="0">
              <a:latin typeface="黑体" pitchFamily="2" charset="-122"/>
              <a:ea typeface="黑体" pitchFamily="2" charset="-122"/>
            </a:endParaRPr>
          </a:p>
          <a:p>
            <a:pPr eaLnBrk="1" hangingPunct="1"/>
            <a:r>
              <a:rPr lang="zh-CN" altLang="en-US" sz="2400" dirty="0" smtClean="0">
                <a:latin typeface="黑体" pitchFamily="2" charset="-122"/>
                <a:ea typeface="黑体" pitchFamily="2" charset="-122"/>
              </a:rPr>
              <a:t>写作技巧、话题、语言技能三个维度</a:t>
            </a:r>
            <a:endParaRPr lang="en-US" altLang="zh-CN" sz="2400" dirty="0" smtClean="0">
              <a:latin typeface="黑体" pitchFamily="2" charset="-122"/>
              <a:ea typeface="黑体" pitchFamily="2" charset="-122"/>
            </a:endParaRPr>
          </a:p>
          <a:p>
            <a:pPr lvl="1" eaLnBrk="1" hangingPunct="1">
              <a:buFont typeface="Wingdings" pitchFamily="2" charset="2"/>
              <a:buChar char="Ø"/>
            </a:pPr>
            <a:r>
              <a:rPr lang="en-US" altLang="zh-CN" sz="2000" dirty="0" smtClean="0">
                <a:latin typeface="Times New Roman" pitchFamily="18" charset="0"/>
                <a:ea typeface="黑体" pitchFamily="2" charset="-122"/>
                <a:cs typeface="Times New Roman" pitchFamily="18" charset="0"/>
              </a:rPr>
              <a:t>Pre-class exploration</a:t>
            </a:r>
          </a:p>
          <a:p>
            <a:pPr lvl="1" eaLnBrk="1" hangingPunct="1">
              <a:buFont typeface="Wingdings" pitchFamily="2" charset="2"/>
              <a:buChar char="Ø"/>
            </a:pPr>
            <a:r>
              <a:rPr lang="en-US" altLang="zh-CN" sz="2000" dirty="0" smtClean="0">
                <a:latin typeface="Times New Roman" pitchFamily="18" charset="0"/>
                <a:ea typeface="黑体" pitchFamily="2" charset="-122"/>
                <a:cs typeface="Times New Roman" pitchFamily="18" charset="0"/>
              </a:rPr>
              <a:t>Writing skills</a:t>
            </a:r>
          </a:p>
          <a:p>
            <a:pPr lvl="1" eaLnBrk="1" hangingPunct="1">
              <a:buFont typeface="Wingdings" pitchFamily="2" charset="2"/>
              <a:buChar char="Ø"/>
            </a:pPr>
            <a:r>
              <a:rPr lang="en-US" altLang="zh-CN" sz="2000" dirty="0" smtClean="0">
                <a:latin typeface="Times New Roman" pitchFamily="18" charset="0"/>
                <a:ea typeface="黑体" pitchFamily="2" charset="-122"/>
                <a:cs typeface="Times New Roman" pitchFamily="18" charset="0"/>
              </a:rPr>
              <a:t>Case analysis</a:t>
            </a:r>
          </a:p>
          <a:p>
            <a:pPr lvl="1" eaLnBrk="1" hangingPunct="1">
              <a:buFont typeface="Wingdings" pitchFamily="2" charset="2"/>
              <a:buChar char="Ø"/>
            </a:pPr>
            <a:r>
              <a:rPr lang="en-US" altLang="zh-CN" sz="2000" dirty="0" smtClean="0">
                <a:latin typeface="Times New Roman" pitchFamily="18" charset="0"/>
                <a:ea typeface="黑体" pitchFamily="2" charset="-122"/>
                <a:cs typeface="Times New Roman" pitchFamily="18" charset="0"/>
              </a:rPr>
              <a:t>Language study</a:t>
            </a:r>
            <a:endParaRPr lang="zh-CN" altLang="en-US" sz="2000" dirty="0" smtClean="0">
              <a:latin typeface="Times New Roman" pitchFamily="18" charset="0"/>
              <a:ea typeface="黑体" pitchFamily="2" charset="-122"/>
              <a:cs typeface="Times New Roman" pitchFamily="18" charset="0"/>
            </a:endParaRPr>
          </a:p>
          <a:p>
            <a:pPr eaLnBrk="1" hangingPunct="1"/>
            <a:r>
              <a:rPr lang="zh-CN" altLang="en-US" sz="2400" dirty="0" smtClean="0">
                <a:latin typeface="黑体" pitchFamily="2" charset="-122"/>
                <a:ea typeface="黑体" pitchFamily="2" charset="-122"/>
              </a:rPr>
              <a:t>语言训练与思维提升两条线</a:t>
            </a:r>
            <a:endParaRPr lang="en-US" altLang="zh-CN" sz="2400" dirty="0" smtClean="0">
              <a:latin typeface="黑体" pitchFamily="2" charset="-122"/>
              <a:ea typeface="黑体" pitchFamily="2" charset="-122"/>
            </a:endParaRPr>
          </a:p>
          <a:p>
            <a:pPr eaLnBrk="1" hangingPunct="1"/>
            <a:endParaRPr lang="en-US" altLang="zh-CN" sz="2400" dirty="0" smtClean="0">
              <a:latin typeface="黑体" pitchFamily="2" charset="-122"/>
              <a:ea typeface="黑体" pitchFamily="2" charset="-122"/>
            </a:endParaRPr>
          </a:p>
          <a:p>
            <a:pPr eaLnBrk="1" hangingPunct="1"/>
            <a:r>
              <a:rPr lang="zh-CN" altLang="en-US" sz="2400" dirty="0" smtClean="0">
                <a:latin typeface="黑体" pitchFamily="2" charset="-122"/>
                <a:ea typeface="黑体" pitchFamily="2" charset="-122"/>
              </a:rPr>
              <a:t>一文二稿    </a:t>
            </a:r>
          </a:p>
          <a:p>
            <a:pPr lvl="1" eaLnBrk="1" hangingPunct="1">
              <a:buFont typeface="Wingdings" pitchFamily="2" charset="2"/>
              <a:buChar char="Ø"/>
            </a:pPr>
            <a:r>
              <a:rPr lang="zh-CN" altLang="en-US" sz="2000" dirty="0" smtClean="0">
                <a:latin typeface="黑体" pitchFamily="2" charset="-122"/>
                <a:ea typeface="黑体" pitchFamily="2" charset="-122"/>
              </a:rPr>
              <a:t>Week 1: 关注内容、启发思维</a:t>
            </a:r>
          </a:p>
          <a:p>
            <a:pPr lvl="1" eaLnBrk="1" hangingPunct="1">
              <a:buFont typeface="Wingdings" pitchFamily="2" charset="2"/>
              <a:buChar char="Ø"/>
            </a:pPr>
            <a:r>
              <a:rPr lang="zh-CN" altLang="en-US" sz="2000" dirty="0" smtClean="0">
                <a:latin typeface="黑体" pitchFamily="2" charset="-122"/>
                <a:ea typeface="黑体" pitchFamily="2" charset="-122"/>
              </a:rPr>
              <a:t>Week 2: 提升语言、强调合作</a:t>
            </a:r>
            <a:endParaRPr lang="en-US" altLang="zh-CN" sz="2000" dirty="0" smtClean="0">
              <a:latin typeface="黑体" pitchFamily="2" charset="-122"/>
              <a:ea typeface="黑体" pitchFamily="2" charset="-122"/>
            </a:endParaRPr>
          </a:p>
          <a:p>
            <a:pPr lvl="1" eaLnBrk="1" hangingPunct="1">
              <a:buFont typeface="Wingdings" pitchFamily="2" charset="2"/>
              <a:buChar char="Ø"/>
            </a:pPr>
            <a:endParaRPr lang="zh-CN" altLang="en-US" sz="2000" dirty="0" smtClean="0">
              <a:latin typeface="黑体" pitchFamily="2" charset="-122"/>
              <a:ea typeface="黑体" pitchFamily="2" charset="-122"/>
            </a:endParaRPr>
          </a:p>
          <a:p>
            <a:pPr eaLnBrk="1" hangingPunct="1"/>
            <a:r>
              <a:rPr lang="zh-CN" altLang="en-US" sz="2400" dirty="0" smtClean="0">
                <a:latin typeface="黑体" pitchFamily="2" charset="-122"/>
                <a:ea typeface="黑体" pitchFamily="2" charset="-122"/>
              </a:rPr>
              <a:t>注重活动、练习，在做中学</a:t>
            </a:r>
            <a:endParaRPr lang="en-US" altLang="zh-CN" dirty="0" smtClean="0">
              <a:latin typeface="黑体" pitchFamily="2" charset="-122"/>
              <a:ea typeface="黑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anim calcmode="lin" valueType="num">
                                      <p:cBhvr additive="base">
                                        <p:cTn id="7"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3">
                                            <p:txEl>
                                              <p:pRg st="4" end="4"/>
                                            </p:txEl>
                                          </p:spTgt>
                                        </p:tgtEl>
                                        <p:attrNameLst>
                                          <p:attrName>style.visibility</p:attrName>
                                        </p:attrNameLst>
                                      </p:cBhvr>
                                      <p:to>
                                        <p:strVal val="visible"/>
                                      </p:to>
                                    </p:set>
                                    <p:anim calcmode="lin" valueType="num">
                                      <p:cBhvr additive="base">
                                        <p:cTn id="13" dur="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3">
                                            <p:txEl>
                                              <p:pRg st="6" end="6"/>
                                            </p:txEl>
                                          </p:spTgt>
                                        </p:tgtEl>
                                        <p:attrNameLst>
                                          <p:attrName>style.visibility</p:attrName>
                                        </p:attrNameLst>
                                      </p:cBhvr>
                                      <p:to>
                                        <p:strVal val="visible"/>
                                      </p:to>
                                    </p:set>
                                    <p:anim calcmode="lin" valueType="num">
                                      <p:cBhvr additive="base">
                                        <p:cTn id="19" dur="500" fill="hold"/>
                                        <p:tgtEl>
                                          <p:spTgt spid="1024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43">
                                            <p:txEl>
                                              <p:pRg st="7" end="7"/>
                                            </p:txEl>
                                          </p:spTgt>
                                        </p:tgtEl>
                                        <p:attrNameLst>
                                          <p:attrName>style.visibility</p:attrName>
                                        </p:attrNameLst>
                                      </p:cBhvr>
                                      <p:to>
                                        <p:strVal val="visible"/>
                                      </p:to>
                                    </p:set>
                                    <p:anim calcmode="lin" valueType="num">
                                      <p:cBhvr additive="base">
                                        <p:cTn id="25" dur="500" fill="hold"/>
                                        <p:tgtEl>
                                          <p:spTgt spid="1024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43">
                                            <p:txEl>
                                              <p:pRg st="8" end="8"/>
                                            </p:txEl>
                                          </p:spTgt>
                                        </p:tgtEl>
                                        <p:attrNameLst>
                                          <p:attrName>style.visibility</p:attrName>
                                        </p:attrNameLst>
                                      </p:cBhvr>
                                      <p:to>
                                        <p:strVal val="visible"/>
                                      </p:to>
                                    </p:set>
                                    <p:anim calcmode="lin" valueType="num">
                                      <p:cBhvr additive="base">
                                        <p:cTn id="31" dur="500" fill="hold"/>
                                        <p:tgtEl>
                                          <p:spTgt spid="1024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43">
                                            <p:txEl>
                                              <p:pRg st="9" end="9"/>
                                            </p:txEl>
                                          </p:spTgt>
                                        </p:tgtEl>
                                        <p:attrNameLst>
                                          <p:attrName>style.visibility</p:attrName>
                                        </p:attrNameLst>
                                      </p:cBhvr>
                                      <p:to>
                                        <p:strVal val="visible"/>
                                      </p:to>
                                    </p:set>
                                    <p:anim calcmode="lin" valueType="num">
                                      <p:cBhvr additive="base">
                                        <p:cTn id="37" dur="500" fill="hold"/>
                                        <p:tgtEl>
                                          <p:spTgt spid="1024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24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243">
                                            <p:txEl>
                                              <p:pRg st="10" end="10"/>
                                            </p:txEl>
                                          </p:spTgt>
                                        </p:tgtEl>
                                        <p:attrNameLst>
                                          <p:attrName>style.visibility</p:attrName>
                                        </p:attrNameLst>
                                      </p:cBhvr>
                                      <p:to>
                                        <p:strVal val="visible"/>
                                      </p:to>
                                    </p:set>
                                    <p:anim calcmode="lin" valueType="num">
                                      <p:cBhvr additive="base">
                                        <p:cTn id="43" dur="500" fill="hold"/>
                                        <p:tgtEl>
                                          <p:spTgt spid="1024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24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243">
                                            <p:txEl>
                                              <p:pRg st="11" end="11"/>
                                            </p:txEl>
                                          </p:spTgt>
                                        </p:tgtEl>
                                        <p:attrNameLst>
                                          <p:attrName>style.visibility</p:attrName>
                                        </p:attrNameLst>
                                      </p:cBhvr>
                                      <p:to>
                                        <p:strVal val="visible"/>
                                      </p:to>
                                    </p:set>
                                    <p:anim calcmode="lin" valueType="num">
                                      <p:cBhvr additive="base">
                                        <p:cTn id="49" dur="500" fill="hold"/>
                                        <p:tgtEl>
                                          <p:spTgt spid="10243">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24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243">
                                            <p:txEl>
                                              <p:pRg st="13" end="13"/>
                                            </p:txEl>
                                          </p:spTgt>
                                        </p:tgtEl>
                                        <p:attrNameLst>
                                          <p:attrName>style.visibility</p:attrName>
                                        </p:attrNameLst>
                                      </p:cBhvr>
                                      <p:to>
                                        <p:strVal val="visible"/>
                                      </p:to>
                                    </p:set>
                                    <p:anim calcmode="lin" valueType="num">
                                      <p:cBhvr additive="base">
                                        <p:cTn id="55" dur="500" fill="hold"/>
                                        <p:tgtEl>
                                          <p:spTgt spid="10243">
                                            <p:txEl>
                                              <p:pRg st="13" end="1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24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243">
                                            <p:txEl>
                                              <p:pRg st="14" end="14"/>
                                            </p:txEl>
                                          </p:spTgt>
                                        </p:tgtEl>
                                        <p:attrNameLst>
                                          <p:attrName>style.visibility</p:attrName>
                                        </p:attrNameLst>
                                      </p:cBhvr>
                                      <p:to>
                                        <p:strVal val="visible"/>
                                      </p:to>
                                    </p:set>
                                    <p:anim calcmode="lin" valueType="num">
                                      <p:cBhvr additive="base">
                                        <p:cTn id="61" dur="500" fill="hold"/>
                                        <p:tgtEl>
                                          <p:spTgt spid="10243">
                                            <p:txEl>
                                              <p:pRg st="14" end="1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24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0243">
                                            <p:txEl>
                                              <p:pRg st="15" end="15"/>
                                            </p:txEl>
                                          </p:spTgt>
                                        </p:tgtEl>
                                        <p:attrNameLst>
                                          <p:attrName>style.visibility</p:attrName>
                                        </p:attrNameLst>
                                      </p:cBhvr>
                                      <p:to>
                                        <p:strVal val="visible"/>
                                      </p:to>
                                    </p:set>
                                    <p:anim calcmode="lin" valueType="num">
                                      <p:cBhvr additive="base">
                                        <p:cTn id="67" dur="500" fill="hold"/>
                                        <p:tgtEl>
                                          <p:spTgt spid="10243">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024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243">
                                            <p:txEl>
                                              <p:pRg st="17" end="17"/>
                                            </p:txEl>
                                          </p:spTgt>
                                        </p:tgtEl>
                                        <p:attrNameLst>
                                          <p:attrName>style.visibility</p:attrName>
                                        </p:attrNameLst>
                                      </p:cBhvr>
                                      <p:to>
                                        <p:strVal val="visible"/>
                                      </p:to>
                                    </p:set>
                                    <p:anim calcmode="lin" valueType="num">
                                      <p:cBhvr additive="base">
                                        <p:cTn id="73" dur="500" fill="hold"/>
                                        <p:tgtEl>
                                          <p:spTgt spid="10243">
                                            <p:txEl>
                                              <p:pRg st="17" end="17"/>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243">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6249" y="630621"/>
            <a:ext cx="9154451" cy="5495543"/>
          </a:xfrm>
        </p:spPr>
        <p:txBody>
          <a:bodyPr/>
          <a:lstStyle/>
          <a:p>
            <a:pPr>
              <a:buNone/>
            </a:pPr>
            <a:r>
              <a:rPr lang="en-US" altLang="zh-CN" sz="3300" b="1" dirty="0" smtClean="0">
                <a:solidFill>
                  <a:srgbClr val="00B050"/>
                </a:solidFill>
                <a:latin typeface="黑体" pitchFamily="2" charset="-122"/>
                <a:ea typeface="黑体" pitchFamily="2" charset="-122"/>
                <a:cs typeface="+mj-cs"/>
              </a:rPr>
              <a:t>《</a:t>
            </a:r>
            <a:r>
              <a:rPr lang="zh-CN" altLang="en-US" sz="3300" b="1" dirty="0" smtClean="0">
                <a:solidFill>
                  <a:srgbClr val="00B050"/>
                </a:solidFill>
                <a:latin typeface="黑体" pitchFamily="2" charset="-122"/>
                <a:ea typeface="黑体" pitchFamily="2" charset="-122"/>
                <a:cs typeface="+mj-cs"/>
              </a:rPr>
              <a:t>大学思辨英语教程 写作</a:t>
            </a:r>
            <a:r>
              <a:rPr lang="en-US" altLang="zh-CN" sz="3300" b="1" dirty="0" smtClean="0">
                <a:solidFill>
                  <a:srgbClr val="00B050"/>
                </a:solidFill>
                <a:latin typeface="黑体" pitchFamily="2" charset="-122"/>
                <a:ea typeface="黑体" pitchFamily="2" charset="-122"/>
                <a:cs typeface="+mj-cs"/>
              </a:rPr>
              <a:t>》 </a:t>
            </a:r>
            <a:r>
              <a:rPr lang="en-US" altLang="zh-CN" sz="2800" b="1" dirty="0" smtClean="0">
                <a:solidFill>
                  <a:srgbClr val="3333FF"/>
                </a:solidFill>
                <a:effectLst>
                  <a:outerShdw blurRad="38100" dist="38100" dir="2700000" algn="tl">
                    <a:srgbClr val="000000">
                      <a:alpha val="43137"/>
                    </a:srgbClr>
                  </a:outerShdw>
                </a:effectLst>
                <a:latin typeface="宋体"/>
              </a:rPr>
              <a:t>☆ </a:t>
            </a:r>
            <a:r>
              <a:rPr lang="zh-CN" altLang="en-US" sz="2800" b="1" dirty="0" smtClean="0">
                <a:solidFill>
                  <a:srgbClr val="3333FF"/>
                </a:solidFill>
                <a:effectLst>
                  <a:outerShdw blurRad="38100" dist="38100" dir="2700000" algn="tl">
                    <a:srgbClr val="000000">
                      <a:alpha val="43137"/>
                    </a:srgbClr>
                  </a:outerShdw>
                </a:effectLst>
                <a:latin typeface="黑体" pitchFamily="2" charset="-122"/>
                <a:ea typeface="黑体" pitchFamily="2" charset="-122"/>
              </a:rPr>
              <a:t>设计</a:t>
            </a:r>
            <a:endParaRPr lang="en-US" altLang="zh-CN" sz="2800" b="1" dirty="0" smtClean="0">
              <a:solidFill>
                <a:srgbClr val="3333FF"/>
              </a:solidFill>
              <a:effectLst>
                <a:outerShdw blurRad="38100" dist="38100" dir="2700000" algn="tl">
                  <a:srgbClr val="000000">
                    <a:alpha val="43137"/>
                  </a:srgbClr>
                </a:outerShdw>
              </a:effectLst>
              <a:latin typeface="黑体" pitchFamily="2" charset="-122"/>
              <a:ea typeface="黑体" pitchFamily="2" charset="-122"/>
            </a:endParaRPr>
          </a:p>
          <a:p>
            <a:pPr>
              <a:buNone/>
            </a:pPr>
            <a:endParaRPr lang="en-US" altLang="zh-CN" sz="2800" dirty="0" smtClean="0">
              <a:solidFill>
                <a:srgbClr val="3333FF"/>
              </a:solidFill>
            </a:endParaRPr>
          </a:p>
          <a:p>
            <a:r>
              <a:rPr lang="zh-CN" altLang="en-US" sz="2800" dirty="0" smtClean="0"/>
              <a:t>观点的多样性     </a:t>
            </a:r>
            <a:r>
              <a:rPr lang="zh-CN" altLang="en-US" sz="2800" dirty="0" smtClean="0">
                <a:solidFill>
                  <a:srgbClr val="FF0000"/>
                </a:solidFill>
              </a:rPr>
              <a:t>思辨创新能力</a:t>
            </a:r>
            <a:endParaRPr lang="en-US" altLang="zh-CN" sz="2800" dirty="0" smtClean="0">
              <a:solidFill>
                <a:srgbClr val="FF0000"/>
              </a:solidFill>
            </a:endParaRPr>
          </a:p>
          <a:p>
            <a:r>
              <a:rPr lang="zh-CN" altLang="en-US" sz="2800" dirty="0" smtClean="0"/>
              <a:t>文化视角的多样性     </a:t>
            </a:r>
            <a:r>
              <a:rPr lang="zh-CN" altLang="en-US" sz="2800" dirty="0" smtClean="0">
                <a:solidFill>
                  <a:srgbClr val="FF0000"/>
                </a:solidFill>
              </a:rPr>
              <a:t>跨文化能力</a:t>
            </a:r>
            <a:endParaRPr lang="en-US" altLang="zh-CN" sz="2800" dirty="0" smtClean="0">
              <a:solidFill>
                <a:srgbClr val="FF0000"/>
              </a:solidFill>
            </a:endParaRPr>
          </a:p>
          <a:p>
            <a:endParaRPr lang="en-US" altLang="zh-CN" sz="2800" dirty="0" smtClean="0"/>
          </a:p>
          <a:p>
            <a:r>
              <a:rPr lang="zh-CN" altLang="en-US" sz="2800" dirty="0" smtClean="0"/>
              <a:t>提问式、分析式、练习式讲解     </a:t>
            </a:r>
            <a:r>
              <a:rPr lang="zh-CN" altLang="en-US" sz="2800" dirty="0" smtClean="0">
                <a:solidFill>
                  <a:srgbClr val="FF0000"/>
                </a:solidFill>
              </a:rPr>
              <a:t>独立思考能力</a:t>
            </a:r>
            <a:endParaRPr lang="en-US" altLang="zh-CN" sz="2800" dirty="0" smtClean="0">
              <a:solidFill>
                <a:srgbClr val="FF0000"/>
              </a:solidFill>
            </a:endParaRPr>
          </a:p>
          <a:p>
            <a:r>
              <a:rPr lang="zh-CN" altLang="en-US" sz="2800" dirty="0" smtClean="0"/>
              <a:t>合作式活动     </a:t>
            </a:r>
            <a:r>
              <a:rPr lang="zh-CN" altLang="en-US" sz="2800" dirty="0" smtClean="0">
                <a:solidFill>
                  <a:srgbClr val="FF0000"/>
                </a:solidFill>
              </a:rPr>
              <a:t>合作与沟通能力</a:t>
            </a:r>
            <a:endParaRPr lang="en-US" altLang="zh-CN" sz="2800" dirty="0" smtClean="0">
              <a:solidFill>
                <a:srgbClr val="FF0000"/>
              </a:solidFill>
            </a:endParaRPr>
          </a:p>
          <a:p>
            <a:r>
              <a:rPr lang="zh-CN" altLang="en-US" sz="2800" dirty="0" smtClean="0"/>
              <a:t>探究式活动     </a:t>
            </a:r>
            <a:r>
              <a:rPr lang="zh-CN" altLang="en-US" sz="2800" dirty="0" smtClean="0">
                <a:solidFill>
                  <a:srgbClr val="FF0000"/>
                </a:solidFill>
              </a:rPr>
              <a:t>查找并评估信息能力、终身学习能力     </a:t>
            </a:r>
            <a:endParaRPr lang="en-US" altLang="zh-CN" sz="2800" dirty="0" smtClean="0">
              <a:solidFill>
                <a:srgbClr val="FF0000"/>
              </a:solidFill>
            </a:endParaRPr>
          </a:p>
          <a:p>
            <a:endParaRPr lang="en-US" altLang="zh-CN" sz="2800" dirty="0" smtClean="0"/>
          </a:p>
          <a:p>
            <a:endParaRPr lang="en-US" altLang="zh-CN" sz="2800" dirty="0" smtClean="0"/>
          </a:p>
          <a:p>
            <a:endParaRPr lang="en-US" altLang="zh-CN" dirty="0" smtClean="0"/>
          </a:p>
          <a:p>
            <a:endParaRPr lang="zh-CN"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C:\Documents and Settings\wanjl\Application Data\Tencent\Users\365179113\QQ\WinTemp\RichOle\ET]0Y5{%6U{9KMHZ2{AEIJF.png"/>
          <p:cNvPicPr>
            <a:picLocks noChangeAspect="1" noChangeArrowheads="1"/>
          </p:cNvPicPr>
          <p:nvPr/>
        </p:nvPicPr>
        <p:blipFill>
          <a:blip r:embed="rId2"/>
          <a:srcRect/>
          <a:stretch>
            <a:fillRect/>
          </a:stretch>
        </p:blipFill>
        <p:spPr bwMode="auto">
          <a:xfrm>
            <a:off x="6832601" y="1295400"/>
            <a:ext cx="3030377" cy="3873694"/>
          </a:xfrm>
          <a:prstGeom prst="rect">
            <a:avLst/>
          </a:prstGeom>
          <a:noFill/>
        </p:spPr>
      </p:pic>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pPr>
              <a:defRPr/>
            </a:pPr>
            <a:fld id="{AA65C076-D550-428C-90D7-B45931100EE4}" type="slidenum">
              <a:rPr lang="en-US" altLang="zh-CN" smtClean="0"/>
              <a:pPr>
                <a:defRPr/>
              </a:pPr>
              <a:t>16</a:t>
            </a:fld>
            <a:endParaRPr lang="en-US" altLang="zh-CN"/>
          </a:p>
        </p:txBody>
      </p:sp>
      <p:sp>
        <p:nvSpPr>
          <p:cNvPr id="8" name="内容占位符 7"/>
          <p:cNvSpPr>
            <a:spLocks noGrp="1"/>
          </p:cNvSpPr>
          <p:nvPr>
            <p:ph idx="1"/>
          </p:nvPr>
        </p:nvSpPr>
        <p:spPr>
          <a:xfrm>
            <a:off x="292100" y="740980"/>
            <a:ext cx="7073900" cy="4945506"/>
          </a:xfrm>
        </p:spPr>
        <p:txBody>
          <a:bodyPr>
            <a:normAutofit/>
          </a:bodyPr>
          <a:lstStyle/>
          <a:p>
            <a:pPr>
              <a:buNone/>
            </a:pPr>
            <a:r>
              <a:rPr lang="en-US" altLang="zh-CN" sz="3300" b="1" dirty="0" smtClean="0">
                <a:solidFill>
                  <a:srgbClr val="00B050"/>
                </a:solidFill>
                <a:latin typeface="黑体" pitchFamily="2" charset="-122"/>
                <a:ea typeface="黑体" pitchFamily="2" charset="-122"/>
                <a:cs typeface="+mj-cs"/>
              </a:rPr>
              <a:t>《</a:t>
            </a:r>
            <a:r>
              <a:rPr lang="zh-CN" altLang="en-US" sz="3300" b="1" dirty="0" smtClean="0">
                <a:solidFill>
                  <a:srgbClr val="00B050"/>
                </a:solidFill>
                <a:latin typeface="黑体" pitchFamily="2" charset="-122"/>
                <a:ea typeface="黑体" pitchFamily="2" charset="-122"/>
                <a:cs typeface="+mj-cs"/>
              </a:rPr>
              <a:t>英语专业毕业论文写作</a:t>
            </a:r>
            <a:r>
              <a:rPr lang="en-US" altLang="zh-CN" sz="3300" b="1" dirty="0" smtClean="0">
                <a:solidFill>
                  <a:srgbClr val="00B050"/>
                </a:solidFill>
                <a:latin typeface="黑体" pitchFamily="2" charset="-122"/>
                <a:ea typeface="黑体" pitchFamily="2" charset="-122"/>
                <a:cs typeface="+mj-cs"/>
              </a:rPr>
              <a:t>》</a:t>
            </a:r>
            <a:r>
              <a:rPr lang="zh-CN" altLang="en-US" sz="2400" dirty="0" smtClean="0">
                <a:solidFill>
                  <a:srgbClr val="00B050"/>
                </a:solidFill>
                <a:latin typeface="黑体" pitchFamily="2" charset="-122"/>
                <a:ea typeface="黑体" pitchFamily="2" charset="-122"/>
                <a:cs typeface="+mj-cs"/>
              </a:rPr>
              <a:t>（第二版）</a:t>
            </a:r>
            <a:endParaRPr lang="en-US" altLang="zh-CN" sz="2400" dirty="0" smtClean="0">
              <a:solidFill>
                <a:srgbClr val="00B050"/>
              </a:solidFill>
              <a:latin typeface="黑体" pitchFamily="2" charset="-122"/>
              <a:ea typeface="黑体" pitchFamily="2" charset="-122"/>
              <a:cs typeface="+mj-cs"/>
            </a:endParaRPr>
          </a:p>
          <a:p>
            <a:pPr>
              <a:buNone/>
            </a:pPr>
            <a:endParaRPr lang="en-US" altLang="zh-CN" sz="3300" dirty="0" smtClean="0">
              <a:solidFill>
                <a:srgbClr val="00B050"/>
              </a:solidFill>
              <a:latin typeface="黑体" pitchFamily="2" charset="-122"/>
              <a:ea typeface="黑体" pitchFamily="2" charset="-122"/>
              <a:cs typeface="+mj-cs"/>
            </a:endParaRPr>
          </a:p>
          <a:p>
            <a:pPr>
              <a:buNone/>
            </a:pPr>
            <a:r>
              <a:rPr lang="zh-CN" altLang="en-US" sz="2400" b="1" dirty="0" smtClean="0"/>
              <a:t>主编：穆诗雄</a:t>
            </a:r>
            <a:endParaRPr lang="en-US" altLang="zh-CN" sz="2400" b="1" dirty="0" smtClean="0"/>
          </a:p>
          <a:p>
            <a:pPr>
              <a:buNone/>
            </a:pPr>
            <a:endParaRPr lang="en-US" altLang="zh-CN" sz="2400" b="1" dirty="0" smtClean="0">
              <a:solidFill>
                <a:srgbClr val="C00000"/>
              </a:solidFill>
            </a:endParaRPr>
          </a:p>
          <a:p>
            <a:pPr>
              <a:buFont typeface="Wingdings" pitchFamily="2" charset="2"/>
              <a:buChar char="Ø"/>
            </a:pPr>
            <a:r>
              <a:rPr lang="zh-CN" altLang="en-US" sz="2400" dirty="0" smtClean="0"/>
              <a:t>全面解析毕业论文写作基础知识和注意事项</a:t>
            </a:r>
            <a:endParaRPr lang="en-US" altLang="zh-CN" sz="2400" dirty="0" smtClean="0"/>
          </a:p>
          <a:p>
            <a:pPr>
              <a:buFont typeface="Wingdings" pitchFamily="2" charset="2"/>
              <a:buChar char="Ø"/>
            </a:pPr>
            <a:r>
              <a:rPr lang="zh-CN" altLang="en-US" sz="2400" dirty="0" smtClean="0"/>
              <a:t>详细讲解文学、语言学、文化、翻译、教学法五个研究方向论文写作的思路和要领</a:t>
            </a:r>
            <a:endParaRPr lang="en-US" altLang="zh-CN" sz="2400" dirty="0" smtClean="0"/>
          </a:p>
          <a:p>
            <a:pPr>
              <a:buFont typeface="Wingdings" pitchFamily="2" charset="2"/>
              <a:buChar char="Ø"/>
            </a:pPr>
            <a:r>
              <a:rPr lang="zh-CN" altLang="en-US" sz="2400" dirty="0" smtClean="0"/>
              <a:t>提供学生习作和详细评析，方便学习者参考</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anim calcmode="lin" valueType="num">
                                      <p:cBhvr>
                                        <p:cTn id="8"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fade">
                                      <p:cBhvr>
                                        <p:cTn id="12" dur="500"/>
                                        <p:tgtEl>
                                          <p:spTgt spid="8">
                                            <p:txEl>
                                              <p:pRg st="5" end="5"/>
                                            </p:txEl>
                                          </p:spTgt>
                                        </p:tgtEl>
                                      </p:cBhvr>
                                    </p:animEffect>
                                    <p:anim calcmode="lin" valueType="num">
                                      <p:cBhvr>
                                        <p:cTn id="1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500"/>
                                        <p:tgtEl>
                                          <p:spTgt spid="8">
                                            <p:txEl>
                                              <p:pRg st="6" end="6"/>
                                            </p:txEl>
                                          </p:spTgt>
                                        </p:tgtEl>
                                      </p:cBhvr>
                                    </p:animEffect>
                                    <p:anim calcmode="lin" valueType="num">
                                      <p:cBhvr>
                                        <p:cTn id="18"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19" dur="5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pPr>
              <a:defRPr/>
            </a:pPr>
            <a:fld id="{AA65C076-D550-428C-90D7-B45931100EE4}" type="slidenum">
              <a:rPr lang="en-US" altLang="zh-CN" smtClean="0"/>
              <a:pPr>
                <a:defRPr/>
              </a:pPr>
              <a:t>17</a:t>
            </a:fld>
            <a:endParaRPr lang="en-US" altLang="zh-CN"/>
          </a:p>
        </p:txBody>
      </p:sp>
      <p:pic>
        <p:nvPicPr>
          <p:cNvPr id="6" name="内容占位符 7" descr="英语应用文写作.jpg"/>
          <p:cNvPicPr>
            <a:picLocks noGrp="1" noChangeAspect="1"/>
          </p:cNvPicPr>
          <p:nvPr>
            <p:ph idx="1"/>
          </p:nvPr>
        </p:nvPicPr>
        <p:blipFill>
          <a:blip r:embed="rId2"/>
          <a:stretch>
            <a:fillRect/>
          </a:stretch>
        </p:blipFill>
        <p:spPr>
          <a:xfrm>
            <a:off x="374705" y="811541"/>
            <a:ext cx="2943225" cy="4132262"/>
          </a:xfrm>
          <a:effectLst>
            <a:outerShdw blurRad="292100" dist="139700" dir="2700000" algn="tl" rotWithShape="0">
              <a:srgbClr val="333333">
                <a:alpha val="65000"/>
              </a:srgbClr>
            </a:outerShdw>
          </a:effectLst>
        </p:spPr>
      </p:pic>
      <p:pic>
        <p:nvPicPr>
          <p:cNvPr id="7" name="内容占位符 10" descr="商务英语 写作 修订.bmp"/>
          <p:cNvPicPr>
            <a:picLocks noChangeAspect="1"/>
          </p:cNvPicPr>
          <p:nvPr/>
        </p:nvPicPr>
        <p:blipFill>
          <a:blip r:embed="rId3"/>
          <a:srcRect/>
          <a:stretch>
            <a:fillRect/>
          </a:stretch>
        </p:blipFill>
        <p:spPr>
          <a:xfrm>
            <a:off x="3054076" y="825228"/>
            <a:ext cx="2990850" cy="4097337"/>
          </a:xfrm>
          <a:prstGeom prst="rect">
            <a:avLst/>
          </a:prstGeom>
          <a:ln>
            <a:solidFill>
              <a:schemeClr val="tx1"/>
            </a:solidFill>
          </a:ln>
        </p:spPr>
      </p:pic>
      <p:pic>
        <p:nvPicPr>
          <p:cNvPr id="8" name="内容占位符 12" descr="科技英语写作.bmp"/>
          <p:cNvPicPr>
            <a:picLocks noChangeAspect="1"/>
          </p:cNvPicPr>
          <p:nvPr/>
        </p:nvPicPr>
        <p:blipFill>
          <a:blip r:embed="rId4"/>
          <a:srcRect/>
          <a:stretch>
            <a:fillRect/>
          </a:stretch>
        </p:blipFill>
        <p:spPr>
          <a:xfrm>
            <a:off x="5710073" y="785320"/>
            <a:ext cx="3143250" cy="4148138"/>
          </a:xfrm>
          <a:prstGeom prst="rect">
            <a:avLst/>
          </a:prstGeom>
          <a:ln>
            <a:solidFill>
              <a:schemeClr val="tx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AA65C076-D550-428C-90D7-B45931100EE4}" type="slidenum">
              <a:rPr lang="en-US" altLang="zh-CN" smtClean="0"/>
              <a:pPr>
                <a:defRPr/>
              </a:pPr>
              <a:t>18</a:t>
            </a:fld>
            <a:endParaRPr lang="en-US" altLang="zh-CN"/>
          </a:p>
        </p:txBody>
      </p:sp>
      <p:sp>
        <p:nvSpPr>
          <p:cNvPr id="8" name="内容占位符 7"/>
          <p:cNvSpPr>
            <a:spLocks noGrp="1"/>
          </p:cNvSpPr>
          <p:nvPr>
            <p:ph idx="1"/>
          </p:nvPr>
        </p:nvSpPr>
        <p:spPr>
          <a:xfrm>
            <a:off x="1008993" y="1718440"/>
            <a:ext cx="7723790" cy="3952279"/>
          </a:xfrm>
        </p:spPr>
        <p:txBody>
          <a:bodyPr>
            <a:normAutofit/>
          </a:bodyPr>
          <a:lstStyle/>
          <a:p>
            <a:pPr>
              <a:buFont typeface="Wingdings" pitchFamily="2" charset="2"/>
              <a:buChar char="u"/>
            </a:pPr>
            <a:r>
              <a:rPr lang="zh-CN" altLang="en-US" b="1" dirty="0" smtClean="0">
                <a:solidFill>
                  <a:schemeClr val="bg2">
                    <a:lumMod val="75000"/>
                  </a:schemeClr>
                </a:solidFill>
              </a:rPr>
              <a:t>教材：</a:t>
            </a:r>
            <a:r>
              <a:rPr lang="zh-CN" altLang="en-US" b="1" dirty="0" smtClean="0">
                <a:solidFill>
                  <a:schemeClr val="bg2">
                    <a:lumMod val="75000"/>
                  </a:schemeClr>
                </a:solidFill>
              </a:rPr>
              <a:t>多理念</a:t>
            </a:r>
            <a:endParaRPr lang="en-US" altLang="zh-CN" b="1" dirty="0" smtClean="0">
              <a:solidFill>
                <a:schemeClr val="bg2">
                  <a:lumMod val="75000"/>
                </a:schemeClr>
              </a:solidFill>
            </a:endParaRPr>
          </a:p>
          <a:p>
            <a:pPr>
              <a:buFont typeface="Wingdings" pitchFamily="2" charset="2"/>
              <a:buChar char="u"/>
            </a:pPr>
            <a:r>
              <a:rPr lang="zh-CN" altLang="en-US" b="1" dirty="0" smtClean="0">
                <a:solidFill>
                  <a:srgbClr val="FF0000"/>
                </a:solidFill>
              </a:rPr>
              <a:t>教学评阅系统</a:t>
            </a:r>
            <a:r>
              <a:rPr lang="zh-CN" altLang="en-US" b="1" dirty="0" smtClean="0"/>
              <a:t>：多功能</a:t>
            </a:r>
            <a:endParaRPr lang="en-US" altLang="zh-CN" b="1" dirty="0" smtClean="0"/>
          </a:p>
          <a:p>
            <a:pPr>
              <a:buFont typeface="Wingdings" pitchFamily="2" charset="2"/>
              <a:buChar char="u"/>
            </a:pPr>
            <a:r>
              <a:rPr lang="zh-CN" altLang="en-US" b="1" dirty="0" smtClean="0">
                <a:solidFill>
                  <a:schemeClr val="bg2">
                    <a:lumMod val="75000"/>
                  </a:schemeClr>
                </a:solidFill>
              </a:rPr>
              <a:t>学术、研修资源：多角度 </a:t>
            </a:r>
            <a:endParaRPr lang="en-US" altLang="zh-CN" b="1" dirty="0" smtClean="0">
              <a:solidFill>
                <a:schemeClr val="bg2">
                  <a:lumMod val="7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AA65C076-D550-428C-90D7-B45931100EE4}" type="slidenum">
              <a:rPr lang="en-US" altLang="zh-CN" smtClean="0"/>
              <a:pPr>
                <a:defRPr/>
              </a:pPr>
              <a:t>1</a:t>
            </a:fld>
            <a:endParaRPr lang="en-US" altLang="zh-CN"/>
          </a:p>
        </p:txBody>
      </p:sp>
      <p:sp>
        <p:nvSpPr>
          <p:cNvPr id="8" name="内容占位符 7"/>
          <p:cNvSpPr>
            <a:spLocks noGrp="1"/>
          </p:cNvSpPr>
          <p:nvPr>
            <p:ph idx="1"/>
          </p:nvPr>
        </p:nvSpPr>
        <p:spPr>
          <a:xfrm>
            <a:off x="1008993" y="1718440"/>
            <a:ext cx="7723790" cy="3952279"/>
          </a:xfrm>
        </p:spPr>
        <p:txBody>
          <a:bodyPr>
            <a:normAutofit/>
          </a:bodyPr>
          <a:lstStyle/>
          <a:p>
            <a:pPr>
              <a:buFont typeface="Wingdings" pitchFamily="2" charset="2"/>
              <a:buChar char="u"/>
            </a:pPr>
            <a:r>
              <a:rPr lang="zh-CN" altLang="en-US" b="1" dirty="0" smtClean="0">
                <a:solidFill>
                  <a:srgbClr val="FF0000"/>
                </a:solidFill>
              </a:rPr>
              <a:t>教材</a:t>
            </a:r>
            <a:r>
              <a:rPr lang="zh-CN" altLang="en-US" b="1" dirty="0" smtClean="0"/>
              <a:t>：</a:t>
            </a:r>
            <a:r>
              <a:rPr lang="zh-CN" altLang="en-US" b="1" dirty="0" smtClean="0"/>
              <a:t>多理念</a:t>
            </a:r>
            <a:endParaRPr lang="en-US" altLang="zh-CN" b="1" dirty="0" smtClean="0"/>
          </a:p>
          <a:p>
            <a:pPr>
              <a:buFont typeface="Wingdings" pitchFamily="2" charset="2"/>
              <a:buChar char="u"/>
            </a:pPr>
            <a:r>
              <a:rPr lang="zh-CN" altLang="en-US" b="1" dirty="0" smtClean="0">
                <a:solidFill>
                  <a:srgbClr val="FF0000"/>
                </a:solidFill>
              </a:rPr>
              <a:t>教学评阅系统</a:t>
            </a:r>
            <a:r>
              <a:rPr lang="zh-CN" altLang="en-US" b="1" dirty="0" smtClean="0"/>
              <a:t>：多功能</a:t>
            </a:r>
            <a:endParaRPr lang="en-US" altLang="zh-CN" b="1" dirty="0" smtClean="0"/>
          </a:p>
          <a:p>
            <a:pPr>
              <a:buFont typeface="Wingdings" pitchFamily="2" charset="2"/>
              <a:buChar char="u"/>
            </a:pPr>
            <a:r>
              <a:rPr lang="zh-CN" altLang="en-US" b="1" dirty="0" smtClean="0">
                <a:solidFill>
                  <a:srgbClr val="FF0000"/>
                </a:solidFill>
              </a:rPr>
              <a:t>学术、研修资源</a:t>
            </a:r>
            <a:r>
              <a:rPr lang="zh-CN" altLang="en-US" b="1" dirty="0" smtClean="0"/>
              <a:t>：多角度 </a:t>
            </a:r>
            <a:endParaRPr lang="en-US" altLang="zh-CN" b="1"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kumimoji="1" lang="zh-CN" altLang="en-US"/>
          </a:p>
        </p:txBody>
      </p:sp>
      <p:pic>
        <p:nvPicPr>
          <p:cNvPr id="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024759"/>
            <a:ext cx="6180083" cy="5833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文本框 1"/>
          <p:cNvSpPr txBox="1"/>
          <p:nvPr/>
        </p:nvSpPr>
        <p:spPr>
          <a:xfrm>
            <a:off x="0" y="204952"/>
            <a:ext cx="9645517" cy="707886"/>
          </a:xfrm>
          <a:prstGeom prst="rect">
            <a:avLst/>
          </a:prstGeom>
          <a:noFill/>
        </p:spPr>
        <p:txBody>
          <a:bodyPr wrap="square" rtlCol="0">
            <a:spAutoFit/>
          </a:bodyPr>
          <a:lstStyle/>
          <a:p>
            <a:r>
              <a:rPr lang="en-US" altLang="zh-CN" sz="4000" b="1" dirty="0" err="1" smtClean="0">
                <a:latin typeface="+mj-ea"/>
                <a:ea typeface="+mj-ea"/>
              </a:rPr>
              <a:t>iWrite</a:t>
            </a:r>
            <a:r>
              <a:rPr lang="en-US" altLang="zh-CN" sz="4000" b="1" dirty="0" smtClean="0">
                <a:latin typeface="+mj-ea"/>
                <a:ea typeface="+mj-ea"/>
              </a:rPr>
              <a:t> 2.0 </a:t>
            </a:r>
            <a:r>
              <a:rPr lang="zh-CN" altLang="en-US" sz="4000" b="1" dirty="0" smtClean="0">
                <a:latin typeface="+mj-ea"/>
                <a:ea typeface="+mj-ea"/>
              </a:rPr>
              <a:t>英语写作教学与评阅系统</a:t>
            </a:r>
            <a:endParaRPr lang="zh-CN" altLang="en-US" sz="4000" b="1" dirty="0">
              <a:latin typeface="+mj-ea"/>
              <a:ea typeface="+mj-ea"/>
            </a:endParaRPr>
          </a:p>
        </p:txBody>
      </p:sp>
      <p:grpSp>
        <p:nvGrpSpPr>
          <p:cNvPr id="8" name="组合 90"/>
          <p:cNvGrpSpPr/>
          <p:nvPr/>
        </p:nvGrpSpPr>
        <p:grpSpPr>
          <a:xfrm>
            <a:off x="6574221" y="3662009"/>
            <a:ext cx="3109602" cy="2637601"/>
            <a:chOff x="970028" y="3080603"/>
            <a:chExt cx="2732314" cy="2637601"/>
          </a:xfrm>
        </p:grpSpPr>
        <p:grpSp>
          <p:nvGrpSpPr>
            <p:cNvPr id="9" name="组合 91"/>
            <p:cNvGrpSpPr/>
            <p:nvPr/>
          </p:nvGrpSpPr>
          <p:grpSpPr>
            <a:xfrm>
              <a:off x="1017058" y="3080603"/>
              <a:ext cx="2633533" cy="623769"/>
              <a:chOff x="1517755" y="1408711"/>
              <a:chExt cx="2633533" cy="623769"/>
            </a:xfrm>
          </p:grpSpPr>
          <p:sp>
            <p:nvSpPr>
              <p:cNvPr id="12" name="圆角矩形 11"/>
              <p:cNvSpPr/>
              <p:nvPr/>
            </p:nvSpPr>
            <p:spPr>
              <a:xfrm>
                <a:off x="1578681" y="1460936"/>
                <a:ext cx="2518333" cy="526092"/>
              </a:xfrm>
              <a:prstGeom prst="roundRect">
                <a:avLst>
                  <a:gd name="adj" fmla="val 50000"/>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FFE07D"/>
                  </a:solidFill>
                </a:endParaRPr>
              </a:p>
            </p:txBody>
          </p:sp>
          <p:grpSp>
            <p:nvGrpSpPr>
              <p:cNvPr id="13" name="组合 95"/>
              <p:cNvGrpSpPr/>
              <p:nvPr/>
            </p:nvGrpSpPr>
            <p:grpSpPr>
              <a:xfrm flipH="1">
                <a:off x="1517755" y="1408712"/>
                <a:ext cx="701133" cy="623768"/>
                <a:chOff x="3246438" y="2700336"/>
                <a:chExt cx="575468" cy="511969"/>
              </a:xfrm>
            </p:grpSpPr>
            <p:sp>
              <p:nvSpPr>
                <p:cNvPr id="17" name="弧形 16"/>
                <p:cNvSpPr/>
                <p:nvPr/>
              </p:nvSpPr>
              <p:spPr>
                <a:xfrm>
                  <a:off x="3309937" y="2700336"/>
                  <a:ext cx="511969" cy="511969"/>
                </a:xfrm>
                <a:prstGeom prst="arc">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FFE07D"/>
                    </a:solidFill>
                  </a:endParaRPr>
                </a:p>
              </p:txBody>
            </p:sp>
            <p:cxnSp>
              <p:nvCxnSpPr>
                <p:cNvPr id="18" name="直接箭头连接符 17"/>
                <p:cNvCxnSpPr/>
                <p:nvPr/>
              </p:nvCxnSpPr>
              <p:spPr>
                <a:xfrm flipH="1">
                  <a:off x="3246438" y="2700336"/>
                  <a:ext cx="322658" cy="0"/>
                </a:xfrm>
                <a:prstGeom prst="straightConnector1">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4" name="组合 96"/>
              <p:cNvGrpSpPr/>
              <p:nvPr/>
            </p:nvGrpSpPr>
            <p:grpSpPr>
              <a:xfrm flipV="1">
                <a:off x="3450155" y="1408711"/>
                <a:ext cx="701133" cy="623768"/>
                <a:chOff x="2177267" y="2700336"/>
                <a:chExt cx="575468" cy="511969"/>
              </a:xfrm>
            </p:grpSpPr>
            <p:sp>
              <p:nvSpPr>
                <p:cNvPr id="15" name="弧形 14"/>
                <p:cNvSpPr/>
                <p:nvPr/>
              </p:nvSpPr>
              <p:spPr>
                <a:xfrm>
                  <a:off x="2240766" y="2700336"/>
                  <a:ext cx="511969" cy="511969"/>
                </a:xfrm>
                <a:prstGeom prst="arc">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FFE07D"/>
                    </a:solidFill>
                  </a:endParaRPr>
                </a:p>
              </p:txBody>
            </p:sp>
            <p:cxnSp>
              <p:nvCxnSpPr>
                <p:cNvPr id="16" name="直接箭头连接符 15"/>
                <p:cNvCxnSpPr/>
                <p:nvPr/>
              </p:nvCxnSpPr>
              <p:spPr>
                <a:xfrm flipH="1">
                  <a:off x="2177267" y="2700336"/>
                  <a:ext cx="322658" cy="0"/>
                </a:xfrm>
                <a:prstGeom prst="straightConnector1">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0" name="矩形 9"/>
            <p:cNvSpPr/>
            <p:nvPr/>
          </p:nvSpPr>
          <p:spPr>
            <a:xfrm>
              <a:off x="1502476" y="3186742"/>
              <a:ext cx="1467069" cy="400110"/>
            </a:xfrm>
            <a:prstGeom prst="rect">
              <a:avLst/>
            </a:prstGeom>
            <a:ln>
              <a:noFill/>
            </a:ln>
          </p:spPr>
          <p:txBody>
            <a:bodyPr wrap="none">
              <a:spAutoFit/>
            </a:bodyPr>
            <a:lstStyle/>
            <a:p>
              <a:pPr algn="ctr"/>
              <a:r>
                <a:rPr lang="zh-CN" altLang="en-US" sz="2000" b="1" dirty="0" smtClean="0">
                  <a:solidFill>
                    <a:srgbClr val="374C67"/>
                  </a:solidFill>
                </a:rPr>
                <a:t>梁茂成教授</a:t>
              </a:r>
              <a:endParaRPr lang="zh-CN" altLang="en-US" sz="2000" b="1" dirty="0">
                <a:solidFill>
                  <a:srgbClr val="374C67"/>
                </a:solidFill>
              </a:endParaRPr>
            </a:p>
          </p:txBody>
        </p:sp>
        <p:sp>
          <p:nvSpPr>
            <p:cNvPr id="11" name="文本框 93"/>
            <p:cNvSpPr txBox="1"/>
            <p:nvPr/>
          </p:nvSpPr>
          <p:spPr>
            <a:xfrm>
              <a:off x="970028" y="4058775"/>
              <a:ext cx="2732314" cy="1659429"/>
            </a:xfrm>
            <a:prstGeom prst="rect">
              <a:avLst/>
            </a:prstGeom>
            <a:noFill/>
          </p:spPr>
          <p:txBody>
            <a:bodyPr wrap="square" rtlCol="0">
              <a:spAutoFit/>
            </a:bodyPr>
            <a:lstStyle/>
            <a:p>
              <a:pPr algn="ctr">
                <a:lnSpc>
                  <a:spcPct val="130000"/>
                </a:lnSpc>
              </a:pPr>
              <a:r>
                <a:rPr lang="zh-CN" altLang="en-US" sz="1600" b="1" dirty="0" smtClean="0">
                  <a:latin typeface="微软雅黑" pitchFamily="34" charset="-122"/>
                  <a:ea typeface="微软雅黑" pitchFamily="34" charset="-122"/>
                </a:rPr>
                <a:t>专注英文作文自动评分十余年</a:t>
              </a:r>
              <a:endParaRPr lang="en-US" altLang="zh-CN" sz="1600" b="1" dirty="0" smtClean="0">
                <a:latin typeface="微软雅黑" pitchFamily="34" charset="-122"/>
                <a:ea typeface="微软雅黑" pitchFamily="34" charset="-122"/>
              </a:endParaRPr>
            </a:p>
            <a:p>
              <a:pPr algn="ctr">
                <a:lnSpc>
                  <a:spcPct val="130000"/>
                </a:lnSpc>
              </a:pPr>
              <a:r>
                <a:rPr lang="zh-CN" altLang="en-US" sz="1600" b="1" dirty="0" smtClean="0">
                  <a:latin typeface="微软雅黑" pitchFamily="34" charset="-122"/>
                  <a:ea typeface="微软雅黑" pitchFamily="34" charset="-122"/>
                </a:rPr>
                <a:t>基于联想词库的作文内容评价</a:t>
              </a:r>
              <a:endParaRPr lang="en-US" altLang="zh-CN" sz="1600" b="1" dirty="0" smtClean="0">
                <a:latin typeface="微软雅黑" pitchFamily="34" charset="-122"/>
                <a:ea typeface="微软雅黑" pitchFamily="34" charset="-122"/>
              </a:endParaRPr>
            </a:p>
            <a:p>
              <a:pPr algn="ctr">
                <a:lnSpc>
                  <a:spcPct val="130000"/>
                </a:lnSpc>
              </a:pPr>
              <a:endParaRPr lang="zh-CN" altLang="en-US" sz="1600" dirty="0">
                <a:solidFill>
                  <a:schemeClr val="tx1">
                    <a:lumMod val="65000"/>
                    <a:lumOff val="35000"/>
                  </a:schemeClr>
                </a:solidFill>
              </a:endParaRPr>
            </a:p>
          </p:txBody>
        </p:sp>
      </p:grpSp>
      <p:pic>
        <p:nvPicPr>
          <p:cNvPr id="19" name="Picture 1" descr="D:\My Documents\Tencent Files\1056434823\Image\C2C\$``1Q~%C75NKM)8MHJ{`HTG.jpg"/>
          <p:cNvPicPr>
            <a:picLocks noChangeAspect="1" noChangeArrowheads="1"/>
          </p:cNvPicPr>
          <p:nvPr/>
        </p:nvPicPr>
        <p:blipFill>
          <a:blip r:embed="rId3" cstate="print"/>
          <a:srcRect l="14164" r="20488"/>
          <a:stretch>
            <a:fillRect/>
          </a:stretch>
        </p:blipFill>
        <p:spPr bwMode="auto">
          <a:xfrm>
            <a:off x="6989927" y="1223286"/>
            <a:ext cx="2036168" cy="2006075"/>
          </a:xfrm>
          <a:prstGeom prst="ellipse">
            <a:avLst/>
          </a:prstGeom>
          <a:ln w="31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2231"/>
            <a:ext cx="165100" cy="5805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等腰三角形 2"/>
          <p:cNvSpPr/>
          <p:nvPr/>
        </p:nvSpPr>
        <p:spPr>
          <a:xfrm rot="5400000">
            <a:off x="-13203" y="443800"/>
            <a:ext cx="580572" cy="15743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文本框 3"/>
          <p:cNvSpPr txBox="1"/>
          <p:nvPr/>
        </p:nvSpPr>
        <p:spPr>
          <a:xfrm flipH="1">
            <a:off x="389068" y="291683"/>
            <a:ext cx="3434786" cy="461665"/>
          </a:xfrm>
          <a:prstGeom prst="rect">
            <a:avLst/>
          </a:prstGeom>
          <a:noFill/>
        </p:spPr>
        <p:txBody>
          <a:bodyPr wrap="none" rtlCol="0">
            <a:spAutoFit/>
          </a:bodyPr>
          <a:lstStyle/>
          <a:p>
            <a:r>
              <a:rPr lang="en-US" altLang="zh-CN" sz="2400" b="1" dirty="0" smtClean="0">
                <a:ea typeface="Segoe UI" panose="020B0502040204020203" pitchFamily="34" charset="0"/>
                <a:cs typeface="Segoe UI" panose="020B0502040204020203" pitchFamily="34" charset="0"/>
              </a:rPr>
              <a:t>1. </a:t>
            </a:r>
            <a:r>
              <a:rPr lang="en-US" altLang="zh-CN" sz="2400" b="1" dirty="0" err="1" smtClean="0">
                <a:ea typeface="Segoe UI" panose="020B0502040204020203" pitchFamily="34" charset="0"/>
                <a:cs typeface="Segoe UI" panose="020B0502040204020203" pitchFamily="34" charset="0"/>
              </a:rPr>
              <a:t>iWrite</a:t>
            </a:r>
            <a:r>
              <a:rPr lang="en-US" altLang="zh-CN" sz="2400" b="1" dirty="0" smtClean="0">
                <a:ea typeface="Segoe UI" panose="020B0502040204020203" pitchFamily="34" charset="0"/>
                <a:cs typeface="Segoe UI" panose="020B0502040204020203" pitchFamily="34" charset="0"/>
              </a:rPr>
              <a:t> 2.0</a:t>
            </a:r>
            <a:r>
              <a:rPr lang="zh-CN" altLang="en-US" sz="2400" b="1" dirty="0" smtClean="0">
                <a:latin typeface="+mj-ea"/>
                <a:ea typeface="+mj-ea"/>
                <a:cs typeface="Segoe UI" panose="020B0502040204020203" pitchFamily="34" charset="0"/>
              </a:rPr>
              <a:t>能做什么？</a:t>
            </a:r>
            <a:endParaRPr lang="zh-CN" altLang="en-US" sz="2400" b="1" dirty="0">
              <a:latin typeface="+mj-ea"/>
              <a:ea typeface="+mj-ea"/>
              <a:cs typeface="Segoe UI" panose="020B0502040204020203" pitchFamily="34" charset="0"/>
            </a:endParaRPr>
          </a:p>
        </p:txBody>
      </p:sp>
      <p:sp>
        <p:nvSpPr>
          <p:cNvPr id="5" name="Rectangle 4"/>
          <p:cNvSpPr/>
          <p:nvPr/>
        </p:nvSpPr>
        <p:spPr>
          <a:xfrm>
            <a:off x="166765" y="3429120"/>
            <a:ext cx="1863567" cy="9132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prstClr val="white"/>
              </a:solidFill>
              <a:latin typeface="Roboto" panose="02000000000000000000" pitchFamily="2" charset="0"/>
              <a:ea typeface="Roboto" panose="02000000000000000000" pitchFamily="2" charset="0"/>
              <a:cs typeface="Helvetica Neue"/>
            </a:endParaRPr>
          </a:p>
        </p:txBody>
      </p:sp>
      <p:sp>
        <p:nvSpPr>
          <p:cNvPr id="6" name="Rectangle 5"/>
          <p:cNvSpPr/>
          <p:nvPr/>
        </p:nvSpPr>
        <p:spPr>
          <a:xfrm>
            <a:off x="2093991" y="3429120"/>
            <a:ext cx="1863567" cy="9132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prstClr val="white"/>
              </a:solidFill>
              <a:latin typeface="Roboto" panose="02000000000000000000" pitchFamily="2" charset="0"/>
              <a:ea typeface="Roboto" panose="02000000000000000000" pitchFamily="2" charset="0"/>
              <a:cs typeface="Helvetica Neue"/>
            </a:endParaRPr>
          </a:p>
        </p:txBody>
      </p:sp>
      <p:sp>
        <p:nvSpPr>
          <p:cNvPr id="7" name="Rectangle 6"/>
          <p:cNvSpPr/>
          <p:nvPr/>
        </p:nvSpPr>
        <p:spPr>
          <a:xfrm>
            <a:off x="4021217" y="3429120"/>
            <a:ext cx="1863567" cy="9132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prstClr val="white"/>
              </a:solidFill>
              <a:latin typeface="Roboto" panose="02000000000000000000" pitchFamily="2" charset="0"/>
              <a:ea typeface="Roboto" panose="02000000000000000000" pitchFamily="2" charset="0"/>
              <a:cs typeface="Helvetica Neue"/>
            </a:endParaRPr>
          </a:p>
        </p:txBody>
      </p:sp>
      <p:sp>
        <p:nvSpPr>
          <p:cNvPr id="8" name="Rectangle 7"/>
          <p:cNvSpPr/>
          <p:nvPr/>
        </p:nvSpPr>
        <p:spPr>
          <a:xfrm>
            <a:off x="5948442" y="3429120"/>
            <a:ext cx="1863567" cy="9132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prstClr val="white"/>
              </a:solidFill>
              <a:latin typeface="Roboto" panose="02000000000000000000" pitchFamily="2" charset="0"/>
              <a:ea typeface="Roboto" panose="02000000000000000000" pitchFamily="2" charset="0"/>
              <a:cs typeface="Helvetica Neue"/>
            </a:endParaRPr>
          </a:p>
        </p:txBody>
      </p:sp>
      <p:sp>
        <p:nvSpPr>
          <p:cNvPr id="9" name="Rectangle 8"/>
          <p:cNvSpPr/>
          <p:nvPr/>
        </p:nvSpPr>
        <p:spPr>
          <a:xfrm>
            <a:off x="7875668" y="3429120"/>
            <a:ext cx="1863567" cy="9132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prstClr val="white"/>
              </a:solidFill>
              <a:latin typeface="Roboto" panose="02000000000000000000" pitchFamily="2" charset="0"/>
              <a:ea typeface="Roboto" panose="02000000000000000000" pitchFamily="2" charset="0"/>
              <a:cs typeface="Helvetica Neue"/>
            </a:endParaRPr>
          </a:p>
        </p:txBody>
      </p:sp>
      <p:sp>
        <p:nvSpPr>
          <p:cNvPr id="10" name="Text Box 10"/>
          <p:cNvSpPr txBox="1">
            <a:spLocks noChangeArrowheads="1"/>
          </p:cNvSpPr>
          <p:nvPr/>
        </p:nvSpPr>
        <p:spPr bwMode="auto">
          <a:xfrm>
            <a:off x="530898" y="3746079"/>
            <a:ext cx="1439792" cy="784830"/>
          </a:xfrm>
          <a:prstGeom prst="rect">
            <a:avLst/>
          </a:prstGeom>
          <a:noFill/>
          <a:ln w="9525">
            <a:noFill/>
            <a:miter lim="800000"/>
            <a:headEnd/>
            <a:tailEnd/>
          </a:ln>
        </p:spPr>
        <p:txBody>
          <a:bodyPr wrap="square" lIns="45720" tIns="22860" rIns="45720" bIns="22860">
            <a:spAutoFit/>
          </a:bodyPr>
          <a:lstStyle/>
          <a:p>
            <a:pPr algn="ctr" defTabSz="1088232"/>
            <a:r>
              <a:rPr lang="zh-CN" altLang="en-US" b="1" dirty="0" smtClean="0">
                <a:latin typeface="+mj-ea"/>
                <a:ea typeface="+mj-ea"/>
                <a:cs typeface="Open Sans" pitchFamily="34" charset="0"/>
              </a:rPr>
              <a:t>在线</a:t>
            </a:r>
            <a:endParaRPr lang="en-US" altLang="zh-CN" b="1" dirty="0" smtClean="0">
              <a:latin typeface="+mj-ea"/>
              <a:ea typeface="+mj-ea"/>
              <a:cs typeface="Open Sans" pitchFamily="34" charset="0"/>
            </a:endParaRPr>
          </a:p>
          <a:p>
            <a:pPr algn="ctr" defTabSz="1088232"/>
            <a:r>
              <a:rPr lang="zh-CN" altLang="en-US" b="1" dirty="0" smtClean="0">
                <a:latin typeface="+mj-ea"/>
                <a:ea typeface="+mj-ea"/>
                <a:cs typeface="Open Sans" pitchFamily="34" charset="0"/>
              </a:rPr>
              <a:t>发布作业</a:t>
            </a:r>
            <a:endParaRPr lang="en-US" b="1" dirty="0">
              <a:latin typeface="+mj-ea"/>
              <a:ea typeface="+mj-ea"/>
              <a:cs typeface="Open Sans" pitchFamily="34" charset="0"/>
            </a:endParaRPr>
          </a:p>
        </p:txBody>
      </p:sp>
      <p:grpSp>
        <p:nvGrpSpPr>
          <p:cNvPr id="11" name="组合 20"/>
          <p:cNvGrpSpPr/>
          <p:nvPr/>
        </p:nvGrpSpPr>
        <p:grpSpPr>
          <a:xfrm>
            <a:off x="784954" y="2076169"/>
            <a:ext cx="759346" cy="1359463"/>
            <a:chOff x="966097" y="2076167"/>
            <a:chExt cx="934579" cy="1359463"/>
          </a:xfrm>
        </p:grpSpPr>
        <p:sp>
          <p:nvSpPr>
            <p:cNvPr id="12" name="等腰三角形 11"/>
            <p:cNvSpPr/>
            <p:nvPr/>
          </p:nvSpPr>
          <p:spPr>
            <a:xfrm>
              <a:off x="1305306" y="3284555"/>
              <a:ext cx="254442" cy="151075"/>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966097" y="2076167"/>
              <a:ext cx="934579" cy="934579"/>
            </a:xfrm>
            <a:prstGeom prst="ellipse">
              <a:avLst/>
            </a:prstGeom>
            <a:solidFill>
              <a:srgbClr val="FFCCFF"/>
            </a:solidFill>
            <a:ln w="25400" cap="flat" cmpd="sng" algn="ctr">
              <a:solidFill>
                <a:sysClr val="window" lastClr="C7EDCC">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grpSp>
      <p:grpSp>
        <p:nvGrpSpPr>
          <p:cNvPr id="13" name="组合 21"/>
          <p:cNvGrpSpPr/>
          <p:nvPr/>
        </p:nvGrpSpPr>
        <p:grpSpPr>
          <a:xfrm>
            <a:off x="4574027" y="2076169"/>
            <a:ext cx="759346" cy="1359463"/>
            <a:chOff x="966097" y="2076167"/>
            <a:chExt cx="934579" cy="1359463"/>
          </a:xfrm>
        </p:grpSpPr>
        <p:sp>
          <p:nvSpPr>
            <p:cNvPr id="23" name="等腰三角形 22"/>
            <p:cNvSpPr/>
            <p:nvPr/>
          </p:nvSpPr>
          <p:spPr>
            <a:xfrm>
              <a:off x="1305306" y="3284555"/>
              <a:ext cx="254442" cy="151075"/>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椭圆 24"/>
            <p:cNvSpPr/>
            <p:nvPr/>
          </p:nvSpPr>
          <p:spPr>
            <a:xfrm>
              <a:off x="966097" y="2076167"/>
              <a:ext cx="934579" cy="934579"/>
            </a:xfrm>
            <a:prstGeom prst="ellipse">
              <a:avLst/>
            </a:prstGeom>
            <a:solidFill>
              <a:srgbClr val="FFCCFF"/>
            </a:solidFill>
            <a:ln w="25400" cap="flat" cmpd="sng" algn="ctr">
              <a:solidFill>
                <a:sysClr val="window" lastClr="C7EDCC">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grpSp>
      <p:grpSp>
        <p:nvGrpSpPr>
          <p:cNvPr id="14" name="组合 26"/>
          <p:cNvGrpSpPr/>
          <p:nvPr/>
        </p:nvGrpSpPr>
        <p:grpSpPr>
          <a:xfrm>
            <a:off x="8381646" y="2076169"/>
            <a:ext cx="759346" cy="1359463"/>
            <a:chOff x="966097" y="2076167"/>
            <a:chExt cx="934579" cy="1359463"/>
          </a:xfrm>
        </p:grpSpPr>
        <p:sp>
          <p:nvSpPr>
            <p:cNvPr id="28" name="等腰三角形 27"/>
            <p:cNvSpPr/>
            <p:nvPr/>
          </p:nvSpPr>
          <p:spPr>
            <a:xfrm>
              <a:off x="1305306" y="3284555"/>
              <a:ext cx="254442" cy="151075"/>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a:off x="966097" y="2076167"/>
              <a:ext cx="934579" cy="934579"/>
            </a:xfrm>
            <a:prstGeom prst="ellipse">
              <a:avLst/>
            </a:prstGeom>
            <a:solidFill>
              <a:srgbClr val="FFCCFF"/>
            </a:solidFill>
            <a:ln w="25400" cap="flat" cmpd="sng" algn="ctr">
              <a:solidFill>
                <a:sysClr val="window" lastClr="C7EDCC">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grpSp>
      <p:grpSp>
        <p:nvGrpSpPr>
          <p:cNvPr id="15" name="组合 31"/>
          <p:cNvGrpSpPr/>
          <p:nvPr/>
        </p:nvGrpSpPr>
        <p:grpSpPr>
          <a:xfrm rot="10800000">
            <a:off x="2645403" y="3520442"/>
            <a:ext cx="759346" cy="1359463"/>
            <a:chOff x="966097" y="2076167"/>
            <a:chExt cx="934579" cy="1359463"/>
          </a:xfrm>
          <a:solidFill>
            <a:srgbClr val="00B0F0"/>
          </a:solidFill>
        </p:grpSpPr>
        <p:sp>
          <p:nvSpPr>
            <p:cNvPr id="33" name="等腰三角形 32"/>
            <p:cNvSpPr/>
            <p:nvPr/>
          </p:nvSpPr>
          <p:spPr>
            <a:xfrm>
              <a:off x="1305306" y="3284555"/>
              <a:ext cx="254442" cy="15107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椭圆 34"/>
            <p:cNvSpPr/>
            <p:nvPr/>
          </p:nvSpPr>
          <p:spPr>
            <a:xfrm>
              <a:off x="966097" y="2076167"/>
              <a:ext cx="934579" cy="934579"/>
            </a:xfrm>
            <a:prstGeom prst="ellipse">
              <a:avLst/>
            </a:prstGeom>
            <a:grpFill/>
            <a:ln w="25400" cap="flat" cmpd="sng" algn="ctr">
              <a:solidFill>
                <a:sysClr val="window" lastClr="C7EDCC">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grpSp>
      <p:grpSp>
        <p:nvGrpSpPr>
          <p:cNvPr id="16" name="组合 35"/>
          <p:cNvGrpSpPr/>
          <p:nvPr/>
        </p:nvGrpSpPr>
        <p:grpSpPr>
          <a:xfrm rot="10800000">
            <a:off x="6499854" y="3520442"/>
            <a:ext cx="759346" cy="1359463"/>
            <a:chOff x="966097" y="2076167"/>
            <a:chExt cx="934579" cy="1359463"/>
          </a:xfrm>
          <a:solidFill>
            <a:srgbClr val="00B0F0"/>
          </a:solidFill>
        </p:grpSpPr>
        <p:sp>
          <p:nvSpPr>
            <p:cNvPr id="37" name="等腰三角形 36"/>
            <p:cNvSpPr/>
            <p:nvPr/>
          </p:nvSpPr>
          <p:spPr>
            <a:xfrm>
              <a:off x="1305306" y="3284555"/>
              <a:ext cx="254442" cy="15107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a:off x="966097" y="2076167"/>
              <a:ext cx="934579" cy="934579"/>
            </a:xfrm>
            <a:prstGeom prst="ellipse">
              <a:avLst/>
            </a:prstGeom>
            <a:grpFill/>
            <a:ln w="25400" cap="flat" cmpd="sng" algn="ctr">
              <a:solidFill>
                <a:sysClr val="window" lastClr="C7EDCC">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grpSp>
      <p:sp>
        <p:nvSpPr>
          <p:cNvPr id="40" name="Text Box 10"/>
          <p:cNvSpPr txBox="1">
            <a:spLocks noChangeArrowheads="1"/>
          </p:cNvSpPr>
          <p:nvPr/>
        </p:nvSpPr>
        <p:spPr bwMode="auto">
          <a:xfrm>
            <a:off x="4264186" y="3746079"/>
            <a:ext cx="1436814" cy="784830"/>
          </a:xfrm>
          <a:prstGeom prst="rect">
            <a:avLst/>
          </a:prstGeom>
          <a:noFill/>
          <a:ln w="9525">
            <a:noFill/>
            <a:miter lim="800000"/>
            <a:headEnd/>
            <a:tailEnd/>
          </a:ln>
        </p:spPr>
        <p:txBody>
          <a:bodyPr wrap="square" lIns="45720" tIns="22860" rIns="45720" bIns="22860">
            <a:spAutoFit/>
          </a:bodyPr>
          <a:lstStyle/>
          <a:p>
            <a:pPr algn="ctr" defTabSz="1088232"/>
            <a:r>
              <a:rPr lang="zh-CN" altLang="en-US" b="1" dirty="0" smtClean="0">
                <a:latin typeface="+mj-ea"/>
                <a:ea typeface="+mj-ea"/>
                <a:cs typeface="Open Sans" pitchFamily="34" charset="0"/>
              </a:rPr>
              <a:t>混合式</a:t>
            </a:r>
            <a:endParaRPr lang="en-US" altLang="zh-CN" b="1" dirty="0" smtClean="0">
              <a:latin typeface="+mj-ea"/>
              <a:ea typeface="+mj-ea"/>
              <a:cs typeface="Open Sans" pitchFamily="34" charset="0"/>
            </a:endParaRPr>
          </a:p>
          <a:p>
            <a:pPr algn="ctr" defTabSz="1088232"/>
            <a:r>
              <a:rPr lang="zh-CN" altLang="en-US" b="1" dirty="0" smtClean="0">
                <a:latin typeface="+mj-ea"/>
                <a:ea typeface="+mj-ea"/>
                <a:cs typeface="Open Sans" pitchFamily="34" charset="0"/>
              </a:rPr>
              <a:t>课堂教学</a:t>
            </a:r>
            <a:endParaRPr lang="en-US" b="1" dirty="0">
              <a:latin typeface="+mj-ea"/>
              <a:ea typeface="+mj-ea"/>
              <a:cs typeface="Open Sans" pitchFamily="34" charset="0"/>
            </a:endParaRPr>
          </a:p>
        </p:txBody>
      </p:sp>
      <p:sp>
        <p:nvSpPr>
          <p:cNvPr id="42" name="Text Box 10"/>
          <p:cNvSpPr txBox="1">
            <a:spLocks noChangeArrowheads="1"/>
          </p:cNvSpPr>
          <p:nvPr/>
        </p:nvSpPr>
        <p:spPr bwMode="auto">
          <a:xfrm>
            <a:off x="7977352" y="3746079"/>
            <a:ext cx="1734207" cy="784830"/>
          </a:xfrm>
          <a:prstGeom prst="rect">
            <a:avLst/>
          </a:prstGeom>
          <a:noFill/>
          <a:ln w="9525">
            <a:noFill/>
            <a:miter lim="800000"/>
            <a:headEnd/>
            <a:tailEnd/>
          </a:ln>
        </p:spPr>
        <p:txBody>
          <a:bodyPr wrap="square" lIns="45720" tIns="22860" rIns="45720" bIns="22860">
            <a:spAutoFit/>
          </a:bodyPr>
          <a:lstStyle/>
          <a:p>
            <a:pPr algn="ctr" defTabSz="1088232"/>
            <a:r>
              <a:rPr lang="zh-CN" altLang="en-US" b="1" dirty="0" smtClean="0">
                <a:latin typeface="+mj-ea"/>
                <a:ea typeface="+mj-ea"/>
                <a:cs typeface="Open Sans" pitchFamily="34" charset="0"/>
              </a:rPr>
              <a:t>写作</a:t>
            </a:r>
            <a:endParaRPr lang="en-US" altLang="zh-CN" b="1" dirty="0" smtClean="0">
              <a:latin typeface="+mj-ea"/>
              <a:ea typeface="+mj-ea"/>
              <a:cs typeface="Open Sans" pitchFamily="34" charset="0"/>
            </a:endParaRPr>
          </a:p>
          <a:p>
            <a:pPr algn="ctr" defTabSz="1088232"/>
            <a:r>
              <a:rPr lang="zh-CN" altLang="en-US" b="1" dirty="0" smtClean="0">
                <a:latin typeface="+mj-ea"/>
                <a:ea typeface="+mj-ea"/>
                <a:cs typeface="Open Sans" pitchFamily="34" charset="0"/>
              </a:rPr>
              <a:t>大数据科研</a:t>
            </a:r>
            <a:endParaRPr lang="en-US" b="1" dirty="0">
              <a:latin typeface="+mj-ea"/>
              <a:ea typeface="+mj-ea"/>
              <a:cs typeface="Open Sans" pitchFamily="34" charset="0"/>
            </a:endParaRPr>
          </a:p>
        </p:txBody>
      </p:sp>
      <p:sp>
        <p:nvSpPr>
          <p:cNvPr id="44" name="Text Box 10"/>
          <p:cNvSpPr txBox="1">
            <a:spLocks noChangeArrowheads="1"/>
          </p:cNvSpPr>
          <p:nvPr/>
        </p:nvSpPr>
        <p:spPr bwMode="auto">
          <a:xfrm>
            <a:off x="2399018" y="2351417"/>
            <a:ext cx="1463534" cy="784830"/>
          </a:xfrm>
          <a:prstGeom prst="rect">
            <a:avLst/>
          </a:prstGeom>
          <a:noFill/>
          <a:ln w="9525">
            <a:noFill/>
            <a:miter lim="800000"/>
            <a:headEnd/>
            <a:tailEnd/>
          </a:ln>
        </p:spPr>
        <p:txBody>
          <a:bodyPr wrap="square" lIns="45720" tIns="22860" rIns="45720" bIns="22860">
            <a:spAutoFit/>
          </a:bodyPr>
          <a:lstStyle/>
          <a:p>
            <a:pPr algn="ctr" defTabSz="1088232"/>
            <a:r>
              <a:rPr lang="zh-CN" altLang="en-US" b="1" dirty="0" smtClean="0">
                <a:latin typeface="+mj-ea"/>
                <a:ea typeface="+mj-ea"/>
                <a:cs typeface="Open Sans" pitchFamily="34" charset="0"/>
              </a:rPr>
              <a:t>线上</a:t>
            </a:r>
            <a:endParaRPr lang="en-US" altLang="zh-CN" b="1" dirty="0" smtClean="0">
              <a:latin typeface="+mj-ea"/>
              <a:ea typeface="+mj-ea"/>
              <a:cs typeface="Open Sans" pitchFamily="34" charset="0"/>
            </a:endParaRPr>
          </a:p>
          <a:p>
            <a:pPr algn="ctr" defTabSz="1088232"/>
            <a:r>
              <a:rPr lang="zh-CN" altLang="en-US" b="1" dirty="0" smtClean="0">
                <a:latin typeface="+mj-ea"/>
                <a:ea typeface="+mj-ea"/>
                <a:cs typeface="Open Sans" pitchFamily="34" charset="0"/>
              </a:rPr>
              <a:t>写作训练</a:t>
            </a:r>
            <a:endParaRPr lang="en-US" b="1" dirty="0">
              <a:latin typeface="+mj-ea"/>
              <a:ea typeface="+mj-ea"/>
              <a:cs typeface="Open Sans" pitchFamily="34" charset="0"/>
            </a:endParaRPr>
          </a:p>
        </p:txBody>
      </p:sp>
      <p:sp>
        <p:nvSpPr>
          <p:cNvPr id="46" name="Text Box 10"/>
          <p:cNvSpPr txBox="1">
            <a:spLocks noChangeArrowheads="1"/>
          </p:cNvSpPr>
          <p:nvPr/>
        </p:nvSpPr>
        <p:spPr bwMode="auto">
          <a:xfrm>
            <a:off x="6171034" y="2354001"/>
            <a:ext cx="1425251" cy="784830"/>
          </a:xfrm>
          <a:prstGeom prst="rect">
            <a:avLst/>
          </a:prstGeom>
          <a:noFill/>
          <a:ln w="9525">
            <a:noFill/>
            <a:miter lim="800000"/>
            <a:headEnd/>
            <a:tailEnd/>
          </a:ln>
        </p:spPr>
        <p:txBody>
          <a:bodyPr wrap="square" lIns="45720" tIns="22860" rIns="45720" bIns="22860">
            <a:spAutoFit/>
          </a:bodyPr>
          <a:lstStyle/>
          <a:p>
            <a:pPr algn="ctr" defTabSz="1088232"/>
            <a:r>
              <a:rPr lang="zh-CN" altLang="en-US" b="1" dirty="0" smtClean="0">
                <a:latin typeface="+mj-ea"/>
                <a:ea typeface="+mj-ea"/>
                <a:cs typeface="Open Sans" pitchFamily="34" charset="0"/>
              </a:rPr>
              <a:t>反思型</a:t>
            </a:r>
            <a:endParaRPr lang="en-US" altLang="zh-CN" b="1" dirty="0" smtClean="0">
              <a:latin typeface="+mj-ea"/>
              <a:ea typeface="+mj-ea"/>
              <a:cs typeface="Open Sans" pitchFamily="34" charset="0"/>
            </a:endParaRPr>
          </a:p>
          <a:p>
            <a:pPr algn="ctr" defTabSz="1088232"/>
            <a:r>
              <a:rPr lang="zh-CN" altLang="en-US" b="1" dirty="0" smtClean="0">
                <a:latin typeface="+mj-ea"/>
                <a:ea typeface="+mj-ea"/>
                <a:cs typeface="Open Sans" pitchFamily="34" charset="0"/>
              </a:rPr>
              <a:t>自主学习</a:t>
            </a:r>
            <a:endParaRPr lang="en-US" b="1" dirty="0">
              <a:latin typeface="+mj-ea"/>
              <a:ea typeface="+mj-ea"/>
              <a:cs typeface="Open Sans" pitchFamily="34" charset="0"/>
            </a:endParaRPr>
          </a:p>
        </p:txBody>
      </p:sp>
      <p:grpSp>
        <p:nvGrpSpPr>
          <p:cNvPr id="17" name="组合 47"/>
          <p:cNvGrpSpPr/>
          <p:nvPr/>
        </p:nvGrpSpPr>
        <p:grpSpPr>
          <a:xfrm>
            <a:off x="4758615" y="2303397"/>
            <a:ext cx="353020" cy="451381"/>
            <a:chOff x="2704014" y="2957185"/>
            <a:chExt cx="1495830" cy="1553996"/>
          </a:xfrm>
          <a:solidFill>
            <a:schemeClr val="bg1"/>
          </a:solidFill>
        </p:grpSpPr>
        <p:sp>
          <p:nvSpPr>
            <p:cNvPr id="49" name="椭圆 48"/>
            <p:cNvSpPr/>
            <p:nvPr/>
          </p:nvSpPr>
          <p:spPr bwMode="auto">
            <a:xfrm>
              <a:off x="2704014" y="3637530"/>
              <a:ext cx="845076" cy="845075"/>
            </a:xfrm>
            <a:prstGeom prst="ellipse">
              <a:avLst/>
            </a:prstGeom>
            <a:grpFill/>
            <a:ln>
              <a:solidFill>
                <a:srgbClr val="7030A0"/>
              </a:solidFill>
            </a:ln>
            <a:extLst/>
          </p:spPr>
          <p:txBody>
            <a:bodyPr vert="horz" wrap="square" lIns="51435" tIns="25718" rIns="51435" bIns="25718" numCol="1" rtlCol="0" anchor="t" anchorCtr="0" compatLnSpc="1">
              <a:prstTxWarp prst="textNoShape">
                <a:avLst/>
              </a:prstTxWarp>
            </a:bodyPr>
            <a:lstStyle/>
            <a:p>
              <a:pPr defTabSz="514350" fontAlgn="base">
                <a:spcBef>
                  <a:spcPct val="0"/>
                </a:spcBef>
                <a:spcAft>
                  <a:spcPct val="0"/>
                </a:spcAft>
              </a:pPr>
              <a:endParaRPr lang="zh-CN" altLang="en-US" sz="1575">
                <a:solidFill>
                  <a:prstClr val="black"/>
                </a:solidFill>
                <a:latin typeface="Times New Roman" pitchFamily="18" charset="0"/>
                <a:ea typeface="宋体" pitchFamily="2" charset="-122"/>
              </a:endParaRPr>
            </a:p>
          </p:txBody>
        </p:sp>
        <p:grpSp>
          <p:nvGrpSpPr>
            <p:cNvPr id="19" name="组合 49"/>
            <p:cNvGrpSpPr/>
            <p:nvPr/>
          </p:nvGrpSpPr>
          <p:grpSpPr>
            <a:xfrm>
              <a:off x="3296933" y="2957185"/>
              <a:ext cx="902911" cy="1553996"/>
              <a:chOff x="1975004" y="4028581"/>
              <a:chExt cx="102311" cy="176087"/>
            </a:xfrm>
            <a:grpFill/>
          </p:grpSpPr>
          <p:sp>
            <p:nvSpPr>
              <p:cNvPr id="52" name="Freeform 1557"/>
              <p:cNvSpPr>
                <a:spLocks/>
              </p:cNvSpPr>
              <p:nvPr/>
            </p:nvSpPr>
            <p:spPr bwMode="auto">
              <a:xfrm>
                <a:off x="1975004" y="4187964"/>
                <a:ext cx="102311" cy="16704"/>
              </a:xfrm>
              <a:custGeom>
                <a:avLst/>
                <a:gdLst>
                  <a:gd name="T0" fmla="*/ 0 w 62"/>
                  <a:gd name="T1" fmla="*/ 10 h 10"/>
                  <a:gd name="T2" fmla="*/ 62 w 62"/>
                  <a:gd name="T3" fmla="*/ 10 h 10"/>
                  <a:gd name="T4" fmla="*/ 62 w 62"/>
                  <a:gd name="T5" fmla="*/ 0 h 10"/>
                  <a:gd name="T6" fmla="*/ 14 w 62"/>
                  <a:gd name="T7" fmla="*/ 0 h 10"/>
                  <a:gd name="T8" fmla="*/ 0 w 62"/>
                  <a:gd name="T9" fmla="*/ 10 h 10"/>
                </a:gdLst>
                <a:ahLst/>
                <a:cxnLst>
                  <a:cxn ang="0">
                    <a:pos x="T0" y="T1"/>
                  </a:cxn>
                  <a:cxn ang="0">
                    <a:pos x="T2" y="T3"/>
                  </a:cxn>
                  <a:cxn ang="0">
                    <a:pos x="T4" y="T5"/>
                  </a:cxn>
                  <a:cxn ang="0">
                    <a:pos x="T6" y="T7"/>
                  </a:cxn>
                  <a:cxn ang="0">
                    <a:pos x="T8" y="T9"/>
                  </a:cxn>
                </a:cxnLst>
                <a:rect l="0" t="0" r="r" b="b"/>
                <a:pathLst>
                  <a:path w="62" h="10">
                    <a:moveTo>
                      <a:pt x="0" y="10"/>
                    </a:moveTo>
                    <a:cubicBezTo>
                      <a:pt x="62" y="10"/>
                      <a:pt x="62" y="10"/>
                      <a:pt x="62" y="10"/>
                    </a:cubicBezTo>
                    <a:cubicBezTo>
                      <a:pt x="62" y="0"/>
                      <a:pt x="62" y="0"/>
                      <a:pt x="62" y="0"/>
                    </a:cubicBezTo>
                    <a:cubicBezTo>
                      <a:pt x="14" y="0"/>
                      <a:pt x="14" y="0"/>
                      <a:pt x="14" y="0"/>
                    </a:cubicBezTo>
                    <a:cubicBezTo>
                      <a:pt x="10" y="5"/>
                      <a:pt x="6" y="8"/>
                      <a:pt x="0" y="10"/>
                    </a:cubicBezTo>
                    <a:close/>
                  </a:path>
                </a:pathLst>
              </a:custGeom>
              <a:grpFill/>
              <a:ln>
                <a:solidFill>
                  <a:srgbClr val="7030A0"/>
                </a:solid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3" name="Freeform 1558"/>
              <p:cNvSpPr>
                <a:spLocks/>
              </p:cNvSpPr>
              <p:nvPr/>
            </p:nvSpPr>
            <p:spPr bwMode="auto">
              <a:xfrm>
                <a:off x="2001452" y="4168476"/>
                <a:ext cx="75863" cy="14616"/>
              </a:xfrm>
              <a:custGeom>
                <a:avLst/>
                <a:gdLst>
                  <a:gd name="T0" fmla="*/ 46 w 46"/>
                  <a:gd name="T1" fmla="*/ 9 h 9"/>
                  <a:gd name="T2" fmla="*/ 46 w 46"/>
                  <a:gd name="T3" fmla="*/ 0 h 9"/>
                  <a:gd name="T4" fmla="*/ 4 w 46"/>
                  <a:gd name="T5" fmla="*/ 0 h 9"/>
                  <a:gd name="T6" fmla="*/ 0 w 46"/>
                  <a:gd name="T7" fmla="*/ 9 h 9"/>
                  <a:gd name="T8" fmla="*/ 46 w 46"/>
                  <a:gd name="T9" fmla="*/ 9 h 9"/>
                </a:gdLst>
                <a:ahLst/>
                <a:cxnLst>
                  <a:cxn ang="0">
                    <a:pos x="T0" y="T1"/>
                  </a:cxn>
                  <a:cxn ang="0">
                    <a:pos x="T2" y="T3"/>
                  </a:cxn>
                  <a:cxn ang="0">
                    <a:pos x="T4" y="T5"/>
                  </a:cxn>
                  <a:cxn ang="0">
                    <a:pos x="T6" y="T7"/>
                  </a:cxn>
                  <a:cxn ang="0">
                    <a:pos x="T8" y="T9"/>
                  </a:cxn>
                </a:cxnLst>
                <a:rect l="0" t="0" r="r" b="b"/>
                <a:pathLst>
                  <a:path w="46" h="9">
                    <a:moveTo>
                      <a:pt x="46" y="9"/>
                    </a:moveTo>
                    <a:cubicBezTo>
                      <a:pt x="46" y="0"/>
                      <a:pt x="46" y="0"/>
                      <a:pt x="46" y="0"/>
                    </a:cubicBezTo>
                    <a:cubicBezTo>
                      <a:pt x="4" y="0"/>
                      <a:pt x="4" y="0"/>
                      <a:pt x="4" y="0"/>
                    </a:cubicBezTo>
                    <a:cubicBezTo>
                      <a:pt x="3" y="3"/>
                      <a:pt x="2" y="6"/>
                      <a:pt x="0" y="9"/>
                    </a:cubicBezTo>
                    <a:lnTo>
                      <a:pt x="46" y="9"/>
                    </a:lnTo>
                    <a:close/>
                  </a:path>
                </a:pathLst>
              </a:custGeom>
              <a:grpFill/>
              <a:ln>
                <a:solidFill>
                  <a:srgbClr val="7030A0"/>
                </a:solid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4" name="Freeform 1559"/>
              <p:cNvSpPr>
                <a:spLocks/>
              </p:cNvSpPr>
              <p:nvPr/>
            </p:nvSpPr>
            <p:spPr bwMode="auto">
              <a:xfrm>
                <a:off x="1979876" y="4097484"/>
                <a:ext cx="93959" cy="64032"/>
              </a:xfrm>
              <a:custGeom>
                <a:avLst/>
                <a:gdLst>
                  <a:gd name="T0" fmla="*/ 18 w 57"/>
                  <a:gd name="T1" fmla="*/ 35 h 39"/>
                  <a:gd name="T2" fmla="*/ 18 w 57"/>
                  <a:gd name="T3" fmla="*/ 39 h 39"/>
                  <a:gd name="T4" fmla="*/ 54 w 57"/>
                  <a:gd name="T5" fmla="*/ 39 h 39"/>
                  <a:gd name="T6" fmla="*/ 55 w 57"/>
                  <a:gd name="T7" fmla="*/ 35 h 39"/>
                  <a:gd name="T8" fmla="*/ 51 w 57"/>
                  <a:gd name="T9" fmla="*/ 12 h 39"/>
                  <a:gd name="T10" fmla="*/ 38 w 57"/>
                  <a:gd name="T11" fmla="*/ 4 h 39"/>
                  <a:gd name="T12" fmla="*/ 32 w 57"/>
                  <a:gd name="T13" fmla="*/ 0 h 39"/>
                  <a:gd name="T14" fmla="*/ 12 w 57"/>
                  <a:gd name="T15" fmla="*/ 0 h 39"/>
                  <a:gd name="T16" fmla="*/ 0 w 57"/>
                  <a:gd name="T17" fmla="*/ 6 h 39"/>
                  <a:gd name="T18" fmla="*/ 18 w 57"/>
                  <a:gd name="T19" fmla="*/ 3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39">
                    <a:moveTo>
                      <a:pt x="18" y="35"/>
                    </a:moveTo>
                    <a:cubicBezTo>
                      <a:pt x="18" y="36"/>
                      <a:pt x="18" y="38"/>
                      <a:pt x="18" y="39"/>
                    </a:cubicBezTo>
                    <a:cubicBezTo>
                      <a:pt x="35" y="39"/>
                      <a:pt x="54" y="39"/>
                      <a:pt x="54" y="39"/>
                    </a:cubicBezTo>
                    <a:cubicBezTo>
                      <a:pt x="55" y="39"/>
                      <a:pt x="55" y="35"/>
                      <a:pt x="55" y="35"/>
                    </a:cubicBezTo>
                    <a:cubicBezTo>
                      <a:pt x="57" y="23"/>
                      <a:pt x="51" y="12"/>
                      <a:pt x="51" y="12"/>
                    </a:cubicBezTo>
                    <a:cubicBezTo>
                      <a:pt x="49" y="8"/>
                      <a:pt x="38" y="4"/>
                      <a:pt x="38" y="4"/>
                    </a:cubicBezTo>
                    <a:cubicBezTo>
                      <a:pt x="32" y="2"/>
                      <a:pt x="32" y="0"/>
                      <a:pt x="32" y="0"/>
                    </a:cubicBezTo>
                    <a:cubicBezTo>
                      <a:pt x="20" y="23"/>
                      <a:pt x="12" y="0"/>
                      <a:pt x="12" y="0"/>
                    </a:cubicBezTo>
                    <a:cubicBezTo>
                      <a:pt x="11" y="3"/>
                      <a:pt x="3" y="5"/>
                      <a:pt x="0" y="6"/>
                    </a:cubicBezTo>
                    <a:cubicBezTo>
                      <a:pt x="11" y="12"/>
                      <a:pt x="18" y="22"/>
                      <a:pt x="18" y="35"/>
                    </a:cubicBezTo>
                    <a:close/>
                  </a:path>
                </a:pathLst>
              </a:custGeom>
              <a:grpFill/>
              <a:ln>
                <a:solidFill>
                  <a:srgbClr val="7030A0"/>
                </a:solid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5" name="Freeform 1560"/>
              <p:cNvSpPr>
                <a:spLocks noEditPoints="1"/>
              </p:cNvSpPr>
              <p:nvPr/>
            </p:nvSpPr>
            <p:spPr bwMode="auto">
              <a:xfrm>
                <a:off x="1989620" y="4028581"/>
                <a:ext cx="54288" cy="73775"/>
              </a:xfrm>
              <a:custGeom>
                <a:avLst/>
                <a:gdLst>
                  <a:gd name="T0" fmla="*/ 3 w 33"/>
                  <a:gd name="T1" fmla="*/ 30 h 45"/>
                  <a:gd name="T2" fmla="*/ 16 w 33"/>
                  <a:gd name="T3" fmla="*/ 45 h 45"/>
                  <a:gd name="T4" fmla="*/ 29 w 33"/>
                  <a:gd name="T5" fmla="*/ 30 h 45"/>
                  <a:gd name="T6" fmla="*/ 31 w 33"/>
                  <a:gd name="T7" fmla="*/ 28 h 45"/>
                  <a:gd name="T8" fmla="*/ 30 w 33"/>
                  <a:gd name="T9" fmla="*/ 23 h 45"/>
                  <a:gd name="T10" fmla="*/ 29 w 33"/>
                  <a:gd name="T11" fmla="*/ 9 h 45"/>
                  <a:gd name="T12" fmla="*/ 22 w 33"/>
                  <a:gd name="T13" fmla="*/ 5 h 45"/>
                  <a:gd name="T14" fmla="*/ 22 w 33"/>
                  <a:gd name="T15" fmla="*/ 5 h 45"/>
                  <a:gd name="T16" fmla="*/ 22 w 33"/>
                  <a:gd name="T17" fmla="*/ 5 h 45"/>
                  <a:gd name="T18" fmla="*/ 21 w 33"/>
                  <a:gd name="T19" fmla="*/ 5 h 45"/>
                  <a:gd name="T20" fmla="*/ 20 w 33"/>
                  <a:gd name="T21" fmla="*/ 4 h 45"/>
                  <a:gd name="T22" fmla="*/ 21 w 33"/>
                  <a:gd name="T23" fmla="*/ 5 h 45"/>
                  <a:gd name="T24" fmla="*/ 20 w 33"/>
                  <a:gd name="T25" fmla="*/ 5 h 45"/>
                  <a:gd name="T26" fmla="*/ 20 w 33"/>
                  <a:gd name="T27" fmla="*/ 4 h 45"/>
                  <a:gd name="T28" fmla="*/ 20 w 33"/>
                  <a:gd name="T29" fmla="*/ 4 h 45"/>
                  <a:gd name="T30" fmla="*/ 17 w 33"/>
                  <a:gd name="T31" fmla="*/ 0 h 45"/>
                  <a:gd name="T32" fmla="*/ 16 w 33"/>
                  <a:gd name="T33" fmla="*/ 2 h 45"/>
                  <a:gd name="T34" fmla="*/ 17 w 33"/>
                  <a:gd name="T35" fmla="*/ 0 h 45"/>
                  <a:gd name="T36" fmla="*/ 15 w 33"/>
                  <a:gd name="T37" fmla="*/ 1 h 45"/>
                  <a:gd name="T38" fmla="*/ 13 w 33"/>
                  <a:gd name="T39" fmla="*/ 4 h 45"/>
                  <a:gd name="T40" fmla="*/ 13 w 33"/>
                  <a:gd name="T41" fmla="*/ 3 h 45"/>
                  <a:gd name="T42" fmla="*/ 14 w 33"/>
                  <a:gd name="T43" fmla="*/ 2 h 45"/>
                  <a:gd name="T44" fmla="*/ 13 w 33"/>
                  <a:gd name="T45" fmla="*/ 3 h 45"/>
                  <a:gd name="T46" fmla="*/ 12 w 33"/>
                  <a:gd name="T47" fmla="*/ 3 h 45"/>
                  <a:gd name="T48" fmla="*/ 13 w 33"/>
                  <a:gd name="T49" fmla="*/ 2 h 45"/>
                  <a:gd name="T50" fmla="*/ 12 w 33"/>
                  <a:gd name="T51" fmla="*/ 2 h 45"/>
                  <a:gd name="T52" fmla="*/ 11 w 33"/>
                  <a:gd name="T53" fmla="*/ 3 h 45"/>
                  <a:gd name="T54" fmla="*/ 2 w 33"/>
                  <a:gd name="T55" fmla="*/ 12 h 45"/>
                  <a:gd name="T56" fmla="*/ 2 w 33"/>
                  <a:gd name="T57" fmla="*/ 23 h 45"/>
                  <a:gd name="T58" fmla="*/ 1 w 33"/>
                  <a:gd name="T59" fmla="*/ 28 h 45"/>
                  <a:gd name="T60" fmla="*/ 3 w 33"/>
                  <a:gd name="T61" fmla="*/ 30 h 45"/>
                  <a:gd name="T62" fmla="*/ 15 w 33"/>
                  <a:gd name="T63" fmla="*/ 1 h 45"/>
                  <a:gd name="T64" fmla="*/ 14 w 33"/>
                  <a:gd name="T65" fmla="*/ 3 h 45"/>
                  <a:gd name="T66" fmla="*/ 14 w 33"/>
                  <a:gd name="T67" fmla="*/ 3 h 45"/>
                  <a:gd name="T68" fmla="*/ 15 w 33"/>
                  <a:gd name="T69"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 h="45">
                    <a:moveTo>
                      <a:pt x="3" y="30"/>
                    </a:moveTo>
                    <a:cubicBezTo>
                      <a:pt x="4" y="37"/>
                      <a:pt x="10" y="45"/>
                      <a:pt x="16" y="45"/>
                    </a:cubicBezTo>
                    <a:cubicBezTo>
                      <a:pt x="22" y="45"/>
                      <a:pt x="28" y="37"/>
                      <a:pt x="29" y="30"/>
                    </a:cubicBezTo>
                    <a:cubicBezTo>
                      <a:pt x="30" y="30"/>
                      <a:pt x="30" y="29"/>
                      <a:pt x="31" y="28"/>
                    </a:cubicBezTo>
                    <a:cubicBezTo>
                      <a:pt x="31" y="28"/>
                      <a:pt x="32" y="23"/>
                      <a:pt x="30" y="23"/>
                    </a:cubicBezTo>
                    <a:cubicBezTo>
                      <a:pt x="31" y="21"/>
                      <a:pt x="33" y="14"/>
                      <a:pt x="29" y="9"/>
                    </a:cubicBezTo>
                    <a:cubicBezTo>
                      <a:pt x="29" y="9"/>
                      <a:pt x="27" y="6"/>
                      <a:pt x="22" y="5"/>
                    </a:cubicBezTo>
                    <a:cubicBezTo>
                      <a:pt x="22" y="5"/>
                      <a:pt x="22" y="5"/>
                      <a:pt x="22" y="5"/>
                    </a:cubicBezTo>
                    <a:cubicBezTo>
                      <a:pt x="22" y="5"/>
                      <a:pt x="22" y="5"/>
                      <a:pt x="22" y="5"/>
                    </a:cubicBezTo>
                    <a:cubicBezTo>
                      <a:pt x="21" y="5"/>
                      <a:pt x="21" y="5"/>
                      <a:pt x="21" y="5"/>
                    </a:cubicBezTo>
                    <a:cubicBezTo>
                      <a:pt x="20" y="4"/>
                      <a:pt x="20" y="4"/>
                      <a:pt x="20" y="4"/>
                    </a:cubicBezTo>
                    <a:cubicBezTo>
                      <a:pt x="20" y="4"/>
                      <a:pt x="20" y="4"/>
                      <a:pt x="21" y="5"/>
                    </a:cubicBezTo>
                    <a:cubicBezTo>
                      <a:pt x="20" y="5"/>
                      <a:pt x="20" y="5"/>
                      <a:pt x="20" y="5"/>
                    </a:cubicBezTo>
                    <a:cubicBezTo>
                      <a:pt x="20" y="4"/>
                      <a:pt x="20" y="4"/>
                      <a:pt x="20" y="4"/>
                    </a:cubicBezTo>
                    <a:cubicBezTo>
                      <a:pt x="20" y="4"/>
                      <a:pt x="20" y="4"/>
                      <a:pt x="20" y="4"/>
                    </a:cubicBezTo>
                    <a:cubicBezTo>
                      <a:pt x="19" y="4"/>
                      <a:pt x="17" y="2"/>
                      <a:pt x="17" y="0"/>
                    </a:cubicBezTo>
                    <a:cubicBezTo>
                      <a:pt x="17" y="0"/>
                      <a:pt x="16" y="1"/>
                      <a:pt x="16" y="2"/>
                    </a:cubicBezTo>
                    <a:cubicBezTo>
                      <a:pt x="16" y="1"/>
                      <a:pt x="16" y="0"/>
                      <a:pt x="17" y="0"/>
                    </a:cubicBezTo>
                    <a:cubicBezTo>
                      <a:pt x="17" y="0"/>
                      <a:pt x="16" y="0"/>
                      <a:pt x="15" y="1"/>
                    </a:cubicBezTo>
                    <a:cubicBezTo>
                      <a:pt x="15" y="1"/>
                      <a:pt x="14" y="2"/>
                      <a:pt x="13" y="4"/>
                    </a:cubicBezTo>
                    <a:cubicBezTo>
                      <a:pt x="13" y="3"/>
                      <a:pt x="13" y="3"/>
                      <a:pt x="13" y="3"/>
                    </a:cubicBezTo>
                    <a:cubicBezTo>
                      <a:pt x="13" y="3"/>
                      <a:pt x="13" y="2"/>
                      <a:pt x="14" y="2"/>
                    </a:cubicBezTo>
                    <a:cubicBezTo>
                      <a:pt x="14" y="2"/>
                      <a:pt x="13" y="3"/>
                      <a:pt x="13" y="3"/>
                    </a:cubicBezTo>
                    <a:cubicBezTo>
                      <a:pt x="12" y="3"/>
                      <a:pt x="12" y="3"/>
                      <a:pt x="12" y="3"/>
                    </a:cubicBezTo>
                    <a:cubicBezTo>
                      <a:pt x="12" y="2"/>
                      <a:pt x="13" y="2"/>
                      <a:pt x="13" y="2"/>
                    </a:cubicBezTo>
                    <a:cubicBezTo>
                      <a:pt x="13" y="2"/>
                      <a:pt x="13" y="2"/>
                      <a:pt x="12" y="2"/>
                    </a:cubicBezTo>
                    <a:cubicBezTo>
                      <a:pt x="12" y="2"/>
                      <a:pt x="12" y="1"/>
                      <a:pt x="11" y="3"/>
                    </a:cubicBezTo>
                    <a:cubicBezTo>
                      <a:pt x="11" y="3"/>
                      <a:pt x="4" y="6"/>
                      <a:pt x="2" y="12"/>
                    </a:cubicBezTo>
                    <a:cubicBezTo>
                      <a:pt x="2" y="12"/>
                      <a:pt x="1" y="15"/>
                      <a:pt x="2" y="23"/>
                    </a:cubicBezTo>
                    <a:cubicBezTo>
                      <a:pt x="0" y="22"/>
                      <a:pt x="1" y="28"/>
                      <a:pt x="1" y="28"/>
                    </a:cubicBezTo>
                    <a:cubicBezTo>
                      <a:pt x="2" y="29"/>
                      <a:pt x="2" y="30"/>
                      <a:pt x="3" y="30"/>
                    </a:cubicBezTo>
                    <a:close/>
                    <a:moveTo>
                      <a:pt x="15" y="1"/>
                    </a:moveTo>
                    <a:cubicBezTo>
                      <a:pt x="15" y="2"/>
                      <a:pt x="15" y="2"/>
                      <a:pt x="14" y="3"/>
                    </a:cubicBezTo>
                    <a:cubicBezTo>
                      <a:pt x="14" y="3"/>
                      <a:pt x="14" y="3"/>
                      <a:pt x="14" y="3"/>
                    </a:cubicBezTo>
                    <a:cubicBezTo>
                      <a:pt x="14" y="2"/>
                      <a:pt x="15" y="2"/>
                      <a:pt x="15" y="1"/>
                    </a:cubicBezTo>
                    <a:close/>
                  </a:path>
                </a:pathLst>
              </a:custGeom>
              <a:grpFill/>
              <a:ln>
                <a:solidFill>
                  <a:srgbClr val="7030A0"/>
                </a:solid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51" name="Freeform 183"/>
            <p:cNvSpPr>
              <a:spLocks/>
            </p:cNvSpPr>
            <p:nvPr/>
          </p:nvSpPr>
          <p:spPr bwMode="auto">
            <a:xfrm>
              <a:off x="2841494" y="3756033"/>
              <a:ext cx="549151" cy="557166"/>
            </a:xfrm>
            <a:custGeom>
              <a:avLst/>
              <a:gdLst>
                <a:gd name="T0" fmla="*/ 99 w 102"/>
                <a:gd name="T1" fmla="*/ 36 h 103"/>
                <a:gd name="T2" fmla="*/ 101 w 102"/>
                <a:gd name="T3" fmla="*/ 52 h 103"/>
                <a:gd name="T4" fmla="*/ 97 w 102"/>
                <a:gd name="T5" fmla="*/ 56 h 103"/>
                <a:gd name="T6" fmla="*/ 102 w 102"/>
                <a:gd name="T7" fmla="*/ 60 h 103"/>
                <a:gd name="T8" fmla="*/ 100 w 102"/>
                <a:gd name="T9" fmla="*/ 69 h 103"/>
                <a:gd name="T10" fmla="*/ 96 w 102"/>
                <a:gd name="T11" fmla="*/ 71 h 103"/>
                <a:gd name="T12" fmla="*/ 99 w 102"/>
                <a:gd name="T13" fmla="*/ 74 h 103"/>
                <a:gd name="T14" fmla="*/ 98 w 102"/>
                <a:gd name="T15" fmla="*/ 84 h 103"/>
                <a:gd name="T16" fmla="*/ 94 w 102"/>
                <a:gd name="T17" fmla="*/ 86 h 103"/>
                <a:gd name="T18" fmla="*/ 97 w 102"/>
                <a:gd name="T19" fmla="*/ 89 h 103"/>
                <a:gd name="T20" fmla="*/ 94 w 102"/>
                <a:gd name="T21" fmla="*/ 100 h 103"/>
                <a:gd name="T22" fmla="*/ 88 w 102"/>
                <a:gd name="T23" fmla="*/ 103 h 103"/>
                <a:gd name="T24" fmla="*/ 37 w 102"/>
                <a:gd name="T25" fmla="*/ 90 h 103"/>
                <a:gd name="T26" fmla="*/ 25 w 102"/>
                <a:gd name="T27" fmla="*/ 89 h 103"/>
                <a:gd name="T28" fmla="*/ 25 w 102"/>
                <a:gd name="T29" fmla="*/ 96 h 103"/>
                <a:gd name="T30" fmla="*/ 0 w 102"/>
                <a:gd name="T31" fmla="*/ 96 h 103"/>
                <a:gd name="T32" fmla="*/ 0 w 102"/>
                <a:gd name="T33" fmla="*/ 32 h 103"/>
                <a:gd name="T34" fmla="*/ 25 w 102"/>
                <a:gd name="T35" fmla="*/ 32 h 103"/>
                <a:gd name="T36" fmla="*/ 25 w 102"/>
                <a:gd name="T37" fmla="*/ 42 h 103"/>
                <a:gd name="T38" fmla="*/ 34 w 102"/>
                <a:gd name="T39" fmla="*/ 41 h 103"/>
                <a:gd name="T40" fmla="*/ 74 w 102"/>
                <a:gd name="T41" fmla="*/ 0 h 103"/>
                <a:gd name="T42" fmla="*/ 63 w 102"/>
                <a:gd name="T43" fmla="*/ 38 h 103"/>
                <a:gd name="T44" fmla="*/ 99 w 102"/>
                <a:gd name="T45" fmla="*/ 3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2" h="103">
                  <a:moveTo>
                    <a:pt x="99" y="36"/>
                  </a:moveTo>
                  <a:cubicBezTo>
                    <a:pt x="101" y="52"/>
                    <a:pt x="101" y="52"/>
                    <a:pt x="101" y="52"/>
                  </a:cubicBezTo>
                  <a:cubicBezTo>
                    <a:pt x="97" y="56"/>
                    <a:pt x="97" y="56"/>
                    <a:pt x="97" y="56"/>
                  </a:cubicBezTo>
                  <a:cubicBezTo>
                    <a:pt x="102" y="60"/>
                    <a:pt x="102" y="60"/>
                    <a:pt x="102" y="60"/>
                  </a:cubicBezTo>
                  <a:cubicBezTo>
                    <a:pt x="100" y="69"/>
                    <a:pt x="100" y="69"/>
                    <a:pt x="100" y="69"/>
                  </a:cubicBezTo>
                  <a:cubicBezTo>
                    <a:pt x="96" y="71"/>
                    <a:pt x="96" y="71"/>
                    <a:pt x="96" y="71"/>
                  </a:cubicBezTo>
                  <a:cubicBezTo>
                    <a:pt x="99" y="74"/>
                    <a:pt x="99" y="74"/>
                    <a:pt x="99" y="74"/>
                  </a:cubicBezTo>
                  <a:cubicBezTo>
                    <a:pt x="98" y="84"/>
                    <a:pt x="98" y="84"/>
                    <a:pt x="98" y="84"/>
                  </a:cubicBezTo>
                  <a:cubicBezTo>
                    <a:pt x="94" y="86"/>
                    <a:pt x="94" y="86"/>
                    <a:pt x="94" y="86"/>
                  </a:cubicBezTo>
                  <a:cubicBezTo>
                    <a:pt x="97" y="89"/>
                    <a:pt x="97" y="89"/>
                    <a:pt x="97" y="89"/>
                  </a:cubicBezTo>
                  <a:cubicBezTo>
                    <a:pt x="94" y="100"/>
                    <a:pt x="94" y="100"/>
                    <a:pt x="94" y="100"/>
                  </a:cubicBezTo>
                  <a:cubicBezTo>
                    <a:pt x="88" y="103"/>
                    <a:pt x="88" y="103"/>
                    <a:pt x="88" y="103"/>
                  </a:cubicBezTo>
                  <a:cubicBezTo>
                    <a:pt x="37" y="90"/>
                    <a:pt x="37" y="90"/>
                    <a:pt x="37" y="90"/>
                  </a:cubicBezTo>
                  <a:cubicBezTo>
                    <a:pt x="25" y="89"/>
                    <a:pt x="25" y="89"/>
                    <a:pt x="25" y="89"/>
                  </a:cubicBezTo>
                  <a:cubicBezTo>
                    <a:pt x="25" y="96"/>
                    <a:pt x="25" y="96"/>
                    <a:pt x="25" y="96"/>
                  </a:cubicBezTo>
                  <a:cubicBezTo>
                    <a:pt x="0" y="96"/>
                    <a:pt x="0" y="96"/>
                    <a:pt x="0" y="96"/>
                  </a:cubicBezTo>
                  <a:cubicBezTo>
                    <a:pt x="0" y="32"/>
                    <a:pt x="0" y="32"/>
                    <a:pt x="0" y="32"/>
                  </a:cubicBezTo>
                  <a:cubicBezTo>
                    <a:pt x="25" y="32"/>
                    <a:pt x="25" y="32"/>
                    <a:pt x="25" y="32"/>
                  </a:cubicBezTo>
                  <a:cubicBezTo>
                    <a:pt x="25" y="42"/>
                    <a:pt x="25" y="42"/>
                    <a:pt x="25" y="42"/>
                  </a:cubicBezTo>
                  <a:cubicBezTo>
                    <a:pt x="34" y="41"/>
                    <a:pt x="34" y="41"/>
                    <a:pt x="34" y="41"/>
                  </a:cubicBezTo>
                  <a:cubicBezTo>
                    <a:pt x="74" y="0"/>
                    <a:pt x="74" y="0"/>
                    <a:pt x="74" y="0"/>
                  </a:cubicBezTo>
                  <a:cubicBezTo>
                    <a:pt x="94" y="14"/>
                    <a:pt x="77" y="28"/>
                    <a:pt x="63" y="38"/>
                  </a:cubicBezTo>
                  <a:lnTo>
                    <a:pt x="99" y="36"/>
                  </a:lnTo>
                  <a:close/>
                </a:path>
              </a:pathLst>
            </a:custGeom>
            <a:solidFill>
              <a:schemeClr val="bg2"/>
            </a:solidFill>
            <a:ln>
              <a:solidFill>
                <a:srgbClr val="7030A0"/>
              </a:solid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20" name="组合 47"/>
          <p:cNvGrpSpPr/>
          <p:nvPr/>
        </p:nvGrpSpPr>
        <p:grpSpPr>
          <a:xfrm>
            <a:off x="909254" y="2228122"/>
            <a:ext cx="538739" cy="655039"/>
            <a:chOff x="10975051" y="3033346"/>
            <a:chExt cx="974858" cy="890561"/>
          </a:xfrm>
          <a:solidFill>
            <a:srgbClr val="7030A0"/>
          </a:solidFill>
        </p:grpSpPr>
        <p:sp>
          <p:nvSpPr>
            <p:cNvPr id="50" name="Freeform 116"/>
            <p:cNvSpPr>
              <a:spLocks/>
            </p:cNvSpPr>
            <p:nvPr/>
          </p:nvSpPr>
          <p:spPr bwMode="auto">
            <a:xfrm>
              <a:off x="11842498" y="3242730"/>
              <a:ext cx="107411" cy="108771"/>
            </a:xfrm>
            <a:custGeom>
              <a:avLst/>
              <a:gdLst>
                <a:gd name="T0" fmla="*/ 19 w 79"/>
                <a:gd name="T1" fmla="*/ 0 h 80"/>
                <a:gd name="T2" fmla="*/ 79 w 79"/>
                <a:gd name="T3" fmla="*/ 61 h 80"/>
                <a:gd name="T4" fmla="*/ 60 w 79"/>
                <a:gd name="T5" fmla="*/ 80 h 80"/>
                <a:gd name="T6" fmla="*/ 0 w 79"/>
                <a:gd name="T7" fmla="*/ 19 h 80"/>
                <a:gd name="T8" fmla="*/ 19 w 79"/>
                <a:gd name="T9" fmla="*/ 0 h 80"/>
              </a:gdLst>
              <a:ahLst/>
              <a:cxnLst>
                <a:cxn ang="0">
                  <a:pos x="T0" y="T1"/>
                </a:cxn>
                <a:cxn ang="0">
                  <a:pos x="T2" y="T3"/>
                </a:cxn>
                <a:cxn ang="0">
                  <a:pos x="T4" y="T5"/>
                </a:cxn>
                <a:cxn ang="0">
                  <a:pos x="T6" y="T7"/>
                </a:cxn>
                <a:cxn ang="0">
                  <a:pos x="T8" y="T9"/>
                </a:cxn>
              </a:cxnLst>
              <a:rect l="0" t="0" r="r" b="b"/>
              <a:pathLst>
                <a:path w="79" h="80">
                  <a:moveTo>
                    <a:pt x="19" y="0"/>
                  </a:moveTo>
                  <a:lnTo>
                    <a:pt x="79" y="61"/>
                  </a:lnTo>
                  <a:lnTo>
                    <a:pt x="60" y="80"/>
                  </a:lnTo>
                  <a:lnTo>
                    <a:pt x="0" y="19"/>
                  </a:lnTo>
                  <a:lnTo>
                    <a:pt x="1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9" name="Freeform 117"/>
            <p:cNvSpPr>
              <a:spLocks/>
            </p:cNvSpPr>
            <p:nvPr/>
          </p:nvSpPr>
          <p:spPr bwMode="auto">
            <a:xfrm>
              <a:off x="11316319" y="3316150"/>
              <a:ext cx="591441" cy="607757"/>
            </a:xfrm>
            <a:custGeom>
              <a:avLst/>
              <a:gdLst>
                <a:gd name="T0" fmla="*/ 178 w 184"/>
                <a:gd name="T1" fmla="*/ 6 h 189"/>
                <a:gd name="T2" fmla="*/ 180 w 184"/>
                <a:gd name="T3" fmla="*/ 24 h 189"/>
                <a:gd name="T4" fmla="*/ 156 w 184"/>
                <a:gd name="T5" fmla="*/ 54 h 189"/>
                <a:gd name="T6" fmla="*/ 141 w 184"/>
                <a:gd name="T7" fmla="*/ 58 h 189"/>
                <a:gd name="T8" fmla="*/ 134 w 184"/>
                <a:gd name="T9" fmla="*/ 55 h 189"/>
                <a:gd name="T10" fmla="*/ 131 w 184"/>
                <a:gd name="T11" fmla="*/ 52 h 189"/>
                <a:gd name="T12" fmla="*/ 117 w 184"/>
                <a:gd name="T13" fmla="*/ 189 h 189"/>
                <a:gd name="T14" fmla="*/ 107 w 184"/>
                <a:gd name="T15" fmla="*/ 189 h 189"/>
                <a:gd name="T16" fmla="*/ 98 w 184"/>
                <a:gd name="T17" fmla="*/ 189 h 189"/>
                <a:gd name="T18" fmla="*/ 98 w 184"/>
                <a:gd name="T19" fmla="*/ 99 h 189"/>
                <a:gd name="T20" fmla="*/ 92 w 184"/>
                <a:gd name="T21" fmla="*/ 92 h 189"/>
                <a:gd name="T22" fmla="*/ 86 w 184"/>
                <a:gd name="T23" fmla="*/ 99 h 189"/>
                <a:gd name="T24" fmla="*/ 86 w 184"/>
                <a:gd name="T25" fmla="*/ 189 h 189"/>
                <a:gd name="T26" fmla="*/ 78 w 184"/>
                <a:gd name="T27" fmla="*/ 189 h 189"/>
                <a:gd name="T28" fmla="*/ 67 w 184"/>
                <a:gd name="T29" fmla="*/ 189 h 189"/>
                <a:gd name="T30" fmla="*/ 53 w 184"/>
                <a:gd name="T31" fmla="*/ 51 h 189"/>
                <a:gd name="T32" fmla="*/ 50 w 184"/>
                <a:gd name="T33" fmla="*/ 55 h 189"/>
                <a:gd name="T34" fmla="*/ 43 w 184"/>
                <a:gd name="T35" fmla="*/ 58 h 189"/>
                <a:gd name="T36" fmla="*/ 28 w 184"/>
                <a:gd name="T37" fmla="*/ 54 h 189"/>
                <a:gd name="T38" fmla="*/ 4 w 184"/>
                <a:gd name="T39" fmla="*/ 24 h 189"/>
                <a:gd name="T40" fmla="*/ 7 w 184"/>
                <a:gd name="T41" fmla="*/ 6 h 189"/>
                <a:gd name="T42" fmla="*/ 25 w 184"/>
                <a:gd name="T43" fmla="*/ 8 h 189"/>
                <a:gd name="T44" fmla="*/ 40 w 184"/>
                <a:gd name="T45" fmla="*/ 28 h 189"/>
                <a:gd name="T46" fmla="*/ 59 w 184"/>
                <a:gd name="T47" fmla="*/ 10 h 189"/>
                <a:gd name="T48" fmla="*/ 62 w 184"/>
                <a:gd name="T49" fmla="*/ 8 h 189"/>
                <a:gd name="T50" fmla="*/ 76 w 184"/>
                <a:gd name="T51" fmla="*/ 0 h 189"/>
                <a:gd name="T52" fmla="*/ 92 w 184"/>
                <a:gd name="T53" fmla="*/ 4 h 189"/>
                <a:gd name="T54" fmla="*/ 107 w 184"/>
                <a:gd name="T55" fmla="*/ 0 h 189"/>
                <a:gd name="T56" fmla="*/ 123 w 184"/>
                <a:gd name="T57" fmla="*/ 8 h 189"/>
                <a:gd name="T58" fmla="*/ 125 w 184"/>
                <a:gd name="T59" fmla="*/ 10 h 189"/>
                <a:gd name="T60" fmla="*/ 144 w 184"/>
                <a:gd name="T61" fmla="*/ 28 h 189"/>
                <a:gd name="T62" fmla="*/ 160 w 184"/>
                <a:gd name="T63" fmla="*/ 8 h 189"/>
                <a:gd name="T64" fmla="*/ 178 w 184"/>
                <a:gd name="T65" fmla="*/ 6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4" h="189">
                  <a:moveTo>
                    <a:pt x="178" y="6"/>
                  </a:moveTo>
                  <a:cubicBezTo>
                    <a:pt x="183" y="11"/>
                    <a:pt x="184" y="19"/>
                    <a:pt x="180" y="24"/>
                  </a:cubicBezTo>
                  <a:cubicBezTo>
                    <a:pt x="156" y="54"/>
                    <a:pt x="156" y="54"/>
                    <a:pt x="156" y="54"/>
                  </a:cubicBezTo>
                  <a:cubicBezTo>
                    <a:pt x="153" y="59"/>
                    <a:pt x="147" y="61"/>
                    <a:pt x="141" y="58"/>
                  </a:cubicBezTo>
                  <a:cubicBezTo>
                    <a:pt x="139" y="58"/>
                    <a:pt x="136" y="57"/>
                    <a:pt x="134" y="55"/>
                  </a:cubicBezTo>
                  <a:cubicBezTo>
                    <a:pt x="131" y="52"/>
                    <a:pt x="131" y="52"/>
                    <a:pt x="131" y="52"/>
                  </a:cubicBezTo>
                  <a:cubicBezTo>
                    <a:pt x="117" y="189"/>
                    <a:pt x="117" y="189"/>
                    <a:pt x="117" y="189"/>
                  </a:cubicBezTo>
                  <a:cubicBezTo>
                    <a:pt x="107" y="189"/>
                    <a:pt x="107" y="189"/>
                    <a:pt x="107" y="189"/>
                  </a:cubicBezTo>
                  <a:cubicBezTo>
                    <a:pt x="98" y="189"/>
                    <a:pt x="98" y="189"/>
                    <a:pt x="98" y="189"/>
                  </a:cubicBezTo>
                  <a:cubicBezTo>
                    <a:pt x="98" y="99"/>
                    <a:pt x="98" y="99"/>
                    <a:pt x="98" y="99"/>
                  </a:cubicBezTo>
                  <a:cubicBezTo>
                    <a:pt x="98" y="95"/>
                    <a:pt x="96" y="92"/>
                    <a:pt x="92" y="92"/>
                  </a:cubicBezTo>
                  <a:cubicBezTo>
                    <a:pt x="89" y="92"/>
                    <a:pt x="86" y="95"/>
                    <a:pt x="86" y="99"/>
                  </a:cubicBezTo>
                  <a:cubicBezTo>
                    <a:pt x="86" y="189"/>
                    <a:pt x="86" y="189"/>
                    <a:pt x="86" y="189"/>
                  </a:cubicBezTo>
                  <a:cubicBezTo>
                    <a:pt x="78" y="189"/>
                    <a:pt x="78" y="189"/>
                    <a:pt x="78" y="189"/>
                  </a:cubicBezTo>
                  <a:cubicBezTo>
                    <a:pt x="67" y="189"/>
                    <a:pt x="67" y="189"/>
                    <a:pt x="67" y="189"/>
                  </a:cubicBezTo>
                  <a:cubicBezTo>
                    <a:pt x="53" y="51"/>
                    <a:pt x="53" y="51"/>
                    <a:pt x="53" y="51"/>
                  </a:cubicBezTo>
                  <a:cubicBezTo>
                    <a:pt x="50" y="55"/>
                    <a:pt x="50" y="55"/>
                    <a:pt x="50" y="55"/>
                  </a:cubicBezTo>
                  <a:cubicBezTo>
                    <a:pt x="48" y="57"/>
                    <a:pt x="45" y="58"/>
                    <a:pt x="43" y="58"/>
                  </a:cubicBezTo>
                  <a:cubicBezTo>
                    <a:pt x="37" y="61"/>
                    <a:pt x="31" y="59"/>
                    <a:pt x="28" y="54"/>
                  </a:cubicBezTo>
                  <a:cubicBezTo>
                    <a:pt x="4" y="24"/>
                    <a:pt x="4" y="24"/>
                    <a:pt x="4" y="24"/>
                  </a:cubicBezTo>
                  <a:cubicBezTo>
                    <a:pt x="0" y="19"/>
                    <a:pt x="1" y="11"/>
                    <a:pt x="7" y="6"/>
                  </a:cubicBezTo>
                  <a:cubicBezTo>
                    <a:pt x="12" y="2"/>
                    <a:pt x="20" y="3"/>
                    <a:pt x="25" y="8"/>
                  </a:cubicBezTo>
                  <a:cubicBezTo>
                    <a:pt x="40" y="28"/>
                    <a:pt x="40" y="28"/>
                    <a:pt x="40" y="28"/>
                  </a:cubicBezTo>
                  <a:cubicBezTo>
                    <a:pt x="59" y="10"/>
                    <a:pt x="59" y="10"/>
                    <a:pt x="59" y="10"/>
                  </a:cubicBezTo>
                  <a:cubicBezTo>
                    <a:pt x="60" y="9"/>
                    <a:pt x="61" y="9"/>
                    <a:pt x="62" y="8"/>
                  </a:cubicBezTo>
                  <a:cubicBezTo>
                    <a:pt x="66" y="4"/>
                    <a:pt x="71" y="1"/>
                    <a:pt x="76" y="0"/>
                  </a:cubicBezTo>
                  <a:cubicBezTo>
                    <a:pt x="81" y="2"/>
                    <a:pt x="86" y="4"/>
                    <a:pt x="92" y="4"/>
                  </a:cubicBezTo>
                  <a:cubicBezTo>
                    <a:pt x="97" y="4"/>
                    <a:pt x="103" y="2"/>
                    <a:pt x="107" y="0"/>
                  </a:cubicBezTo>
                  <a:cubicBezTo>
                    <a:pt x="113" y="1"/>
                    <a:pt x="118" y="3"/>
                    <a:pt x="123" y="8"/>
                  </a:cubicBezTo>
                  <a:cubicBezTo>
                    <a:pt x="124" y="9"/>
                    <a:pt x="124" y="9"/>
                    <a:pt x="125" y="10"/>
                  </a:cubicBezTo>
                  <a:cubicBezTo>
                    <a:pt x="144" y="28"/>
                    <a:pt x="144" y="28"/>
                    <a:pt x="144" y="28"/>
                  </a:cubicBezTo>
                  <a:cubicBezTo>
                    <a:pt x="160" y="8"/>
                    <a:pt x="160" y="8"/>
                    <a:pt x="160" y="8"/>
                  </a:cubicBezTo>
                  <a:cubicBezTo>
                    <a:pt x="164" y="3"/>
                    <a:pt x="172" y="2"/>
                    <a:pt x="178"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0" name="Freeform 118"/>
            <p:cNvSpPr>
              <a:spLocks/>
            </p:cNvSpPr>
            <p:nvPr/>
          </p:nvSpPr>
          <p:spPr bwMode="auto">
            <a:xfrm>
              <a:off x="11827542" y="3226414"/>
              <a:ext cx="31272" cy="32631"/>
            </a:xfrm>
            <a:custGeom>
              <a:avLst/>
              <a:gdLst>
                <a:gd name="T0" fmla="*/ 23 w 23"/>
                <a:gd name="T1" fmla="*/ 9 h 24"/>
                <a:gd name="T2" fmla="*/ 9 w 23"/>
                <a:gd name="T3" fmla="*/ 24 h 24"/>
                <a:gd name="T4" fmla="*/ 0 w 23"/>
                <a:gd name="T5" fmla="*/ 0 h 24"/>
                <a:gd name="T6" fmla="*/ 23 w 23"/>
                <a:gd name="T7" fmla="*/ 9 h 24"/>
              </a:gdLst>
              <a:ahLst/>
              <a:cxnLst>
                <a:cxn ang="0">
                  <a:pos x="T0" y="T1"/>
                </a:cxn>
                <a:cxn ang="0">
                  <a:pos x="T2" y="T3"/>
                </a:cxn>
                <a:cxn ang="0">
                  <a:pos x="T4" y="T5"/>
                </a:cxn>
                <a:cxn ang="0">
                  <a:pos x="T6" y="T7"/>
                </a:cxn>
              </a:cxnLst>
              <a:rect l="0" t="0" r="r" b="b"/>
              <a:pathLst>
                <a:path w="23" h="24">
                  <a:moveTo>
                    <a:pt x="23" y="9"/>
                  </a:moveTo>
                  <a:lnTo>
                    <a:pt x="9" y="24"/>
                  </a:lnTo>
                  <a:lnTo>
                    <a:pt x="0" y="0"/>
                  </a:lnTo>
                  <a:lnTo>
                    <a:pt x="23" y="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1" name="Oval 119"/>
            <p:cNvSpPr>
              <a:spLocks noChangeArrowheads="1"/>
            </p:cNvSpPr>
            <p:nvPr/>
          </p:nvSpPr>
          <p:spPr bwMode="auto">
            <a:xfrm>
              <a:off x="11524343" y="3142117"/>
              <a:ext cx="174033" cy="171314"/>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2" name="Rectangle 120"/>
            <p:cNvSpPr>
              <a:spLocks noChangeArrowheads="1"/>
            </p:cNvSpPr>
            <p:nvPr/>
          </p:nvSpPr>
          <p:spPr bwMode="auto">
            <a:xfrm>
              <a:off x="10975051" y="3110845"/>
              <a:ext cx="513942" cy="4758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3" name="Freeform 121"/>
            <p:cNvSpPr>
              <a:spLocks/>
            </p:cNvSpPr>
            <p:nvPr/>
          </p:nvSpPr>
          <p:spPr bwMode="auto">
            <a:xfrm>
              <a:off x="11007682" y="3174748"/>
              <a:ext cx="443241" cy="348067"/>
            </a:xfrm>
            <a:custGeom>
              <a:avLst/>
              <a:gdLst>
                <a:gd name="T0" fmla="*/ 138 w 138"/>
                <a:gd name="T1" fmla="*/ 0 h 108"/>
                <a:gd name="T2" fmla="*/ 138 w 138"/>
                <a:gd name="T3" fmla="*/ 64 h 108"/>
                <a:gd name="T4" fmla="*/ 123 w 138"/>
                <a:gd name="T5" fmla="*/ 44 h 108"/>
                <a:gd name="T6" fmla="*/ 92 w 138"/>
                <a:gd name="T7" fmla="*/ 40 h 108"/>
                <a:gd name="T8" fmla="*/ 90 w 138"/>
                <a:gd name="T9" fmla="*/ 71 h 108"/>
                <a:gd name="T10" fmla="*/ 114 w 138"/>
                <a:gd name="T11" fmla="*/ 101 h 108"/>
                <a:gd name="T12" fmla="*/ 125 w 138"/>
                <a:gd name="T13" fmla="*/ 108 h 108"/>
                <a:gd name="T14" fmla="*/ 0 w 138"/>
                <a:gd name="T15" fmla="*/ 108 h 108"/>
                <a:gd name="T16" fmla="*/ 0 w 138"/>
                <a:gd name="T17" fmla="*/ 0 h 108"/>
                <a:gd name="T18" fmla="*/ 138 w 138"/>
                <a:gd name="T19"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08">
                  <a:moveTo>
                    <a:pt x="138" y="0"/>
                  </a:moveTo>
                  <a:cubicBezTo>
                    <a:pt x="138" y="64"/>
                    <a:pt x="138" y="64"/>
                    <a:pt x="138" y="64"/>
                  </a:cubicBezTo>
                  <a:cubicBezTo>
                    <a:pt x="123" y="44"/>
                    <a:pt x="123" y="44"/>
                    <a:pt x="123" y="44"/>
                  </a:cubicBezTo>
                  <a:cubicBezTo>
                    <a:pt x="114" y="34"/>
                    <a:pt x="100" y="32"/>
                    <a:pt x="92" y="40"/>
                  </a:cubicBezTo>
                  <a:cubicBezTo>
                    <a:pt x="83" y="47"/>
                    <a:pt x="82" y="61"/>
                    <a:pt x="90" y="71"/>
                  </a:cubicBezTo>
                  <a:cubicBezTo>
                    <a:pt x="114" y="101"/>
                    <a:pt x="114" y="101"/>
                    <a:pt x="114" y="101"/>
                  </a:cubicBezTo>
                  <a:cubicBezTo>
                    <a:pt x="117" y="104"/>
                    <a:pt x="121" y="107"/>
                    <a:pt x="125" y="108"/>
                  </a:cubicBezTo>
                  <a:cubicBezTo>
                    <a:pt x="0" y="108"/>
                    <a:pt x="0" y="108"/>
                    <a:pt x="0" y="108"/>
                  </a:cubicBezTo>
                  <a:cubicBezTo>
                    <a:pt x="0" y="0"/>
                    <a:pt x="0" y="0"/>
                    <a:pt x="0" y="0"/>
                  </a:cubicBezTo>
                  <a:lnTo>
                    <a:pt x="13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4" name="Freeform 122"/>
            <p:cNvSpPr>
              <a:spLocks/>
            </p:cNvSpPr>
            <p:nvPr/>
          </p:nvSpPr>
          <p:spPr bwMode="auto">
            <a:xfrm>
              <a:off x="11174917" y="3033346"/>
              <a:ext cx="118288" cy="63903"/>
            </a:xfrm>
            <a:custGeom>
              <a:avLst/>
              <a:gdLst>
                <a:gd name="T0" fmla="*/ 37 w 37"/>
                <a:gd name="T1" fmla="*/ 17 h 20"/>
                <a:gd name="T2" fmla="*/ 28 w 37"/>
                <a:gd name="T3" fmla="*/ 18 h 20"/>
                <a:gd name="T4" fmla="*/ 18 w 37"/>
                <a:gd name="T5" fmla="*/ 10 h 20"/>
                <a:gd name="T6" fmla="*/ 10 w 37"/>
                <a:gd name="T7" fmla="*/ 19 h 20"/>
                <a:gd name="T8" fmla="*/ 1 w 37"/>
                <a:gd name="T9" fmla="*/ 20 h 20"/>
                <a:gd name="T10" fmla="*/ 17 w 37"/>
                <a:gd name="T11" fmla="*/ 1 h 20"/>
                <a:gd name="T12" fmla="*/ 37 w 37"/>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37" h="20">
                  <a:moveTo>
                    <a:pt x="37" y="17"/>
                  </a:moveTo>
                  <a:cubicBezTo>
                    <a:pt x="28" y="18"/>
                    <a:pt x="28" y="18"/>
                    <a:pt x="28" y="18"/>
                  </a:cubicBezTo>
                  <a:cubicBezTo>
                    <a:pt x="27" y="13"/>
                    <a:pt x="23" y="9"/>
                    <a:pt x="18" y="10"/>
                  </a:cubicBezTo>
                  <a:cubicBezTo>
                    <a:pt x="13" y="10"/>
                    <a:pt x="9" y="14"/>
                    <a:pt x="10" y="19"/>
                  </a:cubicBezTo>
                  <a:cubicBezTo>
                    <a:pt x="1" y="20"/>
                    <a:pt x="1" y="20"/>
                    <a:pt x="1" y="20"/>
                  </a:cubicBezTo>
                  <a:cubicBezTo>
                    <a:pt x="0" y="10"/>
                    <a:pt x="7" y="1"/>
                    <a:pt x="17" y="1"/>
                  </a:cubicBezTo>
                  <a:cubicBezTo>
                    <a:pt x="27" y="0"/>
                    <a:pt x="36" y="7"/>
                    <a:pt x="37"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21" name="组合 64"/>
          <p:cNvGrpSpPr/>
          <p:nvPr/>
        </p:nvGrpSpPr>
        <p:grpSpPr>
          <a:xfrm>
            <a:off x="2811067" y="4233827"/>
            <a:ext cx="479142" cy="450146"/>
            <a:chOff x="399808" y="671660"/>
            <a:chExt cx="770913" cy="837535"/>
          </a:xfrm>
          <a:solidFill>
            <a:schemeClr val="bg1"/>
          </a:solidFill>
        </p:grpSpPr>
        <p:sp>
          <p:nvSpPr>
            <p:cNvPr id="66" name="Freeform 179"/>
            <p:cNvSpPr>
              <a:spLocks/>
            </p:cNvSpPr>
            <p:nvPr/>
          </p:nvSpPr>
          <p:spPr bwMode="auto">
            <a:xfrm>
              <a:off x="863443" y="1476564"/>
              <a:ext cx="307278" cy="32631"/>
            </a:xfrm>
            <a:custGeom>
              <a:avLst/>
              <a:gdLst>
                <a:gd name="T0" fmla="*/ 96 w 96"/>
                <a:gd name="T1" fmla="*/ 0 h 10"/>
                <a:gd name="T2" fmla="*/ 96 w 96"/>
                <a:gd name="T3" fmla="*/ 10 h 10"/>
                <a:gd name="T4" fmla="*/ 5 w 96"/>
                <a:gd name="T5" fmla="*/ 10 h 10"/>
                <a:gd name="T6" fmla="*/ 0 w 96"/>
                <a:gd name="T7" fmla="*/ 5 h 10"/>
                <a:gd name="T8" fmla="*/ 5 w 96"/>
                <a:gd name="T9" fmla="*/ 0 h 10"/>
                <a:gd name="T10" fmla="*/ 96 w 96"/>
                <a:gd name="T11" fmla="*/ 0 h 10"/>
              </a:gdLst>
              <a:ahLst/>
              <a:cxnLst>
                <a:cxn ang="0">
                  <a:pos x="T0" y="T1"/>
                </a:cxn>
                <a:cxn ang="0">
                  <a:pos x="T2" y="T3"/>
                </a:cxn>
                <a:cxn ang="0">
                  <a:pos x="T4" y="T5"/>
                </a:cxn>
                <a:cxn ang="0">
                  <a:pos x="T6" y="T7"/>
                </a:cxn>
                <a:cxn ang="0">
                  <a:pos x="T8" y="T9"/>
                </a:cxn>
                <a:cxn ang="0">
                  <a:pos x="T10" y="T11"/>
                </a:cxn>
              </a:cxnLst>
              <a:rect l="0" t="0" r="r" b="b"/>
              <a:pathLst>
                <a:path w="96" h="10">
                  <a:moveTo>
                    <a:pt x="96" y="0"/>
                  </a:moveTo>
                  <a:cubicBezTo>
                    <a:pt x="96" y="10"/>
                    <a:pt x="96" y="10"/>
                    <a:pt x="96" y="10"/>
                  </a:cubicBezTo>
                  <a:cubicBezTo>
                    <a:pt x="5" y="10"/>
                    <a:pt x="5" y="10"/>
                    <a:pt x="5" y="10"/>
                  </a:cubicBezTo>
                  <a:cubicBezTo>
                    <a:pt x="2" y="10"/>
                    <a:pt x="0" y="7"/>
                    <a:pt x="0" y="5"/>
                  </a:cubicBezTo>
                  <a:cubicBezTo>
                    <a:pt x="0" y="2"/>
                    <a:pt x="2" y="0"/>
                    <a:pt x="5" y="0"/>
                  </a:cubicBezTo>
                  <a:lnTo>
                    <a:pt x="9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7" name="Freeform 180"/>
            <p:cNvSpPr>
              <a:spLocks/>
            </p:cNvSpPr>
            <p:nvPr/>
          </p:nvSpPr>
          <p:spPr bwMode="auto">
            <a:xfrm>
              <a:off x="590157" y="1254943"/>
              <a:ext cx="273287" cy="172674"/>
            </a:xfrm>
            <a:custGeom>
              <a:avLst/>
              <a:gdLst>
                <a:gd name="T0" fmla="*/ 201 w 201"/>
                <a:gd name="T1" fmla="*/ 0 h 127"/>
                <a:gd name="T2" fmla="*/ 163 w 201"/>
                <a:gd name="T3" fmla="*/ 101 h 127"/>
                <a:gd name="T4" fmla="*/ 92 w 201"/>
                <a:gd name="T5" fmla="*/ 127 h 127"/>
                <a:gd name="T6" fmla="*/ 0 w 201"/>
                <a:gd name="T7" fmla="*/ 66 h 127"/>
                <a:gd name="T8" fmla="*/ 99 w 201"/>
                <a:gd name="T9" fmla="*/ 33 h 127"/>
                <a:gd name="T10" fmla="*/ 201 w 201"/>
                <a:gd name="T11" fmla="*/ 0 h 127"/>
              </a:gdLst>
              <a:ahLst/>
              <a:cxnLst>
                <a:cxn ang="0">
                  <a:pos x="T0" y="T1"/>
                </a:cxn>
                <a:cxn ang="0">
                  <a:pos x="T2" y="T3"/>
                </a:cxn>
                <a:cxn ang="0">
                  <a:pos x="T4" y="T5"/>
                </a:cxn>
                <a:cxn ang="0">
                  <a:pos x="T6" y="T7"/>
                </a:cxn>
                <a:cxn ang="0">
                  <a:pos x="T8" y="T9"/>
                </a:cxn>
                <a:cxn ang="0">
                  <a:pos x="T10" y="T11"/>
                </a:cxn>
              </a:cxnLst>
              <a:rect l="0" t="0" r="r" b="b"/>
              <a:pathLst>
                <a:path w="201" h="127">
                  <a:moveTo>
                    <a:pt x="201" y="0"/>
                  </a:moveTo>
                  <a:lnTo>
                    <a:pt x="163" y="101"/>
                  </a:lnTo>
                  <a:lnTo>
                    <a:pt x="92" y="127"/>
                  </a:lnTo>
                  <a:lnTo>
                    <a:pt x="0" y="66"/>
                  </a:lnTo>
                  <a:lnTo>
                    <a:pt x="99" y="33"/>
                  </a:lnTo>
                  <a:lnTo>
                    <a:pt x="20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8" name="Freeform 181"/>
            <p:cNvSpPr>
              <a:spLocks noEditPoints="1"/>
            </p:cNvSpPr>
            <p:nvPr/>
          </p:nvSpPr>
          <p:spPr bwMode="auto">
            <a:xfrm>
              <a:off x="432439" y="784510"/>
              <a:ext cx="420127" cy="534337"/>
            </a:xfrm>
            <a:custGeom>
              <a:avLst/>
              <a:gdLst>
                <a:gd name="T0" fmla="*/ 201 w 309"/>
                <a:gd name="T1" fmla="*/ 0 h 393"/>
                <a:gd name="T2" fmla="*/ 309 w 309"/>
                <a:gd name="T3" fmla="*/ 324 h 393"/>
                <a:gd name="T4" fmla="*/ 108 w 309"/>
                <a:gd name="T5" fmla="*/ 393 h 393"/>
                <a:gd name="T6" fmla="*/ 0 w 309"/>
                <a:gd name="T7" fmla="*/ 67 h 393"/>
                <a:gd name="T8" fmla="*/ 201 w 309"/>
                <a:gd name="T9" fmla="*/ 0 h 393"/>
                <a:gd name="T10" fmla="*/ 137 w 309"/>
                <a:gd name="T11" fmla="*/ 355 h 393"/>
                <a:gd name="T12" fmla="*/ 66 w 309"/>
                <a:gd name="T13" fmla="*/ 81 h 393"/>
                <a:gd name="T14" fmla="*/ 33 w 309"/>
                <a:gd name="T15" fmla="*/ 93 h 393"/>
                <a:gd name="T16" fmla="*/ 123 w 309"/>
                <a:gd name="T17" fmla="*/ 360 h 393"/>
                <a:gd name="T18" fmla="*/ 137 w 309"/>
                <a:gd name="T19" fmla="*/ 35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 h="393">
                  <a:moveTo>
                    <a:pt x="201" y="0"/>
                  </a:moveTo>
                  <a:lnTo>
                    <a:pt x="309" y="324"/>
                  </a:lnTo>
                  <a:lnTo>
                    <a:pt x="108" y="393"/>
                  </a:lnTo>
                  <a:lnTo>
                    <a:pt x="0" y="67"/>
                  </a:lnTo>
                  <a:lnTo>
                    <a:pt x="201" y="0"/>
                  </a:lnTo>
                  <a:close/>
                  <a:moveTo>
                    <a:pt x="137" y="355"/>
                  </a:moveTo>
                  <a:lnTo>
                    <a:pt x="66" y="81"/>
                  </a:lnTo>
                  <a:lnTo>
                    <a:pt x="33" y="93"/>
                  </a:lnTo>
                  <a:lnTo>
                    <a:pt x="123" y="360"/>
                  </a:lnTo>
                  <a:lnTo>
                    <a:pt x="137" y="35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9" name="Freeform 182"/>
            <p:cNvSpPr>
              <a:spLocks/>
            </p:cNvSpPr>
            <p:nvPr/>
          </p:nvSpPr>
          <p:spPr bwMode="auto">
            <a:xfrm>
              <a:off x="736997" y="1418100"/>
              <a:ext cx="87017" cy="74780"/>
            </a:xfrm>
            <a:custGeom>
              <a:avLst/>
              <a:gdLst>
                <a:gd name="T0" fmla="*/ 48 w 64"/>
                <a:gd name="T1" fmla="*/ 0 h 55"/>
                <a:gd name="T2" fmla="*/ 64 w 64"/>
                <a:gd name="T3" fmla="*/ 55 h 55"/>
                <a:gd name="T4" fmla="*/ 12 w 64"/>
                <a:gd name="T5" fmla="*/ 52 h 55"/>
                <a:gd name="T6" fmla="*/ 0 w 64"/>
                <a:gd name="T7" fmla="*/ 15 h 55"/>
                <a:gd name="T8" fmla="*/ 48 w 64"/>
                <a:gd name="T9" fmla="*/ 0 h 55"/>
              </a:gdLst>
              <a:ahLst/>
              <a:cxnLst>
                <a:cxn ang="0">
                  <a:pos x="T0" y="T1"/>
                </a:cxn>
                <a:cxn ang="0">
                  <a:pos x="T2" y="T3"/>
                </a:cxn>
                <a:cxn ang="0">
                  <a:pos x="T4" y="T5"/>
                </a:cxn>
                <a:cxn ang="0">
                  <a:pos x="T6" y="T7"/>
                </a:cxn>
                <a:cxn ang="0">
                  <a:pos x="T8" y="T9"/>
                </a:cxn>
              </a:cxnLst>
              <a:rect l="0" t="0" r="r" b="b"/>
              <a:pathLst>
                <a:path w="64" h="55">
                  <a:moveTo>
                    <a:pt x="48" y="0"/>
                  </a:moveTo>
                  <a:lnTo>
                    <a:pt x="64" y="55"/>
                  </a:lnTo>
                  <a:lnTo>
                    <a:pt x="12" y="52"/>
                  </a:lnTo>
                  <a:lnTo>
                    <a:pt x="0" y="15"/>
                  </a:lnTo>
                  <a:lnTo>
                    <a:pt x="4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0" name="Freeform 183"/>
            <p:cNvSpPr>
              <a:spLocks/>
            </p:cNvSpPr>
            <p:nvPr/>
          </p:nvSpPr>
          <p:spPr bwMode="auto">
            <a:xfrm>
              <a:off x="399808" y="671660"/>
              <a:ext cx="296400" cy="178112"/>
            </a:xfrm>
            <a:custGeom>
              <a:avLst/>
              <a:gdLst>
                <a:gd name="T0" fmla="*/ 88 w 92"/>
                <a:gd name="T1" fmla="*/ 13 h 55"/>
                <a:gd name="T2" fmla="*/ 92 w 92"/>
                <a:gd name="T3" fmla="*/ 27 h 55"/>
                <a:gd name="T4" fmla="*/ 8 w 92"/>
                <a:gd name="T5" fmla="*/ 55 h 55"/>
                <a:gd name="T6" fmla="*/ 3 w 92"/>
                <a:gd name="T7" fmla="*/ 41 h 55"/>
                <a:gd name="T8" fmla="*/ 13 w 92"/>
                <a:gd name="T9" fmla="*/ 21 h 55"/>
                <a:gd name="T10" fmla="*/ 68 w 92"/>
                <a:gd name="T11" fmla="*/ 3 h 55"/>
                <a:gd name="T12" fmla="*/ 88 w 92"/>
                <a:gd name="T13" fmla="*/ 13 h 55"/>
              </a:gdLst>
              <a:ahLst/>
              <a:cxnLst>
                <a:cxn ang="0">
                  <a:pos x="T0" y="T1"/>
                </a:cxn>
                <a:cxn ang="0">
                  <a:pos x="T2" y="T3"/>
                </a:cxn>
                <a:cxn ang="0">
                  <a:pos x="T4" y="T5"/>
                </a:cxn>
                <a:cxn ang="0">
                  <a:pos x="T6" y="T7"/>
                </a:cxn>
                <a:cxn ang="0">
                  <a:pos x="T8" y="T9"/>
                </a:cxn>
                <a:cxn ang="0">
                  <a:pos x="T10" y="T11"/>
                </a:cxn>
                <a:cxn ang="0">
                  <a:pos x="T12" y="T13"/>
                </a:cxn>
              </a:cxnLst>
              <a:rect l="0" t="0" r="r" b="b"/>
              <a:pathLst>
                <a:path w="92" h="55">
                  <a:moveTo>
                    <a:pt x="88" y="13"/>
                  </a:moveTo>
                  <a:cubicBezTo>
                    <a:pt x="92" y="27"/>
                    <a:pt x="92" y="27"/>
                    <a:pt x="92" y="27"/>
                  </a:cubicBezTo>
                  <a:cubicBezTo>
                    <a:pt x="8" y="55"/>
                    <a:pt x="8" y="55"/>
                    <a:pt x="8" y="55"/>
                  </a:cubicBezTo>
                  <a:cubicBezTo>
                    <a:pt x="3" y="41"/>
                    <a:pt x="3" y="41"/>
                    <a:pt x="3" y="41"/>
                  </a:cubicBezTo>
                  <a:cubicBezTo>
                    <a:pt x="0" y="33"/>
                    <a:pt x="5" y="24"/>
                    <a:pt x="13" y="21"/>
                  </a:cubicBezTo>
                  <a:cubicBezTo>
                    <a:pt x="68" y="3"/>
                    <a:pt x="68" y="3"/>
                    <a:pt x="68" y="3"/>
                  </a:cubicBezTo>
                  <a:cubicBezTo>
                    <a:pt x="76" y="0"/>
                    <a:pt x="85" y="5"/>
                    <a:pt x="88"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22" name="组合 70"/>
          <p:cNvGrpSpPr/>
          <p:nvPr/>
        </p:nvGrpSpPr>
        <p:grpSpPr>
          <a:xfrm>
            <a:off x="6689086" y="4213494"/>
            <a:ext cx="399263" cy="423820"/>
            <a:chOff x="8518029" y="2028936"/>
            <a:chExt cx="706882" cy="545230"/>
          </a:xfrm>
          <a:solidFill>
            <a:schemeClr val="bg1"/>
          </a:solidFill>
        </p:grpSpPr>
        <p:sp>
          <p:nvSpPr>
            <p:cNvPr id="72" name="Freeform 68"/>
            <p:cNvSpPr>
              <a:spLocks/>
            </p:cNvSpPr>
            <p:nvPr/>
          </p:nvSpPr>
          <p:spPr bwMode="auto">
            <a:xfrm>
              <a:off x="8518029" y="2549507"/>
              <a:ext cx="706882" cy="24659"/>
            </a:xfrm>
            <a:custGeom>
              <a:avLst/>
              <a:gdLst>
                <a:gd name="T0" fmla="*/ 2 w 109"/>
                <a:gd name="T1" fmla="*/ 4 h 4"/>
                <a:gd name="T2" fmla="*/ 0 w 109"/>
                <a:gd name="T3" fmla="*/ 2 h 4"/>
                <a:gd name="T4" fmla="*/ 2 w 109"/>
                <a:gd name="T5" fmla="*/ 0 h 4"/>
                <a:gd name="T6" fmla="*/ 107 w 109"/>
                <a:gd name="T7" fmla="*/ 0 h 4"/>
                <a:gd name="T8" fmla="*/ 109 w 109"/>
                <a:gd name="T9" fmla="*/ 2 h 4"/>
                <a:gd name="T10" fmla="*/ 107 w 109"/>
                <a:gd name="T11" fmla="*/ 4 h 4"/>
                <a:gd name="T12" fmla="*/ 2 w 109"/>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09" h="4">
                  <a:moveTo>
                    <a:pt x="2" y="4"/>
                  </a:moveTo>
                  <a:cubicBezTo>
                    <a:pt x="1" y="4"/>
                    <a:pt x="0" y="3"/>
                    <a:pt x="0" y="2"/>
                  </a:cubicBezTo>
                  <a:cubicBezTo>
                    <a:pt x="0" y="1"/>
                    <a:pt x="1" y="0"/>
                    <a:pt x="2" y="0"/>
                  </a:cubicBezTo>
                  <a:cubicBezTo>
                    <a:pt x="107" y="0"/>
                    <a:pt x="107" y="0"/>
                    <a:pt x="107" y="0"/>
                  </a:cubicBezTo>
                  <a:cubicBezTo>
                    <a:pt x="108" y="0"/>
                    <a:pt x="109" y="1"/>
                    <a:pt x="109" y="2"/>
                  </a:cubicBezTo>
                  <a:cubicBezTo>
                    <a:pt x="109" y="3"/>
                    <a:pt x="108" y="4"/>
                    <a:pt x="107" y="4"/>
                  </a:cubicBezTo>
                  <a:lnTo>
                    <a:pt x="2" y="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3" name="Rectangle 69"/>
            <p:cNvSpPr>
              <a:spLocks noChangeArrowheads="1"/>
            </p:cNvSpPr>
            <p:nvPr/>
          </p:nvSpPr>
          <p:spPr bwMode="auto">
            <a:xfrm>
              <a:off x="8602964" y="2152229"/>
              <a:ext cx="101375" cy="34522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4" name="Rectangle 70"/>
            <p:cNvSpPr>
              <a:spLocks noChangeArrowheads="1"/>
            </p:cNvSpPr>
            <p:nvPr/>
          </p:nvSpPr>
          <p:spPr bwMode="auto">
            <a:xfrm>
              <a:off x="8756396" y="2028936"/>
              <a:ext cx="104114" cy="46851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5" name="Rectangle 71"/>
            <p:cNvSpPr>
              <a:spLocks noChangeArrowheads="1"/>
            </p:cNvSpPr>
            <p:nvPr/>
          </p:nvSpPr>
          <p:spPr bwMode="auto">
            <a:xfrm>
              <a:off x="8898868" y="2171408"/>
              <a:ext cx="104114" cy="32604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6" name="Rectangle 72"/>
            <p:cNvSpPr>
              <a:spLocks noChangeArrowheads="1"/>
            </p:cNvSpPr>
            <p:nvPr/>
          </p:nvSpPr>
          <p:spPr bwMode="auto">
            <a:xfrm>
              <a:off x="9055040" y="2281002"/>
              <a:ext cx="104114" cy="21644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24" name="Group 38"/>
          <p:cNvGrpSpPr/>
          <p:nvPr/>
        </p:nvGrpSpPr>
        <p:grpSpPr>
          <a:xfrm>
            <a:off x="8612425" y="2318503"/>
            <a:ext cx="331994" cy="453355"/>
            <a:chOff x="5513440" y="1766202"/>
            <a:chExt cx="429274" cy="484183"/>
          </a:xfrm>
          <a:solidFill>
            <a:srgbClr val="7030A0"/>
          </a:solidFill>
        </p:grpSpPr>
        <p:sp>
          <p:nvSpPr>
            <p:cNvPr id="78" name="Freeform 147"/>
            <p:cNvSpPr>
              <a:spLocks/>
            </p:cNvSpPr>
            <p:nvPr/>
          </p:nvSpPr>
          <p:spPr bwMode="auto">
            <a:xfrm>
              <a:off x="5513440" y="1766202"/>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9" name="Freeform 148"/>
            <p:cNvSpPr>
              <a:spLocks noEditPoints="1"/>
            </p:cNvSpPr>
            <p:nvPr/>
          </p:nvSpPr>
          <p:spPr bwMode="auto">
            <a:xfrm>
              <a:off x="5550876" y="1873521"/>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0" name="Freeform 149"/>
            <p:cNvSpPr>
              <a:spLocks/>
            </p:cNvSpPr>
            <p:nvPr/>
          </p:nvSpPr>
          <p:spPr bwMode="auto">
            <a:xfrm>
              <a:off x="5578330" y="1945898"/>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Tree>
    <p:extLst>
      <p:ext uri="{BB962C8B-B14F-4D97-AF65-F5344CB8AC3E}">
        <p14:creationId xmlns="" xmlns:p14="http://schemas.microsoft.com/office/powerpoint/2010/main" val="4019460574"/>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2231"/>
            <a:ext cx="165100" cy="5805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等腰三角形 2"/>
          <p:cNvSpPr/>
          <p:nvPr/>
        </p:nvSpPr>
        <p:spPr>
          <a:xfrm rot="5400000">
            <a:off x="-13203" y="443800"/>
            <a:ext cx="580572" cy="15743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文本框 3"/>
          <p:cNvSpPr txBox="1"/>
          <p:nvPr/>
        </p:nvSpPr>
        <p:spPr>
          <a:xfrm flipH="1">
            <a:off x="389068" y="291683"/>
            <a:ext cx="2697405" cy="461665"/>
          </a:xfrm>
          <a:prstGeom prst="rect">
            <a:avLst/>
          </a:prstGeom>
          <a:noFill/>
        </p:spPr>
        <p:txBody>
          <a:bodyPr wrap="none" rtlCol="0">
            <a:spAutoFit/>
          </a:bodyPr>
          <a:lstStyle/>
          <a:p>
            <a:r>
              <a:rPr lang="en-US" altLang="zh-CN" sz="2400" b="1" dirty="0" smtClean="0">
                <a:ea typeface="Segoe UI" panose="020B0502040204020203" pitchFamily="34" charset="0"/>
                <a:cs typeface="Segoe UI" panose="020B0502040204020203" pitchFamily="34" charset="0"/>
              </a:rPr>
              <a:t>2. </a:t>
            </a:r>
            <a:r>
              <a:rPr lang="en-US" altLang="zh-CN" sz="2400" b="1" dirty="0" err="1" smtClean="0">
                <a:ea typeface="Segoe UI" panose="020B0502040204020203" pitchFamily="34" charset="0"/>
                <a:cs typeface="Segoe UI" panose="020B0502040204020203" pitchFamily="34" charset="0"/>
              </a:rPr>
              <a:t>iWrite</a:t>
            </a:r>
            <a:r>
              <a:rPr lang="en-US" altLang="zh-CN" sz="2400" b="1" dirty="0" smtClean="0">
                <a:ea typeface="Segoe UI" panose="020B0502040204020203" pitchFamily="34" charset="0"/>
                <a:cs typeface="Segoe UI" panose="020B0502040204020203" pitchFamily="34" charset="0"/>
              </a:rPr>
              <a:t> </a:t>
            </a:r>
            <a:r>
              <a:rPr lang="zh-CN" altLang="en-US" sz="2400" b="1" dirty="0" smtClean="0">
                <a:ea typeface="Segoe UI" panose="020B0502040204020203" pitchFamily="34" charset="0"/>
                <a:cs typeface="Segoe UI" panose="020B0502040204020203" pitchFamily="34" charset="0"/>
              </a:rPr>
              <a:t>三大亮点</a:t>
            </a:r>
            <a:endParaRPr lang="zh-CN" altLang="en-US" sz="2400" b="1" dirty="0">
              <a:latin typeface="+mj-ea"/>
              <a:ea typeface="+mj-ea"/>
              <a:cs typeface="Segoe UI" panose="020B0502040204020203" pitchFamily="34" charset="0"/>
            </a:endParaRPr>
          </a:p>
        </p:txBody>
      </p:sp>
      <p:grpSp>
        <p:nvGrpSpPr>
          <p:cNvPr id="21" name="组合 64"/>
          <p:cNvGrpSpPr/>
          <p:nvPr/>
        </p:nvGrpSpPr>
        <p:grpSpPr>
          <a:xfrm>
            <a:off x="2811067" y="4233827"/>
            <a:ext cx="479142" cy="450146"/>
            <a:chOff x="399808" y="671660"/>
            <a:chExt cx="770913" cy="837535"/>
          </a:xfrm>
          <a:solidFill>
            <a:schemeClr val="bg1"/>
          </a:solidFill>
        </p:grpSpPr>
        <p:sp>
          <p:nvSpPr>
            <p:cNvPr id="66" name="Freeform 179"/>
            <p:cNvSpPr>
              <a:spLocks/>
            </p:cNvSpPr>
            <p:nvPr/>
          </p:nvSpPr>
          <p:spPr bwMode="auto">
            <a:xfrm>
              <a:off x="863443" y="1476564"/>
              <a:ext cx="307278" cy="32631"/>
            </a:xfrm>
            <a:custGeom>
              <a:avLst/>
              <a:gdLst>
                <a:gd name="T0" fmla="*/ 96 w 96"/>
                <a:gd name="T1" fmla="*/ 0 h 10"/>
                <a:gd name="T2" fmla="*/ 96 w 96"/>
                <a:gd name="T3" fmla="*/ 10 h 10"/>
                <a:gd name="T4" fmla="*/ 5 w 96"/>
                <a:gd name="T5" fmla="*/ 10 h 10"/>
                <a:gd name="T6" fmla="*/ 0 w 96"/>
                <a:gd name="T7" fmla="*/ 5 h 10"/>
                <a:gd name="T8" fmla="*/ 5 w 96"/>
                <a:gd name="T9" fmla="*/ 0 h 10"/>
                <a:gd name="T10" fmla="*/ 96 w 96"/>
                <a:gd name="T11" fmla="*/ 0 h 10"/>
              </a:gdLst>
              <a:ahLst/>
              <a:cxnLst>
                <a:cxn ang="0">
                  <a:pos x="T0" y="T1"/>
                </a:cxn>
                <a:cxn ang="0">
                  <a:pos x="T2" y="T3"/>
                </a:cxn>
                <a:cxn ang="0">
                  <a:pos x="T4" y="T5"/>
                </a:cxn>
                <a:cxn ang="0">
                  <a:pos x="T6" y="T7"/>
                </a:cxn>
                <a:cxn ang="0">
                  <a:pos x="T8" y="T9"/>
                </a:cxn>
                <a:cxn ang="0">
                  <a:pos x="T10" y="T11"/>
                </a:cxn>
              </a:cxnLst>
              <a:rect l="0" t="0" r="r" b="b"/>
              <a:pathLst>
                <a:path w="96" h="10">
                  <a:moveTo>
                    <a:pt x="96" y="0"/>
                  </a:moveTo>
                  <a:cubicBezTo>
                    <a:pt x="96" y="10"/>
                    <a:pt x="96" y="10"/>
                    <a:pt x="96" y="10"/>
                  </a:cubicBezTo>
                  <a:cubicBezTo>
                    <a:pt x="5" y="10"/>
                    <a:pt x="5" y="10"/>
                    <a:pt x="5" y="10"/>
                  </a:cubicBezTo>
                  <a:cubicBezTo>
                    <a:pt x="2" y="10"/>
                    <a:pt x="0" y="7"/>
                    <a:pt x="0" y="5"/>
                  </a:cubicBezTo>
                  <a:cubicBezTo>
                    <a:pt x="0" y="2"/>
                    <a:pt x="2" y="0"/>
                    <a:pt x="5" y="0"/>
                  </a:cubicBezTo>
                  <a:lnTo>
                    <a:pt x="9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7" name="Freeform 180"/>
            <p:cNvSpPr>
              <a:spLocks/>
            </p:cNvSpPr>
            <p:nvPr/>
          </p:nvSpPr>
          <p:spPr bwMode="auto">
            <a:xfrm>
              <a:off x="590157" y="1254943"/>
              <a:ext cx="273287" cy="172674"/>
            </a:xfrm>
            <a:custGeom>
              <a:avLst/>
              <a:gdLst>
                <a:gd name="T0" fmla="*/ 201 w 201"/>
                <a:gd name="T1" fmla="*/ 0 h 127"/>
                <a:gd name="T2" fmla="*/ 163 w 201"/>
                <a:gd name="T3" fmla="*/ 101 h 127"/>
                <a:gd name="T4" fmla="*/ 92 w 201"/>
                <a:gd name="T5" fmla="*/ 127 h 127"/>
                <a:gd name="T6" fmla="*/ 0 w 201"/>
                <a:gd name="T7" fmla="*/ 66 h 127"/>
                <a:gd name="T8" fmla="*/ 99 w 201"/>
                <a:gd name="T9" fmla="*/ 33 h 127"/>
                <a:gd name="T10" fmla="*/ 201 w 201"/>
                <a:gd name="T11" fmla="*/ 0 h 127"/>
              </a:gdLst>
              <a:ahLst/>
              <a:cxnLst>
                <a:cxn ang="0">
                  <a:pos x="T0" y="T1"/>
                </a:cxn>
                <a:cxn ang="0">
                  <a:pos x="T2" y="T3"/>
                </a:cxn>
                <a:cxn ang="0">
                  <a:pos x="T4" y="T5"/>
                </a:cxn>
                <a:cxn ang="0">
                  <a:pos x="T6" y="T7"/>
                </a:cxn>
                <a:cxn ang="0">
                  <a:pos x="T8" y="T9"/>
                </a:cxn>
                <a:cxn ang="0">
                  <a:pos x="T10" y="T11"/>
                </a:cxn>
              </a:cxnLst>
              <a:rect l="0" t="0" r="r" b="b"/>
              <a:pathLst>
                <a:path w="201" h="127">
                  <a:moveTo>
                    <a:pt x="201" y="0"/>
                  </a:moveTo>
                  <a:lnTo>
                    <a:pt x="163" y="101"/>
                  </a:lnTo>
                  <a:lnTo>
                    <a:pt x="92" y="127"/>
                  </a:lnTo>
                  <a:lnTo>
                    <a:pt x="0" y="66"/>
                  </a:lnTo>
                  <a:lnTo>
                    <a:pt x="99" y="33"/>
                  </a:lnTo>
                  <a:lnTo>
                    <a:pt x="20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8" name="Freeform 181"/>
            <p:cNvSpPr>
              <a:spLocks noEditPoints="1"/>
            </p:cNvSpPr>
            <p:nvPr/>
          </p:nvSpPr>
          <p:spPr bwMode="auto">
            <a:xfrm>
              <a:off x="432439" y="784510"/>
              <a:ext cx="420127" cy="534337"/>
            </a:xfrm>
            <a:custGeom>
              <a:avLst/>
              <a:gdLst>
                <a:gd name="T0" fmla="*/ 201 w 309"/>
                <a:gd name="T1" fmla="*/ 0 h 393"/>
                <a:gd name="T2" fmla="*/ 309 w 309"/>
                <a:gd name="T3" fmla="*/ 324 h 393"/>
                <a:gd name="T4" fmla="*/ 108 w 309"/>
                <a:gd name="T5" fmla="*/ 393 h 393"/>
                <a:gd name="T6" fmla="*/ 0 w 309"/>
                <a:gd name="T7" fmla="*/ 67 h 393"/>
                <a:gd name="T8" fmla="*/ 201 w 309"/>
                <a:gd name="T9" fmla="*/ 0 h 393"/>
                <a:gd name="T10" fmla="*/ 137 w 309"/>
                <a:gd name="T11" fmla="*/ 355 h 393"/>
                <a:gd name="T12" fmla="*/ 66 w 309"/>
                <a:gd name="T13" fmla="*/ 81 h 393"/>
                <a:gd name="T14" fmla="*/ 33 w 309"/>
                <a:gd name="T15" fmla="*/ 93 h 393"/>
                <a:gd name="T16" fmla="*/ 123 w 309"/>
                <a:gd name="T17" fmla="*/ 360 h 393"/>
                <a:gd name="T18" fmla="*/ 137 w 309"/>
                <a:gd name="T19" fmla="*/ 35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 h="393">
                  <a:moveTo>
                    <a:pt x="201" y="0"/>
                  </a:moveTo>
                  <a:lnTo>
                    <a:pt x="309" y="324"/>
                  </a:lnTo>
                  <a:lnTo>
                    <a:pt x="108" y="393"/>
                  </a:lnTo>
                  <a:lnTo>
                    <a:pt x="0" y="67"/>
                  </a:lnTo>
                  <a:lnTo>
                    <a:pt x="201" y="0"/>
                  </a:lnTo>
                  <a:close/>
                  <a:moveTo>
                    <a:pt x="137" y="355"/>
                  </a:moveTo>
                  <a:lnTo>
                    <a:pt x="66" y="81"/>
                  </a:lnTo>
                  <a:lnTo>
                    <a:pt x="33" y="93"/>
                  </a:lnTo>
                  <a:lnTo>
                    <a:pt x="123" y="360"/>
                  </a:lnTo>
                  <a:lnTo>
                    <a:pt x="137" y="35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9" name="Freeform 182"/>
            <p:cNvSpPr>
              <a:spLocks/>
            </p:cNvSpPr>
            <p:nvPr/>
          </p:nvSpPr>
          <p:spPr bwMode="auto">
            <a:xfrm>
              <a:off x="736997" y="1418100"/>
              <a:ext cx="87017" cy="74780"/>
            </a:xfrm>
            <a:custGeom>
              <a:avLst/>
              <a:gdLst>
                <a:gd name="T0" fmla="*/ 48 w 64"/>
                <a:gd name="T1" fmla="*/ 0 h 55"/>
                <a:gd name="T2" fmla="*/ 64 w 64"/>
                <a:gd name="T3" fmla="*/ 55 h 55"/>
                <a:gd name="T4" fmla="*/ 12 w 64"/>
                <a:gd name="T5" fmla="*/ 52 h 55"/>
                <a:gd name="T6" fmla="*/ 0 w 64"/>
                <a:gd name="T7" fmla="*/ 15 h 55"/>
                <a:gd name="T8" fmla="*/ 48 w 64"/>
                <a:gd name="T9" fmla="*/ 0 h 55"/>
              </a:gdLst>
              <a:ahLst/>
              <a:cxnLst>
                <a:cxn ang="0">
                  <a:pos x="T0" y="T1"/>
                </a:cxn>
                <a:cxn ang="0">
                  <a:pos x="T2" y="T3"/>
                </a:cxn>
                <a:cxn ang="0">
                  <a:pos x="T4" y="T5"/>
                </a:cxn>
                <a:cxn ang="0">
                  <a:pos x="T6" y="T7"/>
                </a:cxn>
                <a:cxn ang="0">
                  <a:pos x="T8" y="T9"/>
                </a:cxn>
              </a:cxnLst>
              <a:rect l="0" t="0" r="r" b="b"/>
              <a:pathLst>
                <a:path w="64" h="55">
                  <a:moveTo>
                    <a:pt x="48" y="0"/>
                  </a:moveTo>
                  <a:lnTo>
                    <a:pt x="64" y="55"/>
                  </a:lnTo>
                  <a:lnTo>
                    <a:pt x="12" y="52"/>
                  </a:lnTo>
                  <a:lnTo>
                    <a:pt x="0" y="15"/>
                  </a:lnTo>
                  <a:lnTo>
                    <a:pt x="4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0" name="Freeform 183"/>
            <p:cNvSpPr>
              <a:spLocks/>
            </p:cNvSpPr>
            <p:nvPr/>
          </p:nvSpPr>
          <p:spPr bwMode="auto">
            <a:xfrm>
              <a:off x="399808" y="671660"/>
              <a:ext cx="296400" cy="178112"/>
            </a:xfrm>
            <a:custGeom>
              <a:avLst/>
              <a:gdLst>
                <a:gd name="T0" fmla="*/ 88 w 92"/>
                <a:gd name="T1" fmla="*/ 13 h 55"/>
                <a:gd name="T2" fmla="*/ 92 w 92"/>
                <a:gd name="T3" fmla="*/ 27 h 55"/>
                <a:gd name="T4" fmla="*/ 8 w 92"/>
                <a:gd name="T5" fmla="*/ 55 h 55"/>
                <a:gd name="T6" fmla="*/ 3 w 92"/>
                <a:gd name="T7" fmla="*/ 41 h 55"/>
                <a:gd name="T8" fmla="*/ 13 w 92"/>
                <a:gd name="T9" fmla="*/ 21 h 55"/>
                <a:gd name="T10" fmla="*/ 68 w 92"/>
                <a:gd name="T11" fmla="*/ 3 h 55"/>
                <a:gd name="T12" fmla="*/ 88 w 92"/>
                <a:gd name="T13" fmla="*/ 13 h 55"/>
              </a:gdLst>
              <a:ahLst/>
              <a:cxnLst>
                <a:cxn ang="0">
                  <a:pos x="T0" y="T1"/>
                </a:cxn>
                <a:cxn ang="0">
                  <a:pos x="T2" y="T3"/>
                </a:cxn>
                <a:cxn ang="0">
                  <a:pos x="T4" y="T5"/>
                </a:cxn>
                <a:cxn ang="0">
                  <a:pos x="T6" y="T7"/>
                </a:cxn>
                <a:cxn ang="0">
                  <a:pos x="T8" y="T9"/>
                </a:cxn>
                <a:cxn ang="0">
                  <a:pos x="T10" y="T11"/>
                </a:cxn>
                <a:cxn ang="0">
                  <a:pos x="T12" y="T13"/>
                </a:cxn>
              </a:cxnLst>
              <a:rect l="0" t="0" r="r" b="b"/>
              <a:pathLst>
                <a:path w="92" h="55">
                  <a:moveTo>
                    <a:pt x="88" y="13"/>
                  </a:moveTo>
                  <a:cubicBezTo>
                    <a:pt x="92" y="27"/>
                    <a:pt x="92" y="27"/>
                    <a:pt x="92" y="27"/>
                  </a:cubicBezTo>
                  <a:cubicBezTo>
                    <a:pt x="8" y="55"/>
                    <a:pt x="8" y="55"/>
                    <a:pt x="8" y="55"/>
                  </a:cubicBezTo>
                  <a:cubicBezTo>
                    <a:pt x="3" y="41"/>
                    <a:pt x="3" y="41"/>
                    <a:pt x="3" y="41"/>
                  </a:cubicBezTo>
                  <a:cubicBezTo>
                    <a:pt x="0" y="33"/>
                    <a:pt x="5" y="24"/>
                    <a:pt x="13" y="21"/>
                  </a:cubicBezTo>
                  <a:cubicBezTo>
                    <a:pt x="68" y="3"/>
                    <a:pt x="68" y="3"/>
                    <a:pt x="68" y="3"/>
                  </a:cubicBezTo>
                  <a:cubicBezTo>
                    <a:pt x="76" y="0"/>
                    <a:pt x="85" y="5"/>
                    <a:pt x="88"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65" name="组合 31"/>
          <p:cNvGrpSpPr/>
          <p:nvPr/>
        </p:nvGrpSpPr>
        <p:grpSpPr>
          <a:xfrm>
            <a:off x="2338826" y="2686126"/>
            <a:ext cx="2761485" cy="592721"/>
            <a:chOff x="1576551" y="2327215"/>
            <a:chExt cx="3399295" cy="592721"/>
          </a:xfrm>
        </p:grpSpPr>
        <p:grpSp>
          <p:nvGrpSpPr>
            <p:cNvPr id="71" name="组合 20"/>
            <p:cNvGrpSpPr/>
            <p:nvPr/>
          </p:nvGrpSpPr>
          <p:grpSpPr>
            <a:xfrm>
              <a:off x="1576551" y="2327215"/>
              <a:ext cx="628072" cy="592721"/>
              <a:chOff x="2534495" y="2292317"/>
              <a:chExt cx="572773" cy="540534"/>
            </a:xfrm>
          </p:grpSpPr>
          <p:sp>
            <p:nvSpPr>
              <p:cNvPr id="81" name="Freeform 13"/>
              <p:cNvSpPr>
                <a:spLocks/>
              </p:cNvSpPr>
              <p:nvPr/>
            </p:nvSpPr>
            <p:spPr bwMode="auto">
              <a:xfrm>
                <a:off x="2534495" y="2292317"/>
                <a:ext cx="481529" cy="540534"/>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2" name="文本框 19"/>
              <p:cNvSpPr txBox="1"/>
              <p:nvPr/>
            </p:nvSpPr>
            <p:spPr>
              <a:xfrm flipH="1">
                <a:off x="2541863" y="2371460"/>
                <a:ext cx="565405" cy="421017"/>
              </a:xfrm>
              <a:prstGeom prst="rect">
                <a:avLst/>
              </a:prstGeom>
              <a:noFill/>
            </p:spPr>
            <p:txBody>
              <a:bodyPr wrap="none" rtlCol="0">
                <a:spAutoFit/>
              </a:bodyPr>
              <a:lstStyle/>
              <a:p>
                <a:pPr algn="ctr"/>
                <a:r>
                  <a:rPr lang="en-US" altLang="zh-CN" sz="2400" dirty="0" smtClean="0">
                    <a:latin typeface="Impact"/>
                    <a:cs typeface="Segoe UI" panose="020B0502040204020203" pitchFamily="34" charset="0"/>
                  </a:rPr>
                  <a:t>02</a:t>
                </a:r>
                <a:endParaRPr lang="zh-CN" altLang="en-US" sz="2400" dirty="0">
                  <a:latin typeface="Impact"/>
                  <a:cs typeface="Segoe UI" panose="020B0502040204020203" pitchFamily="34" charset="0"/>
                </a:endParaRPr>
              </a:p>
            </p:txBody>
          </p:sp>
        </p:grpSp>
        <p:sp>
          <p:nvSpPr>
            <p:cNvPr id="77" name="文本框 30"/>
            <p:cNvSpPr txBox="1"/>
            <p:nvPr/>
          </p:nvSpPr>
          <p:spPr>
            <a:xfrm flipH="1">
              <a:off x="2096491" y="2392740"/>
              <a:ext cx="2879355" cy="461665"/>
            </a:xfrm>
            <a:prstGeom prst="rect">
              <a:avLst/>
            </a:prstGeom>
            <a:noFill/>
          </p:spPr>
          <p:txBody>
            <a:bodyPr wrap="none" rtlCol="0">
              <a:spAutoFit/>
            </a:bodyPr>
            <a:lstStyle/>
            <a:p>
              <a:r>
                <a:rPr lang="zh-CN" altLang="en-US" sz="2400" b="1" dirty="0" smtClean="0">
                  <a:ea typeface="Segoe UI" panose="020B0502040204020203" pitchFamily="34" charset="0"/>
                  <a:cs typeface="Segoe UI" panose="020B0502040204020203" pitchFamily="34" charset="0"/>
                </a:rPr>
                <a:t>｜</a:t>
              </a:r>
              <a:r>
                <a:rPr lang="zh-CN" altLang="en-US" sz="2400" b="1" dirty="0" smtClean="0">
                  <a:latin typeface="+mj-ea"/>
                  <a:ea typeface="+mj-ea"/>
                  <a:cs typeface="Segoe UI" panose="020B0502040204020203" pitchFamily="34" charset="0"/>
                </a:rPr>
                <a:t>教学辅助功能</a:t>
              </a:r>
              <a:endParaRPr lang="zh-CN" altLang="en-US" sz="2400" b="1" dirty="0">
                <a:latin typeface="+mj-ea"/>
                <a:ea typeface="+mj-ea"/>
                <a:cs typeface="Segoe UI" panose="020B0502040204020203" pitchFamily="34" charset="0"/>
              </a:endParaRPr>
            </a:p>
          </p:txBody>
        </p:sp>
      </p:grpSp>
      <p:grpSp>
        <p:nvGrpSpPr>
          <p:cNvPr id="83" name="组合 32"/>
          <p:cNvGrpSpPr/>
          <p:nvPr/>
        </p:nvGrpSpPr>
        <p:grpSpPr>
          <a:xfrm>
            <a:off x="2348028" y="3662310"/>
            <a:ext cx="2761485" cy="592721"/>
            <a:chOff x="1576551" y="2327215"/>
            <a:chExt cx="3399295" cy="592721"/>
          </a:xfrm>
        </p:grpSpPr>
        <p:grpSp>
          <p:nvGrpSpPr>
            <p:cNvPr id="84" name="组合 33"/>
            <p:cNvGrpSpPr/>
            <p:nvPr/>
          </p:nvGrpSpPr>
          <p:grpSpPr>
            <a:xfrm>
              <a:off x="1576551" y="2327215"/>
              <a:ext cx="644007" cy="592721"/>
              <a:chOff x="2534495" y="2292317"/>
              <a:chExt cx="587305" cy="540534"/>
            </a:xfrm>
          </p:grpSpPr>
          <p:sp>
            <p:nvSpPr>
              <p:cNvPr id="86" name="Freeform 13"/>
              <p:cNvSpPr>
                <a:spLocks/>
              </p:cNvSpPr>
              <p:nvPr/>
            </p:nvSpPr>
            <p:spPr bwMode="auto">
              <a:xfrm>
                <a:off x="2534495" y="2292317"/>
                <a:ext cx="481529" cy="540534"/>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7" name="文本框 36"/>
              <p:cNvSpPr txBox="1"/>
              <p:nvPr/>
            </p:nvSpPr>
            <p:spPr>
              <a:xfrm flipH="1">
                <a:off x="2545598" y="2371460"/>
                <a:ext cx="576202" cy="421017"/>
              </a:xfrm>
              <a:prstGeom prst="rect">
                <a:avLst/>
              </a:prstGeom>
              <a:noFill/>
            </p:spPr>
            <p:txBody>
              <a:bodyPr wrap="none" rtlCol="0">
                <a:spAutoFit/>
              </a:bodyPr>
              <a:lstStyle/>
              <a:p>
                <a:pPr algn="ctr"/>
                <a:r>
                  <a:rPr lang="en-US" altLang="zh-CN" sz="2400" dirty="0" smtClean="0">
                    <a:latin typeface="Impact"/>
                    <a:cs typeface="Segoe UI" panose="020B0502040204020203" pitchFamily="34" charset="0"/>
                  </a:rPr>
                  <a:t>03</a:t>
                </a:r>
                <a:endParaRPr lang="zh-CN" altLang="en-US" sz="2400" dirty="0">
                  <a:latin typeface="Impact"/>
                  <a:cs typeface="Segoe UI" panose="020B0502040204020203" pitchFamily="34" charset="0"/>
                </a:endParaRPr>
              </a:p>
            </p:txBody>
          </p:sp>
        </p:grpSp>
        <p:sp>
          <p:nvSpPr>
            <p:cNvPr id="85" name="文本框 34"/>
            <p:cNvSpPr txBox="1"/>
            <p:nvPr/>
          </p:nvSpPr>
          <p:spPr>
            <a:xfrm flipH="1">
              <a:off x="2096491" y="2392740"/>
              <a:ext cx="2879355" cy="461665"/>
            </a:xfrm>
            <a:prstGeom prst="rect">
              <a:avLst/>
            </a:prstGeom>
            <a:noFill/>
          </p:spPr>
          <p:txBody>
            <a:bodyPr wrap="none" rtlCol="0">
              <a:spAutoFit/>
            </a:bodyPr>
            <a:lstStyle/>
            <a:p>
              <a:r>
                <a:rPr lang="zh-CN" altLang="en-US" sz="2400" b="1" dirty="0" smtClean="0">
                  <a:ea typeface="Segoe UI" panose="020B0502040204020203" pitchFamily="34" charset="0"/>
                  <a:cs typeface="Segoe UI" panose="020B0502040204020203" pitchFamily="34" charset="0"/>
                </a:rPr>
                <a:t>｜</a:t>
              </a:r>
              <a:r>
                <a:rPr lang="zh-CN" altLang="en-US" sz="2400" b="1" dirty="0" smtClean="0">
                  <a:latin typeface="+mj-ea"/>
                  <a:ea typeface="+mj-ea"/>
                  <a:cs typeface="Segoe UI" panose="020B0502040204020203" pitchFamily="34" charset="0"/>
                </a:rPr>
                <a:t>科研辅助数据</a:t>
              </a:r>
              <a:endParaRPr lang="zh-CN" altLang="en-US" sz="2400" b="1" dirty="0">
                <a:latin typeface="+mj-ea"/>
                <a:ea typeface="+mj-ea"/>
                <a:cs typeface="Segoe UI" panose="020B0502040204020203" pitchFamily="34" charset="0"/>
              </a:endParaRPr>
            </a:p>
          </p:txBody>
        </p:sp>
      </p:grpSp>
      <p:grpSp>
        <p:nvGrpSpPr>
          <p:cNvPr id="88" name="组合 24"/>
          <p:cNvGrpSpPr/>
          <p:nvPr/>
        </p:nvGrpSpPr>
        <p:grpSpPr>
          <a:xfrm>
            <a:off x="2347079" y="1731086"/>
            <a:ext cx="5714217" cy="592721"/>
            <a:chOff x="1576551" y="2327215"/>
            <a:chExt cx="7034007" cy="592721"/>
          </a:xfrm>
        </p:grpSpPr>
        <p:grpSp>
          <p:nvGrpSpPr>
            <p:cNvPr id="89" name="组合 20"/>
            <p:cNvGrpSpPr/>
            <p:nvPr/>
          </p:nvGrpSpPr>
          <p:grpSpPr>
            <a:xfrm>
              <a:off x="1576551" y="2327215"/>
              <a:ext cx="582686" cy="592721"/>
              <a:chOff x="2534495" y="2292317"/>
              <a:chExt cx="531383" cy="540534"/>
            </a:xfrm>
          </p:grpSpPr>
          <p:sp>
            <p:nvSpPr>
              <p:cNvPr id="91" name="Freeform 13"/>
              <p:cNvSpPr>
                <a:spLocks/>
              </p:cNvSpPr>
              <p:nvPr/>
            </p:nvSpPr>
            <p:spPr bwMode="auto">
              <a:xfrm>
                <a:off x="2534495" y="2292317"/>
                <a:ext cx="481529" cy="540534"/>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2" name="文本框 19"/>
              <p:cNvSpPr txBox="1"/>
              <p:nvPr/>
            </p:nvSpPr>
            <p:spPr>
              <a:xfrm flipH="1">
                <a:off x="2541863" y="2371460"/>
                <a:ext cx="524015" cy="421017"/>
              </a:xfrm>
              <a:prstGeom prst="rect">
                <a:avLst/>
              </a:prstGeom>
              <a:noFill/>
            </p:spPr>
            <p:txBody>
              <a:bodyPr wrap="none" rtlCol="0">
                <a:spAutoFit/>
              </a:bodyPr>
              <a:lstStyle/>
              <a:p>
                <a:pPr algn="ctr"/>
                <a:r>
                  <a:rPr lang="en-US" altLang="zh-CN" sz="2400" dirty="0" smtClean="0">
                    <a:latin typeface="Impact"/>
                    <a:cs typeface="Segoe UI" panose="020B0502040204020203" pitchFamily="34" charset="0"/>
                  </a:rPr>
                  <a:t>01</a:t>
                </a:r>
                <a:endParaRPr lang="zh-CN" altLang="en-US" sz="2400" dirty="0">
                  <a:latin typeface="Impact"/>
                  <a:cs typeface="Segoe UI" panose="020B0502040204020203" pitchFamily="34" charset="0"/>
                </a:endParaRPr>
              </a:p>
            </p:txBody>
          </p:sp>
        </p:grpSp>
        <p:sp>
          <p:nvSpPr>
            <p:cNvPr id="90" name="文本框 30"/>
            <p:cNvSpPr txBox="1"/>
            <p:nvPr/>
          </p:nvSpPr>
          <p:spPr>
            <a:xfrm flipH="1">
              <a:off x="2096491" y="2392740"/>
              <a:ext cx="6514067" cy="461665"/>
            </a:xfrm>
            <a:prstGeom prst="rect">
              <a:avLst/>
            </a:prstGeom>
            <a:noFill/>
          </p:spPr>
          <p:txBody>
            <a:bodyPr wrap="none" rtlCol="0">
              <a:spAutoFit/>
            </a:bodyPr>
            <a:lstStyle/>
            <a:p>
              <a:r>
                <a:rPr lang="zh-CN" altLang="en-US" sz="2400" b="1" dirty="0" smtClean="0">
                  <a:ea typeface="Segoe UI" panose="020B0502040204020203" pitchFamily="34" charset="0"/>
                  <a:cs typeface="Segoe UI" panose="020B0502040204020203" pitchFamily="34" charset="0"/>
                </a:rPr>
                <a:t>｜</a:t>
              </a:r>
              <a:r>
                <a:rPr lang="zh-CN" altLang="en-US" sz="2400" b="1" dirty="0" smtClean="0">
                  <a:latin typeface="+mj-ea"/>
                  <a:ea typeface="+mj-ea"/>
                  <a:cs typeface="Segoe UI" panose="020B0502040204020203" pitchFamily="34" charset="0"/>
                </a:rPr>
                <a:t>内容与语言兼顾：</a:t>
              </a:r>
              <a:r>
                <a:rPr lang="en-US" altLang="zh-CN" sz="2400" b="1" dirty="0" smtClean="0">
                  <a:latin typeface="+mj-ea"/>
                  <a:ea typeface="+mj-ea"/>
                  <a:cs typeface="Segoe UI" panose="020B0502040204020203" pitchFamily="34" charset="0"/>
                </a:rPr>
                <a:t>1</a:t>
              </a:r>
              <a:r>
                <a:rPr lang="zh-CN" altLang="en-US" sz="2400" b="1" dirty="0" smtClean="0">
                  <a:latin typeface="+mj-ea"/>
                  <a:ea typeface="+mj-ea"/>
                  <a:cs typeface="Segoe UI" panose="020B0502040204020203" pitchFamily="34" charset="0"/>
                </a:rPr>
                <a:t>）评分 </a:t>
              </a:r>
              <a:r>
                <a:rPr lang="en-US" altLang="zh-CN" sz="2400" b="1" dirty="0" smtClean="0">
                  <a:latin typeface="+mj-ea"/>
                  <a:ea typeface="+mj-ea"/>
                  <a:cs typeface="Segoe UI" panose="020B0502040204020203" pitchFamily="34" charset="0"/>
                </a:rPr>
                <a:t>2</a:t>
              </a:r>
              <a:r>
                <a:rPr lang="zh-CN" altLang="en-US" sz="2400" b="1" dirty="0" smtClean="0">
                  <a:latin typeface="+mj-ea"/>
                  <a:ea typeface="+mj-ea"/>
                  <a:cs typeface="Segoe UI" panose="020B0502040204020203" pitchFamily="34" charset="0"/>
                </a:rPr>
                <a:t>）批改</a:t>
              </a:r>
              <a:endParaRPr lang="zh-CN" altLang="en-US" sz="2400" b="1" dirty="0">
                <a:latin typeface="+mj-ea"/>
                <a:ea typeface="+mj-ea"/>
                <a:cs typeface="Segoe UI" panose="020B0502040204020203" pitchFamily="34" charset="0"/>
              </a:endParaRPr>
            </a:p>
          </p:txBody>
        </p:sp>
      </p:grpSp>
    </p:spTree>
    <p:extLst>
      <p:ext uri="{BB962C8B-B14F-4D97-AF65-F5344CB8AC3E}">
        <p14:creationId xmlns="" xmlns:p14="http://schemas.microsoft.com/office/powerpoint/2010/main" val="4019460574"/>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2231"/>
            <a:ext cx="165100" cy="5805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3"/>
              </a:solidFill>
            </a:endParaRPr>
          </a:p>
        </p:txBody>
      </p:sp>
      <p:sp>
        <p:nvSpPr>
          <p:cNvPr id="3" name="等腰三角形 2"/>
          <p:cNvSpPr/>
          <p:nvPr/>
        </p:nvSpPr>
        <p:spPr>
          <a:xfrm rot="5400000">
            <a:off x="-13203" y="443800"/>
            <a:ext cx="580572" cy="15743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文本框 3"/>
          <p:cNvSpPr txBox="1"/>
          <p:nvPr/>
        </p:nvSpPr>
        <p:spPr>
          <a:xfrm flipH="1">
            <a:off x="389067" y="291683"/>
            <a:ext cx="2970685" cy="461665"/>
          </a:xfrm>
          <a:prstGeom prst="rect">
            <a:avLst/>
          </a:prstGeom>
          <a:noFill/>
        </p:spPr>
        <p:txBody>
          <a:bodyPr wrap="none" rtlCol="0">
            <a:spAutoFit/>
          </a:bodyPr>
          <a:lstStyle/>
          <a:p>
            <a:r>
              <a:rPr lang="en-US" altLang="zh-CN" sz="2400" b="1" dirty="0" smtClean="0">
                <a:solidFill>
                  <a:schemeClr val="accent1"/>
                </a:solidFill>
                <a:latin typeface="+mj-ea"/>
                <a:ea typeface="+mj-ea"/>
                <a:cs typeface="Segoe UI" panose="020B0502040204020203" pitchFamily="34" charset="0"/>
              </a:rPr>
              <a:t>01</a:t>
            </a:r>
            <a:r>
              <a:rPr lang="zh-CN" altLang="en-US" sz="2400" b="1" dirty="0" smtClean="0">
                <a:solidFill>
                  <a:schemeClr val="accent1"/>
                </a:solidFill>
                <a:latin typeface="+mj-ea"/>
                <a:ea typeface="+mj-ea"/>
                <a:cs typeface="Segoe UI" panose="020B0502040204020203" pitchFamily="34" charset="0"/>
              </a:rPr>
              <a:t>｜内容与语言兼顾</a:t>
            </a:r>
            <a:endParaRPr lang="zh-CN" altLang="en-US" sz="2400" b="1" dirty="0">
              <a:solidFill>
                <a:schemeClr val="accent1"/>
              </a:solidFill>
              <a:latin typeface="+mj-ea"/>
              <a:ea typeface="+mj-ea"/>
              <a:cs typeface="Segoe UI" panose="020B0502040204020203" pitchFamily="34" charset="0"/>
            </a:endParaRPr>
          </a:p>
        </p:txBody>
      </p:sp>
      <p:sp>
        <p:nvSpPr>
          <p:cNvPr id="43" name="Text Box 10"/>
          <p:cNvSpPr txBox="1">
            <a:spLocks noChangeArrowheads="1"/>
          </p:cNvSpPr>
          <p:nvPr/>
        </p:nvSpPr>
        <p:spPr bwMode="auto">
          <a:xfrm flipH="1">
            <a:off x="0" y="1112170"/>
            <a:ext cx="2806634" cy="477054"/>
          </a:xfrm>
          <a:prstGeom prst="rect">
            <a:avLst/>
          </a:prstGeom>
          <a:noFill/>
          <a:ln w="9525">
            <a:noFill/>
            <a:miter lim="800000"/>
            <a:headEnd/>
            <a:tailEnd/>
          </a:ln>
        </p:spPr>
        <p:txBody>
          <a:bodyPr wrap="square" lIns="45720" tIns="22860" rIns="45720" bIns="22860">
            <a:spAutoFit/>
          </a:bodyPr>
          <a:lstStyle/>
          <a:p>
            <a:pPr algn="r" defTabSz="1088232"/>
            <a:r>
              <a:rPr lang="zh-CN" altLang="en-US" sz="2800" b="1" dirty="0" smtClean="0">
                <a:latin typeface="+mj-ea"/>
                <a:ea typeface="+mj-ea"/>
                <a:cs typeface="Open Sans" pitchFamily="34" charset="0"/>
              </a:rPr>
              <a:t>评分：</a:t>
            </a:r>
            <a:r>
              <a:rPr lang="zh-CN" altLang="en-US" sz="2800" b="1" dirty="0" smtClean="0">
                <a:solidFill>
                  <a:srgbClr val="CC0000"/>
                </a:solidFill>
                <a:latin typeface="+mj-ea"/>
                <a:ea typeface="+mj-ea"/>
                <a:cs typeface="Open Sans" pitchFamily="34" charset="0"/>
              </a:rPr>
              <a:t>有效</a:t>
            </a:r>
            <a:endParaRPr lang="en-US" sz="2800" b="1" dirty="0">
              <a:solidFill>
                <a:srgbClr val="CC0000"/>
              </a:solidFill>
              <a:latin typeface="+mj-ea"/>
              <a:ea typeface="+mj-ea"/>
              <a:cs typeface="Open Sans" pitchFamily="34" charset="0"/>
            </a:endParaRPr>
          </a:p>
        </p:txBody>
      </p:sp>
      <p:grpSp>
        <p:nvGrpSpPr>
          <p:cNvPr id="8" name="组合 42"/>
          <p:cNvGrpSpPr/>
          <p:nvPr/>
        </p:nvGrpSpPr>
        <p:grpSpPr>
          <a:xfrm>
            <a:off x="1229341" y="2220128"/>
            <a:ext cx="2419747" cy="2976563"/>
            <a:chOff x="4606925" y="1555527"/>
            <a:chExt cx="2978150" cy="2976563"/>
          </a:xfrm>
          <a:solidFill>
            <a:srgbClr val="0070C0"/>
          </a:solidFill>
        </p:grpSpPr>
        <p:sp>
          <p:nvSpPr>
            <p:cNvPr id="56" name="Oval 90"/>
            <p:cNvSpPr/>
            <p:nvPr/>
          </p:nvSpPr>
          <p:spPr>
            <a:xfrm>
              <a:off x="4606925" y="1555527"/>
              <a:ext cx="2978150" cy="2976563"/>
            </a:xfrm>
            <a:prstGeom prst="ellipse">
              <a:avLst/>
            </a:prstGeom>
            <a:grp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zh-CN" altLang="zh-CN">
                <a:solidFill>
                  <a:srgbClr val="FFFFFF"/>
                </a:solidFill>
              </a:endParaRPr>
            </a:p>
          </p:txBody>
        </p:sp>
        <p:sp>
          <p:nvSpPr>
            <p:cNvPr id="57" name="Oval 91"/>
            <p:cNvSpPr/>
            <p:nvPr/>
          </p:nvSpPr>
          <p:spPr>
            <a:xfrm>
              <a:off x="4789488" y="1738090"/>
              <a:ext cx="2613025" cy="2611437"/>
            </a:xfrm>
            <a:prstGeom prst="ellipse">
              <a:avLst/>
            </a:prstGeom>
            <a:grp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zh-CN" altLang="zh-CN">
                <a:solidFill>
                  <a:prstClr val="black">
                    <a:lumMod val="50000"/>
                    <a:lumOff val="50000"/>
                  </a:prstClr>
                </a:solidFill>
                <a:latin typeface="微软雅黑" pitchFamily="34" charset="-122"/>
              </a:endParaRPr>
            </a:p>
          </p:txBody>
        </p:sp>
        <p:sp>
          <p:nvSpPr>
            <p:cNvPr id="58" name="Oval 92"/>
            <p:cNvSpPr/>
            <p:nvPr/>
          </p:nvSpPr>
          <p:spPr>
            <a:xfrm>
              <a:off x="4972050" y="1919065"/>
              <a:ext cx="2247900" cy="2249487"/>
            </a:xfrm>
            <a:prstGeom prst="ellipse">
              <a:avLst/>
            </a:prstGeom>
            <a:grp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zh-CN" altLang="zh-CN">
                <a:solidFill>
                  <a:prstClr val="black">
                    <a:lumMod val="50000"/>
                    <a:lumOff val="50000"/>
                  </a:prstClr>
                </a:solidFill>
                <a:latin typeface="微软雅黑" pitchFamily="34" charset="-122"/>
              </a:endParaRPr>
            </a:p>
          </p:txBody>
        </p:sp>
        <p:sp>
          <p:nvSpPr>
            <p:cNvPr id="59" name="Arc 94"/>
            <p:cNvSpPr/>
            <p:nvPr/>
          </p:nvSpPr>
          <p:spPr>
            <a:xfrm>
              <a:off x="4606925" y="1555527"/>
              <a:ext cx="2978150" cy="2976563"/>
            </a:xfrm>
            <a:prstGeom prst="arc">
              <a:avLst>
                <a:gd name="adj1" fmla="val 18156054"/>
                <a:gd name="adj2" fmla="val 2147965"/>
              </a:avLst>
            </a:prstGeom>
            <a:grpFill/>
            <a:ln w="127000" cap="rnd">
              <a:solidFill>
                <a:srgbClr val="FFD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0" name="Arc 95"/>
            <p:cNvSpPr/>
            <p:nvPr/>
          </p:nvSpPr>
          <p:spPr>
            <a:xfrm>
              <a:off x="4789488" y="1738090"/>
              <a:ext cx="2613025" cy="2611437"/>
            </a:xfrm>
            <a:prstGeom prst="arc">
              <a:avLst>
                <a:gd name="adj1" fmla="val 11069277"/>
                <a:gd name="adj2" fmla="val 17534507"/>
              </a:avLst>
            </a:prstGeom>
            <a:grpFill/>
            <a:ln w="127000" cap="rnd">
              <a:solidFill>
                <a:srgbClr val="FFD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black">
                    <a:lumMod val="50000"/>
                    <a:lumOff val="50000"/>
                  </a:prstClr>
                </a:solidFill>
                <a:latin typeface="微软雅黑" pitchFamily="34" charset="-122"/>
              </a:endParaRPr>
            </a:p>
          </p:txBody>
        </p:sp>
        <p:sp>
          <p:nvSpPr>
            <p:cNvPr id="61" name="Arc 97"/>
            <p:cNvSpPr/>
            <p:nvPr/>
          </p:nvSpPr>
          <p:spPr>
            <a:xfrm>
              <a:off x="4972051" y="1918912"/>
              <a:ext cx="2247900" cy="2249794"/>
            </a:xfrm>
            <a:prstGeom prst="arc">
              <a:avLst>
                <a:gd name="adj1" fmla="val 2182085"/>
                <a:gd name="adj2" fmla="val 10694073"/>
              </a:avLst>
            </a:prstGeom>
            <a:grpFill/>
            <a:ln w="127000" cap="rnd">
              <a:solidFill>
                <a:srgbClr val="FFD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black">
                    <a:lumMod val="50000"/>
                    <a:lumOff val="50000"/>
                  </a:prstClr>
                </a:solidFill>
                <a:latin typeface="微软雅黑" pitchFamily="34" charset="-122"/>
              </a:endParaRPr>
            </a:p>
          </p:txBody>
        </p:sp>
      </p:grpSp>
      <p:sp>
        <p:nvSpPr>
          <p:cNvPr id="62" name="KSO_Shape"/>
          <p:cNvSpPr/>
          <p:nvPr/>
        </p:nvSpPr>
        <p:spPr bwMode="auto">
          <a:xfrm>
            <a:off x="2035147" y="3268584"/>
            <a:ext cx="784225" cy="722313"/>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FFFFFF"/>
          </a:solidFill>
          <a:ln>
            <a:noFill/>
          </a:ln>
        </p:spPr>
        <p:txBody>
          <a:bodyPr bIns="360000" anchor="ctr">
            <a:scene3d>
              <a:camera prst="orthographicFront"/>
              <a:lightRig rig="threePt" dir="t"/>
            </a:scene3d>
            <a:sp3d>
              <a:contourClr>
                <a:srgbClr val="FFFFFF"/>
              </a:contourClr>
            </a:sp3d>
          </a:bodyPr>
          <a:lstStyle/>
          <a:p>
            <a:pPr algn="ctr" fontAlgn="auto">
              <a:spcBef>
                <a:spcPts val="0"/>
              </a:spcBef>
              <a:spcAft>
                <a:spcPts val="0"/>
              </a:spcAft>
              <a:defRPr/>
            </a:pPr>
            <a:endParaRPr lang="zh-CN" altLang="en-US" dirty="0">
              <a:solidFill>
                <a:srgbClr val="FFFFFF"/>
              </a:solidFill>
              <a:latin typeface="+mn-lt"/>
            </a:endParaRPr>
          </a:p>
        </p:txBody>
      </p:sp>
      <p:grpSp>
        <p:nvGrpSpPr>
          <p:cNvPr id="9" name="Group 19"/>
          <p:cNvGrpSpPr>
            <a:grpSpLocks/>
          </p:cNvGrpSpPr>
          <p:nvPr/>
        </p:nvGrpSpPr>
        <p:grpSpPr bwMode="auto">
          <a:xfrm>
            <a:off x="-1735751043" y="1166850"/>
            <a:ext cx="1744830463" cy="2200274"/>
            <a:chOff x="-2819894" y="514"/>
            <a:chExt cx="2838388" cy="1386"/>
          </a:xfrm>
        </p:grpSpPr>
        <p:grpSp>
          <p:nvGrpSpPr>
            <p:cNvPr id="10" name="组合 85"/>
            <p:cNvGrpSpPr>
              <a:grpSpLocks/>
            </p:cNvGrpSpPr>
            <p:nvPr/>
          </p:nvGrpSpPr>
          <p:grpSpPr bwMode="auto">
            <a:xfrm rot="5400000">
              <a:off x="-2253015" y="-565340"/>
              <a:ext cx="361" cy="1134119"/>
              <a:chOff x="4384326" y="1692120"/>
              <a:chExt cx="363940" cy="1134119"/>
            </a:xfrm>
          </p:grpSpPr>
          <p:cxnSp>
            <p:nvCxnSpPr>
              <p:cNvPr id="72" name="Straight Arrow Connector 568"/>
              <p:cNvCxnSpPr/>
              <p:nvPr/>
            </p:nvCxnSpPr>
            <p:spPr>
              <a:xfrm rot="5400000">
                <a:off x="4565792" y="1514029"/>
                <a:ext cx="0" cy="362931"/>
              </a:xfrm>
              <a:prstGeom prst="straightConnector1">
                <a:avLst/>
              </a:prstGeom>
              <a:ln w="635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Connector 571"/>
              <p:cNvCxnSpPr/>
              <p:nvPr/>
            </p:nvCxnSpPr>
            <p:spPr>
              <a:xfrm flipV="1">
                <a:off x="4748266" y="1692120"/>
                <a:ext cx="0" cy="1134119"/>
              </a:xfrm>
              <a:prstGeom prst="line">
                <a:avLst/>
              </a:prstGeom>
              <a:ln w="127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1" name="Text Box 10"/>
            <p:cNvSpPr txBox="1">
              <a:spLocks noChangeArrowheads="1"/>
            </p:cNvSpPr>
            <p:nvPr/>
          </p:nvSpPr>
          <p:spPr bwMode="auto">
            <a:xfrm>
              <a:off x="11973" y="514"/>
              <a:ext cx="6521" cy="572"/>
            </a:xfrm>
            <a:prstGeom prst="rect">
              <a:avLst/>
            </a:prstGeom>
            <a:noFill/>
            <a:ln w="9525">
              <a:noFill/>
              <a:miter lim="800000"/>
              <a:headEnd/>
              <a:tailEnd/>
            </a:ln>
          </p:spPr>
          <p:txBody>
            <a:bodyPr wrap="square" lIns="45720" tIns="22860" rIns="45720" bIns="22860">
              <a:spAutoFit/>
            </a:bodyPr>
            <a:lstStyle/>
            <a:p>
              <a:pPr defTabSz="1087438"/>
              <a:r>
                <a:rPr lang="zh-CN" altLang="en-US" sz="2800" b="1" dirty="0">
                  <a:solidFill>
                    <a:schemeClr val="accent2"/>
                  </a:solidFill>
                  <a:latin typeface="微软雅黑" pitchFamily="34" charset="-122"/>
                  <a:ea typeface="微软雅黑" pitchFamily="34" charset="-122"/>
                </a:rPr>
                <a:t>调查几百种作文评价标准</a:t>
              </a:r>
              <a:endParaRPr lang="en-US" altLang="zh-CN" sz="2800" b="1" dirty="0">
                <a:solidFill>
                  <a:schemeClr val="accent2"/>
                </a:solidFill>
                <a:latin typeface="微软雅黑" pitchFamily="34" charset="-122"/>
                <a:ea typeface="微软雅黑" pitchFamily="34" charset="-122"/>
              </a:endParaRPr>
            </a:p>
            <a:p>
              <a:pPr defTabSz="1087438"/>
              <a:r>
                <a:rPr lang="zh-CN" altLang="en-US" sz="2800" b="1" dirty="0">
                  <a:solidFill>
                    <a:schemeClr val="accent2"/>
                  </a:solidFill>
                  <a:latin typeface="微软雅黑" pitchFamily="34" charset="-122"/>
                  <a:ea typeface="微软雅黑" pitchFamily="34" charset="-122"/>
                </a:rPr>
                <a:t>确定评价构念</a:t>
              </a:r>
              <a:endParaRPr lang="en-US" sz="2800" b="1" dirty="0">
                <a:solidFill>
                  <a:schemeClr val="accent2"/>
                </a:solidFill>
                <a:latin typeface="微软雅黑" pitchFamily="34" charset="-122"/>
                <a:ea typeface="微软雅黑" pitchFamily="34" charset="-122"/>
              </a:endParaRPr>
            </a:p>
          </p:txBody>
        </p:sp>
      </p:grpSp>
      <p:sp>
        <p:nvSpPr>
          <p:cNvPr id="74" name="TextBox 179"/>
          <p:cNvSpPr txBox="1">
            <a:spLocks noChangeArrowheads="1"/>
          </p:cNvSpPr>
          <p:nvPr/>
        </p:nvSpPr>
        <p:spPr bwMode="auto">
          <a:xfrm>
            <a:off x="4083269" y="2748539"/>
            <a:ext cx="5533697" cy="2492990"/>
          </a:xfrm>
          <a:prstGeom prst="rect">
            <a:avLst/>
          </a:prstGeom>
          <a:noFill/>
          <a:ln w="9525">
            <a:noFill/>
            <a:miter lim="800000"/>
            <a:headEnd/>
            <a:tailEnd/>
          </a:ln>
        </p:spPr>
        <p:txBody>
          <a:bodyPr wrap="square">
            <a:spAutoFit/>
          </a:bodyPr>
          <a:lstStyle/>
          <a:p>
            <a:pPr marL="285750" indent="-285750">
              <a:lnSpc>
                <a:spcPct val="150000"/>
              </a:lnSpc>
              <a:buFont typeface="Arial" pitchFamily="34" charset="0"/>
              <a:buChar char="•"/>
            </a:pPr>
            <a:r>
              <a:rPr lang="zh-CN" altLang="en-US" sz="2600" b="1" dirty="0" smtClean="0">
                <a:latin typeface="Signika Negative"/>
                <a:ea typeface="微软雅黑" pitchFamily="34" charset="-122"/>
              </a:rPr>
              <a:t>语言：流利度、准确度、复杂度</a:t>
            </a:r>
            <a:endParaRPr lang="en-US" altLang="zh-CN" sz="2600" b="1" dirty="0">
              <a:latin typeface="Signika Negative"/>
              <a:ea typeface="微软雅黑" pitchFamily="34" charset="-122"/>
            </a:endParaRPr>
          </a:p>
          <a:p>
            <a:pPr marL="285750" indent="-285750">
              <a:lnSpc>
                <a:spcPct val="150000"/>
              </a:lnSpc>
              <a:buFont typeface="Arial" pitchFamily="34" charset="0"/>
              <a:buChar char="•"/>
            </a:pPr>
            <a:r>
              <a:rPr lang="zh-CN" altLang="en-US" sz="2600" b="1" dirty="0" smtClean="0">
                <a:latin typeface="Signika Negative"/>
                <a:ea typeface="微软雅黑" pitchFamily="34" charset="-122"/>
              </a:rPr>
              <a:t>内容：切题性、连贯性</a:t>
            </a:r>
            <a:endParaRPr lang="en-US" altLang="zh-CN" sz="2600" b="1" dirty="0">
              <a:latin typeface="Signika Negative"/>
              <a:ea typeface="微软雅黑" pitchFamily="34" charset="-122"/>
            </a:endParaRPr>
          </a:p>
          <a:p>
            <a:pPr marL="285750" indent="-285750">
              <a:lnSpc>
                <a:spcPct val="150000"/>
              </a:lnSpc>
              <a:buFont typeface="Arial" pitchFamily="34" charset="0"/>
              <a:buChar char="•"/>
            </a:pPr>
            <a:r>
              <a:rPr lang="zh-CN" altLang="en-US" sz="2600" b="1" dirty="0">
                <a:latin typeface="Signika Negative"/>
                <a:ea typeface="微软雅黑" pitchFamily="34" charset="-122"/>
              </a:rPr>
              <a:t>篇章</a:t>
            </a:r>
            <a:r>
              <a:rPr lang="zh-CN" altLang="en-US" sz="2600" b="1" dirty="0" smtClean="0">
                <a:latin typeface="Signika Negative"/>
                <a:ea typeface="微软雅黑" pitchFamily="34" charset="-122"/>
              </a:rPr>
              <a:t>结构：段落安排、话语标记</a:t>
            </a:r>
            <a:endParaRPr lang="en-US" altLang="zh-CN" sz="2600" b="1" dirty="0">
              <a:latin typeface="Signika Negative"/>
              <a:ea typeface="微软雅黑" pitchFamily="34" charset="-122"/>
            </a:endParaRPr>
          </a:p>
          <a:p>
            <a:pPr marL="285750" indent="-285750">
              <a:lnSpc>
                <a:spcPct val="150000"/>
              </a:lnSpc>
              <a:buFont typeface="Arial" pitchFamily="34" charset="0"/>
              <a:buChar char="•"/>
            </a:pPr>
            <a:r>
              <a:rPr lang="zh-CN" altLang="en-US" sz="2600" b="1" dirty="0">
                <a:latin typeface="Signika Negative"/>
                <a:ea typeface="微软雅黑" pitchFamily="34" charset="-122"/>
              </a:rPr>
              <a:t>技术</a:t>
            </a:r>
            <a:r>
              <a:rPr lang="zh-CN" altLang="en-US" sz="2600" b="1" dirty="0" smtClean="0">
                <a:latin typeface="Signika Negative"/>
                <a:ea typeface="微软雅黑" pitchFamily="34" charset="-122"/>
              </a:rPr>
              <a:t>规范：拼写 、标点等</a:t>
            </a:r>
            <a:endParaRPr lang="en-US" sz="2600" b="1" dirty="0">
              <a:latin typeface="Signika Negative"/>
              <a:ea typeface="微软雅黑" pitchFamily="34" charset="-122"/>
            </a:endParaRPr>
          </a:p>
        </p:txBody>
      </p:sp>
    </p:spTree>
    <p:extLst>
      <p:ext uri="{BB962C8B-B14F-4D97-AF65-F5344CB8AC3E}">
        <p14:creationId xmlns="" xmlns:p14="http://schemas.microsoft.com/office/powerpoint/2010/main" val="34747812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2231"/>
            <a:ext cx="165100" cy="5805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3"/>
              </a:solidFill>
            </a:endParaRPr>
          </a:p>
        </p:txBody>
      </p:sp>
      <p:sp>
        <p:nvSpPr>
          <p:cNvPr id="3" name="等腰三角形 2"/>
          <p:cNvSpPr/>
          <p:nvPr/>
        </p:nvSpPr>
        <p:spPr>
          <a:xfrm rot="5400000">
            <a:off x="-13203" y="443800"/>
            <a:ext cx="580572" cy="15743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文本框 3"/>
          <p:cNvSpPr txBox="1"/>
          <p:nvPr/>
        </p:nvSpPr>
        <p:spPr>
          <a:xfrm flipH="1">
            <a:off x="389067" y="291683"/>
            <a:ext cx="2970685" cy="461665"/>
          </a:xfrm>
          <a:prstGeom prst="rect">
            <a:avLst/>
          </a:prstGeom>
          <a:noFill/>
        </p:spPr>
        <p:txBody>
          <a:bodyPr wrap="none" rtlCol="0">
            <a:spAutoFit/>
          </a:bodyPr>
          <a:lstStyle/>
          <a:p>
            <a:r>
              <a:rPr lang="en-US" altLang="zh-CN" sz="2400" b="1" dirty="0" smtClean="0">
                <a:solidFill>
                  <a:schemeClr val="accent1"/>
                </a:solidFill>
                <a:latin typeface="+mj-ea"/>
                <a:ea typeface="+mj-ea"/>
                <a:cs typeface="Segoe UI" panose="020B0502040204020203" pitchFamily="34" charset="0"/>
              </a:rPr>
              <a:t>01</a:t>
            </a:r>
            <a:r>
              <a:rPr lang="zh-CN" altLang="en-US" sz="2400" b="1" dirty="0" smtClean="0">
                <a:solidFill>
                  <a:schemeClr val="accent1"/>
                </a:solidFill>
                <a:latin typeface="+mj-ea"/>
                <a:ea typeface="+mj-ea"/>
                <a:cs typeface="Segoe UI" panose="020B0502040204020203" pitchFamily="34" charset="0"/>
              </a:rPr>
              <a:t>｜内容与语言兼顾</a:t>
            </a:r>
            <a:endParaRPr lang="zh-CN" altLang="en-US" sz="2400" b="1" dirty="0">
              <a:solidFill>
                <a:schemeClr val="accent1"/>
              </a:solidFill>
              <a:latin typeface="+mj-ea"/>
              <a:ea typeface="+mj-ea"/>
              <a:cs typeface="Segoe UI" panose="020B0502040204020203" pitchFamily="34" charset="0"/>
            </a:endParaRPr>
          </a:p>
        </p:txBody>
      </p:sp>
      <p:grpSp>
        <p:nvGrpSpPr>
          <p:cNvPr id="9" name="组合 85"/>
          <p:cNvGrpSpPr>
            <a:grpSpLocks/>
          </p:cNvGrpSpPr>
          <p:nvPr/>
        </p:nvGrpSpPr>
        <p:grpSpPr bwMode="auto">
          <a:xfrm rot="5400000">
            <a:off x="-1387755176" y="-345213021"/>
            <a:ext cx="573087" cy="696282773"/>
            <a:chOff x="4384326" y="1692120"/>
            <a:chExt cx="363940" cy="1134119"/>
          </a:xfrm>
        </p:grpSpPr>
        <p:cxnSp>
          <p:nvCxnSpPr>
            <p:cNvPr id="72" name="Straight Arrow Connector 568"/>
            <p:cNvCxnSpPr/>
            <p:nvPr/>
          </p:nvCxnSpPr>
          <p:spPr>
            <a:xfrm rot="5400000">
              <a:off x="4565792" y="1514029"/>
              <a:ext cx="0" cy="362931"/>
            </a:xfrm>
            <a:prstGeom prst="straightConnector1">
              <a:avLst/>
            </a:prstGeom>
            <a:ln w="635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Connector 571"/>
            <p:cNvCxnSpPr/>
            <p:nvPr/>
          </p:nvCxnSpPr>
          <p:spPr>
            <a:xfrm flipV="1">
              <a:off x="4748266" y="1692120"/>
              <a:ext cx="0" cy="1134119"/>
            </a:xfrm>
            <a:prstGeom prst="line">
              <a:avLst/>
            </a:prstGeom>
            <a:ln w="127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4" name="TextBox 179"/>
          <p:cNvSpPr txBox="1">
            <a:spLocks noChangeArrowheads="1"/>
          </p:cNvSpPr>
          <p:nvPr/>
        </p:nvSpPr>
        <p:spPr bwMode="auto">
          <a:xfrm>
            <a:off x="506235" y="2940557"/>
            <a:ext cx="4294549" cy="2492990"/>
          </a:xfrm>
          <a:prstGeom prst="rect">
            <a:avLst/>
          </a:prstGeom>
          <a:noFill/>
          <a:ln w="9525">
            <a:noFill/>
            <a:miter lim="800000"/>
            <a:headEnd/>
            <a:tailEnd/>
          </a:ln>
        </p:spPr>
        <p:txBody>
          <a:bodyPr wrap="square">
            <a:spAutoFit/>
          </a:bodyPr>
          <a:lstStyle/>
          <a:p>
            <a:pPr marL="285750" indent="-285750">
              <a:lnSpc>
                <a:spcPct val="150000"/>
              </a:lnSpc>
              <a:buFont typeface="Arial" pitchFamily="34" charset="0"/>
              <a:buChar char="•"/>
            </a:pPr>
            <a:r>
              <a:rPr lang="zh-CN" altLang="en-US" sz="2600" dirty="0" smtClean="0">
                <a:solidFill>
                  <a:srgbClr val="FF0000"/>
                </a:solidFill>
                <a:latin typeface="Signika Negative"/>
                <a:ea typeface="微软雅黑" pitchFamily="34" charset="-122"/>
              </a:rPr>
              <a:t>跑题</a:t>
            </a:r>
            <a:r>
              <a:rPr lang="zh-CN" altLang="en-US" sz="2600" dirty="0" smtClean="0">
                <a:latin typeface="Signika Negative"/>
                <a:ea typeface="微软雅黑" pitchFamily="34" charset="-122"/>
              </a:rPr>
              <a:t>作文不再得高分</a:t>
            </a:r>
            <a:endParaRPr lang="en-US" altLang="zh-CN" sz="2600" dirty="0" smtClean="0">
              <a:latin typeface="Signika Negative"/>
              <a:ea typeface="微软雅黑" pitchFamily="34" charset="-122"/>
            </a:endParaRPr>
          </a:p>
          <a:p>
            <a:pPr marL="285750" indent="-285750">
              <a:lnSpc>
                <a:spcPct val="150000"/>
              </a:lnSpc>
              <a:buFont typeface="Arial" pitchFamily="34" charset="0"/>
              <a:buChar char="•"/>
            </a:pPr>
            <a:r>
              <a:rPr lang="zh-CN" altLang="en-US" sz="2600" dirty="0" smtClean="0">
                <a:latin typeface="Signika Negative"/>
                <a:ea typeface="微软雅黑" pitchFamily="34" charset="-122"/>
              </a:rPr>
              <a:t>段间、句间</a:t>
            </a:r>
            <a:r>
              <a:rPr lang="zh-CN" altLang="en-US" sz="2600" dirty="0" smtClean="0">
                <a:solidFill>
                  <a:srgbClr val="FF0000"/>
                </a:solidFill>
                <a:latin typeface="Signika Negative"/>
                <a:ea typeface="微软雅黑" pitchFamily="34" charset="-122"/>
              </a:rPr>
              <a:t>连贯</a:t>
            </a:r>
            <a:r>
              <a:rPr lang="zh-CN" altLang="en-US" sz="2600" dirty="0" smtClean="0">
                <a:latin typeface="Signika Negative"/>
                <a:ea typeface="微软雅黑" pitchFamily="34" charset="-122"/>
              </a:rPr>
              <a:t>可评价</a:t>
            </a:r>
            <a:endParaRPr lang="en-US" altLang="zh-CN" sz="2600" dirty="0" smtClean="0">
              <a:latin typeface="Signika Negative"/>
              <a:ea typeface="微软雅黑" pitchFamily="34" charset="-122"/>
            </a:endParaRPr>
          </a:p>
          <a:p>
            <a:pPr marL="285750" indent="-285750">
              <a:lnSpc>
                <a:spcPct val="150000"/>
              </a:lnSpc>
              <a:buFont typeface="Arial" pitchFamily="34" charset="0"/>
              <a:buChar char="•"/>
            </a:pPr>
            <a:r>
              <a:rPr lang="zh-CN" altLang="en-US" sz="2600" dirty="0" smtClean="0">
                <a:latin typeface="Signika Negative"/>
                <a:ea typeface="微软雅黑" pitchFamily="34" charset="-122"/>
              </a:rPr>
              <a:t>中国</a:t>
            </a:r>
            <a:r>
              <a:rPr lang="zh-CN" altLang="en-US" sz="2600" dirty="0">
                <a:latin typeface="Signika Negative"/>
                <a:ea typeface="微软雅黑" pitchFamily="34" charset="-122"/>
              </a:rPr>
              <a:t>英语联想词库共建</a:t>
            </a:r>
            <a:endParaRPr lang="en-US" altLang="zh-CN" sz="2600" dirty="0">
              <a:latin typeface="Signika Negative"/>
              <a:ea typeface="微软雅黑" pitchFamily="34" charset="-122"/>
            </a:endParaRPr>
          </a:p>
          <a:p>
            <a:pPr marL="285750" indent="-285750">
              <a:lnSpc>
                <a:spcPct val="150000"/>
              </a:lnSpc>
              <a:buFont typeface="Arial" pitchFamily="34" charset="0"/>
              <a:buChar char="•"/>
            </a:pPr>
            <a:endParaRPr lang="en-US" sz="2600" dirty="0">
              <a:latin typeface="Signika Negative"/>
              <a:ea typeface="微软雅黑" pitchFamily="34" charset="-122"/>
            </a:endParaRPr>
          </a:p>
        </p:txBody>
      </p:sp>
      <p:pic>
        <p:nvPicPr>
          <p:cNvPr id="24" name="Picture 2" descr="D:\Desktop\联想词图最新展现方式.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54897" y="2372005"/>
            <a:ext cx="4688711" cy="3049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 xmlns:a14="http://schemas.microsoft.com/office/drawing/2010/main">
                <a:solidFill>
                  <a:srgbClr val="FFFFFF"/>
                </a:solidFill>
              </a14:hiddenFill>
            </a:ext>
          </a:extLst>
        </p:spPr>
      </p:pic>
      <p:sp>
        <p:nvSpPr>
          <p:cNvPr id="40" name="Text Box 10"/>
          <p:cNvSpPr txBox="1">
            <a:spLocks noChangeArrowheads="1"/>
          </p:cNvSpPr>
          <p:nvPr/>
        </p:nvSpPr>
        <p:spPr bwMode="auto">
          <a:xfrm flipH="1">
            <a:off x="737695" y="1143701"/>
            <a:ext cx="4464925" cy="907941"/>
          </a:xfrm>
          <a:prstGeom prst="rect">
            <a:avLst/>
          </a:prstGeom>
          <a:noFill/>
          <a:ln w="9525">
            <a:noFill/>
            <a:miter lim="800000"/>
            <a:headEnd/>
            <a:tailEnd/>
          </a:ln>
        </p:spPr>
        <p:txBody>
          <a:bodyPr wrap="square" lIns="45720" tIns="22860" rIns="45720" bIns="22860">
            <a:spAutoFit/>
          </a:bodyPr>
          <a:lstStyle/>
          <a:p>
            <a:pPr algn="r" defTabSz="1088232"/>
            <a:r>
              <a:rPr lang="zh-CN" altLang="en-US" sz="2800" b="1" dirty="0" smtClean="0">
                <a:latin typeface="+mj-ea"/>
                <a:ea typeface="+mj-ea"/>
                <a:cs typeface="Open Sans" pitchFamily="34" charset="0"/>
              </a:rPr>
              <a:t>评分：</a:t>
            </a:r>
            <a:r>
              <a:rPr lang="zh-CN" altLang="en-US" sz="2800" b="1" dirty="0" smtClean="0">
                <a:solidFill>
                  <a:srgbClr val="FF0000"/>
                </a:solidFill>
                <a:latin typeface="+mj-ea"/>
                <a:ea typeface="+mj-ea"/>
                <a:cs typeface="Open Sans" pitchFamily="34" charset="0"/>
              </a:rPr>
              <a:t>首创</a:t>
            </a:r>
            <a:r>
              <a:rPr lang="zh-CN" altLang="en-US" sz="2800" dirty="0" smtClean="0">
                <a:latin typeface="微软雅黑" pitchFamily="34" charset="-122"/>
                <a:ea typeface="微软雅黑" pitchFamily="34" charset="-122"/>
              </a:rPr>
              <a:t>基于</a:t>
            </a:r>
            <a:r>
              <a:rPr lang="zh-CN" altLang="en-US" sz="2800" dirty="0" smtClean="0">
                <a:solidFill>
                  <a:srgbClr val="FF0000"/>
                </a:solidFill>
                <a:latin typeface="微软雅黑" pitchFamily="34" charset="-122"/>
                <a:ea typeface="微软雅黑" pitchFamily="34" charset="-122"/>
              </a:rPr>
              <a:t>联想词库</a:t>
            </a:r>
            <a:r>
              <a:rPr lang="zh-CN" altLang="en-US" sz="2800" dirty="0" smtClean="0">
                <a:latin typeface="微软雅黑" pitchFamily="34" charset="-122"/>
                <a:ea typeface="微软雅黑" pitchFamily="34" charset="-122"/>
              </a:rPr>
              <a:t>的作文内容评价方法</a:t>
            </a:r>
            <a:endParaRPr lang="en-US" sz="2800" b="1" dirty="0">
              <a:latin typeface="+mj-ea"/>
              <a:ea typeface="+mj-ea"/>
              <a:cs typeface="Open Sans" pitchFamily="34" charset="0"/>
            </a:endParaRPr>
          </a:p>
        </p:txBody>
      </p:sp>
    </p:spTree>
    <p:extLst>
      <p:ext uri="{BB962C8B-B14F-4D97-AF65-F5344CB8AC3E}">
        <p14:creationId xmlns="" xmlns:p14="http://schemas.microsoft.com/office/powerpoint/2010/main" val="34747812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2231"/>
            <a:ext cx="165100" cy="5805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3"/>
              </a:solidFill>
            </a:endParaRPr>
          </a:p>
        </p:txBody>
      </p:sp>
      <p:sp>
        <p:nvSpPr>
          <p:cNvPr id="3" name="等腰三角形 2"/>
          <p:cNvSpPr/>
          <p:nvPr/>
        </p:nvSpPr>
        <p:spPr>
          <a:xfrm rot="5400000">
            <a:off x="-13203" y="443800"/>
            <a:ext cx="580572" cy="15743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文本框 3"/>
          <p:cNvSpPr txBox="1"/>
          <p:nvPr/>
        </p:nvSpPr>
        <p:spPr>
          <a:xfrm flipH="1">
            <a:off x="389067" y="291683"/>
            <a:ext cx="2970685" cy="461665"/>
          </a:xfrm>
          <a:prstGeom prst="rect">
            <a:avLst/>
          </a:prstGeom>
          <a:noFill/>
        </p:spPr>
        <p:txBody>
          <a:bodyPr wrap="none" rtlCol="0">
            <a:spAutoFit/>
          </a:bodyPr>
          <a:lstStyle/>
          <a:p>
            <a:r>
              <a:rPr lang="en-US" altLang="zh-CN" sz="2400" b="1" dirty="0" smtClean="0">
                <a:solidFill>
                  <a:schemeClr val="accent1"/>
                </a:solidFill>
                <a:latin typeface="+mj-ea"/>
                <a:ea typeface="+mj-ea"/>
                <a:cs typeface="Segoe UI" panose="020B0502040204020203" pitchFamily="34" charset="0"/>
              </a:rPr>
              <a:t>01</a:t>
            </a:r>
            <a:r>
              <a:rPr lang="zh-CN" altLang="en-US" sz="2400" b="1" dirty="0" smtClean="0">
                <a:solidFill>
                  <a:schemeClr val="accent1"/>
                </a:solidFill>
                <a:latin typeface="+mj-ea"/>
                <a:ea typeface="+mj-ea"/>
                <a:cs typeface="Segoe UI" panose="020B0502040204020203" pitchFamily="34" charset="0"/>
              </a:rPr>
              <a:t>｜内容与语言兼顾</a:t>
            </a:r>
            <a:endParaRPr lang="zh-CN" altLang="en-US" sz="2400" b="1" dirty="0">
              <a:solidFill>
                <a:schemeClr val="accent1"/>
              </a:solidFill>
              <a:latin typeface="+mj-ea"/>
              <a:ea typeface="+mj-ea"/>
              <a:cs typeface="Segoe UI" panose="020B0502040204020203" pitchFamily="34" charset="0"/>
            </a:endParaRPr>
          </a:p>
        </p:txBody>
      </p:sp>
      <p:sp>
        <p:nvSpPr>
          <p:cNvPr id="43" name="Text Box 10"/>
          <p:cNvSpPr txBox="1">
            <a:spLocks noChangeArrowheads="1"/>
          </p:cNvSpPr>
          <p:nvPr/>
        </p:nvSpPr>
        <p:spPr bwMode="auto">
          <a:xfrm flipH="1">
            <a:off x="0" y="1190997"/>
            <a:ext cx="2806634" cy="477054"/>
          </a:xfrm>
          <a:prstGeom prst="rect">
            <a:avLst/>
          </a:prstGeom>
          <a:noFill/>
          <a:ln w="9525">
            <a:noFill/>
            <a:miter lim="800000"/>
            <a:headEnd/>
            <a:tailEnd/>
          </a:ln>
        </p:spPr>
        <p:txBody>
          <a:bodyPr wrap="square" lIns="45720" tIns="22860" rIns="45720" bIns="22860">
            <a:spAutoFit/>
          </a:bodyPr>
          <a:lstStyle/>
          <a:p>
            <a:pPr algn="r" defTabSz="1088232"/>
            <a:r>
              <a:rPr lang="zh-CN" altLang="en-US" sz="2800" b="1" dirty="0" smtClean="0">
                <a:latin typeface="+mj-ea"/>
                <a:ea typeface="+mj-ea"/>
                <a:cs typeface="Open Sans" pitchFamily="34" charset="0"/>
              </a:rPr>
              <a:t>评分：</a:t>
            </a:r>
            <a:r>
              <a:rPr lang="zh-CN" altLang="en-US" sz="2800" b="1" dirty="0" smtClean="0">
                <a:solidFill>
                  <a:srgbClr val="FF0000"/>
                </a:solidFill>
                <a:latin typeface="+mj-ea"/>
                <a:ea typeface="+mj-ea"/>
                <a:cs typeface="Open Sans" pitchFamily="34" charset="0"/>
              </a:rPr>
              <a:t>客观</a:t>
            </a:r>
            <a:endParaRPr lang="en-US" sz="2800" b="1" dirty="0">
              <a:solidFill>
                <a:srgbClr val="FF0000"/>
              </a:solidFill>
              <a:latin typeface="+mj-ea"/>
              <a:ea typeface="+mj-ea"/>
              <a:cs typeface="Open Sans" pitchFamily="34" charset="0"/>
            </a:endParaRPr>
          </a:p>
        </p:txBody>
      </p:sp>
      <p:grpSp>
        <p:nvGrpSpPr>
          <p:cNvPr id="8" name="组合 42"/>
          <p:cNvGrpSpPr/>
          <p:nvPr/>
        </p:nvGrpSpPr>
        <p:grpSpPr>
          <a:xfrm>
            <a:off x="1229341" y="2220128"/>
            <a:ext cx="2419747" cy="2976563"/>
            <a:chOff x="4606925" y="1555527"/>
            <a:chExt cx="2978150" cy="2976563"/>
          </a:xfrm>
          <a:solidFill>
            <a:srgbClr val="0070C0"/>
          </a:solidFill>
        </p:grpSpPr>
        <p:sp>
          <p:nvSpPr>
            <p:cNvPr id="56" name="Oval 90"/>
            <p:cNvSpPr/>
            <p:nvPr/>
          </p:nvSpPr>
          <p:spPr>
            <a:xfrm>
              <a:off x="4606925" y="1555527"/>
              <a:ext cx="2978150" cy="2976563"/>
            </a:xfrm>
            <a:prstGeom prst="ellipse">
              <a:avLst/>
            </a:prstGeom>
            <a:grp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zh-CN" altLang="zh-CN">
                <a:solidFill>
                  <a:srgbClr val="FFFFFF"/>
                </a:solidFill>
              </a:endParaRPr>
            </a:p>
          </p:txBody>
        </p:sp>
        <p:sp>
          <p:nvSpPr>
            <p:cNvPr id="57" name="Oval 91"/>
            <p:cNvSpPr/>
            <p:nvPr/>
          </p:nvSpPr>
          <p:spPr>
            <a:xfrm>
              <a:off x="4789488" y="1738090"/>
              <a:ext cx="2613025" cy="2611437"/>
            </a:xfrm>
            <a:prstGeom prst="ellipse">
              <a:avLst/>
            </a:prstGeom>
            <a:grp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zh-CN" altLang="zh-CN">
                <a:solidFill>
                  <a:prstClr val="black">
                    <a:lumMod val="50000"/>
                    <a:lumOff val="50000"/>
                  </a:prstClr>
                </a:solidFill>
                <a:latin typeface="微软雅黑" pitchFamily="34" charset="-122"/>
              </a:endParaRPr>
            </a:p>
          </p:txBody>
        </p:sp>
        <p:sp>
          <p:nvSpPr>
            <p:cNvPr id="58" name="Oval 92"/>
            <p:cNvSpPr/>
            <p:nvPr/>
          </p:nvSpPr>
          <p:spPr>
            <a:xfrm>
              <a:off x="4972050" y="1919065"/>
              <a:ext cx="2247900" cy="2249487"/>
            </a:xfrm>
            <a:prstGeom prst="ellipse">
              <a:avLst/>
            </a:prstGeom>
            <a:grp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endParaRPr lang="zh-CN" altLang="zh-CN">
                <a:solidFill>
                  <a:prstClr val="black">
                    <a:lumMod val="50000"/>
                    <a:lumOff val="50000"/>
                  </a:prstClr>
                </a:solidFill>
                <a:latin typeface="微软雅黑" pitchFamily="34" charset="-122"/>
              </a:endParaRPr>
            </a:p>
          </p:txBody>
        </p:sp>
        <p:sp>
          <p:nvSpPr>
            <p:cNvPr id="59" name="Arc 94"/>
            <p:cNvSpPr/>
            <p:nvPr/>
          </p:nvSpPr>
          <p:spPr>
            <a:xfrm>
              <a:off x="4606925" y="1555527"/>
              <a:ext cx="2978150" cy="2976563"/>
            </a:xfrm>
            <a:prstGeom prst="arc">
              <a:avLst>
                <a:gd name="adj1" fmla="val 18156054"/>
                <a:gd name="adj2" fmla="val 2147965"/>
              </a:avLst>
            </a:prstGeom>
            <a:grpFill/>
            <a:ln w="127000" cap="rnd">
              <a:solidFill>
                <a:srgbClr val="FFD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0" name="Arc 95"/>
            <p:cNvSpPr/>
            <p:nvPr/>
          </p:nvSpPr>
          <p:spPr>
            <a:xfrm>
              <a:off x="4789488" y="1738090"/>
              <a:ext cx="2613025" cy="2611437"/>
            </a:xfrm>
            <a:prstGeom prst="arc">
              <a:avLst>
                <a:gd name="adj1" fmla="val 11069277"/>
                <a:gd name="adj2" fmla="val 17534507"/>
              </a:avLst>
            </a:prstGeom>
            <a:grpFill/>
            <a:ln w="127000" cap="rnd">
              <a:solidFill>
                <a:srgbClr val="FFD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black">
                    <a:lumMod val="50000"/>
                    <a:lumOff val="50000"/>
                  </a:prstClr>
                </a:solidFill>
                <a:latin typeface="微软雅黑" pitchFamily="34" charset="-122"/>
              </a:endParaRPr>
            </a:p>
          </p:txBody>
        </p:sp>
        <p:sp>
          <p:nvSpPr>
            <p:cNvPr id="61" name="Arc 97"/>
            <p:cNvSpPr/>
            <p:nvPr/>
          </p:nvSpPr>
          <p:spPr>
            <a:xfrm>
              <a:off x="4972051" y="1918912"/>
              <a:ext cx="2247900" cy="2249794"/>
            </a:xfrm>
            <a:prstGeom prst="arc">
              <a:avLst>
                <a:gd name="adj1" fmla="val 2182085"/>
                <a:gd name="adj2" fmla="val 10694073"/>
              </a:avLst>
            </a:prstGeom>
            <a:grpFill/>
            <a:ln w="127000" cap="rnd">
              <a:solidFill>
                <a:srgbClr val="FFD9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black">
                    <a:lumMod val="50000"/>
                    <a:lumOff val="50000"/>
                  </a:prstClr>
                </a:solidFill>
                <a:latin typeface="微软雅黑" pitchFamily="34" charset="-122"/>
              </a:endParaRPr>
            </a:p>
          </p:txBody>
        </p:sp>
      </p:grpSp>
      <p:sp>
        <p:nvSpPr>
          <p:cNvPr id="62" name="KSO_Shape"/>
          <p:cNvSpPr/>
          <p:nvPr/>
        </p:nvSpPr>
        <p:spPr bwMode="auto">
          <a:xfrm>
            <a:off x="2035147" y="3268584"/>
            <a:ext cx="784225" cy="722313"/>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FFFFFF"/>
          </a:solidFill>
          <a:ln>
            <a:noFill/>
          </a:ln>
        </p:spPr>
        <p:txBody>
          <a:bodyPr bIns="360000" anchor="ctr">
            <a:scene3d>
              <a:camera prst="orthographicFront"/>
              <a:lightRig rig="threePt" dir="t"/>
            </a:scene3d>
            <a:sp3d>
              <a:contourClr>
                <a:srgbClr val="FFFFFF"/>
              </a:contourClr>
            </a:sp3d>
          </a:bodyPr>
          <a:lstStyle/>
          <a:p>
            <a:pPr algn="ctr" fontAlgn="auto">
              <a:spcBef>
                <a:spcPts val="0"/>
              </a:spcBef>
              <a:spcAft>
                <a:spcPts val="0"/>
              </a:spcAft>
              <a:defRPr/>
            </a:pPr>
            <a:endParaRPr lang="zh-CN" altLang="en-US" dirty="0">
              <a:solidFill>
                <a:srgbClr val="FFFFFF"/>
              </a:solidFill>
              <a:latin typeface="+mn-lt"/>
            </a:endParaRPr>
          </a:p>
        </p:txBody>
      </p:sp>
      <p:grpSp>
        <p:nvGrpSpPr>
          <p:cNvPr id="10" name="组合 85"/>
          <p:cNvGrpSpPr>
            <a:grpSpLocks/>
          </p:cNvGrpSpPr>
          <p:nvPr/>
        </p:nvGrpSpPr>
        <p:grpSpPr bwMode="auto">
          <a:xfrm rot="5400000">
            <a:off x="-1387451456" y="-345505550"/>
            <a:ext cx="573087" cy="697172261"/>
            <a:chOff x="4384326" y="1692120"/>
            <a:chExt cx="363940" cy="1134119"/>
          </a:xfrm>
        </p:grpSpPr>
        <p:cxnSp>
          <p:nvCxnSpPr>
            <p:cNvPr id="72" name="Straight Arrow Connector 568"/>
            <p:cNvCxnSpPr/>
            <p:nvPr/>
          </p:nvCxnSpPr>
          <p:spPr>
            <a:xfrm rot="5400000">
              <a:off x="4565792" y="1514029"/>
              <a:ext cx="0" cy="362931"/>
            </a:xfrm>
            <a:prstGeom prst="straightConnector1">
              <a:avLst/>
            </a:prstGeom>
            <a:ln w="635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Connector 571"/>
            <p:cNvCxnSpPr/>
            <p:nvPr/>
          </p:nvCxnSpPr>
          <p:spPr>
            <a:xfrm flipV="1">
              <a:off x="4748266" y="1692120"/>
              <a:ext cx="0" cy="1134119"/>
            </a:xfrm>
            <a:prstGeom prst="line">
              <a:avLst/>
            </a:prstGeom>
            <a:ln w="12700" cmpd="sng">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2" name="Text Box 10"/>
          <p:cNvSpPr txBox="1">
            <a:spLocks noChangeArrowheads="1"/>
          </p:cNvSpPr>
          <p:nvPr/>
        </p:nvSpPr>
        <p:spPr bwMode="auto">
          <a:xfrm>
            <a:off x="5176992" y="1382915"/>
            <a:ext cx="4008917" cy="477837"/>
          </a:xfrm>
          <a:prstGeom prst="rect">
            <a:avLst/>
          </a:prstGeom>
          <a:noFill/>
          <a:ln w="9525">
            <a:noFill/>
            <a:miter lim="800000"/>
            <a:headEnd/>
            <a:tailEnd/>
          </a:ln>
        </p:spPr>
        <p:txBody>
          <a:bodyPr wrap="square" lIns="45720" tIns="22860" rIns="45720" bIns="22860">
            <a:spAutoFit/>
          </a:bodyPr>
          <a:lstStyle/>
          <a:p>
            <a:pPr defTabSz="1087438"/>
            <a:r>
              <a:rPr lang="zh-CN" altLang="en-US" sz="2800" dirty="0" smtClean="0">
                <a:solidFill>
                  <a:schemeClr val="accent2"/>
                </a:solidFill>
                <a:latin typeface="微软雅黑" pitchFamily="34" charset="-122"/>
                <a:ea typeface="微软雅黑" pitchFamily="34" charset="-122"/>
              </a:rPr>
              <a:t>标准统一，评分客观</a:t>
            </a:r>
            <a:endParaRPr lang="en-US" sz="2800" dirty="0">
              <a:solidFill>
                <a:schemeClr val="accent2"/>
              </a:solidFill>
              <a:latin typeface="微软雅黑" pitchFamily="34" charset="-122"/>
              <a:ea typeface="微软雅黑" pitchFamily="34" charset="-122"/>
            </a:endParaRPr>
          </a:p>
        </p:txBody>
      </p:sp>
      <p:sp>
        <p:nvSpPr>
          <p:cNvPr id="33" name="TextBox 179"/>
          <p:cNvSpPr txBox="1">
            <a:spLocks noChangeArrowheads="1"/>
          </p:cNvSpPr>
          <p:nvPr/>
        </p:nvSpPr>
        <p:spPr bwMode="auto">
          <a:xfrm>
            <a:off x="4922076" y="2698686"/>
            <a:ext cx="4439710" cy="2031325"/>
          </a:xfrm>
          <a:prstGeom prst="rect">
            <a:avLst/>
          </a:prstGeom>
          <a:noFill/>
          <a:ln w="9525">
            <a:noFill/>
            <a:miter lim="800000"/>
            <a:headEnd/>
            <a:tailEnd/>
          </a:ln>
        </p:spPr>
        <p:txBody>
          <a:bodyPr wrap="square">
            <a:spAutoFit/>
          </a:bodyPr>
          <a:lstStyle/>
          <a:p>
            <a:pPr marL="285750" indent="-285750">
              <a:lnSpc>
                <a:spcPct val="150000"/>
              </a:lnSpc>
              <a:buFont typeface="Arial" pitchFamily="34" charset="0"/>
              <a:buChar char="•"/>
            </a:pPr>
            <a:r>
              <a:rPr lang="zh-CN" altLang="en-US" sz="2800" dirty="0" smtClean="0">
                <a:latin typeface="Signika Negative"/>
                <a:ea typeface="微软雅黑" pitchFamily="34" charset="-122"/>
              </a:rPr>
              <a:t>严格按照评分标准与</a:t>
            </a:r>
            <a:endParaRPr lang="en-US" altLang="zh-CN" sz="2800" dirty="0" smtClean="0">
              <a:latin typeface="Signika Negative"/>
              <a:ea typeface="微软雅黑" pitchFamily="34" charset="-122"/>
            </a:endParaRPr>
          </a:p>
          <a:p>
            <a:pPr marL="285750" indent="-285750">
              <a:lnSpc>
                <a:spcPct val="150000"/>
              </a:lnSpc>
            </a:pPr>
            <a:r>
              <a:rPr lang="en-US" altLang="zh-CN" sz="2800" dirty="0" smtClean="0">
                <a:latin typeface="Signika Negative"/>
                <a:ea typeface="微软雅黑" pitchFamily="34" charset="-122"/>
              </a:rPr>
              <a:t>  </a:t>
            </a:r>
            <a:r>
              <a:rPr lang="zh-CN" altLang="en-US" sz="2800" dirty="0" smtClean="0">
                <a:latin typeface="Signika Negative"/>
                <a:ea typeface="微软雅黑" pitchFamily="34" charset="-122"/>
              </a:rPr>
              <a:t>各维度占比</a:t>
            </a:r>
            <a:endParaRPr lang="en-US" altLang="zh-CN" sz="2800" dirty="0">
              <a:latin typeface="Signika Negative"/>
              <a:ea typeface="微软雅黑" pitchFamily="34" charset="-122"/>
            </a:endParaRPr>
          </a:p>
          <a:p>
            <a:pPr marL="285750" indent="-285750">
              <a:lnSpc>
                <a:spcPct val="150000"/>
              </a:lnSpc>
              <a:buFont typeface="Arial" pitchFamily="34" charset="0"/>
              <a:buChar char="•"/>
            </a:pPr>
            <a:r>
              <a:rPr lang="zh-CN" altLang="en-US" sz="2800" dirty="0" smtClean="0">
                <a:latin typeface="Signika Negative"/>
                <a:ea typeface="微软雅黑" pitchFamily="34" charset="-122"/>
              </a:rPr>
              <a:t>不受主观因素影响</a:t>
            </a:r>
            <a:endParaRPr lang="en-US" altLang="zh-CN" sz="2800" dirty="0">
              <a:latin typeface="Signika Negative"/>
              <a:ea typeface="微软雅黑" pitchFamily="34" charset="-122"/>
            </a:endParaRPr>
          </a:p>
        </p:txBody>
      </p:sp>
    </p:spTree>
    <p:extLst>
      <p:ext uri="{BB962C8B-B14F-4D97-AF65-F5344CB8AC3E}">
        <p14:creationId xmlns="" xmlns:p14="http://schemas.microsoft.com/office/powerpoint/2010/main" val="34747812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2231"/>
            <a:ext cx="165100" cy="5805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3"/>
              </a:solidFill>
            </a:endParaRPr>
          </a:p>
        </p:txBody>
      </p:sp>
      <p:sp>
        <p:nvSpPr>
          <p:cNvPr id="3" name="等腰三角形 2"/>
          <p:cNvSpPr/>
          <p:nvPr/>
        </p:nvSpPr>
        <p:spPr>
          <a:xfrm rot="5400000">
            <a:off x="-13203" y="443800"/>
            <a:ext cx="580572" cy="15743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文本框 3"/>
          <p:cNvSpPr txBox="1"/>
          <p:nvPr/>
        </p:nvSpPr>
        <p:spPr>
          <a:xfrm flipH="1">
            <a:off x="389067" y="291683"/>
            <a:ext cx="4564801" cy="461665"/>
          </a:xfrm>
          <a:prstGeom prst="rect">
            <a:avLst/>
          </a:prstGeom>
          <a:noFill/>
        </p:spPr>
        <p:txBody>
          <a:bodyPr wrap="none" rtlCol="0">
            <a:spAutoFit/>
          </a:bodyPr>
          <a:lstStyle/>
          <a:p>
            <a:r>
              <a:rPr lang="en-US" altLang="zh-CN" sz="2400" b="1" dirty="0" smtClean="0">
                <a:solidFill>
                  <a:schemeClr val="accent1"/>
                </a:solidFill>
                <a:latin typeface="+mj-ea"/>
                <a:ea typeface="+mj-ea"/>
                <a:cs typeface="Segoe UI" panose="020B0502040204020203" pitchFamily="34" charset="0"/>
              </a:rPr>
              <a:t>01</a:t>
            </a:r>
            <a:r>
              <a:rPr lang="zh-CN" altLang="en-US" sz="2400" b="1" dirty="0" smtClean="0">
                <a:solidFill>
                  <a:schemeClr val="accent1"/>
                </a:solidFill>
                <a:latin typeface="+mj-ea"/>
                <a:ea typeface="+mj-ea"/>
                <a:cs typeface="Segoe UI" panose="020B0502040204020203" pitchFamily="34" charset="0"/>
              </a:rPr>
              <a:t>｜内容与语言兼顾的智能批改</a:t>
            </a:r>
            <a:endParaRPr lang="zh-CN" altLang="en-US" sz="2400" b="1" dirty="0">
              <a:solidFill>
                <a:schemeClr val="accent1"/>
              </a:solidFill>
              <a:latin typeface="+mj-ea"/>
              <a:ea typeface="+mj-ea"/>
              <a:cs typeface="Segoe UI" panose="020B0502040204020203" pitchFamily="34" charset="0"/>
            </a:endParaRPr>
          </a:p>
        </p:txBody>
      </p:sp>
      <p:sp>
        <p:nvSpPr>
          <p:cNvPr id="74" name="TextBox 179"/>
          <p:cNvSpPr txBox="1">
            <a:spLocks noChangeArrowheads="1"/>
          </p:cNvSpPr>
          <p:nvPr/>
        </p:nvSpPr>
        <p:spPr bwMode="auto">
          <a:xfrm>
            <a:off x="201079" y="2542495"/>
            <a:ext cx="4440421" cy="1892826"/>
          </a:xfrm>
          <a:prstGeom prst="rect">
            <a:avLst/>
          </a:prstGeom>
          <a:noFill/>
          <a:ln w="9525">
            <a:noFill/>
            <a:miter lim="800000"/>
            <a:headEnd/>
            <a:tailEnd/>
          </a:ln>
        </p:spPr>
        <p:txBody>
          <a:bodyPr wrap="square">
            <a:spAutoFit/>
          </a:bodyPr>
          <a:lstStyle/>
          <a:p>
            <a:pPr marL="285750" indent="-285750">
              <a:lnSpc>
                <a:spcPct val="150000"/>
              </a:lnSpc>
              <a:buFont typeface="Arial" pitchFamily="34" charset="0"/>
              <a:buChar char="•"/>
            </a:pPr>
            <a:r>
              <a:rPr lang="zh-CN" altLang="en-US" sz="2600" dirty="0" smtClean="0">
                <a:latin typeface="Signika Negative"/>
                <a:ea typeface="微软雅黑" pitchFamily="34" charset="-122"/>
              </a:rPr>
              <a:t>梁茂成等</a:t>
            </a:r>
            <a:r>
              <a:rPr lang="zh-CN" altLang="en-US" sz="2600" dirty="0" smtClean="0">
                <a:solidFill>
                  <a:srgbClr val="FF0000"/>
                </a:solidFill>
                <a:latin typeface="Signika Negative"/>
                <a:ea typeface="微软雅黑" pitchFamily="34" charset="-122"/>
              </a:rPr>
              <a:t>专家制定</a:t>
            </a:r>
            <a:endParaRPr lang="en-US" altLang="zh-CN" sz="2600" dirty="0" smtClean="0">
              <a:solidFill>
                <a:srgbClr val="FF0000"/>
              </a:solidFill>
              <a:latin typeface="Signika Negative"/>
              <a:ea typeface="微软雅黑" pitchFamily="34" charset="-122"/>
            </a:endParaRPr>
          </a:p>
          <a:p>
            <a:pPr marL="285750" indent="-285750">
              <a:lnSpc>
                <a:spcPct val="150000"/>
              </a:lnSpc>
              <a:buFont typeface="Arial" pitchFamily="34" charset="0"/>
              <a:buChar char="•"/>
            </a:pPr>
            <a:r>
              <a:rPr lang="zh-CN" altLang="en-US" sz="2600" dirty="0" smtClean="0">
                <a:latin typeface="Signika Negative"/>
                <a:ea typeface="微软雅黑" pitchFamily="34" charset="-122"/>
              </a:rPr>
              <a:t>按</a:t>
            </a:r>
            <a:r>
              <a:rPr lang="zh-CN" altLang="en-US" sz="2600" dirty="0" smtClean="0">
                <a:solidFill>
                  <a:srgbClr val="FF0000"/>
                </a:solidFill>
                <a:latin typeface="Signika Negative"/>
                <a:ea typeface="微软雅黑" pitchFamily="34" charset="-122"/>
              </a:rPr>
              <a:t>错误体系</a:t>
            </a:r>
            <a:r>
              <a:rPr lang="zh-CN" altLang="en-US" sz="2600" dirty="0" smtClean="0">
                <a:latin typeface="Signika Negative"/>
                <a:ea typeface="微软雅黑" pitchFamily="34" charset="-122"/>
              </a:rPr>
              <a:t>来划分</a:t>
            </a:r>
            <a:endParaRPr lang="en-US" altLang="zh-CN" sz="2600" dirty="0" smtClean="0">
              <a:latin typeface="Signika Negative"/>
              <a:ea typeface="微软雅黑" pitchFamily="34" charset="-122"/>
            </a:endParaRPr>
          </a:p>
          <a:p>
            <a:pPr marL="285750" indent="-285750">
              <a:lnSpc>
                <a:spcPct val="150000"/>
              </a:lnSpc>
              <a:buFont typeface="Arial" pitchFamily="34" charset="0"/>
              <a:buChar char="•"/>
            </a:pPr>
            <a:r>
              <a:rPr lang="zh-CN" altLang="en-US" sz="2600" dirty="0" smtClean="0">
                <a:solidFill>
                  <a:srgbClr val="FF0000"/>
                </a:solidFill>
                <a:latin typeface="Signika Negative"/>
                <a:ea typeface="微软雅黑" pitchFamily="34" charset="-122"/>
              </a:rPr>
              <a:t>系统性</a:t>
            </a:r>
            <a:r>
              <a:rPr lang="zh-CN" altLang="en-US" sz="2600" dirty="0" smtClean="0">
                <a:latin typeface="Signika Negative"/>
                <a:ea typeface="微软雅黑" pitchFamily="34" charset="-122"/>
              </a:rPr>
              <a:t>的错误反馈</a:t>
            </a:r>
            <a:endParaRPr lang="en-US" altLang="zh-CN" sz="2600" dirty="0">
              <a:latin typeface="Signika Negative"/>
              <a:ea typeface="微软雅黑" pitchFamily="34" charset="-122"/>
            </a:endParaRPr>
          </a:p>
        </p:txBody>
      </p:sp>
      <p:pic>
        <p:nvPicPr>
          <p:cNvPr id="40" name="图片 39"/>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673366" y="766947"/>
            <a:ext cx="6033254" cy="5615844"/>
          </a:xfrm>
          <a:prstGeom prst="rect">
            <a:avLst/>
          </a:prstGeom>
          <a:effectLst>
            <a:outerShdw blurRad="762000" dir="5340000" algn="ctr" rotWithShape="0">
              <a:srgbClr val="000000">
                <a:alpha val="23000"/>
              </a:srgbClr>
            </a:outerShdw>
          </a:effectLst>
        </p:spPr>
      </p:pic>
      <p:sp>
        <p:nvSpPr>
          <p:cNvPr id="41" name="矩形 40"/>
          <p:cNvSpPr/>
          <p:nvPr/>
        </p:nvSpPr>
        <p:spPr>
          <a:xfrm>
            <a:off x="7806237" y="960197"/>
            <a:ext cx="1891557" cy="3910685"/>
          </a:xfrm>
          <a:prstGeom prst="rect">
            <a:avLst/>
          </a:prstGeom>
          <a:noFill/>
          <a:ln w="28575">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3625706" y="3448745"/>
            <a:ext cx="4124778" cy="2997904"/>
          </a:xfrm>
          <a:prstGeom prst="rect">
            <a:avLst/>
          </a:prstGeom>
          <a:noFill/>
          <a:ln w="28575">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3673003" y="1000023"/>
            <a:ext cx="4124778" cy="2111222"/>
          </a:xfrm>
          <a:prstGeom prst="rect">
            <a:avLst/>
          </a:prstGeom>
          <a:noFill/>
          <a:ln w="28575">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 Box 10"/>
          <p:cNvSpPr txBox="1">
            <a:spLocks noChangeArrowheads="1"/>
          </p:cNvSpPr>
          <p:nvPr/>
        </p:nvSpPr>
        <p:spPr bwMode="auto">
          <a:xfrm flipH="1">
            <a:off x="-1" y="1254059"/>
            <a:ext cx="3294993" cy="477054"/>
          </a:xfrm>
          <a:prstGeom prst="rect">
            <a:avLst/>
          </a:prstGeom>
          <a:noFill/>
          <a:ln w="9525">
            <a:noFill/>
            <a:miter lim="800000"/>
            <a:headEnd/>
            <a:tailEnd/>
          </a:ln>
        </p:spPr>
        <p:txBody>
          <a:bodyPr wrap="square" lIns="45720" tIns="22860" rIns="45720" bIns="22860">
            <a:spAutoFit/>
          </a:bodyPr>
          <a:lstStyle/>
          <a:p>
            <a:pPr algn="r" defTabSz="1088232"/>
            <a:r>
              <a:rPr lang="zh-CN" altLang="en-US" sz="2800" b="1" dirty="0" smtClean="0">
                <a:latin typeface="+mj-ea"/>
                <a:ea typeface="+mj-ea"/>
                <a:cs typeface="Open Sans" pitchFamily="34" charset="0"/>
              </a:rPr>
              <a:t>批改：</a:t>
            </a:r>
            <a:r>
              <a:rPr lang="zh-CN" altLang="en-US" sz="2800" b="1" dirty="0" smtClean="0">
                <a:solidFill>
                  <a:srgbClr val="FF0000"/>
                </a:solidFill>
                <a:latin typeface="+mj-ea"/>
                <a:ea typeface="+mj-ea"/>
                <a:cs typeface="Open Sans" pitchFamily="34" charset="0"/>
              </a:rPr>
              <a:t>权威、细致</a:t>
            </a:r>
            <a:endParaRPr lang="en-US" sz="2800" b="1" dirty="0">
              <a:solidFill>
                <a:srgbClr val="FF0000"/>
              </a:solidFill>
              <a:latin typeface="+mj-ea"/>
              <a:ea typeface="+mj-ea"/>
              <a:cs typeface="Open Sans" pitchFamily="34" charset="0"/>
            </a:endParaRPr>
          </a:p>
        </p:txBody>
      </p:sp>
    </p:spTree>
    <p:extLst>
      <p:ext uri="{BB962C8B-B14F-4D97-AF65-F5344CB8AC3E}">
        <p14:creationId xmlns="" xmlns:p14="http://schemas.microsoft.com/office/powerpoint/2010/main" val="34747812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2231"/>
            <a:ext cx="165100" cy="5805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3"/>
              </a:solidFill>
            </a:endParaRPr>
          </a:p>
        </p:txBody>
      </p:sp>
      <p:sp>
        <p:nvSpPr>
          <p:cNvPr id="3" name="等腰三角形 2"/>
          <p:cNvSpPr/>
          <p:nvPr/>
        </p:nvSpPr>
        <p:spPr>
          <a:xfrm rot="5400000">
            <a:off x="-13203" y="443800"/>
            <a:ext cx="580572" cy="15743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文本框 3"/>
          <p:cNvSpPr txBox="1"/>
          <p:nvPr/>
        </p:nvSpPr>
        <p:spPr>
          <a:xfrm flipH="1">
            <a:off x="389068" y="291683"/>
            <a:ext cx="2717846" cy="461665"/>
          </a:xfrm>
          <a:prstGeom prst="rect">
            <a:avLst/>
          </a:prstGeom>
          <a:noFill/>
        </p:spPr>
        <p:txBody>
          <a:bodyPr wrap="none" rtlCol="0">
            <a:spAutoFit/>
          </a:bodyPr>
          <a:lstStyle/>
          <a:p>
            <a:r>
              <a:rPr lang="en-US" altLang="zh-CN" sz="2400" b="1" dirty="0" smtClean="0">
                <a:solidFill>
                  <a:schemeClr val="accent1"/>
                </a:solidFill>
                <a:latin typeface="+mj-ea"/>
                <a:ea typeface="+mj-ea"/>
                <a:cs typeface="Segoe UI" panose="020B0502040204020203" pitchFamily="34" charset="0"/>
              </a:rPr>
              <a:t>02</a:t>
            </a:r>
            <a:r>
              <a:rPr lang="zh-CN" altLang="en-US" sz="2400" b="1" dirty="0" smtClean="0">
                <a:solidFill>
                  <a:schemeClr val="accent1"/>
                </a:solidFill>
                <a:latin typeface="+mj-ea"/>
                <a:ea typeface="+mj-ea"/>
                <a:cs typeface="Segoe UI" panose="020B0502040204020203" pitchFamily="34" charset="0"/>
              </a:rPr>
              <a:t>｜教学辅助功能</a:t>
            </a:r>
            <a:endParaRPr lang="zh-CN" altLang="en-US" sz="2400" b="1" dirty="0">
              <a:solidFill>
                <a:schemeClr val="accent1"/>
              </a:solidFill>
              <a:latin typeface="+mj-ea"/>
              <a:ea typeface="+mj-ea"/>
              <a:cs typeface="Segoe UI" panose="020B0502040204020203" pitchFamily="34" charset="0"/>
            </a:endParaRPr>
          </a:p>
        </p:txBody>
      </p:sp>
      <p:sp>
        <p:nvSpPr>
          <p:cNvPr id="59" name="TextBox 179"/>
          <p:cNvSpPr txBox="1">
            <a:spLocks noChangeArrowheads="1"/>
          </p:cNvSpPr>
          <p:nvPr/>
        </p:nvSpPr>
        <p:spPr bwMode="auto">
          <a:xfrm>
            <a:off x="387324" y="2397913"/>
            <a:ext cx="4440421" cy="1217641"/>
          </a:xfrm>
          <a:prstGeom prst="rect">
            <a:avLst/>
          </a:prstGeom>
          <a:noFill/>
          <a:ln w="9525">
            <a:noFill/>
            <a:miter lim="800000"/>
            <a:headEnd/>
            <a:tailEnd/>
          </a:ln>
        </p:spPr>
        <p:txBody>
          <a:bodyPr wrap="square">
            <a:spAutoFit/>
          </a:bodyPr>
          <a:lstStyle/>
          <a:p>
            <a:pPr marL="285750" indent="-285750">
              <a:lnSpc>
                <a:spcPct val="150000"/>
              </a:lnSpc>
              <a:buFont typeface="Arial" pitchFamily="34" charset="0"/>
              <a:buChar char="•"/>
            </a:pPr>
            <a:r>
              <a:rPr lang="zh-CN" altLang="en-US" sz="2600" dirty="0" smtClean="0">
                <a:latin typeface="Signika Negative"/>
                <a:ea typeface="微软雅黑" pitchFamily="34" charset="-122"/>
              </a:rPr>
              <a:t>佳句点赞</a:t>
            </a:r>
            <a:endParaRPr lang="en-US" altLang="zh-CN" sz="2600" dirty="0" smtClean="0">
              <a:latin typeface="Signika Negative"/>
              <a:ea typeface="微软雅黑" pitchFamily="34" charset="-122"/>
            </a:endParaRPr>
          </a:p>
          <a:p>
            <a:pPr marL="285750" indent="-285750">
              <a:lnSpc>
                <a:spcPct val="150000"/>
              </a:lnSpc>
              <a:buFont typeface="Arial" pitchFamily="34" charset="0"/>
              <a:buChar char="•"/>
            </a:pPr>
            <a:r>
              <a:rPr lang="zh-CN" altLang="en-US" sz="2600" dirty="0" smtClean="0">
                <a:latin typeface="Signika Negative"/>
                <a:ea typeface="微软雅黑" pitchFamily="34" charset="-122"/>
              </a:rPr>
              <a:t>教师讲义</a:t>
            </a:r>
            <a:endParaRPr lang="en-US" altLang="zh-CN" sz="2600" dirty="0" smtClean="0">
              <a:latin typeface="Signika Negative"/>
              <a:ea typeface="微软雅黑" pitchFamily="34" charset="-122"/>
            </a:endParaRPr>
          </a:p>
        </p:txBody>
      </p:sp>
      <p:pic>
        <p:nvPicPr>
          <p:cNvPr id="61" name="图片 60"/>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959025" y="907356"/>
            <a:ext cx="6483587" cy="5097891"/>
          </a:xfrm>
          <a:prstGeom prst="rect">
            <a:avLst/>
          </a:prstGeom>
          <a:effectLst>
            <a:outerShdw blurRad="609600" dist="50800" dir="5400000" algn="ctr" rotWithShape="0">
              <a:srgbClr val="000000">
                <a:alpha val="31000"/>
              </a:srgbClr>
            </a:outerShdw>
          </a:effectLst>
        </p:spPr>
      </p:pic>
      <p:sp>
        <p:nvSpPr>
          <p:cNvPr id="67" name="Text Box 10"/>
          <p:cNvSpPr txBox="1">
            <a:spLocks noChangeArrowheads="1"/>
          </p:cNvSpPr>
          <p:nvPr/>
        </p:nvSpPr>
        <p:spPr bwMode="auto">
          <a:xfrm>
            <a:off x="500499" y="1883776"/>
            <a:ext cx="4008917" cy="477837"/>
          </a:xfrm>
          <a:prstGeom prst="rect">
            <a:avLst/>
          </a:prstGeom>
          <a:noFill/>
          <a:ln w="9525">
            <a:noFill/>
            <a:miter lim="800000"/>
            <a:headEnd/>
            <a:tailEnd/>
          </a:ln>
        </p:spPr>
        <p:txBody>
          <a:bodyPr wrap="square" lIns="45720" tIns="22860" rIns="45720" bIns="22860">
            <a:spAutoFit/>
          </a:bodyPr>
          <a:lstStyle/>
          <a:p>
            <a:pPr defTabSz="1087438"/>
            <a:r>
              <a:rPr lang="zh-CN" altLang="en-US" sz="2800" dirty="0" smtClean="0">
                <a:solidFill>
                  <a:srgbClr val="FF0000"/>
                </a:solidFill>
                <a:latin typeface="微软雅黑" pitchFamily="34" charset="-122"/>
                <a:ea typeface="微软雅黑" pitchFamily="34" charset="-122"/>
              </a:rPr>
              <a:t>批改反哺教学</a:t>
            </a:r>
            <a:endParaRPr lang="en-US" sz="2800" dirty="0">
              <a:solidFill>
                <a:srgbClr val="FF0000"/>
              </a:solidFill>
              <a:latin typeface="微软雅黑" pitchFamily="34" charset="-122"/>
              <a:ea typeface="微软雅黑" pitchFamily="34" charset="-122"/>
            </a:endParaRPr>
          </a:p>
        </p:txBody>
      </p:sp>
    </p:spTree>
    <p:extLst>
      <p:ext uri="{BB962C8B-B14F-4D97-AF65-F5344CB8AC3E}">
        <p14:creationId xmlns="" xmlns:p14="http://schemas.microsoft.com/office/powerpoint/2010/main" val="34747812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2231"/>
            <a:ext cx="165100" cy="5805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3"/>
              </a:solidFill>
            </a:endParaRPr>
          </a:p>
        </p:txBody>
      </p:sp>
      <p:sp>
        <p:nvSpPr>
          <p:cNvPr id="3" name="等腰三角形 2"/>
          <p:cNvSpPr/>
          <p:nvPr/>
        </p:nvSpPr>
        <p:spPr>
          <a:xfrm rot="5400000">
            <a:off x="-13203" y="443800"/>
            <a:ext cx="580572" cy="15743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文本框 3"/>
          <p:cNvSpPr txBox="1"/>
          <p:nvPr/>
        </p:nvSpPr>
        <p:spPr>
          <a:xfrm flipH="1">
            <a:off x="389068" y="291683"/>
            <a:ext cx="2717846" cy="461665"/>
          </a:xfrm>
          <a:prstGeom prst="rect">
            <a:avLst/>
          </a:prstGeom>
          <a:noFill/>
        </p:spPr>
        <p:txBody>
          <a:bodyPr wrap="none" rtlCol="0">
            <a:spAutoFit/>
          </a:bodyPr>
          <a:lstStyle/>
          <a:p>
            <a:r>
              <a:rPr lang="en-US" altLang="zh-CN" sz="2400" b="1" dirty="0" smtClean="0">
                <a:solidFill>
                  <a:schemeClr val="accent1"/>
                </a:solidFill>
                <a:latin typeface="+mj-ea"/>
                <a:ea typeface="+mj-ea"/>
                <a:cs typeface="Segoe UI" panose="020B0502040204020203" pitchFamily="34" charset="0"/>
              </a:rPr>
              <a:t>02</a:t>
            </a:r>
            <a:r>
              <a:rPr lang="zh-CN" altLang="en-US" sz="2400" b="1" dirty="0" smtClean="0">
                <a:solidFill>
                  <a:schemeClr val="accent1"/>
                </a:solidFill>
                <a:latin typeface="+mj-ea"/>
                <a:ea typeface="+mj-ea"/>
                <a:cs typeface="Segoe UI" panose="020B0502040204020203" pitchFamily="34" charset="0"/>
              </a:rPr>
              <a:t>｜教学辅助功能</a:t>
            </a:r>
            <a:endParaRPr lang="zh-CN" altLang="en-US" sz="2400" b="1" dirty="0">
              <a:solidFill>
                <a:schemeClr val="accent1"/>
              </a:solidFill>
              <a:latin typeface="+mj-ea"/>
              <a:ea typeface="+mj-ea"/>
              <a:cs typeface="Segoe UI" panose="020B0502040204020203" pitchFamily="34" charset="0"/>
            </a:endParaRPr>
          </a:p>
        </p:txBody>
      </p:sp>
      <p:sp>
        <p:nvSpPr>
          <p:cNvPr id="59" name="TextBox 179"/>
          <p:cNvSpPr txBox="1">
            <a:spLocks noChangeArrowheads="1"/>
          </p:cNvSpPr>
          <p:nvPr/>
        </p:nvSpPr>
        <p:spPr bwMode="auto">
          <a:xfrm>
            <a:off x="653455" y="2370619"/>
            <a:ext cx="4440421" cy="692497"/>
          </a:xfrm>
          <a:prstGeom prst="rect">
            <a:avLst/>
          </a:prstGeom>
          <a:noFill/>
          <a:ln w="9525">
            <a:noFill/>
            <a:miter lim="800000"/>
            <a:headEnd/>
            <a:tailEnd/>
          </a:ln>
        </p:spPr>
        <p:txBody>
          <a:bodyPr wrap="square">
            <a:spAutoFit/>
          </a:bodyPr>
          <a:lstStyle/>
          <a:p>
            <a:pPr marL="285750" indent="-285750">
              <a:lnSpc>
                <a:spcPct val="150000"/>
              </a:lnSpc>
              <a:buFont typeface="Arial" pitchFamily="34" charset="0"/>
              <a:buChar char="•"/>
            </a:pPr>
            <a:r>
              <a:rPr lang="zh-CN" altLang="en-US" sz="2600" dirty="0" smtClean="0">
                <a:latin typeface="Signika Negative"/>
                <a:ea typeface="微软雅黑" pitchFamily="34" charset="-122"/>
              </a:rPr>
              <a:t>典型错误</a:t>
            </a:r>
            <a:endParaRPr lang="en-US" altLang="zh-CN" sz="2600" dirty="0">
              <a:latin typeface="Signika Negative"/>
              <a:ea typeface="微软雅黑" pitchFamily="34" charset="-122"/>
            </a:endParaRPr>
          </a:p>
        </p:txBody>
      </p:sp>
      <p:sp>
        <p:nvSpPr>
          <p:cNvPr id="67" name="Text Box 10"/>
          <p:cNvSpPr txBox="1">
            <a:spLocks noChangeArrowheads="1"/>
          </p:cNvSpPr>
          <p:nvPr/>
        </p:nvSpPr>
        <p:spPr bwMode="auto">
          <a:xfrm>
            <a:off x="275113" y="1883776"/>
            <a:ext cx="4008917" cy="477837"/>
          </a:xfrm>
          <a:prstGeom prst="rect">
            <a:avLst/>
          </a:prstGeom>
          <a:noFill/>
          <a:ln w="9525">
            <a:noFill/>
            <a:miter lim="800000"/>
            <a:headEnd/>
            <a:tailEnd/>
          </a:ln>
        </p:spPr>
        <p:txBody>
          <a:bodyPr wrap="square" lIns="45720" tIns="22860" rIns="45720" bIns="22860">
            <a:spAutoFit/>
          </a:bodyPr>
          <a:lstStyle/>
          <a:p>
            <a:pPr defTabSz="1087438"/>
            <a:r>
              <a:rPr lang="zh-CN" altLang="en-US" sz="2800" dirty="0" smtClean="0">
                <a:solidFill>
                  <a:srgbClr val="FF0000"/>
                </a:solidFill>
                <a:latin typeface="微软雅黑" pitchFamily="34" charset="-122"/>
                <a:ea typeface="微软雅黑" pitchFamily="34" charset="-122"/>
              </a:rPr>
              <a:t>快速定位重点</a:t>
            </a:r>
            <a:endParaRPr lang="en-US" sz="2800" dirty="0">
              <a:solidFill>
                <a:srgbClr val="FF0000"/>
              </a:solidFill>
              <a:latin typeface="微软雅黑" pitchFamily="34" charset="-122"/>
              <a:ea typeface="微软雅黑" pitchFamily="34" charset="-122"/>
            </a:endParaRPr>
          </a:p>
        </p:txBody>
      </p:sp>
      <p:pic>
        <p:nvPicPr>
          <p:cNvPr id="8" name="图片 7"/>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403224" y="960416"/>
            <a:ext cx="5511713" cy="5097891"/>
          </a:xfrm>
          <a:prstGeom prst="rect">
            <a:avLst/>
          </a:prstGeom>
          <a:effectLst>
            <a:outerShdw blurRad="609600" dist="50800" dir="5400000" algn="ctr" rotWithShape="0">
              <a:srgbClr val="000000">
                <a:alpha val="31000"/>
              </a:srgbClr>
            </a:outerShdw>
          </a:effectLst>
        </p:spPr>
      </p:pic>
    </p:spTree>
    <p:extLst>
      <p:ext uri="{BB962C8B-B14F-4D97-AF65-F5344CB8AC3E}">
        <p14:creationId xmlns="" xmlns:p14="http://schemas.microsoft.com/office/powerpoint/2010/main" val="34747812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2231"/>
            <a:ext cx="165100" cy="5805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3"/>
              </a:solidFill>
            </a:endParaRPr>
          </a:p>
        </p:txBody>
      </p:sp>
      <p:sp>
        <p:nvSpPr>
          <p:cNvPr id="3" name="等腰三角形 2"/>
          <p:cNvSpPr/>
          <p:nvPr/>
        </p:nvSpPr>
        <p:spPr>
          <a:xfrm rot="5400000">
            <a:off x="-13203" y="443800"/>
            <a:ext cx="580572" cy="15743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文本框 3"/>
          <p:cNvSpPr txBox="1"/>
          <p:nvPr/>
        </p:nvSpPr>
        <p:spPr>
          <a:xfrm flipH="1">
            <a:off x="389068" y="291683"/>
            <a:ext cx="2717846" cy="461665"/>
          </a:xfrm>
          <a:prstGeom prst="rect">
            <a:avLst/>
          </a:prstGeom>
          <a:noFill/>
        </p:spPr>
        <p:txBody>
          <a:bodyPr wrap="none" rtlCol="0">
            <a:spAutoFit/>
          </a:bodyPr>
          <a:lstStyle/>
          <a:p>
            <a:r>
              <a:rPr lang="en-US" altLang="zh-CN" sz="2400" b="1" dirty="0" smtClean="0">
                <a:solidFill>
                  <a:schemeClr val="accent1"/>
                </a:solidFill>
                <a:latin typeface="+mj-ea"/>
                <a:ea typeface="+mj-ea"/>
                <a:cs typeface="Segoe UI" panose="020B0502040204020203" pitchFamily="34" charset="0"/>
              </a:rPr>
              <a:t>02</a:t>
            </a:r>
            <a:r>
              <a:rPr lang="zh-CN" altLang="en-US" sz="2400" b="1" dirty="0" smtClean="0">
                <a:solidFill>
                  <a:schemeClr val="accent1"/>
                </a:solidFill>
                <a:latin typeface="+mj-ea"/>
                <a:ea typeface="+mj-ea"/>
                <a:cs typeface="Segoe UI" panose="020B0502040204020203" pitchFamily="34" charset="0"/>
              </a:rPr>
              <a:t>｜教学辅助功能</a:t>
            </a:r>
            <a:endParaRPr lang="zh-CN" altLang="en-US" sz="2400" b="1" dirty="0">
              <a:solidFill>
                <a:schemeClr val="accent1"/>
              </a:solidFill>
              <a:latin typeface="+mj-ea"/>
              <a:ea typeface="+mj-ea"/>
              <a:cs typeface="Segoe UI" panose="020B0502040204020203" pitchFamily="34" charset="0"/>
            </a:endParaRPr>
          </a:p>
        </p:txBody>
      </p:sp>
      <p:sp>
        <p:nvSpPr>
          <p:cNvPr id="59" name="TextBox 179"/>
          <p:cNvSpPr txBox="1">
            <a:spLocks noChangeArrowheads="1"/>
          </p:cNvSpPr>
          <p:nvPr/>
        </p:nvSpPr>
        <p:spPr bwMode="auto">
          <a:xfrm>
            <a:off x="653455" y="2449444"/>
            <a:ext cx="4440421" cy="1217641"/>
          </a:xfrm>
          <a:prstGeom prst="rect">
            <a:avLst/>
          </a:prstGeom>
          <a:noFill/>
          <a:ln w="9525">
            <a:noFill/>
            <a:miter lim="800000"/>
            <a:headEnd/>
            <a:tailEnd/>
          </a:ln>
        </p:spPr>
        <p:txBody>
          <a:bodyPr wrap="square">
            <a:spAutoFit/>
          </a:bodyPr>
          <a:lstStyle/>
          <a:p>
            <a:pPr marL="285750" indent="-285750">
              <a:lnSpc>
                <a:spcPct val="150000"/>
              </a:lnSpc>
              <a:buFont typeface="Arial" pitchFamily="34" charset="0"/>
              <a:buChar char="•"/>
            </a:pPr>
            <a:r>
              <a:rPr lang="zh-CN" altLang="en-US" sz="2600" dirty="0" smtClean="0">
                <a:latin typeface="Signika Negative"/>
                <a:ea typeface="微软雅黑" pitchFamily="34" charset="-122"/>
              </a:rPr>
              <a:t>共性分析</a:t>
            </a:r>
            <a:endParaRPr lang="en-US" altLang="zh-CN" sz="2600" dirty="0" smtClean="0">
              <a:latin typeface="Signika Negative"/>
              <a:ea typeface="微软雅黑" pitchFamily="34" charset="-122"/>
            </a:endParaRPr>
          </a:p>
          <a:p>
            <a:pPr marL="285750" indent="-285750">
              <a:lnSpc>
                <a:spcPct val="150000"/>
              </a:lnSpc>
              <a:buFont typeface="Arial" pitchFamily="34" charset="0"/>
              <a:buChar char="•"/>
            </a:pPr>
            <a:r>
              <a:rPr lang="zh-CN" altLang="en-US" sz="2600" dirty="0" smtClean="0">
                <a:latin typeface="Signika Negative"/>
                <a:ea typeface="微软雅黑" pitchFamily="34" charset="-122"/>
              </a:rPr>
              <a:t>个性定位</a:t>
            </a:r>
            <a:endParaRPr lang="en-US" altLang="zh-CN" sz="2600" dirty="0">
              <a:latin typeface="Signika Negative"/>
              <a:ea typeface="微软雅黑" pitchFamily="34" charset="-122"/>
            </a:endParaRPr>
          </a:p>
        </p:txBody>
      </p:sp>
      <p:sp>
        <p:nvSpPr>
          <p:cNvPr id="67" name="Text Box 10"/>
          <p:cNvSpPr txBox="1">
            <a:spLocks noChangeArrowheads="1"/>
          </p:cNvSpPr>
          <p:nvPr/>
        </p:nvSpPr>
        <p:spPr bwMode="auto">
          <a:xfrm>
            <a:off x="275113" y="1883776"/>
            <a:ext cx="4008917" cy="477837"/>
          </a:xfrm>
          <a:prstGeom prst="rect">
            <a:avLst/>
          </a:prstGeom>
          <a:noFill/>
          <a:ln w="9525">
            <a:noFill/>
            <a:miter lim="800000"/>
            <a:headEnd/>
            <a:tailEnd/>
          </a:ln>
        </p:spPr>
        <p:txBody>
          <a:bodyPr wrap="square" lIns="45720" tIns="22860" rIns="45720" bIns="22860">
            <a:spAutoFit/>
          </a:bodyPr>
          <a:lstStyle/>
          <a:p>
            <a:pPr defTabSz="1087438"/>
            <a:r>
              <a:rPr lang="zh-CN" altLang="en-US" sz="2800" dirty="0" smtClean="0">
                <a:solidFill>
                  <a:srgbClr val="FF0000"/>
                </a:solidFill>
                <a:latin typeface="微软雅黑" pitchFamily="34" charset="-122"/>
                <a:ea typeface="微软雅黑" pitchFamily="34" charset="-122"/>
              </a:rPr>
              <a:t>因材施教：错误统计</a:t>
            </a:r>
            <a:endParaRPr lang="en-US" sz="2800" dirty="0">
              <a:solidFill>
                <a:srgbClr val="FF0000"/>
              </a:solidFill>
              <a:latin typeface="微软雅黑" pitchFamily="34" charset="-122"/>
              <a:ea typeface="微软雅黑" pitchFamily="34" charset="-122"/>
            </a:endParaRPr>
          </a:p>
        </p:txBody>
      </p:sp>
      <p:pic>
        <p:nvPicPr>
          <p:cNvPr id="8" name="图片 7"/>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175734" y="1023478"/>
            <a:ext cx="5511713" cy="5097891"/>
          </a:xfrm>
          <a:prstGeom prst="rect">
            <a:avLst/>
          </a:prstGeom>
          <a:effectLst>
            <a:outerShdw blurRad="609600" dist="50800" dir="5400000" algn="ctr" rotWithShape="0">
              <a:srgbClr val="000000">
                <a:alpha val="31000"/>
              </a:srgbClr>
            </a:outerShdw>
          </a:effectLst>
        </p:spPr>
      </p:pic>
    </p:spTree>
    <p:extLst>
      <p:ext uri="{BB962C8B-B14F-4D97-AF65-F5344CB8AC3E}">
        <p14:creationId xmlns="" xmlns:p14="http://schemas.microsoft.com/office/powerpoint/2010/main" val="34747812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pPr>
              <a:defRPr/>
            </a:pPr>
            <a:fld id="{AA65C076-D550-428C-90D7-B45931100EE4}" type="slidenum">
              <a:rPr lang="en-US" altLang="zh-CN" smtClean="0"/>
              <a:pPr>
                <a:defRPr/>
              </a:pPr>
              <a:t>2</a:t>
            </a:fld>
            <a:endParaRPr lang="en-US" altLang="zh-CN"/>
          </a:p>
        </p:txBody>
      </p:sp>
      <p:sp>
        <p:nvSpPr>
          <p:cNvPr id="8" name="内容占位符 7"/>
          <p:cNvSpPr>
            <a:spLocks noGrp="1"/>
          </p:cNvSpPr>
          <p:nvPr>
            <p:ph idx="1"/>
          </p:nvPr>
        </p:nvSpPr>
        <p:spPr>
          <a:xfrm>
            <a:off x="228600" y="774701"/>
            <a:ext cx="9182100" cy="4691068"/>
          </a:xfrm>
        </p:spPr>
        <p:txBody>
          <a:bodyPr>
            <a:normAutofit/>
          </a:bodyPr>
          <a:lstStyle/>
          <a:p>
            <a:pPr>
              <a:spcAft>
                <a:spcPts val="400"/>
              </a:spcAft>
              <a:buNone/>
            </a:pPr>
            <a:r>
              <a:rPr lang="en-US" altLang="zh-CN" sz="3600" b="1" dirty="0" smtClean="0">
                <a:solidFill>
                  <a:srgbClr val="00B050"/>
                </a:solidFill>
                <a:latin typeface="黑体" pitchFamily="2" charset="-122"/>
                <a:ea typeface="黑体" pitchFamily="2" charset="-122"/>
                <a:cs typeface="+mj-cs"/>
              </a:rPr>
              <a:t>《</a:t>
            </a:r>
            <a:r>
              <a:rPr lang="zh-CN" altLang="en-US" sz="3600" b="1" dirty="0" smtClean="0">
                <a:solidFill>
                  <a:srgbClr val="00B050"/>
                </a:solidFill>
                <a:latin typeface="黑体" pitchFamily="2" charset="-122"/>
                <a:ea typeface="黑体" pitchFamily="2" charset="-122"/>
                <a:cs typeface="+mj-cs"/>
              </a:rPr>
              <a:t>英语写作手册</a:t>
            </a:r>
            <a:r>
              <a:rPr lang="en-US" altLang="zh-CN" sz="3600" b="1" dirty="0" smtClean="0">
                <a:solidFill>
                  <a:srgbClr val="00B050"/>
                </a:solidFill>
                <a:latin typeface="黑体" pitchFamily="2" charset="-122"/>
                <a:ea typeface="黑体" pitchFamily="2" charset="-122"/>
                <a:cs typeface="+mj-cs"/>
              </a:rPr>
              <a:t>》</a:t>
            </a:r>
            <a:r>
              <a:rPr lang="zh-CN" altLang="en-US" sz="2400" b="1" dirty="0" smtClean="0">
                <a:solidFill>
                  <a:srgbClr val="00B050"/>
                </a:solidFill>
              </a:rPr>
              <a:t>（英文版 第三版） （中文版 第二版）</a:t>
            </a:r>
            <a:endParaRPr lang="en-US" altLang="zh-CN" sz="2400" b="1" dirty="0" smtClean="0">
              <a:solidFill>
                <a:srgbClr val="00B050"/>
              </a:solidFill>
            </a:endParaRPr>
          </a:p>
          <a:p>
            <a:pPr>
              <a:spcAft>
                <a:spcPts val="400"/>
              </a:spcAft>
              <a:buNone/>
            </a:pPr>
            <a:endParaRPr lang="en-US" altLang="zh-CN" sz="2800" b="1" dirty="0" smtClean="0">
              <a:solidFill>
                <a:srgbClr val="00B050"/>
              </a:solidFill>
            </a:endParaRPr>
          </a:p>
          <a:p>
            <a:pPr>
              <a:spcAft>
                <a:spcPts val="600"/>
              </a:spcAft>
              <a:buNone/>
            </a:pPr>
            <a:r>
              <a:rPr lang="zh-CN" altLang="en-US" sz="2400" b="1" dirty="0" smtClean="0"/>
              <a:t>编著：丁往道 吴冰 钟美荪 郭棲庆</a:t>
            </a:r>
            <a:endParaRPr lang="en-US" altLang="zh-CN" sz="2400" b="1" dirty="0" smtClean="0"/>
          </a:p>
          <a:p>
            <a:pPr>
              <a:spcAft>
                <a:spcPts val="600"/>
              </a:spcAft>
              <a:buNone/>
            </a:pPr>
            <a:r>
              <a:rPr lang="zh-CN" altLang="en-US" sz="2400" b="1" dirty="0" smtClean="0">
                <a:solidFill>
                  <a:srgbClr val="C00000"/>
                </a:solidFill>
              </a:rPr>
              <a:t>“</a:t>
            </a:r>
            <a:r>
              <a:rPr lang="en-US" altLang="zh-CN" sz="2400" b="1" dirty="0" smtClean="0">
                <a:solidFill>
                  <a:srgbClr val="C00000"/>
                </a:solidFill>
              </a:rPr>
              <a:t>60</a:t>
            </a:r>
            <a:r>
              <a:rPr lang="zh-CN" altLang="en-US" sz="2400" b="1" dirty="0" smtClean="0">
                <a:solidFill>
                  <a:srgbClr val="C00000"/>
                </a:solidFill>
              </a:rPr>
              <a:t>年</a:t>
            </a:r>
            <a:r>
              <a:rPr lang="en-US" altLang="zh-CN" sz="2400" b="1" dirty="0" smtClean="0">
                <a:solidFill>
                  <a:srgbClr val="C00000"/>
                </a:solidFill>
              </a:rPr>
              <a:t>60</a:t>
            </a:r>
            <a:r>
              <a:rPr lang="zh-CN" altLang="en-US" sz="2400" b="1" dirty="0" smtClean="0">
                <a:solidFill>
                  <a:srgbClr val="C00000"/>
                </a:solidFill>
              </a:rPr>
              <a:t>本最具影响力英语教育出版物”</a:t>
            </a:r>
            <a:endParaRPr lang="en-US" altLang="zh-CN" sz="2400" b="1" dirty="0" smtClean="0">
              <a:solidFill>
                <a:srgbClr val="C00000"/>
              </a:solidFill>
            </a:endParaRPr>
          </a:p>
          <a:p>
            <a:pPr>
              <a:buNone/>
            </a:pPr>
            <a:endParaRPr lang="en-US" altLang="zh-CN" sz="2400" b="1" dirty="0" smtClean="0">
              <a:solidFill>
                <a:srgbClr val="C00000"/>
              </a:solidFill>
            </a:endParaRPr>
          </a:p>
          <a:p>
            <a:pPr>
              <a:buFont typeface="Wingdings" pitchFamily="2" charset="2"/>
              <a:buChar char="Ø"/>
            </a:pPr>
            <a:r>
              <a:rPr lang="zh-CN" altLang="en-US" sz="2200" dirty="0" smtClean="0"/>
              <a:t>系统全面、循序渐进地讲解写作过程</a:t>
            </a:r>
            <a:endParaRPr lang="en-US" altLang="zh-CN" sz="2200" dirty="0" smtClean="0"/>
          </a:p>
          <a:p>
            <a:pPr>
              <a:buFont typeface="Wingdings" pitchFamily="2" charset="2"/>
              <a:buChar char="Ø"/>
            </a:pPr>
            <a:r>
              <a:rPr lang="zh-CN" altLang="en-US" sz="2200" dirty="0" smtClean="0"/>
              <a:t>提供实用的范例典型和学生范文，方便学生比较学习</a:t>
            </a:r>
            <a:endParaRPr lang="en-US" altLang="zh-CN" sz="2200" dirty="0" smtClean="0"/>
          </a:p>
          <a:p>
            <a:pPr>
              <a:buFont typeface="Wingdings" pitchFamily="2" charset="2"/>
              <a:buChar char="Ø"/>
            </a:pPr>
            <a:r>
              <a:rPr lang="zh-CN" altLang="en-US" sz="2200" dirty="0" smtClean="0"/>
              <a:t>课上练习和课下作业紧密结合，稳步提升写作能力</a:t>
            </a:r>
            <a:endParaRPr lang="en-US" altLang="zh-CN" sz="2200" dirty="0" smtClean="0"/>
          </a:p>
          <a:p>
            <a:endParaRPr lang="zh-CN" altLang="en-US" sz="2400" b="1" dirty="0"/>
          </a:p>
        </p:txBody>
      </p:sp>
      <p:pic>
        <p:nvPicPr>
          <p:cNvPr id="72705" name="Picture 1" descr="C:\Documents and Settings\wanjl\Application Data\Tencent\Users\365179113\QQ\WinTemp\RichOle\1G8)PQLYPOY9X@TY7N)59IK.jpg"/>
          <p:cNvPicPr>
            <a:picLocks noChangeAspect="1" noChangeArrowheads="1"/>
          </p:cNvPicPr>
          <p:nvPr/>
        </p:nvPicPr>
        <p:blipFill>
          <a:blip r:embed="rId2"/>
          <a:srcRect/>
          <a:stretch>
            <a:fillRect/>
          </a:stretch>
        </p:blipFill>
        <p:spPr bwMode="auto">
          <a:xfrm>
            <a:off x="7353325" y="1866900"/>
            <a:ext cx="2552675" cy="3746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fade">
                                      <p:cBhvr>
                                        <p:cTn id="7" dur="500"/>
                                        <p:tgtEl>
                                          <p:spTgt spid="8">
                                            <p:txEl>
                                              <p:pRg st="5" end="5"/>
                                            </p:txEl>
                                          </p:spTgt>
                                        </p:tgtEl>
                                      </p:cBhvr>
                                    </p:animEffect>
                                    <p:anim calcmode="lin" valueType="num">
                                      <p:cBhvr>
                                        <p:cTn id="8"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6" end="6"/>
                                            </p:txEl>
                                          </p:spTgt>
                                        </p:tgtEl>
                                        <p:attrNameLst>
                                          <p:attrName>style.visibility</p:attrName>
                                        </p:attrNameLst>
                                      </p:cBhvr>
                                      <p:to>
                                        <p:strVal val="visible"/>
                                      </p:to>
                                    </p:set>
                                    <p:animEffect transition="in" filter="fade">
                                      <p:cBhvr>
                                        <p:cTn id="12" dur="500"/>
                                        <p:tgtEl>
                                          <p:spTgt spid="8">
                                            <p:txEl>
                                              <p:pRg st="6" end="6"/>
                                            </p:txEl>
                                          </p:spTgt>
                                        </p:tgtEl>
                                      </p:cBhvr>
                                    </p:animEffect>
                                    <p:anim calcmode="lin" valueType="num">
                                      <p:cBhvr>
                                        <p:cTn id="1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animEffect transition="in" filter="fade">
                                      <p:cBhvr>
                                        <p:cTn id="17" dur="500"/>
                                        <p:tgtEl>
                                          <p:spTgt spid="8">
                                            <p:txEl>
                                              <p:pRg st="7" end="7"/>
                                            </p:txEl>
                                          </p:spTgt>
                                        </p:tgtEl>
                                      </p:cBhvr>
                                    </p:animEffect>
                                    <p:anim calcmode="lin" valueType="num">
                                      <p:cBhvr>
                                        <p:cTn id="18"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19" dur="5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2231"/>
            <a:ext cx="165100" cy="5805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3"/>
              </a:solidFill>
            </a:endParaRPr>
          </a:p>
        </p:txBody>
      </p:sp>
      <p:sp>
        <p:nvSpPr>
          <p:cNvPr id="3" name="等腰三角形 2"/>
          <p:cNvSpPr/>
          <p:nvPr/>
        </p:nvSpPr>
        <p:spPr>
          <a:xfrm rot="5400000">
            <a:off x="-13203" y="443800"/>
            <a:ext cx="580572" cy="15743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文本框 3"/>
          <p:cNvSpPr txBox="1"/>
          <p:nvPr/>
        </p:nvSpPr>
        <p:spPr>
          <a:xfrm flipH="1">
            <a:off x="389068" y="291683"/>
            <a:ext cx="2717846" cy="461665"/>
          </a:xfrm>
          <a:prstGeom prst="rect">
            <a:avLst/>
          </a:prstGeom>
          <a:noFill/>
        </p:spPr>
        <p:txBody>
          <a:bodyPr wrap="none" rtlCol="0">
            <a:spAutoFit/>
          </a:bodyPr>
          <a:lstStyle/>
          <a:p>
            <a:r>
              <a:rPr lang="en-US" altLang="zh-CN" sz="2400" b="1" dirty="0" smtClean="0">
                <a:solidFill>
                  <a:schemeClr val="accent1"/>
                </a:solidFill>
                <a:latin typeface="+mj-ea"/>
                <a:ea typeface="+mj-ea"/>
                <a:cs typeface="Segoe UI" panose="020B0502040204020203" pitchFamily="34" charset="0"/>
              </a:rPr>
              <a:t>03</a:t>
            </a:r>
            <a:r>
              <a:rPr lang="zh-CN" altLang="en-US" sz="2400" b="1" dirty="0" smtClean="0">
                <a:solidFill>
                  <a:schemeClr val="accent1"/>
                </a:solidFill>
                <a:latin typeface="+mj-ea"/>
                <a:ea typeface="+mj-ea"/>
                <a:cs typeface="Segoe UI" panose="020B0502040204020203" pitchFamily="34" charset="0"/>
              </a:rPr>
              <a:t>｜科研辅助功能</a:t>
            </a:r>
            <a:endParaRPr lang="zh-CN" altLang="en-US" sz="2400" b="1" dirty="0">
              <a:solidFill>
                <a:schemeClr val="accent1"/>
              </a:solidFill>
              <a:latin typeface="+mj-ea"/>
              <a:ea typeface="+mj-ea"/>
              <a:cs typeface="Segoe UI" panose="020B0502040204020203" pitchFamily="34" charset="0"/>
            </a:endParaRPr>
          </a:p>
        </p:txBody>
      </p:sp>
      <p:cxnSp>
        <p:nvCxnSpPr>
          <p:cNvPr id="9" name="直接连接符 8"/>
          <p:cNvCxnSpPr/>
          <p:nvPr/>
        </p:nvCxnSpPr>
        <p:spPr>
          <a:xfrm>
            <a:off x="682328" y="3903166"/>
            <a:ext cx="854263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3996297" y="2789746"/>
            <a:ext cx="1891186" cy="2327614"/>
          </a:xfrm>
          <a:prstGeom prst="ellipse">
            <a:avLst/>
          </a:prstGeom>
          <a:gradFill>
            <a:gsLst>
              <a:gs pos="0">
                <a:schemeClr val="bg1"/>
              </a:gs>
              <a:gs pos="36000">
                <a:schemeClr val="bg1"/>
              </a:gs>
              <a:gs pos="100000">
                <a:srgbClr val="ECECEC"/>
              </a:gs>
            </a:gsLst>
            <a:lin ang="13500000" scaled="1"/>
          </a:gradFill>
          <a:ln w="19050">
            <a:solidFill>
              <a:schemeClr val="bg1"/>
            </a:solidFill>
          </a:ln>
          <a:effectLst>
            <a:outerShdw blurRad="558800" dist="533400" dir="2700000" sx="95000" sy="95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rot="5400000">
            <a:off x="3844609" y="3083682"/>
            <a:ext cx="2194560" cy="1783080"/>
          </a:xfrm>
          <a:prstGeom prst="ellipse">
            <a:avLst/>
          </a:pr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39"/>
          <p:cNvGrpSpPr/>
          <p:nvPr/>
        </p:nvGrpSpPr>
        <p:grpSpPr>
          <a:xfrm>
            <a:off x="4941889" y="3291870"/>
            <a:ext cx="0" cy="1380734"/>
            <a:chOff x="4941889" y="3291870"/>
            <a:chExt cx="0" cy="1380734"/>
          </a:xfrm>
        </p:grpSpPr>
        <p:cxnSp>
          <p:nvCxnSpPr>
            <p:cNvPr id="13" name="直接连接符 12"/>
            <p:cNvCxnSpPr/>
            <p:nvPr/>
          </p:nvCxnSpPr>
          <p:spPr>
            <a:xfrm>
              <a:off x="6082325" y="3154469"/>
              <a:ext cx="0" cy="6121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082325" y="3923103"/>
              <a:ext cx="0" cy="6121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 name="组合 42"/>
          <p:cNvGrpSpPr/>
          <p:nvPr/>
        </p:nvGrpSpPr>
        <p:grpSpPr>
          <a:xfrm>
            <a:off x="4608836" y="2914938"/>
            <a:ext cx="657927" cy="1852477"/>
            <a:chOff x="5672412" y="3048479"/>
            <a:chExt cx="809757" cy="1852477"/>
          </a:xfrm>
        </p:grpSpPr>
        <p:cxnSp>
          <p:nvCxnSpPr>
            <p:cNvPr id="16" name="直接连接符 15"/>
            <p:cNvCxnSpPr/>
            <p:nvPr/>
          </p:nvCxnSpPr>
          <p:spPr>
            <a:xfrm flipH="1" flipV="1">
              <a:off x="6073653" y="4098161"/>
              <a:ext cx="408516" cy="8027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10800000" flipH="1" flipV="1">
              <a:off x="5672412" y="3048479"/>
              <a:ext cx="408516" cy="802795"/>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4878298" y="3894639"/>
            <a:ext cx="127183" cy="156534"/>
          </a:xfrm>
          <a:prstGeom prst="ellipse">
            <a:avLst/>
          </a:prstGeom>
          <a:solidFill>
            <a:schemeClr val="bg1">
              <a:lumMod val="65000"/>
            </a:schemeClr>
          </a:solidFill>
          <a:ln>
            <a:noFill/>
          </a:ln>
          <a:effectLst>
            <a:outerShdw blurRad="38100" sx="101000" sy="101000" algn="ctr"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46"/>
          <p:cNvGrpSpPr/>
          <p:nvPr/>
        </p:nvGrpSpPr>
        <p:grpSpPr>
          <a:xfrm rot="5400000">
            <a:off x="3572473" y="3679279"/>
            <a:ext cx="2696797" cy="386255"/>
            <a:chOff x="4447722" y="2324025"/>
            <a:chExt cx="3819418" cy="673286"/>
          </a:xfrm>
          <a:solidFill>
            <a:schemeClr val="accent2">
              <a:alpha val="50000"/>
            </a:schemeClr>
          </a:solidFill>
        </p:grpSpPr>
        <p:sp>
          <p:nvSpPr>
            <p:cNvPr id="20" name="任意多边形 19"/>
            <p:cNvSpPr/>
            <p:nvPr/>
          </p:nvSpPr>
          <p:spPr>
            <a:xfrm rot="10800000">
              <a:off x="4447722" y="2879048"/>
              <a:ext cx="174896" cy="118263"/>
            </a:xfrm>
            <a:custGeom>
              <a:avLst/>
              <a:gdLst>
                <a:gd name="connsiteX0" fmla="*/ 174896 w 174896"/>
                <a:gd name="connsiteY0" fmla="*/ 118264 h 118264"/>
                <a:gd name="connsiteX1" fmla="*/ 0 w 174896"/>
                <a:gd name="connsiteY1" fmla="*/ 118264 h 118264"/>
                <a:gd name="connsiteX2" fmla="*/ 45366 w 174896"/>
                <a:gd name="connsiteY2" fmla="*/ 24091 h 118264"/>
                <a:gd name="connsiteX3" fmla="*/ 54183 w 174896"/>
                <a:gd name="connsiteY3" fmla="*/ 0 h 118264"/>
              </a:gdLst>
              <a:ahLst/>
              <a:cxnLst>
                <a:cxn ang="0">
                  <a:pos x="connsiteX0" y="connsiteY0"/>
                </a:cxn>
                <a:cxn ang="0">
                  <a:pos x="connsiteX1" y="connsiteY1"/>
                </a:cxn>
                <a:cxn ang="0">
                  <a:pos x="connsiteX2" y="connsiteY2"/>
                </a:cxn>
                <a:cxn ang="0">
                  <a:pos x="connsiteX3" y="connsiteY3"/>
                </a:cxn>
              </a:cxnLst>
              <a:rect l="l" t="t" r="r" b="b"/>
              <a:pathLst>
                <a:path w="174896" h="118264">
                  <a:moveTo>
                    <a:pt x="174896" y="118264"/>
                  </a:moveTo>
                  <a:lnTo>
                    <a:pt x="0" y="118264"/>
                  </a:lnTo>
                  <a:lnTo>
                    <a:pt x="45366" y="24091"/>
                  </a:lnTo>
                  <a:lnTo>
                    <a:pt x="5418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4447723" y="2324025"/>
              <a:ext cx="3819417" cy="555025"/>
            </a:xfrm>
            <a:custGeom>
              <a:avLst/>
              <a:gdLst>
                <a:gd name="connsiteX0" fmla="*/ 450187 w 3819416"/>
                <a:gd name="connsiteY0" fmla="*/ 0 h 555025"/>
                <a:gd name="connsiteX1" fmla="*/ 2496573 w 3819416"/>
                <a:gd name="connsiteY1" fmla="*/ 0 h 555025"/>
                <a:gd name="connsiteX2" fmla="*/ 3819416 w 3819416"/>
                <a:gd name="connsiteY2" fmla="*/ 0 h 555025"/>
                <a:gd name="connsiteX3" fmla="*/ 3680660 w 3819416"/>
                <a:gd name="connsiteY3" fmla="*/ 555025 h 555025"/>
                <a:gd name="connsiteX4" fmla="*/ 2946761 w 3819416"/>
                <a:gd name="connsiteY4" fmla="*/ 555025 h 555025"/>
                <a:gd name="connsiteX5" fmla="*/ 0 w 3819416"/>
                <a:gd name="connsiteY5" fmla="*/ 555025 h 555025"/>
                <a:gd name="connsiteX6" fmla="*/ 24042 w 3819416"/>
                <a:gd name="connsiteY6" fmla="*/ 505116 h 555025"/>
                <a:gd name="connsiteX7" fmla="*/ 424923 w 3819416"/>
                <a:gd name="connsiteY7" fmla="*/ 18892 h 55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9416" h="555025">
                  <a:moveTo>
                    <a:pt x="450187" y="0"/>
                  </a:moveTo>
                  <a:lnTo>
                    <a:pt x="2496573" y="0"/>
                  </a:lnTo>
                  <a:lnTo>
                    <a:pt x="3819416" y="0"/>
                  </a:lnTo>
                  <a:lnTo>
                    <a:pt x="3680660" y="555025"/>
                  </a:lnTo>
                  <a:lnTo>
                    <a:pt x="2946761" y="555025"/>
                  </a:lnTo>
                  <a:lnTo>
                    <a:pt x="0" y="555025"/>
                  </a:lnTo>
                  <a:lnTo>
                    <a:pt x="24042" y="505116"/>
                  </a:lnTo>
                  <a:cubicBezTo>
                    <a:pt x="125540" y="318276"/>
                    <a:pt x="262113" y="153256"/>
                    <a:pt x="424923" y="18892"/>
                  </a:cubicBezTo>
                  <a:close/>
                </a:path>
              </a:pathLst>
            </a:custGeom>
            <a:grpFill/>
            <a:ln>
              <a:noFill/>
            </a:ln>
            <a:effectLst>
              <a:outerShdw blurRad="38100" sx="101000" sy="101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8" name="组合 52"/>
          <p:cNvGrpSpPr/>
          <p:nvPr/>
        </p:nvGrpSpPr>
        <p:grpSpPr>
          <a:xfrm rot="5400000">
            <a:off x="3577549" y="3701812"/>
            <a:ext cx="2696797" cy="386255"/>
            <a:chOff x="4447722" y="2324025"/>
            <a:chExt cx="3819418" cy="673286"/>
          </a:xfrm>
          <a:solidFill>
            <a:schemeClr val="accent2">
              <a:alpha val="50000"/>
            </a:schemeClr>
          </a:solidFill>
        </p:grpSpPr>
        <p:sp>
          <p:nvSpPr>
            <p:cNvPr id="26" name="任意多边形 25"/>
            <p:cNvSpPr/>
            <p:nvPr/>
          </p:nvSpPr>
          <p:spPr>
            <a:xfrm rot="10800000">
              <a:off x="4447722" y="2879048"/>
              <a:ext cx="174896" cy="118263"/>
            </a:xfrm>
            <a:custGeom>
              <a:avLst/>
              <a:gdLst>
                <a:gd name="connsiteX0" fmla="*/ 174896 w 174896"/>
                <a:gd name="connsiteY0" fmla="*/ 118264 h 118264"/>
                <a:gd name="connsiteX1" fmla="*/ 0 w 174896"/>
                <a:gd name="connsiteY1" fmla="*/ 118264 h 118264"/>
                <a:gd name="connsiteX2" fmla="*/ 45366 w 174896"/>
                <a:gd name="connsiteY2" fmla="*/ 24091 h 118264"/>
                <a:gd name="connsiteX3" fmla="*/ 54183 w 174896"/>
                <a:gd name="connsiteY3" fmla="*/ 0 h 118264"/>
              </a:gdLst>
              <a:ahLst/>
              <a:cxnLst>
                <a:cxn ang="0">
                  <a:pos x="connsiteX0" y="connsiteY0"/>
                </a:cxn>
                <a:cxn ang="0">
                  <a:pos x="connsiteX1" y="connsiteY1"/>
                </a:cxn>
                <a:cxn ang="0">
                  <a:pos x="connsiteX2" y="connsiteY2"/>
                </a:cxn>
                <a:cxn ang="0">
                  <a:pos x="connsiteX3" y="connsiteY3"/>
                </a:cxn>
              </a:cxnLst>
              <a:rect l="l" t="t" r="r" b="b"/>
              <a:pathLst>
                <a:path w="174896" h="118264">
                  <a:moveTo>
                    <a:pt x="174896" y="118264"/>
                  </a:moveTo>
                  <a:lnTo>
                    <a:pt x="0" y="118264"/>
                  </a:lnTo>
                  <a:lnTo>
                    <a:pt x="45366" y="24091"/>
                  </a:lnTo>
                  <a:lnTo>
                    <a:pt x="5418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4447723" y="2324025"/>
              <a:ext cx="3819417" cy="555025"/>
            </a:xfrm>
            <a:custGeom>
              <a:avLst/>
              <a:gdLst>
                <a:gd name="connsiteX0" fmla="*/ 450187 w 3819416"/>
                <a:gd name="connsiteY0" fmla="*/ 0 h 555025"/>
                <a:gd name="connsiteX1" fmla="*/ 2496573 w 3819416"/>
                <a:gd name="connsiteY1" fmla="*/ 0 h 555025"/>
                <a:gd name="connsiteX2" fmla="*/ 3819416 w 3819416"/>
                <a:gd name="connsiteY2" fmla="*/ 0 h 555025"/>
                <a:gd name="connsiteX3" fmla="*/ 3680660 w 3819416"/>
                <a:gd name="connsiteY3" fmla="*/ 555025 h 555025"/>
                <a:gd name="connsiteX4" fmla="*/ 2946761 w 3819416"/>
                <a:gd name="connsiteY4" fmla="*/ 555025 h 555025"/>
                <a:gd name="connsiteX5" fmla="*/ 0 w 3819416"/>
                <a:gd name="connsiteY5" fmla="*/ 555025 h 555025"/>
                <a:gd name="connsiteX6" fmla="*/ 24042 w 3819416"/>
                <a:gd name="connsiteY6" fmla="*/ 505116 h 555025"/>
                <a:gd name="connsiteX7" fmla="*/ 424923 w 3819416"/>
                <a:gd name="connsiteY7" fmla="*/ 18892 h 55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9416" h="555025">
                  <a:moveTo>
                    <a:pt x="450187" y="0"/>
                  </a:moveTo>
                  <a:lnTo>
                    <a:pt x="2496573" y="0"/>
                  </a:lnTo>
                  <a:lnTo>
                    <a:pt x="3819416" y="0"/>
                  </a:lnTo>
                  <a:lnTo>
                    <a:pt x="3680660" y="555025"/>
                  </a:lnTo>
                  <a:lnTo>
                    <a:pt x="2946761" y="555025"/>
                  </a:lnTo>
                  <a:lnTo>
                    <a:pt x="0" y="555025"/>
                  </a:lnTo>
                  <a:lnTo>
                    <a:pt x="24042" y="505116"/>
                  </a:lnTo>
                  <a:cubicBezTo>
                    <a:pt x="125540" y="318276"/>
                    <a:pt x="262113" y="153256"/>
                    <a:pt x="424923" y="18892"/>
                  </a:cubicBezTo>
                  <a:close/>
                </a:path>
              </a:pathLst>
            </a:custGeom>
            <a:grpFill/>
            <a:ln>
              <a:noFill/>
            </a:ln>
            <a:effectLst>
              <a:outerShdw blurRad="38100" sx="101000" sy="101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2" name="组合 58"/>
          <p:cNvGrpSpPr/>
          <p:nvPr/>
        </p:nvGrpSpPr>
        <p:grpSpPr>
          <a:xfrm rot="5400000">
            <a:off x="3572473" y="3697941"/>
            <a:ext cx="2696797" cy="386255"/>
            <a:chOff x="4447722" y="2324025"/>
            <a:chExt cx="3819418" cy="673286"/>
          </a:xfrm>
          <a:solidFill>
            <a:schemeClr val="accent2">
              <a:alpha val="50000"/>
            </a:schemeClr>
          </a:solidFill>
        </p:grpSpPr>
        <p:sp>
          <p:nvSpPr>
            <p:cNvPr id="32" name="任意多边形 31"/>
            <p:cNvSpPr/>
            <p:nvPr/>
          </p:nvSpPr>
          <p:spPr>
            <a:xfrm rot="10800000">
              <a:off x="4447722" y="2879048"/>
              <a:ext cx="174896" cy="118263"/>
            </a:xfrm>
            <a:custGeom>
              <a:avLst/>
              <a:gdLst>
                <a:gd name="connsiteX0" fmla="*/ 174896 w 174896"/>
                <a:gd name="connsiteY0" fmla="*/ 118264 h 118264"/>
                <a:gd name="connsiteX1" fmla="*/ 0 w 174896"/>
                <a:gd name="connsiteY1" fmla="*/ 118264 h 118264"/>
                <a:gd name="connsiteX2" fmla="*/ 45366 w 174896"/>
                <a:gd name="connsiteY2" fmla="*/ 24091 h 118264"/>
                <a:gd name="connsiteX3" fmla="*/ 54183 w 174896"/>
                <a:gd name="connsiteY3" fmla="*/ 0 h 118264"/>
              </a:gdLst>
              <a:ahLst/>
              <a:cxnLst>
                <a:cxn ang="0">
                  <a:pos x="connsiteX0" y="connsiteY0"/>
                </a:cxn>
                <a:cxn ang="0">
                  <a:pos x="connsiteX1" y="connsiteY1"/>
                </a:cxn>
                <a:cxn ang="0">
                  <a:pos x="connsiteX2" y="connsiteY2"/>
                </a:cxn>
                <a:cxn ang="0">
                  <a:pos x="connsiteX3" y="connsiteY3"/>
                </a:cxn>
              </a:cxnLst>
              <a:rect l="l" t="t" r="r" b="b"/>
              <a:pathLst>
                <a:path w="174896" h="118264">
                  <a:moveTo>
                    <a:pt x="174896" y="118264"/>
                  </a:moveTo>
                  <a:lnTo>
                    <a:pt x="0" y="118264"/>
                  </a:lnTo>
                  <a:lnTo>
                    <a:pt x="45366" y="24091"/>
                  </a:lnTo>
                  <a:lnTo>
                    <a:pt x="5418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a:off x="4447723" y="2324025"/>
              <a:ext cx="3819417" cy="555025"/>
            </a:xfrm>
            <a:custGeom>
              <a:avLst/>
              <a:gdLst>
                <a:gd name="connsiteX0" fmla="*/ 450187 w 3819416"/>
                <a:gd name="connsiteY0" fmla="*/ 0 h 555025"/>
                <a:gd name="connsiteX1" fmla="*/ 2496573 w 3819416"/>
                <a:gd name="connsiteY1" fmla="*/ 0 h 555025"/>
                <a:gd name="connsiteX2" fmla="*/ 3819416 w 3819416"/>
                <a:gd name="connsiteY2" fmla="*/ 0 h 555025"/>
                <a:gd name="connsiteX3" fmla="*/ 3680660 w 3819416"/>
                <a:gd name="connsiteY3" fmla="*/ 555025 h 555025"/>
                <a:gd name="connsiteX4" fmla="*/ 2946761 w 3819416"/>
                <a:gd name="connsiteY4" fmla="*/ 555025 h 555025"/>
                <a:gd name="connsiteX5" fmla="*/ 0 w 3819416"/>
                <a:gd name="connsiteY5" fmla="*/ 555025 h 555025"/>
                <a:gd name="connsiteX6" fmla="*/ 24042 w 3819416"/>
                <a:gd name="connsiteY6" fmla="*/ 505116 h 555025"/>
                <a:gd name="connsiteX7" fmla="*/ 424923 w 3819416"/>
                <a:gd name="connsiteY7" fmla="*/ 18892 h 55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9416" h="555025">
                  <a:moveTo>
                    <a:pt x="450187" y="0"/>
                  </a:moveTo>
                  <a:lnTo>
                    <a:pt x="2496573" y="0"/>
                  </a:lnTo>
                  <a:lnTo>
                    <a:pt x="3819416" y="0"/>
                  </a:lnTo>
                  <a:lnTo>
                    <a:pt x="3680660" y="555025"/>
                  </a:lnTo>
                  <a:lnTo>
                    <a:pt x="2946761" y="555025"/>
                  </a:lnTo>
                  <a:lnTo>
                    <a:pt x="0" y="555025"/>
                  </a:lnTo>
                  <a:lnTo>
                    <a:pt x="24042" y="505116"/>
                  </a:lnTo>
                  <a:cubicBezTo>
                    <a:pt x="125540" y="318276"/>
                    <a:pt x="262113" y="153256"/>
                    <a:pt x="424923" y="18892"/>
                  </a:cubicBezTo>
                  <a:close/>
                </a:path>
              </a:pathLst>
            </a:custGeom>
            <a:grpFill/>
            <a:ln>
              <a:noFill/>
            </a:ln>
            <a:effectLst>
              <a:outerShdw blurRad="38100" sx="101000" sy="101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5" name="组合 64"/>
          <p:cNvGrpSpPr/>
          <p:nvPr/>
        </p:nvGrpSpPr>
        <p:grpSpPr>
          <a:xfrm rot="5400000">
            <a:off x="3572474" y="3692028"/>
            <a:ext cx="2696797" cy="386255"/>
            <a:chOff x="4447722" y="2324025"/>
            <a:chExt cx="3819418" cy="673286"/>
          </a:xfrm>
          <a:solidFill>
            <a:schemeClr val="accent1">
              <a:alpha val="50000"/>
            </a:schemeClr>
          </a:solidFill>
        </p:grpSpPr>
        <p:sp>
          <p:nvSpPr>
            <p:cNvPr id="38" name="任意多边形 37"/>
            <p:cNvSpPr/>
            <p:nvPr/>
          </p:nvSpPr>
          <p:spPr>
            <a:xfrm rot="10800000">
              <a:off x="4447722" y="2879048"/>
              <a:ext cx="174896" cy="118263"/>
            </a:xfrm>
            <a:custGeom>
              <a:avLst/>
              <a:gdLst>
                <a:gd name="connsiteX0" fmla="*/ 174896 w 174896"/>
                <a:gd name="connsiteY0" fmla="*/ 118264 h 118264"/>
                <a:gd name="connsiteX1" fmla="*/ 0 w 174896"/>
                <a:gd name="connsiteY1" fmla="*/ 118264 h 118264"/>
                <a:gd name="connsiteX2" fmla="*/ 45366 w 174896"/>
                <a:gd name="connsiteY2" fmla="*/ 24091 h 118264"/>
                <a:gd name="connsiteX3" fmla="*/ 54183 w 174896"/>
                <a:gd name="connsiteY3" fmla="*/ 0 h 118264"/>
              </a:gdLst>
              <a:ahLst/>
              <a:cxnLst>
                <a:cxn ang="0">
                  <a:pos x="connsiteX0" y="connsiteY0"/>
                </a:cxn>
                <a:cxn ang="0">
                  <a:pos x="connsiteX1" y="connsiteY1"/>
                </a:cxn>
                <a:cxn ang="0">
                  <a:pos x="connsiteX2" y="connsiteY2"/>
                </a:cxn>
                <a:cxn ang="0">
                  <a:pos x="connsiteX3" y="connsiteY3"/>
                </a:cxn>
              </a:cxnLst>
              <a:rect l="l" t="t" r="r" b="b"/>
              <a:pathLst>
                <a:path w="174896" h="118264">
                  <a:moveTo>
                    <a:pt x="174896" y="118264"/>
                  </a:moveTo>
                  <a:lnTo>
                    <a:pt x="0" y="118264"/>
                  </a:lnTo>
                  <a:lnTo>
                    <a:pt x="45366" y="24091"/>
                  </a:lnTo>
                  <a:lnTo>
                    <a:pt x="54183"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a:off x="4447723" y="2324025"/>
              <a:ext cx="3819417" cy="555025"/>
            </a:xfrm>
            <a:custGeom>
              <a:avLst/>
              <a:gdLst>
                <a:gd name="connsiteX0" fmla="*/ 450187 w 3819416"/>
                <a:gd name="connsiteY0" fmla="*/ 0 h 555025"/>
                <a:gd name="connsiteX1" fmla="*/ 2496573 w 3819416"/>
                <a:gd name="connsiteY1" fmla="*/ 0 h 555025"/>
                <a:gd name="connsiteX2" fmla="*/ 3819416 w 3819416"/>
                <a:gd name="connsiteY2" fmla="*/ 0 h 555025"/>
                <a:gd name="connsiteX3" fmla="*/ 3680660 w 3819416"/>
                <a:gd name="connsiteY3" fmla="*/ 555025 h 555025"/>
                <a:gd name="connsiteX4" fmla="*/ 2946761 w 3819416"/>
                <a:gd name="connsiteY4" fmla="*/ 555025 h 555025"/>
                <a:gd name="connsiteX5" fmla="*/ 0 w 3819416"/>
                <a:gd name="connsiteY5" fmla="*/ 555025 h 555025"/>
                <a:gd name="connsiteX6" fmla="*/ 24042 w 3819416"/>
                <a:gd name="connsiteY6" fmla="*/ 505116 h 555025"/>
                <a:gd name="connsiteX7" fmla="*/ 424923 w 3819416"/>
                <a:gd name="connsiteY7" fmla="*/ 18892 h 55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9416" h="555025">
                  <a:moveTo>
                    <a:pt x="450187" y="0"/>
                  </a:moveTo>
                  <a:lnTo>
                    <a:pt x="2496573" y="0"/>
                  </a:lnTo>
                  <a:lnTo>
                    <a:pt x="3819416" y="0"/>
                  </a:lnTo>
                  <a:lnTo>
                    <a:pt x="3680660" y="555025"/>
                  </a:lnTo>
                  <a:lnTo>
                    <a:pt x="2946761" y="555025"/>
                  </a:lnTo>
                  <a:lnTo>
                    <a:pt x="0" y="555025"/>
                  </a:lnTo>
                  <a:lnTo>
                    <a:pt x="24042" y="505116"/>
                  </a:lnTo>
                  <a:cubicBezTo>
                    <a:pt x="125540" y="318276"/>
                    <a:pt x="262113" y="153256"/>
                    <a:pt x="424923" y="18892"/>
                  </a:cubicBezTo>
                  <a:close/>
                </a:path>
              </a:pathLst>
            </a:custGeom>
            <a:solidFill>
              <a:schemeClr val="accent2"/>
            </a:solidFill>
            <a:ln>
              <a:noFill/>
            </a:ln>
            <a:effectLst>
              <a:outerShdw blurRad="38100" sx="101000" sy="101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44" name="文本框 71"/>
          <p:cNvSpPr txBox="1"/>
          <p:nvPr/>
        </p:nvSpPr>
        <p:spPr>
          <a:xfrm>
            <a:off x="4729107" y="3246506"/>
            <a:ext cx="419836" cy="1865126"/>
          </a:xfrm>
          <a:prstGeom prst="rect">
            <a:avLst/>
          </a:prstGeom>
          <a:noFill/>
        </p:spPr>
        <p:txBody>
          <a:bodyPr wrap="square" rtlCol="0">
            <a:spAutoFit/>
          </a:bodyPr>
          <a:lstStyle/>
          <a:p>
            <a:r>
              <a:rPr lang="zh-CN" altLang="zh-CN" sz="2400" b="1" dirty="0">
                <a:solidFill>
                  <a:schemeClr val="bg1"/>
                </a:solidFill>
              </a:rPr>
              <a:t>支持科研</a:t>
            </a:r>
          </a:p>
          <a:p>
            <a:pPr algn="ctr">
              <a:lnSpc>
                <a:spcPct val="80000"/>
              </a:lnSpc>
            </a:pPr>
            <a:endParaRPr lang="zh-CN" altLang="en-US" sz="2400" b="1" dirty="0">
              <a:solidFill>
                <a:schemeClr val="bg1"/>
              </a:solidFill>
            </a:endParaRPr>
          </a:p>
        </p:txBody>
      </p:sp>
      <p:sp>
        <p:nvSpPr>
          <p:cNvPr id="45" name="任意多边形 44"/>
          <p:cNvSpPr/>
          <p:nvPr/>
        </p:nvSpPr>
        <p:spPr>
          <a:xfrm flipH="1">
            <a:off x="682329" y="3903970"/>
            <a:ext cx="1357881" cy="45719"/>
          </a:xfrm>
          <a:custGeom>
            <a:avLst/>
            <a:gdLst>
              <a:gd name="connsiteX0" fmla="*/ 24902 w 1352052"/>
              <a:gd name="connsiteY0" fmla="*/ 0 h 102944"/>
              <a:gd name="connsiteX1" fmla="*/ 1352052 w 1352052"/>
              <a:gd name="connsiteY1" fmla="*/ 0 h 102944"/>
              <a:gd name="connsiteX2" fmla="*/ 1327150 w 1352052"/>
              <a:gd name="connsiteY2" fmla="*/ 102944 h 102944"/>
              <a:gd name="connsiteX3" fmla="*/ 0 w 1352052"/>
              <a:gd name="connsiteY3" fmla="*/ 102944 h 102944"/>
            </a:gdLst>
            <a:ahLst/>
            <a:cxnLst>
              <a:cxn ang="0">
                <a:pos x="connsiteX0" y="connsiteY0"/>
              </a:cxn>
              <a:cxn ang="0">
                <a:pos x="connsiteX1" y="connsiteY1"/>
              </a:cxn>
              <a:cxn ang="0">
                <a:pos x="connsiteX2" y="connsiteY2"/>
              </a:cxn>
              <a:cxn ang="0">
                <a:pos x="connsiteX3" y="connsiteY3"/>
              </a:cxn>
            </a:cxnLst>
            <a:rect l="l" t="t" r="r" b="b"/>
            <a:pathLst>
              <a:path w="1352052" h="102944">
                <a:moveTo>
                  <a:pt x="24902" y="0"/>
                </a:moveTo>
                <a:lnTo>
                  <a:pt x="1352052" y="0"/>
                </a:lnTo>
                <a:lnTo>
                  <a:pt x="1327150" y="102944"/>
                </a:lnTo>
                <a:lnTo>
                  <a:pt x="0" y="10294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46" name="任意多边形 45"/>
          <p:cNvSpPr/>
          <p:nvPr/>
        </p:nvSpPr>
        <p:spPr>
          <a:xfrm>
            <a:off x="7901025" y="3862025"/>
            <a:ext cx="1357881" cy="45719"/>
          </a:xfrm>
          <a:custGeom>
            <a:avLst/>
            <a:gdLst>
              <a:gd name="connsiteX0" fmla="*/ 24902 w 1352052"/>
              <a:gd name="connsiteY0" fmla="*/ 0 h 102944"/>
              <a:gd name="connsiteX1" fmla="*/ 1352052 w 1352052"/>
              <a:gd name="connsiteY1" fmla="*/ 0 h 102944"/>
              <a:gd name="connsiteX2" fmla="*/ 1327150 w 1352052"/>
              <a:gd name="connsiteY2" fmla="*/ 102944 h 102944"/>
              <a:gd name="connsiteX3" fmla="*/ 0 w 1352052"/>
              <a:gd name="connsiteY3" fmla="*/ 102944 h 102944"/>
            </a:gdLst>
            <a:ahLst/>
            <a:cxnLst>
              <a:cxn ang="0">
                <a:pos x="connsiteX0" y="connsiteY0"/>
              </a:cxn>
              <a:cxn ang="0">
                <a:pos x="connsiteX1" y="connsiteY1"/>
              </a:cxn>
              <a:cxn ang="0">
                <a:pos x="connsiteX2" y="connsiteY2"/>
              </a:cxn>
              <a:cxn ang="0">
                <a:pos x="connsiteX3" y="connsiteY3"/>
              </a:cxn>
            </a:cxnLst>
            <a:rect l="l" t="t" r="r" b="b"/>
            <a:pathLst>
              <a:path w="1352052" h="102944">
                <a:moveTo>
                  <a:pt x="24902" y="0"/>
                </a:moveTo>
                <a:lnTo>
                  <a:pt x="1352052" y="0"/>
                </a:lnTo>
                <a:lnTo>
                  <a:pt x="1327150" y="102944"/>
                </a:lnTo>
                <a:lnTo>
                  <a:pt x="0" y="10294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pic>
        <p:nvPicPr>
          <p:cNvPr id="47" name="图片 4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0127" y="1339603"/>
            <a:ext cx="3900221" cy="1913467"/>
          </a:xfrm>
          <a:prstGeom prst="rect">
            <a:avLst/>
          </a:prstGeom>
        </p:spPr>
      </p:pic>
      <p:pic>
        <p:nvPicPr>
          <p:cNvPr id="48" name="图片 4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909243" y="4603427"/>
            <a:ext cx="3778837" cy="1701996"/>
          </a:xfrm>
          <a:prstGeom prst="rect">
            <a:avLst/>
          </a:prstGeom>
        </p:spPr>
      </p:pic>
      <p:pic>
        <p:nvPicPr>
          <p:cNvPr id="49" name="图片 48"/>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887482" y="1047985"/>
            <a:ext cx="3838575" cy="2237770"/>
          </a:xfrm>
          <a:prstGeom prst="rect">
            <a:avLst/>
          </a:prstGeom>
        </p:spPr>
      </p:pic>
      <p:pic>
        <p:nvPicPr>
          <p:cNvPr id="50" name="图片 4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35882" y="4568397"/>
            <a:ext cx="3899627" cy="1792451"/>
          </a:xfrm>
          <a:prstGeom prst="rect">
            <a:avLst/>
          </a:prstGeom>
        </p:spPr>
      </p:pic>
    </p:spTree>
    <p:extLst>
      <p:ext uri="{BB962C8B-B14F-4D97-AF65-F5344CB8AC3E}">
        <p14:creationId xmlns="" xmlns:p14="http://schemas.microsoft.com/office/powerpoint/2010/main" val="34747812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63" presetClass="path" presetSubtype="0" decel="50000" fill="hold" grpId="1" nodeType="withEffect">
                                  <p:stCondLst>
                                    <p:cond delay="0"/>
                                  </p:stCondLst>
                                  <p:childTnLst>
                                    <p:animMotion origin="layout" path="M 0.01523 -1.11111E-6 L -0.10886 -1.11111E-6 " pathEditMode="relative" rAng="0" ptsTypes="AA">
                                      <p:cBhvr>
                                        <p:cTn id="9" dur="750" spd="-100000" fill="hold"/>
                                        <p:tgtEl>
                                          <p:spTgt spid="10"/>
                                        </p:tgtEl>
                                        <p:attrNameLst>
                                          <p:attrName>ppt_x</p:attrName>
                                          <p:attrName>ppt_y</p:attrName>
                                        </p:attrNameLst>
                                      </p:cBhvr>
                                      <p:rCtr x="-6198" y="0"/>
                                    </p:animMotion>
                                  </p:childTnLst>
                                </p:cTn>
                              </p:par>
                              <p:par>
                                <p:cTn id="10" presetID="35" presetClass="path" presetSubtype="0" accel="50000" decel="50000" fill="hold" grpId="2" nodeType="withEffect">
                                  <p:stCondLst>
                                    <p:cond delay="750"/>
                                  </p:stCondLst>
                                  <p:childTnLst>
                                    <p:animMotion origin="layout" path="M 0.01601 -1.11111E-6 L 3.125E-6 -1.11111E-6 " pathEditMode="relative" rAng="0" ptsTypes="AA">
                                      <p:cBhvr>
                                        <p:cTn id="11" dur="750" fill="hold"/>
                                        <p:tgtEl>
                                          <p:spTgt spid="10"/>
                                        </p:tgtEl>
                                        <p:attrNameLst>
                                          <p:attrName>ppt_x</p:attrName>
                                          <p:attrName>ppt_y</p:attrName>
                                        </p:attrNameLst>
                                      </p:cBhvr>
                                      <p:rCtr x="-807" y="0"/>
                                    </p:animMotion>
                                  </p:childTnLst>
                                </p:cTn>
                              </p:par>
                              <p:par>
                                <p:cTn id="12" presetID="53" presetClass="entr" presetSubtype="16" fill="hold" grpId="0" nodeType="withEffect">
                                  <p:stCondLst>
                                    <p:cond delay="750"/>
                                  </p:stCondLst>
                                  <p:childTnLst>
                                    <p:set>
                                      <p:cBhvr>
                                        <p:cTn id="13" dur="1" fill="hold">
                                          <p:stCondLst>
                                            <p:cond delay="0"/>
                                          </p:stCondLst>
                                        </p:cTn>
                                        <p:tgtEl>
                                          <p:spTgt spid="18"/>
                                        </p:tgtEl>
                                        <p:attrNameLst>
                                          <p:attrName>style.visibility</p:attrName>
                                        </p:attrNameLst>
                                      </p:cBhvr>
                                      <p:to>
                                        <p:strVal val="visible"/>
                                      </p:to>
                                    </p:set>
                                    <p:anim calcmode="lin" valueType="num">
                                      <p:cBhvr>
                                        <p:cTn id="14" dur="750" fill="hold"/>
                                        <p:tgtEl>
                                          <p:spTgt spid="18"/>
                                        </p:tgtEl>
                                        <p:attrNameLst>
                                          <p:attrName>ppt_w</p:attrName>
                                        </p:attrNameLst>
                                      </p:cBhvr>
                                      <p:tavLst>
                                        <p:tav tm="0">
                                          <p:val>
                                            <p:fltVal val="0"/>
                                          </p:val>
                                        </p:tav>
                                        <p:tav tm="100000">
                                          <p:val>
                                            <p:strVal val="#ppt_w"/>
                                          </p:val>
                                        </p:tav>
                                      </p:tavLst>
                                    </p:anim>
                                    <p:anim calcmode="lin" valueType="num">
                                      <p:cBhvr>
                                        <p:cTn id="15" dur="750" fill="hold"/>
                                        <p:tgtEl>
                                          <p:spTgt spid="18"/>
                                        </p:tgtEl>
                                        <p:attrNameLst>
                                          <p:attrName>ppt_h</p:attrName>
                                        </p:attrNameLst>
                                      </p:cBhvr>
                                      <p:tavLst>
                                        <p:tav tm="0">
                                          <p:val>
                                            <p:fltVal val="0"/>
                                          </p:val>
                                        </p:tav>
                                        <p:tav tm="100000">
                                          <p:val>
                                            <p:strVal val="#ppt_h"/>
                                          </p:val>
                                        </p:tav>
                                      </p:tavLst>
                                    </p:anim>
                                    <p:animEffect transition="in" filter="fade">
                                      <p:cBhvr>
                                        <p:cTn id="16" dur="750"/>
                                        <p:tgtEl>
                                          <p:spTgt spid="18"/>
                                        </p:tgtEl>
                                      </p:cBhvr>
                                    </p:animEffect>
                                  </p:childTnLst>
                                </p:cTn>
                              </p:par>
                              <p:par>
                                <p:cTn id="17" presetID="21" presetClass="entr" presetSubtype="1" fill="hold" grpId="0" nodeType="withEffect">
                                  <p:stCondLst>
                                    <p:cond delay="125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750"/>
                                        <p:tgtEl>
                                          <p:spTgt spid="11"/>
                                        </p:tgtEl>
                                      </p:cBhvr>
                                    </p:animEffect>
                                  </p:childTnLst>
                                </p:cTn>
                              </p:par>
                              <p:par>
                                <p:cTn id="20" presetID="22" presetClass="entr" presetSubtype="4" fill="hold" nodeType="withEffect">
                                  <p:stCondLst>
                                    <p:cond delay="125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750"/>
                                        <p:tgtEl>
                                          <p:spTgt spid="5"/>
                                        </p:tgtEl>
                                      </p:cBhvr>
                                    </p:animEffect>
                                  </p:childTnLst>
                                </p:cTn>
                              </p:par>
                              <p:par>
                                <p:cTn id="23" presetID="22" presetClass="entr" presetSubtype="1" fill="hold" nodeType="withEffect">
                                  <p:stCondLst>
                                    <p:cond delay="125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750"/>
                                        <p:tgtEl>
                                          <p:spTgt spid="6"/>
                                        </p:tgtEl>
                                      </p:cBhvr>
                                    </p:animEffect>
                                  </p:childTnLst>
                                </p:cTn>
                              </p:par>
                              <p:par>
                                <p:cTn id="26" presetID="8" presetClass="emph" presetSubtype="0" fill="hold" nodeType="withEffect">
                                  <p:stCondLst>
                                    <p:cond delay="2000"/>
                                  </p:stCondLst>
                                  <p:childTnLst>
                                    <p:animRot by="21600000">
                                      <p:cBhvr>
                                        <p:cTn id="27" dur="1250" fill="hold"/>
                                        <p:tgtEl>
                                          <p:spTgt spid="5"/>
                                        </p:tgtEl>
                                        <p:attrNameLst>
                                          <p:attrName>r</p:attrName>
                                        </p:attrNameLst>
                                      </p:cBhvr>
                                    </p:animRot>
                                  </p:childTnLst>
                                </p:cTn>
                              </p:par>
                              <p:par>
                                <p:cTn id="28" presetID="8" presetClass="emph" presetSubtype="0" fill="hold" nodeType="withEffect">
                                  <p:stCondLst>
                                    <p:cond delay="2000"/>
                                  </p:stCondLst>
                                  <p:childTnLst>
                                    <p:animRot by="21600000">
                                      <p:cBhvr>
                                        <p:cTn id="29" dur="750" fill="hold"/>
                                        <p:tgtEl>
                                          <p:spTgt spid="6"/>
                                        </p:tgtEl>
                                        <p:attrNameLst>
                                          <p:attrName>r</p:attrName>
                                        </p:attrNameLst>
                                      </p:cBhvr>
                                    </p:animRot>
                                  </p:childTnLst>
                                </p:cTn>
                              </p:par>
                              <p:par>
                                <p:cTn id="30" presetID="22" presetClass="entr" presetSubtype="1" fill="hold" nodeType="withEffect">
                                  <p:stCondLst>
                                    <p:cond delay="200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750"/>
                                        <p:tgtEl>
                                          <p:spTgt spid="7"/>
                                        </p:tgtEl>
                                      </p:cBhvr>
                                    </p:animEffect>
                                  </p:childTnLst>
                                </p:cTn>
                              </p:par>
                              <p:par>
                                <p:cTn id="33" presetID="22" presetClass="entr" presetSubtype="1" fill="hold" nodeType="withEffect">
                                  <p:stCondLst>
                                    <p:cond delay="200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750"/>
                                        <p:tgtEl>
                                          <p:spTgt spid="8"/>
                                        </p:tgtEl>
                                      </p:cBhvr>
                                    </p:animEffect>
                                  </p:childTnLst>
                                </p:cTn>
                              </p:par>
                              <p:par>
                                <p:cTn id="36" presetID="22" presetClass="entr" presetSubtype="1" fill="hold" nodeType="withEffect">
                                  <p:stCondLst>
                                    <p:cond delay="200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750"/>
                                        <p:tgtEl>
                                          <p:spTgt spid="12"/>
                                        </p:tgtEl>
                                      </p:cBhvr>
                                    </p:animEffect>
                                  </p:childTnLst>
                                </p:cTn>
                              </p:par>
                              <p:par>
                                <p:cTn id="39" presetID="22" presetClass="entr" presetSubtype="1" fill="hold" nodeType="withEffect">
                                  <p:stCondLst>
                                    <p:cond delay="200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750"/>
                                        <p:tgtEl>
                                          <p:spTgt spid="15"/>
                                        </p:tgtEl>
                                      </p:cBhvr>
                                    </p:animEffect>
                                  </p:childTnLst>
                                </p:cTn>
                              </p:par>
                              <p:par>
                                <p:cTn id="42" presetID="16" presetClass="entr" presetSubtype="37" fill="hold" nodeType="withEffect">
                                  <p:stCondLst>
                                    <p:cond delay="2000"/>
                                  </p:stCondLst>
                                  <p:childTnLst>
                                    <p:set>
                                      <p:cBhvr>
                                        <p:cTn id="43" dur="1" fill="hold">
                                          <p:stCondLst>
                                            <p:cond delay="0"/>
                                          </p:stCondLst>
                                        </p:cTn>
                                        <p:tgtEl>
                                          <p:spTgt spid="9"/>
                                        </p:tgtEl>
                                        <p:attrNameLst>
                                          <p:attrName>style.visibility</p:attrName>
                                        </p:attrNameLst>
                                      </p:cBhvr>
                                      <p:to>
                                        <p:strVal val="visible"/>
                                      </p:to>
                                    </p:set>
                                    <p:animEffect transition="in" filter="barn(outVertical)">
                                      <p:cBhvr>
                                        <p:cTn id="44" dur="1000"/>
                                        <p:tgtEl>
                                          <p:spTgt spid="9"/>
                                        </p:tgtEl>
                                      </p:cBhvr>
                                    </p:animEffect>
                                  </p:childTnLst>
                                </p:cTn>
                              </p:par>
                              <p:par>
                                <p:cTn id="45" presetID="12" presetClass="entr" presetSubtype="1" fill="hold" grpId="0" nodeType="withEffect">
                                  <p:stCondLst>
                                    <p:cond delay="200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750"/>
                                        <p:tgtEl>
                                          <p:spTgt spid="44"/>
                                        </p:tgtEl>
                                        <p:attrNameLst>
                                          <p:attrName>ppt_y</p:attrName>
                                        </p:attrNameLst>
                                      </p:cBhvr>
                                      <p:tavLst>
                                        <p:tav tm="0">
                                          <p:val>
                                            <p:strVal val="#ppt_y-#ppt_h*1.125000"/>
                                          </p:val>
                                        </p:tav>
                                        <p:tav tm="100000">
                                          <p:val>
                                            <p:strVal val="#ppt_y"/>
                                          </p:val>
                                        </p:tav>
                                      </p:tavLst>
                                    </p:anim>
                                    <p:animEffect transition="in" filter="wipe(down)">
                                      <p:cBhvr>
                                        <p:cTn id="48" dur="750"/>
                                        <p:tgtEl>
                                          <p:spTgt spid="44"/>
                                        </p:tgtEl>
                                      </p:cBhvr>
                                    </p:animEffect>
                                  </p:childTnLst>
                                </p:cTn>
                              </p:par>
                              <p:par>
                                <p:cTn id="49" presetID="17" presetClass="entr" presetSubtype="10" fill="hold" grpId="0" nodeType="withEffect">
                                  <p:stCondLst>
                                    <p:cond delay="3500"/>
                                  </p:stCondLst>
                                  <p:childTnLst>
                                    <p:set>
                                      <p:cBhvr>
                                        <p:cTn id="50" dur="1" fill="hold">
                                          <p:stCondLst>
                                            <p:cond delay="0"/>
                                          </p:stCondLst>
                                        </p:cTn>
                                        <p:tgtEl>
                                          <p:spTgt spid="46"/>
                                        </p:tgtEl>
                                        <p:attrNameLst>
                                          <p:attrName>style.visibility</p:attrName>
                                        </p:attrNameLst>
                                      </p:cBhvr>
                                      <p:to>
                                        <p:strVal val="visible"/>
                                      </p:to>
                                    </p:set>
                                    <p:anim calcmode="lin" valueType="num">
                                      <p:cBhvr>
                                        <p:cTn id="51" dur="750" fill="hold"/>
                                        <p:tgtEl>
                                          <p:spTgt spid="46"/>
                                        </p:tgtEl>
                                        <p:attrNameLst>
                                          <p:attrName>ppt_w</p:attrName>
                                        </p:attrNameLst>
                                      </p:cBhvr>
                                      <p:tavLst>
                                        <p:tav tm="0">
                                          <p:val>
                                            <p:fltVal val="0"/>
                                          </p:val>
                                        </p:tav>
                                        <p:tav tm="100000">
                                          <p:val>
                                            <p:strVal val="#ppt_w"/>
                                          </p:val>
                                        </p:tav>
                                      </p:tavLst>
                                    </p:anim>
                                    <p:anim calcmode="lin" valueType="num">
                                      <p:cBhvr>
                                        <p:cTn id="52" dur="750" fill="hold"/>
                                        <p:tgtEl>
                                          <p:spTgt spid="46"/>
                                        </p:tgtEl>
                                        <p:attrNameLst>
                                          <p:attrName>ppt_h</p:attrName>
                                        </p:attrNameLst>
                                      </p:cBhvr>
                                      <p:tavLst>
                                        <p:tav tm="0">
                                          <p:val>
                                            <p:strVal val="#ppt_h"/>
                                          </p:val>
                                        </p:tav>
                                        <p:tav tm="100000">
                                          <p:val>
                                            <p:strVal val="#ppt_h"/>
                                          </p:val>
                                        </p:tav>
                                      </p:tavLst>
                                    </p:anim>
                                  </p:childTnLst>
                                </p:cTn>
                              </p:par>
                              <p:par>
                                <p:cTn id="53" presetID="17" presetClass="entr" presetSubtype="10" fill="hold" grpId="0" nodeType="withEffect">
                                  <p:stCondLst>
                                    <p:cond delay="3500"/>
                                  </p:stCondLst>
                                  <p:childTnLst>
                                    <p:set>
                                      <p:cBhvr>
                                        <p:cTn id="54" dur="1" fill="hold">
                                          <p:stCondLst>
                                            <p:cond delay="0"/>
                                          </p:stCondLst>
                                        </p:cTn>
                                        <p:tgtEl>
                                          <p:spTgt spid="45"/>
                                        </p:tgtEl>
                                        <p:attrNameLst>
                                          <p:attrName>style.visibility</p:attrName>
                                        </p:attrNameLst>
                                      </p:cBhvr>
                                      <p:to>
                                        <p:strVal val="visible"/>
                                      </p:to>
                                    </p:set>
                                    <p:anim calcmode="lin" valueType="num">
                                      <p:cBhvr>
                                        <p:cTn id="55" dur="750" fill="hold"/>
                                        <p:tgtEl>
                                          <p:spTgt spid="45"/>
                                        </p:tgtEl>
                                        <p:attrNameLst>
                                          <p:attrName>ppt_w</p:attrName>
                                        </p:attrNameLst>
                                      </p:cBhvr>
                                      <p:tavLst>
                                        <p:tav tm="0">
                                          <p:val>
                                            <p:fltVal val="0"/>
                                          </p:val>
                                        </p:tav>
                                        <p:tav tm="100000">
                                          <p:val>
                                            <p:strVal val="#ppt_w"/>
                                          </p:val>
                                        </p:tav>
                                      </p:tavLst>
                                    </p:anim>
                                    <p:anim calcmode="lin" valueType="num">
                                      <p:cBhvr>
                                        <p:cTn id="56" dur="75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1" grpId="0" animBg="1"/>
      <p:bldP spid="18" grpId="0" animBg="1"/>
      <p:bldP spid="44" grpId="0"/>
      <p:bldP spid="45" grpId="0" animBg="1"/>
      <p:bldP spid="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2231"/>
            <a:ext cx="165100" cy="5805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3"/>
              </a:solidFill>
            </a:endParaRPr>
          </a:p>
        </p:txBody>
      </p:sp>
      <p:sp>
        <p:nvSpPr>
          <p:cNvPr id="3" name="等腰三角形 2"/>
          <p:cNvSpPr/>
          <p:nvPr/>
        </p:nvSpPr>
        <p:spPr>
          <a:xfrm rot="5400000">
            <a:off x="-13203" y="443800"/>
            <a:ext cx="580572" cy="15743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文本框 3"/>
          <p:cNvSpPr txBox="1"/>
          <p:nvPr/>
        </p:nvSpPr>
        <p:spPr>
          <a:xfrm flipH="1">
            <a:off x="389068" y="291683"/>
            <a:ext cx="2717846" cy="461665"/>
          </a:xfrm>
          <a:prstGeom prst="rect">
            <a:avLst/>
          </a:prstGeom>
          <a:noFill/>
        </p:spPr>
        <p:txBody>
          <a:bodyPr wrap="none" rtlCol="0">
            <a:spAutoFit/>
          </a:bodyPr>
          <a:lstStyle/>
          <a:p>
            <a:r>
              <a:rPr lang="en-US" altLang="zh-CN" sz="2400" b="1" dirty="0" smtClean="0">
                <a:solidFill>
                  <a:schemeClr val="accent1"/>
                </a:solidFill>
                <a:latin typeface="+mj-ea"/>
                <a:ea typeface="+mj-ea"/>
                <a:cs typeface="Segoe UI" panose="020B0502040204020203" pitchFamily="34" charset="0"/>
              </a:rPr>
              <a:t>03</a:t>
            </a:r>
            <a:r>
              <a:rPr lang="zh-CN" altLang="en-US" sz="2400" b="1" dirty="0" smtClean="0">
                <a:solidFill>
                  <a:schemeClr val="accent1"/>
                </a:solidFill>
                <a:latin typeface="+mj-ea"/>
                <a:ea typeface="+mj-ea"/>
                <a:cs typeface="Segoe UI" panose="020B0502040204020203" pitchFamily="34" charset="0"/>
              </a:rPr>
              <a:t>｜科研辅助功能</a:t>
            </a:r>
            <a:endParaRPr lang="zh-CN" altLang="en-US" sz="2400" b="1" dirty="0">
              <a:solidFill>
                <a:schemeClr val="accent1"/>
              </a:solidFill>
              <a:latin typeface="+mj-ea"/>
              <a:ea typeface="+mj-ea"/>
              <a:cs typeface="Segoe UI" panose="020B0502040204020203" pitchFamily="34" charset="0"/>
            </a:endParaRPr>
          </a:p>
        </p:txBody>
      </p:sp>
      <p:grpSp>
        <p:nvGrpSpPr>
          <p:cNvPr id="5" name="组合 33"/>
          <p:cNvGrpSpPr/>
          <p:nvPr/>
        </p:nvGrpSpPr>
        <p:grpSpPr>
          <a:xfrm>
            <a:off x="570423" y="2403785"/>
            <a:ext cx="3259592" cy="1028144"/>
            <a:chOff x="2489629" y="1521982"/>
            <a:chExt cx="3008854" cy="771108"/>
          </a:xfrm>
        </p:grpSpPr>
        <p:sp>
          <p:nvSpPr>
            <p:cNvPr id="35" name="Rectangle 4"/>
            <p:cNvSpPr>
              <a:spLocks/>
            </p:cNvSpPr>
            <p:nvPr/>
          </p:nvSpPr>
          <p:spPr bwMode="auto">
            <a:xfrm>
              <a:off x="3705840" y="2067071"/>
              <a:ext cx="1792643" cy="226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endParaRPr lang="en-US" sz="1333" dirty="0">
                <a:solidFill>
                  <a:schemeClr val="bg1"/>
                </a:solidFill>
                <a:latin typeface="+mn-ea"/>
                <a:cs typeface="Lato Light" charset="0"/>
                <a:sym typeface="Lato Light" charset="0"/>
              </a:endParaRPr>
            </a:p>
          </p:txBody>
        </p:sp>
        <p:sp>
          <p:nvSpPr>
            <p:cNvPr id="36" name="文本框 48"/>
            <p:cNvSpPr txBox="1"/>
            <p:nvPr/>
          </p:nvSpPr>
          <p:spPr>
            <a:xfrm>
              <a:off x="2489629" y="1521982"/>
              <a:ext cx="170548" cy="500090"/>
            </a:xfrm>
            <a:prstGeom prst="rect">
              <a:avLst/>
            </a:prstGeom>
            <a:noFill/>
          </p:spPr>
          <p:txBody>
            <a:bodyPr wrap="none" rtlCol="0">
              <a:spAutoFit/>
            </a:bodyPr>
            <a:lstStyle/>
            <a:p>
              <a:endParaRPr lang="zh-CN" altLang="en-US" sz="3733" b="1" dirty="0">
                <a:solidFill>
                  <a:schemeClr val="bg1"/>
                </a:solidFill>
                <a:latin typeface="+mn-ea"/>
              </a:endParaRPr>
            </a:p>
          </p:txBody>
        </p:sp>
        <p:grpSp>
          <p:nvGrpSpPr>
            <p:cNvPr id="6" name="组合 73"/>
            <p:cNvGrpSpPr/>
            <p:nvPr/>
          </p:nvGrpSpPr>
          <p:grpSpPr>
            <a:xfrm>
              <a:off x="4498974" y="1634941"/>
              <a:ext cx="344488" cy="354013"/>
              <a:chOff x="7153275" y="1962151"/>
              <a:chExt cx="344488" cy="354013"/>
            </a:xfrm>
          </p:grpSpPr>
          <p:sp>
            <p:nvSpPr>
              <p:cNvPr id="40" name="Freeform 284"/>
              <p:cNvSpPr>
                <a:spLocks/>
              </p:cNvSpPr>
              <p:nvPr/>
            </p:nvSpPr>
            <p:spPr bwMode="auto">
              <a:xfrm>
                <a:off x="7400925" y="2065338"/>
                <a:ext cx="93663" cy="100013"/>
              </a:xfrm>
              <a:custGeom>
                <a:avLst/>
                <a:gdLst>
                  <a:gd name="T0" fmla="*/ 27 w 59"/>
                  <a:gd name="T1" fmla="*/ 0 h 63"/>
                  <a:gd name="T2" fmla="*/ 59 w 59"/>
                  <a:gd name="T3" fmla="*/ 10 h 63"/>
                  <a:gd name="T4" fmla="*/ 11 w 59"/>
                  <a:gd name="T5" fmla="*/ 63 h 63"/>
                  <a:gd name="T6" fmla="*/ 0 w 59"/>
                  <a:gd name="T7" fmla="*/ 30 h 63"/>
                  <a:gd name="T8" fmla="*/ 27 w 59"/>
                  <a:gd name="T9" fmla="*/ 0 h 63"/>
                </a:gdLst>
                <a:ahLst/>
                <a:cxnLst>
                  <a:cxn ang="0">
                    <a:pos x="T0" y="T1"/>
                  </a:cxn>
                  <a:cxn ang="0">
                    <a:pos x="T2" y="T3"/>
                  </a:cxn>
                  <a:cxn ang="0">
                    <a:pos x="T4" y="T5"/>
                  </a:cxn>
                  <a:cxn ang="0">
                    <a:pos x="T6" y="T7"/>
                  </a:cxn>
                  <a:cxn ang="0">
                    <a:pos x="T8" y="T9"/>
                  </a:cxn>
                </a:cxnLst>
                <a:rect l="0" t="0" r="r" b="b"/>
                <a:pathLst>
                  <a:path w="59" h="63">
                    <a:moveTo>
                      <a:pt x="27" y="0"/>
                    </a:moveTo>
                    <a:lnTo>
                      <a:pt x="59" y="10"/>
                    </a:lnTo>
                    <a:lnTo>
                      <a:pt x="11" y="63"/>
                    </a:lnTo>
                    <a:lnTo>
                      <a:pt x="0" y="30"/>
                    </a:lnTo>
                    <a:lnTo>
                      <a:pt x="2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41" name="Freeform 286"/>
              <p:cNvSpPr>
                <a:spLocks/>
              </p:cNvSpPr>
              <p:nvPr/>
            </p:nvSpPr>
            <p:spPr bwMode="auto">
              <a:xfrm>
                <a:off x="7256463" y="2216151"/>
                <a:ext cx="96838" cy="93663"/>
              </a:xfrm>
              <a:custGeom>
                <a:avLst/>
                <a:gdLst>
                  <a:gd name="T0" fmla="*/ 0 w 61"/>
                  <a:gd name="T1" fmla="*/ 29 h 59"/>
                  <a:gd name="T2" fmla="*/ 28 w 61"/>
                  <a:gd name="T3" fmla="*/ 0 h 59"/>
                  <a:gd name="T4" fmla="*/ 61 w 61"/>
                  <a:gd name="T5" fmla="*/ 9 h 59"/>
                  <a:gd name="T6" fmla="*/ 12 w 61"/>
                  <a:gd name="T7" fmla="*/ 59 h 59"/>
                  <a:gd name="T8" fmla="*/ 0 w 61"/>
                  <a:gd name="T9" fmla="*/ 29 h 59"/>
                </a:gdLst>
                <a:ahLst/>
                <a:cxnLst>
                  <a:cxn ang="0">
                    <a:pos x="T0" y="T1"/>
                  </a:cxn>
                  <a:cxn ang="0">
                    <a:pos x="T2" y="T3"/>
                  </a:cxn>
                  <a:cxn ang="0">
                    <a:pos x="T4" y="T5"/>
                  </a:cxn>
                  <a:cxn ang="0">
                    <a:pos x="T6" y="T7"/>
                  </a:cxn>
                  <a:cxn ang="0">
                    <a:pos x="T8" y="T9"/>
                  </a:cxn>
                </a:cxnLst>
                <a:rect l="0" t="0" r="r" b="b"/>
                <a:pathLst>
                  <a:path w="61" h="59">
                    <a:moveTo>
                      <a:pt x="0" y="29"/>
                    </a:moveTo>
                    <a:lnTo>
                      <a:pt x="28" y="0"/>
                    </a:lnTo>
                    <a:lnTo>
                      <a:pt x="61" y="9"/>
                    </a:lnTo>
                    <a:lnTo>
                      <a:pt x="12" y="59"/>
                    </a:lnTo>
                    <a:lnTo>
                      <a:pt x="0" y="29"/>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42" name="Freeform 288"/>
              <p:cNvSpPr>
                <a:spLocks/>
              </p:cNvSpPr>
              <p:nvPr/>
            </p:nvSpPr>
            <p:spPr bwMode="auto">
              <a:xfrm>
                <a:off x="7192963" y="1998663"/>
                <a:ext cx="304800" cy="317500"/>
              </a:xfrm>
              <a:custGeom>
                <a:avLst/>
                <a:gdLst>
                  <a:gd name="T0" fmla="*/ 0 w 192"/>
                  <a:gd name="T1" fmla="*/ 191 h 200"/>
                  <a:gd name="T2" fmla="*/ 181 w 192"/>
                  <a:gd name="T3" fmla="*/ 0 h 200"/>
                  <a:gd name="T4" fmla="*/ 192 w 192"/>
                  <a:gd name="T5" fmla="*/ 11 h 200"/>
                  <a:gd name="T6" fmla="*/ 11 w 192"/>
                  <a:gd name="T7" fmla="*/ 200 h 200"/>
                  <a:gd name="T8" fmla="*/ 0 w 192"/>
                  <a:gd name="T9" fmla="*/ 191 h 200"/>
                </a:gdLst>
                <a:ahLst/>
                <a:cxnLst>
                  <a:cxn ang="0">
                    <a:pos x="T0" y="T1"/>
                  </a:cxn>
                  <a:cxn ang="0">
                    <a:pos x="T2" y="T3"/>
                  </a:cxn>
                  <a:cxn ang="0">
                    <a:pos x="T4" y="T5"/>
                  </a:cxn>
                  <a:cxn ang="0">
                    <a:pos x="T6" y="T7"/>
                  </a:cxn>
                  <a:cxn ang="0">
                    <a:pos x="T8" y="T9"/>
                  </a:cxn>
                </a:cxnLst>
                <a:rect l="0" t="0" r="r" b="b"/>
                <a:pathLst>
                  <a:path w="192" h="200">
                    <a:moveTo>
                      <a:pt x="0" y="191"/>
                    </a:moveTo>
                    <a:lnTo>
                      <a:pt x="181" y="0"/>
                    </a:lnTo>
                    <a:lnTo>
                      <a:pt x="192" y="11"/>
                    </a:lnTo>
                    <a:lnTo>
                      <a:pt x="11" y="200"/>
                    </a:lnTo>
                    <a:lnTo>
                      <a:pt x="0" y="191"/>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43" name="Freeform 289"/>
              <p:cNvSpPr>
                <a:spLocks/>
              </p:cNvSpPr>
              <p:nvPr/>
            </p:nvSpPr>
            <p:spPr bwMode="auto">
              <a:xfrm>
                <a:off x="7210425" y="2263776"/>
                <a:ext cx="47625" cy="52388"/>
              </a:xfrm>
              <a:custGeom>
                <a:avLst/>
                <a:gdLst>
                  <a:gd name="T0" fmla="*/ 30 w 30"/>
                  <a:gd name="T1" fmla="*/ 0 h 33"/>
                  <a:gd name="T2" fmla="*/ 0 w 30"/>
                  <a:gd name="T3" fmla="*/ 33 h 33"/>
                  <a:gd name="T4" fmla="*/ 30 w 30"/>
                  <a:gd name="T5" fmla="*/ 0 h 33"/>
                  <a:gd name="T6" fmla="*/ 30 w 30"/>
                  <a:gd name="T7" fmla="*/ 0 h 33"/>
                </a:gdLst>
                <a:ahLst/>
                <a:cxnLst>
                  <a:cxn ang="0">
                    <a:pos x="T0" y="T1"/>
                  </a:cxn>
                  <a:cxn ang="0">
                    <a:pos x="T2" y="T3"/>
                  </a:cxn>
                  <a:cxn ang="0">
                    <a:pos x="T4" y="T5"/>
                  </a:cxn>
                  <a:cxn ang="0">
                    <a:pos x="T6" y="T7"/>
                  </a:cxn>
                </a:cxnLst>
                <a:rect l="0" t="0" r="r" b="b"/>
                <a:pathLst>
                  <a:path w="30" h="33">
                    <a:moveTo>
                      <a:pt x="30" y="0"/>
                    </a:moveTo>
                    <a:lnTo>
                      <a:pt x="0" y="33"/>
                    </a:lnTo>
                    <a:lnTo>
                      <a:pt x="30" y="0"/>
                    </a:lnTo>
                    <a:lnTo>
                      <a:pt x="30" y="0"/>
                    </a:lnTo>
                    <a:close/>
                  </a:path>
                </a:pathLst>
              </a:custGeom>
              <a:solidFill>
                <a:srgbClr val="398F9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1" name="Freeform 290"/>
              <p:cNvSpPr>
                <a:spLocks/>
              </p:cNvSpPr>
              <p:nvPr/>
            </p:nvSpPr>
            <p:spPr bwMode="auto">
              <a:xfrm>
                <a:off x="7210425" y="2263776"/>
                <a:ext cx="47625" cy="52388"/>
              </a:xfrm>
              <a:custGeom>
                <a:avLst/>
                <a:gdLst>
                  <a:gd name="T0" fmla="*/ 30 w 30"/>
                  <a:gd name="T1" fmla="*/ 0 h 33"/>
                  <a:gd name="T2" fmla="*/ 0 w 30"/>
                  <a:gd name="T3" fmla="*/ 33 h 33"/>
                  <a:gd name="T4" fmla="*/ 30 w 30"/>
                  <a:gd name="T5" fmla="*/ 0 h 33"/>
                  <a:gd name="T6" fmla="*/ 30 w 30"/>
                  <a:gd name="T7" fmla="*/ 0 h 33"/>
                </a:gdLst>
                <a:ahLst/>
                <a:cxnLst>
                  <a:cxn ang="0">
                    <a:pos x="T0" y="T1"/>
                  </a:cxn>
                  <a:cxn ang="0">
                    <a:pos x="T2" y="T3"/>
                  </a:cxn>
                  <a:cxn ang="0">
                    <a:pos x="T4" y="T5"/>
                  </a:cxn>
                  <a:cxn ang="0">
                    <a:pos x="T6" y="T7"/>
                  </a:cxn>
                </a:cxnLst>
                <a:rect l="0" t="0" r="r" b="b"/>
                <a:pathLst>
                  <a:path w="30" h="33">
                    <a:moveTo>
                      <a:pt x="30" y="0"/>
                    </a:moveTo>
                    <a:lnTo>
                      <a:pt x="0" y="33"/>
                    </a:lnTo>
                    <a:lnTo>
                      <a:pt x="30" y="0"/>
                    </a:lnTo>
                    <a:lnTo>
                      <a:pt x="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2" name="Freeform 292"/>
              <p:cNvSpPr>
                <a:spLocks noEditPoints="1"/>
              </p:cNvSpPr>
              <p:nvPr/>
            </p:nvSpPr>
            <p:spPr bwMode="auto">
              <a:xfrm>
                <a:off x="7153275" y="1962151"/>
                <a:ext cx="344488" cy="354013"/>
              </a:xfrm>
              <a:custGeom>
                <a:avLst/>
                <a:gdLst>
                  <a:gd name="T0" fmla="*/ 90 w 217"/>
                  <a:gd name="T1" fmla="*/ 95 h 223"/>
                  <a:gd name="T2" fmla="*/ 0 w 217"/>
                  <a:gd name="T3" fmla="*/ 189 h 223"/>
                  <a:gd name="T4" fmla="*/ 36 w 217"/>
                  <a:gd name="T5" fmla="*/ 223 h 223"/>
                  <a:gd name="T6" fmla="*/ 66 w 217"/>
                  <a:gd name="T7" fmla="*/ 190 h 223"/>
                  <a:gd name="T8" fmla="*/ 66 w 217"/>
                  <a:gd name="T9" fmla="*/ 190 h 223"/>
                  <a:gd name="T10" fmla="*/ 36 w 217"/>
                  <a:gd name="T11" fmla="*/ 223 h 223"/>
                  <a:gd name="T12" fmla="*/ 25 w 217"/>
                  <a:gd name="T13" fmla="*/ 214 h 223"/>
                  <a:gd name="T14" fmla="*/ 115 w 217"/>
                  <a:gd name="T15" fmla="*/ 119 h 223"/>
                  <a:gd name="T16" fmla="*/ 90 w 217"/>
                  <a:gd name="T17" fmla="*/ 95 h 223"/>
                  <a:gd name="T18" fmla="*/ 181 w 217"/>
                  <a:gd name="T19" fmla="*/ 0 h 223"/>
                  <a:gd name="T20" fmla="*/ 179 w 217"/>
                  <a:gd name="T21" fmla="*/ 0 h 223"/>
                  <a:gd name="T22" fmla="*/ 206 w 217"/>
                  <a:gd name="T23" fmla="*/ 25 h 223"/>
                  <a:gd name="T24" fmla="*/ 206 w 217"/>
                  <a:gd name="T25" fmla="*/ 23 h 223"/>
                  <a:gd name="T26" fmla="*/ 217 w 217"/>
                  <a:gd name="T27" fmla="*/ 34 h 223"/>
                  <a:gd name="T28" fmla="*/ 181 w 217"/>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223">
                    <a:moveTo>
                      <a:pt x="90" y="95"/>
                    </a:moveTo>
                    <a:lnTo>
                      <a:pt x="0" y="189"/>
                    </a:lnTo>
                    <a:lnTo>
                      <a:pt x="36" y="223"/>
                    </a:lnTo>
                    <a:lnTo>
                      <a:pt x="66" y="190"/>
                    </a:lnTo>
                    <a:lnTo>
                      <a:pt x="66" y="190"/>
                    </a:lnTo>
                    <a:lnTo>
                      <a:pt x="36" y="223"/>
                    </a:lnTo>
                    <a:lnTo>
                      <a:pt x="25" y="214"/>
                    </a:lnTo>
                    <a:lnTo>
                      <a:pt x="115" y="119"/>
                    </a:lnTo>
                    <a:lnTo>
                      <a:pt x="90" y="95"/>
                    </a:lnTo>
                    <a:moveTo>
                      <a:pt x="181" y="0"/>
                    </a:moveTo>
                    <a:lnTo>
                      <a:pt x="179" y="0"/>
                    </a:lnTo>
                    <a:lnTo>
                      <a:pt x="206" y="25"/>
                    </a:lnTo>
                    <a:lnTo>
                      <a:pt x="206" y="23"/>
                    </a:lnTo>
                    <a:lnTo>
                      <a:pt x="217" y="34"/>
                    </a:lnTo>
                    <a:lnTo>
                      <a:pt x="18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3" name="Freeform 293"/>
              <p:cNvSpPr>
                <a:spLocks/>
              </p:cNvSpPr>
              <p:nvPr/>
            </p:nvSpPr>
            <p:spPr bwMode="auto">
              <a:xfrm>
                <a:off x="7304088" y="2165351"/>
                <a:ext cx="49213" cy="53975"/>
              </a:xfrm>
              <a:custGeom>
                <a:avLst/>
                <a:gdLst>
                  <a:gd name="T0" fmla="*/ 31 w 31"/>
                  <a:gd name="T1" fmla="*/ 0 h 34"/>
                  <a:gd name="T2" fmla="*/ 0 w 31"/>
                  <a:gd name="T3" fmla="*/ 34 h 34"/>
                  <a:gd name="T4" fmla="*/ 0 w 31"/>
                  <a:gd name="T5" fmla="*/ 34 h 34"/>
                  <a:gd name="T6" fmla="*/ 31 w 31"/>
                  <a:gd name="T7" fmla="*/ 0 h 34"/>
                  <a:gd name="T8" fmla="*/ 31 w 31"/>
                  <a:gd name="T9" fmla="*/ 0 h 34"/>
                </a:gdLst>
                <a:ahLst/>
                <a:cxnLst>
                  <a:cxn ang="0">
                    <a:pos x="T0" y="T1"/>
                  </a:cxn>
                  <a:cxn ang="0">
                    <a:pos x="T2" y="T3"/>
                  </a:cxn>
                  <a:cxn ang="0">
                    <a:pos x="T4" y="T5"/>
                  </a:cxn>
                  <a:cxn ang="0">
                    <a:pos x="T6" y="T7"/>
                  </a:cxn>
                  <a:cxn ang="0">
                    <a:pos x="T8" y="T9"/>
                  </a:cxn>
                </a:cxnLst>
                <a:rect l="0" t="0" r="r" b="b"/>
                <a:pathLst>
                  <a:path w="31" h="34">
                    <a:moveTo>
                      <a:pt x="31" y="0"/>
                    </a:moveTo>
                    <a:lnTo>
                      <a:pt x="0" y="34"/>
                    </a:lnTo>
                    <a:lnTo>
                      <a:pt x="0" y="34"/>
                    </a:lnTo>
                    <a:lnTo>
                      <a:pt x="31" y="0"/>
                    </a:lnTo>
                    <a:lnTo>
                      <a:pt x="31" y="0"/>
                    </a:lnTo>
                    <a:close/>
                  </a:path>
                </a:pathLst>
              </a:custGeom>
              <a:solidFill>
                <a:srgbClr val="398F9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4" name="Freeform 294"/>
              <p:cNvSpPr>
                <a:spLocks/>
              </p:cNvSpPr>
              <p:nvPr/>
            </p:nvSpPr>
            <p:spPr bwMode="auto">
              <a:xfrm>
                <a:off x="7304088" y="2165351"/>
                <a:ext cx="49213" cy="53975"/>
              </a:xfrm>
              <a:custGeom>
                <a:avLst/>
                <a:gdLst>
                  <a:gd name="T0" fmla="*/ 31 w 31"/>
                  <a:gd name="T1" fmla="*/ 0 h 34"/>
                  <a:gd name="T2" fmla="*/ 0 w 31"/>
                  <a:gd name="T3" fmla="*/ 34 h 34"/>
                  <a:gd name="T4" fmla="*/ 0 w 31"/>
                  <a:gd name="T5" fmla="*/ 34 h 34"/>
                  <a:gd name="T6" fmla="*/ 31 w 31"/>
                  <a:gd name="T7" fmla="*/ 0 h 34"/>
                  <a:gd name="T8" fmla="*/ 31 w 31"/>
                  <a:gd name="T9" fmla="*/ 0 h 34"/>
                </a:gdLst>
                <a:ahLst/>
                <a:cxnLst>
                  <a:cxn ang="0">
                    <a:pos x="T0" y="T1"/>
                  </a:cxn>
                  <a:cxn ang="0">
                    <a:pos x="T2" y="T3"/>
                  </a:cxn>
                  <a:cxn ang="0">
                    <a:pos x="T4" y="T5"/>
                  </a:cxn>
                  <a:cxn ang="0">
                    <a:pos x="T6" y="T7"/>
                  </a:cxn>
                  <a:cxn ang="0">
                    <a:pos x="T8" y="T9"/>
                  </a:cxn>
                </a:cxnLst>
                <a:rect l="0" t="0" r="r" b="b"/>
                <a:pathLst>
                  <a:path w="31" h="34">
                    <a:moveTo>
                      <a:pt x="31" y="0"/>
                    </a:moveTo>
                    <a:lnTo>
                      <a:pt x="0" y="34"/>
                    </a:lnTo>
                    <a:lnTo>
                      <a:pt x="0" y="34"/>
                    </a:lnTo>
                    <a:lnTo>
                      <a:pt x="31" y="0"/>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5" name="Freeform 295"/>
              <p:cNvSpPr>
                <a:spLocks noEditPoints="1"/>
              </p:cNvSpPr>
              <p:nvPr/>
            </p:nvSpPr>
            <p:spPr bwMode="auto">
              <a:xfrm>
                <a:off x="7304088" y="2016126"/>
                <a:ext cx="193675" cy="203200"/>
              </a:xfrm>
              <a:custGeom>
                <a:avLst/>
                <a:gdLst>
                  <a:gd name="T0" fmla="*/ 31 w 122"/>
                  <a:gd name="T1" fmla="*/ 94 h 128"/>
                  <a:gd name="T2" fmla="*/ 0 w 122"/>
                  <a:gd name="T3" fmla="*/ 128 h 128"/>
                  <a:gd name="T4" fmla="*/ 0 w 122"/>
                  <a:gd name="T5" fmla="*/ 128 h 128"/>
                  <a:gd name="T6" fmla="*/ 31 w 122"/>
                  <a:gd name="T7" fmla="*/ 94 h 128"/>
                  <a:gd name="T8" fmla="*/ 31 w 122"/>
                  <a:gd name="T9" fmla="*/ 94 h 128"/>
                  <a:gd name="T10" fmla="*/ 61 w 122"/>
                  <a:gd name="T11" fmla="*/ 61 h 128"/>
                  <a:gd name="T12" fmla="*/ 56 w 122"/>
                  <a:gd name="T13" fmla="*/ 68 h 128"/>
                  <a:gd name="T14" fmla="*/ 61 w 122"/>
                  <a:gd name="T15" fmla="*/ 61 h 128"/>
                  <a:gd name="T16" fmla="*/ 61 w 122"/>
                  <a:gd name="T17" fmla="*/ 61 h 128"/>
                  <a:gd name="T18" fmla="*/ 122 w 122"/>
                  <a:gd name="T19" fmla="*/ 0 h 128"/>
                  <a:gd name="T20" fmla="*/ 90 w 122"/>
                  <a:gd name="T21" fmla="*/ 32 h 128"/>
                  <a:gd name="T22" fmla="*/ 90 w 122"/>
                  <a:gd name="T23" fmla="*/ 32 h 128"/>
                  <a:gd name="T24" fmla="*/ 122 w 122"/>
                  <a:gd name="T2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28">
                    <a:moveTo>
                      <a:pt x="31" y="94"/>
                    </a:moveTo>
                    <a:lnTo>
                      <a:pt x="0" y="128"/>
                    </a:lnTo>
                    <a:lnTo>
                      <a:pt x="0" y="128"/>
                    </a:lnTo>
                    <a:lnTo>
                      <a:pt x="31" y="94"/>
                    </a:lnTo>
                    <a:lnTo>
                      <a:pt x="31" y="94"/>
                    </a:lnTo>
                    <a:close/>
                    <a:moveTo>
                      <a:pt x="61" y="61"/>
                    </a:moveTo>
                    <a:lnTo>
                      <a:pt x="56" y="68"/>
                    </a:lnTo>
                    <a:lnTo>
                      <a:pt x="61" y="61"/>
                    </a:lnTo>
                    <a:lnTo>
                      <a:pt x="61" y="61"/>
                    </a:lnTo>
                    <a:close/>
                    <a:moveTo>
                      <a:pt x="122" y="0"/>
                    </a:moveTo>
                    <a:lnTo>
                      <a:pt x="90" y="32"/>
                    </a:lnTo>
                    <a:lnTo>
                      <a:pt x="90" y="32"/>
                    </a:lnTo>
                    <a:lnTo>
                      <a:pt x="122" y="0"/>
                    </a:lnTo>
                    <a:close/>
                  </a:path>
                </a:pathLst>
              </a:custGeom>
              <a:solidFill>
                <a:srgbClr val="BBBBB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6" name="Freeform 296"/>
              <p:cNvSpPr>
                <a:spLocks noEditPoints="1"/>
              </p:cNvSpPr>
              <p:nvPr/>
            </p:nvSpPr>
            <p:spPr bwMode="auto">
              <a:xfrm>
                <a:off x="7304088" y="2016126"/>
                <a:ext cx="193675" cy="203200"/>
              </a:xfrm>
              <a:custGeom>
                <a:avLst/>
                <a:gdLst>
                  <a:gd name="T0" fmla="*/ 31 w 122"/>
                  <a:gd name="T1" fmla="*/ 94 h 128"/>
                  <a:gd name="T2" fmla="*/ 0 w 122"/>
                  <a:gd name="T3" fmla="*/ 128 h 128"/>
                  <a:gd name="T4" fmla="*/ 0 w 122"/>
                  <a:gd name="T5" fmla="*/ 128 h 128"/>
                  <a:gd name="T6" fmla="*/ 31 w 122"/>
                  <a:gd name="T7" fmla="*/ 94 h 128"/>
                  <a:gd name="T8" fmla="*/ 31 w 122"/>
                  <a:gd name="T9" fmla="*/ 94 h 128"/>
                  <a:gd name="T10" fmla="*/ 61 w 122"/>
                  <a:gd name="T11" fmla="*/ 61 h 128"/>
                  <a:gd name="T12" fmla="*/ 56 w 122"/>
                  <a:gd name="T13" fmla="*/ 68 h 128"/>
                  <a:gd name="T14" fmla="*/ 61 w 122"/>
                  <a:gd name="T15" fmla="*/ 61 h 128"/>
                  <a:gd name="T16" fmla="*/ 61 w 122"/>
                  <a:gd name="T17" fmla="*/ 61 h 128"/>
                  <a:gd name="T18" fmla="*/ 122 w 122"/>
                  <a:gd name="T19" fmla="*/ 0 h 128"/>
                  <a:gd name="T20" fmla="*/ 90 w 122"/>
                  <a:gd name="T21" fmla="*/ 32 h 128"/>
                  <a:gd name="T22" fmla="*/ 90 w 122"/>
                  <a:gd name="T23" fmla="*/ 32 h 128"/>
                  <a:gd name="T24" fmla="*/ 122 w 122"/>
                  <a:gd name="T2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28">
                    <a:moveTo>
                      <a:pt x="31" y="94"/>
                    </a:moveTo>
                    <a:lnTo>
                      <a:pt x="0" y="128"/>
                    </a:lnTo>
                    <a:lnTo>
                      <a:pt x="0" y="128"/>
                    </a:lnTo>
                    <a:lnTo>
                      <a:pt x="31" y="94"/>
                    </a:lnTo>
                    <a:lnTo>
                      <a:pt x="31" y="94"/>
                    </a:lnTo>
                    <a:moveTo>
                      <a:pt x="61" y="61"/>
                    </a:moveTo>
                    <a:lnTo>
                      <a:pt x="56" y="68"/>
                    </a:lnTo>
                    <a:lnTo>
                      <a:pt x="61" y="61"/>
                    </a:lnTo>
                    <a:lnTo>
                      <a:pt x="61" y="61"/>
                    </a:lnTo>
                    <a:moveTo>
                      <a:pt x="122" y="0"/>
                    </a:moveTo>
                    <a:lnTo>
                      <a:pt x="90" y="32"/>
                    </a:lnTo>
                    <a:lnTo>
                      <a:pt x="90" y="32"/>
                    </a:lnTo>
                    <a:lnTo>
                      <a:pt x="12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7" name="Freeform 297"/>
              <p:cNvSpPr>
                <a:spLocks/>
              </p:cNvSpPr>
              <p:nvPr/>
            </p:nvSpPr>
            <p:spPr bwMode="auto">
              <a:xfrm>
                <a:off x="7400925" y="2066926"/>
                <a:ext cx="46038" cy="46038"/>
              </a:xfrm>
              <a:custGeom>
                <a:avLst/>
                <a:gdLst>
                  <a:gd name="T0" fmla="*/ 29 w 29"/>
                  <a:gd name="T1" fmla="*/ 0 h 29"/>
                  <a:gd name="T2" fmla="*/ 11 w 29"/>
                  <a:gd name="T3" fmla="*/ 20 h 29"/>
                  <a:gd name="T4" fmla="*/ 0 w 29"/>
                  <a:gd name="T5" fmla="*/ 29 h 29"/>
                  <a:gd name="T6" fmla="*/ 0 w 29"/>
                  <a:gd name="T7" fmla="*/ 29 h 29"/>
                  <a:gd name="T8" fmla="*/ 29 w 29"/>
                  <a:gd name="T9" fmla="*/ 0 h 29"/>
                  <a:gd name="T10" fmla="*/ 29 w 29"/>
                  <a:gd name="T11" fmla="*/ 0 h 29"/>
                </a:gdLst>
                <a:ahLst/>
                <a:cxnLst>
                  <a:cxn ang="0">
                    <a:pos x="T0" y="T1"/>
                  </a:cxn>
                  <a:cxn ang="0">
                    <a:pos x="T2" y="T3"/>
                  </a:cxn>
                  <a:cxn ang="0">
                    <a:pos x="T4" y="T5"/>
                  </a:cxn>
                  <a:cxn ang="0">
                    <a:pos x="T6" y="T7"/>
                  </a:cxn>
                  <a:cxn ang="0">
                    <a:pos x="T8" y="T9"/>
                  </a:cxn>
                  <a:cxn ang="0">
                    <a:pos x="T10" y="T11"/>
                  </a:cxn>
                </a:cxnLst>
                <a:rect l="0" t="0" r="r" b="b"/>
                <a:pathLst>
                  <a:path w="29" h="29">
                    <a:moveTo>
                      <a:pt x="29" y="0"/>
                    </a:moveTo>
                    <a:lnTo>
                      <a:pt x="11" y="20"/>
                    </a:lnTo>
                    <a:lnTo>
                      <a:pt x="0" y="29"/>
                    </a:lnTo>
                    <a:lnTo>
                      <a:pt x="0" y="29"/>
                    </a:lnTo>
                    <a:lnTo>
                      <a:pt x="29" y="0"/>
                    </a:lnTo>
                    <a:lnTo>
                      <a:pt x="29" y="0"/>
                    </a:lnTo>
                    <a:close/>
                  </a:path>
                </a:pathLst>
              </a:custGeom>
              <a:solidFill>
                <a:srgbClr val="4C5C6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8" name="Freeform 298"/>
              <p:cNvSpPr>
                <a:spLocks/>
              </p:cNvSpPr>
              <p:nvPr/>
            </p:nvSpPr>
            <p:spPr bwMode="auto">
              <a:xfrm>
                <a:off x="7400925" y="2066926"/>
                <a:ext cx="46038" cy="46038"/>
              </a:xfrm>
              <a:custGeom>
                <a:avLst/>
                <a:gdLst>
                  <a:gd name="T0" fmla="*/ 29 w 29"/>
                  <a:gd name="T1" fmla="*/ 0 h 29"/>
                  <a:gd name="T2" fmla="*/ 11 w 29"/>
                  <a:gd name="T3" fmla="*/ 20 h 29"/>
                  <a:gd name="T4" fmla="*/ 0 w 29"/>
                  <a:gd name="T5" fmla="*/ 29 h 29"/>
                  <a:gd name="T6" fmla="*/ 0 w 29"/>
                  <a:gd name="T7" fmla="*/ 29 h 29"/>
                  <a:gd name="T8" fmla="*/ 29 w 29"/>
                  <a:gd name="T9" fmla="*/ 0 h 29"/>
                  <a:gd name="T10" fmla="*/ 29 w 29"/>
                  <a:gd name="T11" fmla="*/ 0 h 29"/>
                </a:gdLst>
                <a:ahLst/>
                <a:cxnLst>
                  <a:cxn ang="0">
                    <a:pos x="T0" y="T1"/>
                  </a:cxn>
                  <a:cxn ang="0">
                    <a:pos x="T2" y="T3"/>
                  </a:cxn>
                  <a:cxn ang="0">
                    <a:pos x="T4" y="T5"/>
                  </a:cxn>
                  <a:cxn ang="0">
                    <a:pos x="T6" y="T7"/>
                  </a:cxn>
                  <a:cxn ang="0">
                    <a:pos x="T8" y="T9"/>
                  </a:cxn>
                  <a:cxn ang="0">
                    <a:pos x="T10" y="T11"/>
                  </a:cxn>
                </a:cxnLst>
                <a:rect l="0" t="0" r="r" b="b"/>
                <a:pathLst>
                  <a:path w="29" h="29">
                    <a:moveTo>
                      <a:pt x="29" y="0"/>
                    </a:moveTo>
                    <a:lnTo>
                      <a:pt x="11" y="20"/>
                    </a:lnTo>
                    <a:lnTo>
                      <a:pt x="0" y="29"/>
                    </a:lnTo>
                    <a:lnTo>
                      <a:pt x="0" y="29"/>
                    </a:lnTo>
                    <a:lnTo>
                      <a:pt x="29"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9" name="Freeform 299"/>
              <p:cNvSpPr>
                <a:spLocks/>
              </p:cNvSpPr>
              <p:nvPr/>
            </p:nvSpPr>
            <p:spPr bwMode="auto">
              <a:xfrm>
                <a:off x="7258050" y="2219326"/>
                <a:ext cx="46038" cy="44450"/>
              </a:xfrm>
              <a:custGeom>
                <a:avLst/>
                <a:gdLst>
                  <a:gd name="T0" fmla="*/ 29 w 29"/>
                  <a:gd name="T1" fmla="*/ 0 h 28"/>
                  <a:gd name="T2" fmla="*/ 0 w 29"/>
                  <a:gd name="T3" fmla="*/ 28 h 28"/>
                  <a:gd name="T4" fmla="*/ 0 w 29"/>
                  <a:gd name="T5" fmla="*/ 28 h 28"/>
                  <a:gd name="T6" fmla="*/ 0 w 29"/>
                  <a:gd name="T7" fmla="*/ 28 h 28"/>
                  <a:gd name="T8" fmla="*/ 29 w 29"/>
                  <a:gd name="T9" fmla="*/ 0 h 28"/>
                  <a:gd name="T10" fmla="*/ 29 w 29"/>
                  <a:gd name="T11" fmla="*/ 0 h 28"/>
                  <a:gd name="T12" fmla="*/ 29 w 29"/>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9" h="28">
                    <a:moveTo>
                      <a:pt x="29" y="0"/>
                    </a:moveTo>
                    <a:lnTo>
                      <a:pt x="0" y="28"/>
                    </a:lnTo>
                    <a:lnTo>
                      <a:pt x="0" y="28"/>
                    </a:lnTo>
                    <a:lnTo>
                      <a:pt x="0" y="28"/>
                    </a:lnTo>
                    <a:lnTo>
                      <a:pt x="29" y="0"/>
                    </a:lnTo>
                    <a:lnTo>
                      <a:pt x="29" y="0"/>
                    </a:lnTo>
                    <a:lnTo>
                      <a:pt x="29" y="0"/>
                    </a:lnTo>
                    <a:close/>
                  </a:path>
                </a:pathLst>
              </a:custGeom>
              <a:solidFill>
                <a:srgbClr val="4C5C6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0" name="Freeform 300"/>
              <p:cNvSpPr>
                <a:spLocks/>
              </p:cNvSpPr>
              <p:nvPr/>
            </p:nvSpPr>
            <p:spPr bwMode="auto">
              <a:xfrm>
                <a:off x="7258050" y="2219326"/>
                <a:ext cx="46038" cy="44450"/>
              </a:xfrm>
              <a:custGeom>
                <a:avLst/>
                <a:gdLst>
                  <a:gd name="T0" fmla="*/ 29 w 29"/>
                  <a:gd name="T1" fmla="*/ 0 h 28"/>
                  <a:gd name="T2" fmla="*/ 0 w 29"/>
                  <a:gd name="T3" fmla="*/ 28 h 28"/>
                  <a:gd name="T4" fmla="*/ 0 w 29"/>
                  <a:gd name="T5" fmla="*/ 28 h 28"/>
                  <a:gd name="T6" fmla="*/ 0 w 29"/>
                  <a:gd name="T7" fmla="*/ 28 h 28"/>
                  <a:gd name="T8" fmla="*/ 29 w 29"/>
                  <a:gd name="T9" fmla="*/ 0 h 28"/>
                  <a:gd name="T10" fmla="*/ 29 w 29"/>
                  <a:gd name="T11" fmla="*/ 0 h 28"/>
                  <a:gd name="T12" fmla="*/ 29 w 29"/>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9" h="28">
                    <a:moveTo>
                      <a:pt x="29" y="0"/>
                    </a:moveTo>
                    <a:lnTo>
                      <a:pt x="0" y="28"/>
                    </a:lnTo>
                    <a:lnTo>
                      <a:pt x="0" y="28"/>
                    </a:lnTo>
                    <a:lnTo>
                      <a:pt x="0" y="28"/>
                    </a:lnTo>
                    <a:lnTo>
                      <a:pt x="29" y="0"/>
                    </a:lnTo>
                    <a:lnTo>
                      <a:pt x="29"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1" name="Freeform 302"/>
              <p:cNvSpPr>
                <a:spLocks noEditPoints="1"/>
              </p:cNvSpPr>
              <p:nvPr/>
            </p:nvSpPr>
            <p:spPr bwMode="auto">
              <a:xfrm>
                <a:off x="7192963" y="1998663"/>
                <a:ext cx="304800" cy="317500"/>
              </a:xfrm>
              <a:custGeom>
                <a:avLst/>
                <a:gdLst>
                  <a:gd name="T0" fmla="*/ 90 w 192"/>
                  <a:gd name="T1" fmla="*/ 96 h 200"/>
                  <a:gd name="T2" fmla="*/ 0 w 192"/>
                  <a:gd name="T3" fmla="*/ 191 h 200"/>
                  <a:gd name="T4" fmla="*/ 11 w 192"/>
                  <a:gd name="T5" fmla="*/ 200 h 200"/>
                  <a:gd name="T6" fmla="*/ 41 w 192"/>
                  <a:gd name="T7" fmla="*/ 167 h 200"/>
                  <a:gd name="T8" fmla="*/ 70 w 192"/>
                  <a:gd name="T9" fmla="*/ 139 h 200"/>
                  <a:gd name="T10" fmla="*/ 101 w 192"/>
                  <a:gd name="T11" fmla="*/ 105 h 200"/>
                  <a:gd name="T12" fmla="*/ 90 w 192"/>
                  <a:gd name="T13" fmla="*/ 96 h 200"/>
                  <a:gd name="T14" fmla="*/ 181 w 192"/>
                  <a:gd name="T15" fmla="*/ 0 h 200"/>
                  <a:gd name="T16" fmla="*/ 181 w 192"/>
                  <a:gd name="T17" fmla="*/ 2 h 200"/>
                  <a:gd name="T18" fmla="*/ 190 w 192"/>
                  <a:gd name="T19" fmla="*/ 11 h 200"/>
                  <a:gd name="T20" fmla="*/ 142 w 192"/>
                  <a:gd name="T21" fmla="*/ 63 h 200"/>
                  <a:gd name="T22" fmla="*/ 160 w 192"/>
                  <a:gd name="T23" fmla="*/ 43 h 200"/>
                  <a:gd name="T24" fmla="*/ 192 w 192"/>
                  <a:gd name="T25" fmla="*/ 11 h 200"/>
                  <a:gd name="T26" fmla="*/ 181 w 192"/>
                  <a:gd name="T2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200">
                    <a:moveTo>
                      <a:pt x="90" y="96"/>
                    </a:moveTo>
                    <a:lnTo>
                      <a:pt x="0" y="191"/>
                    </a:lnTo>
                    <a:lnTo>
                      <a:pt x="11" y="200"/>
                    </a:lnTo>
                    <a:lnTo>
                      <a:pt x="41" y="167"/>
                    </a:lnTo>
                    <a:lnTo>
                      <a:pt x="70" y="139"/>
                    </a:lnTo>
                    <a:lnTo>
                      <a:pt x="101" y="105"/>
                    </a:lnTo>
                    <a:lnTo>
                      <a:pt x="90" y="96"/>
                    </a:lnTo>
                    <a:moveTo>
                      <a:pt x="181" y="0"/>
                    </a:moveTo>
                    <a:lnTo>
                      <a:pt x="181" y="2"/>
                    </a:lnTo>
                    <a:lnTo>
                      <a:pt x="190" y="11"/>
                    </a:lnTo>
                    <a:lnTo>
                      <a:pt x="142" y="63"/>
                    </a:lnTo>
                    <a:lnTo>
                      <a:pt x="160" y="43"/>
                    </a:lnTo>
                    <a:lnTo>
                      <a:pt x="192" y="11"/>
                    </a:lnTo>
                    <a:lnTo>
                      <a:pt x="18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2" name="Rectangle 311"/>
              <p:cNvSpPr>
                <a:spLocks noChangeArrowheads="1"/>
              </p:cNvSpPr>
              <p:nvPr/>
            </p:nvSpPr>
            <p:spPr bwMode="auto">
              <a:xfrm>
                <a:off x="7353300" y="2165351"/>
                <a:ext cx="1588" cy="1588"/>
              </a:xfrm>
              <a:prstGeom prst="rect">
                <a:avLst/>
              </a:prstGeom>
              <a:solidFill>
                <a:srgbClr val="84CFD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3" name="Rectangle 312"/>
              <p:cNvSpPr>
                <a:spLocks noChangeArrowheads="1"/>
              </p:cNvSpPr>
              <p:nvPr/>
            </p:nvSpPr>
            <p:spPr bwMode="auto">
              <a:xfrm>
                <a:off x="7353300" y="2165351"/>
                <a:ext cx="1588"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4" name="Freeform 317"/>
              <p:cNvSpPr>
                <a:spLocks/>
              </p:cNvSpPr>
              <p:nvPr/>
            </p:nvSpPr>
            <p:spPr bwMode="auto">
              <a:xfrm>
                <a:off x="7296150" y="1962151"/>
                <a:ext cx="184150" cy="188913"/>
              </a:xfrm>
              <a:custGeom>
                <a:avLst/>
                <a:gdLst>
                  <a:gd name="T0" fmla="*/ 89 w 116"/>
                  <a:gd name="T1" fmla="*/ 0 h 119"/>
                  <a:gd name="T2" fmla="*/ 0 w 116"/>
                  <a:gd name="T3" fmla="*/ 95 h 119"/>
                  <a:gd name="T4" fmla="*/ 25 w 116"/>
                  <a:gd name="T5" fmla="*/ 119 h 119"/>
                  <a:gd name="T6" fmla="*/ 116 w 116"/>
                  <a:gd name="T7" fmla="*/ 25 h 119"/>
                  <a:gd name="T8" fmla="*/ 89 w 116"/>
                  <a:gd name="T9" fmla="*/ 0 h 119"/>
                </a:gdLst>
                <a:ahLst/>
                <a:cxnLst>
                  <a:cxn ang="0">
                    <a:pos x="T0" y="T1"/>
                  </a:cxn>
                  <a:cxn ang="0">
                    <a:pos x="T2" y="T3"/>
                  </a:cxn>
                  <a:cxn ang="0">
                    <a:pos x="T4" y="T5"/>
                  </a:cxn>
                  <a:cxn ang="0">
                    <a:pos x="T6" y="T7"/>
                  </a:cxn>
                  <a:cxn ang="0">
                    <a:pos x="T8" y="T9"/>
                  </a:cxn>
                </a:cxnLst>
                <a:rect l="0" t="0" r="r" b="b"/>
                <a:pathLst>
                  <a:path w="116" h="119">
                    <a:moveTo>
                      <a:pt x="89" y="0"/>
                    </a:moveTo>
                    <a:lnTo>
                      <a:pt x="0" y="95"/>
                    </a:lnTo>
                    <a:lnTo>
                      <a:pt x="25" y="119"/>
                    </a:lnTo>
                    <a:lnTo>
                      <a:pt x="116" y="25"/>
                    </a:lnTo>
                    <a:lnTo>
                      <a:pt x="8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5" name="Freeform 318"/>
              <p:cNvSpPr>
                <a:spLocks/>
              </p:cNvSpPr>
              <p:nvPr/>
            </p:nvSpPr>
            <p:spPr bwMode="auto">
              <a:xfrm>
                <a:off x="7353300" y="2165351"/>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rgbClr val="8BBDC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6" name="Freeform 319"/>
              <p:cNvSpPr>
                <a:spLocks/>
              </p:cNvSpPr>
              <p:nvPr/>
            </p:nvSpPr>
            <p:spPr bwMode="auto">
              <a:xfrm>
                <a:off x="7353300" y="2165351"/>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7" name="Freeform 320"/>
              <p:cNvSpPr>
                <a:spLocks noEditPoints="1"/>
              </p:cNvSpPr>
              <p:nvPr/>
            </p:nvSpPr>
            <p:spPr bwMode="auto">
              <a:xfrm>
                <a:off x="7353300" y="2112963"/>
                <a:ext cx="47625" cy="52388"/>
              </a:xfrm>
              <a:custGeom>
                <a:avLst/>
                <a:gdLst>
                  <a:gd name="T0" fmla="*/ 0 w 30"/>
                  <a:gd name="T1" fmla="*/ 33 h 33"/>
                  <a:gd name="T2" fmla="*/ 0 w 30"/>
                  <a:gd name="T3" fmla="*/ 33 h 33"/>
                  <a:gd name="T4" fmla="*/ 0 w 30"/>
                  <a:gd name="T5" fmla="*/ 33 h 33"/>
                  <a:gd name="T6" fmla="*/ 0 w 30"/>
                  <a:gd name="T7" fmla="*/ 33 h 33"/>
                  <a:gd name="T8" fmla="*/ 0 w 30"/>
                  <a:gd name="T9" fmla="*/ 33 h 33"/>
                  <a:gd name="T10" fmla="*/ 30 w 30"/>
                  <a:gd name="T11" fmla="*/ 0 h 33"/>
                  <a:gd name="T12" fmla="*/ 0 w 30"/>
                  <a:gd name="T13" fmla="*/ 33 h 33"/>
                  <a:gd name="T14" fmla="*/ 0 w 30"/>
                  <a:gd name="T15" fmla="*/ 33 h 33"/>
                  <a:gd name="T16" fmla="*/ 25 w 30"/>
                  <a:gd name="T17" fmla="*/ 7 h 33"/>
                  <a:gd name="T18" fmla="*/ 30 w 30"/>
                  <a:gd name="T19" fmla="*/ 0 h 33"/>
                  <a:gd name="T20" fmla="*/ 30 w 30"/>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0" y="33"/>
                    </a:moveTo>
                    <a:lnTo>
                      <a:pt x="0" y="33"/>
                    </a:lnTo>
                    <a:lnTo>
                      <a:pt x="0" y="33"/>
                    </a:lnTo>
                    <a:lnTo>
                      <a:pt x="0" y="33"/>
                    </a:lnTo>
                    <a:lnTo>
                      <a:pt x="0" y="33"/>
                    </a:lnTo>
                    <a:close/>
                    <a:moveTo>
                      <a:pt x="30" y="0"/>
                    </a:moveTo>
                    <a:lnTo>
                      <a:pt x="0" y="33"/>
                    </a:lnTo>
                    <a:lnTo>
                      <a:pt x="0" y="33"/>
                    </a:lnTo>
                    <a:lnTo>
                      <a:pt x="25" y="7"/>
                    </a:lnTo>
                    <a:lnTo>
                      <a:pt x="30" y="0"/>
                    </a:lnTo>
                    <a:lnTo>
                      <a:pt x="30" y="0"/>
                    </a:lnTo>
                    <a:close/>
                  </a:path>
                </a:pathLst>
              </a:custGeom>
              <a:solidFill>
                <a:srgbClr val="D7D7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8" name="Freeform 321"/>
              <p:cNvSpPr>
                <a:spLocks noEditPoints="1"/>
              </p:cNvSpPr>
              <p:nvPr/>
            </p:nvSpPr>
            <p:spPr bwMode="auto">
              <a:xfrm>
                <a:off x="7353300" y="2112963"/>
                <a:ext cx="47625" cy="52388"/>
              </a:xfrm>
              <a:custGeom>
                <a:avLst/>
                <a:gdLst>
                  <a:gd name="T0" fmla="*/ 0 w 30"/>
                  <a:gd name="T1" fmla="*/ 33 h 33"/>
                  <a:gd name="T2" fmla="*/ 0 w 30"/>
                  <a:gd name="T3" fmla="*/ 33 h 33"/>
                  <a:gd name="T4" fmla="*/ 0 w 30"/>
                  <a:gd name="T5" fmla="*/ 33 h 33"/>
                  <a:gd name="T6" fmla="*/ 0 w 30"/>
                  <a:gd name="T7" fmla="*/ 33 h 33"/>
                  <a:gd name="T8" fmla="*/ 0 w 30"/>
                  <a:gd name="T9" fmla="*/ 33 h 33"/>
                  <a:gd name="T10" fmla="*/ 30 w 30"/>
                  <a:gd name="T11" fmla="*/ 0 h 33"/>
                  <a:gd name="T12" fmla="*/ 0 w 30"/>
                  <a:gd name="T13" fmla="*/ 33 h 33"/>
                  <a:gd name="T14" fmla="*/ 0 w 30"/>
                  <a:gd name="T15" fmla="*/ 33 h 33"/>
                  <a:gd name="T16" fmla="*/ 25 w 30"/>
                  <a:gd name="T17" fmla="*/ 7 h 33"/>
                  <a:gd name="T18" fmla="*/ 30 w 30"/>
                  <a:gd name="T19" fmla="*/ 0 h 33"/>
                  <a:gd name="T20" fmla="*/ 30 w 30"/>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0" y="33"/>
                    </a:moveTo>
                    <a:lnTo>
                      <a:pt x="0" y="33"/>
                    </a:lnTo>
                    <a:lnTo>
                      <a:pt x="0" y="33"/>
                    </a:lnTo>
                    <a:lnTo>
                      <a:pt x="0" y="33"/>
                    </a:lnTo>
                    <a:lnTo>
                      <a:pt x="0" y="33"/>
                    </a:lnTo>
                    <a:moveTo>
                      <a:pt x="30" y="0"/>
                    </a:moveTo>
                    <a:lnTo>
                      <a:pt x="0" y="33"/>
                    </a:lnTo>
                    <a:lnTo>
                      <a:pt x="0" y="33"/>
                    </a:lnTo>
                    <a:lnTo>
                      <a:pt x="25" y="7"/>
                    </a:lnTo>
                    <a:lnTo>
                      <a:pt x="30" y="0"/>
                    </a:lnTo>
                    <a:lnTo>
                      <a:pt x="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9" name="Freeform 322"/>
              <p:cNvSpPr>
                <a:spLocks/>
              </p:cNvSpPr>
              <p:nvPr/>
            </p:nvSpPr>
            <p:spPr bwMode="auto">
              <a:xfrm>
                <a:off x="7400925" y="2098676"/>
                <a:ext cx="17463" cy="14288"/>
              </a:xfrm>
              <a:custGeom>
                <a:avLst/>
                <a:gdLst>
                  <a:gd name="T0" fmla="*/ 11 w 11"/>
                  <a:gd name="T1" fmla="*/ 0 h 9"/>
                  <a:gd name="T2" fmla="*/ 0 w 11"/>
                  <a:gd name="T3" fmla="*/ 9 h 9"/>
                  <a:gd name="T4" fmla="*/ 0 w 11"/>
                  <a:gd name="T5" fmla="*/ 9 h 9"/>
                  <a:gd name="T6" fmla="*/ 11 w 11"/>
                  <a:gd name="T7" fmla="*/ 0 h 9"/>
                </a:gdLst>
                <a:ahLst/>
                <a:cxnLst>
                  <a:cxn ang="0">
                    <a:pos x="T0" y="T1"/>
                  </a:cxn>
                  <a:cxn ang="0">
                    <a:pos x="T2" y="T3"/>
                  </a:cxn>
                  <a:cxn ang="0">
                    <a:pos x="T4" y="T5"/>
                  </a:cxn>
                  <a:cxn ang="0">
                    <a:pos x="T6" y="T7"/>
                  </a:cxn>
                </a:cxnLst>
                <a:rect l="0" t="0" r="r" b="b"/>
                <a:pathLst>
                  <a:path w="11" h="9">
                    <a:moveTo>
                      <a:pt x="11" y="0"/>
                    </a:moveTo>
                    <a:lnTo>
                      <a:pt x="0" y="9"/>
                    </a:lnTo>
                    <a:lnTo>
                      <a:pt x="0" y="9"/>
                    </a:lnTo>
                    <a:lnTo>
                      <a:pt x="11" y="0"/>
                    </a:lnTo>
                    <a:close/>
                  </a:path>
                </a:pathLst>
              </a:custGeom>
              <a:solidFill>
                <a:srgbClr val="969FA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70" name="Freeform 323"/>
              <p:cNvSpPr>
                <a:spLocks/>
              </p:cNvSpPr>
              <p:nvPr/>
            </p:nvSpPr>
            <p:spPr bwMode="auto">
              <a:xfrm>
                <a:off x="7400925" y="2098676"/>
                <a:ext cx="17463" cy="14288"/>
              </a:xfrm>
              <a:custGeom>
                <a:avLst/>
                <a:gdLst>
                  <a:gd name="T0" fmla="*/ 11 w 11"/>
                  <a:gd name="T1" fmla="*/ 0 h 9"/>
                  <a:gd name="T2" fmla="*/ 0 w 11"/>
                  <a:gd name="T3" fmla="*/ 9 h 9"/>
                  <a:gd name="T4" fmla="*/ 0 w 11"/>
                  <a:gd name="T5" fmla="*/ 9 h 9"/>
                  <a:gd name="T6" fmla="*/ 11 w 11"/>
                  <a:gd name="T7" fmla="*/ 0 h 9"/>
                </a:gdLst>
                <a:ahLst/>
                <a:cxnLst>
                  <a:cxn ang="0">
                    <a:pos x="T0" y="T1"/>
                  </a:cxn>
                  <a:cxn ang="0">
                    <a:pos x="T2" y="T3"/>
                  </a:cxn>
                  <a:cxn ang="0">
                    <a:pos x="T4" y="T5"/>
                  </a:cxn>
                  <a:cxn ang="0">
                    <a:pos x="T6" y="T7"/>
                  </a:cxn>
                </a:cxnLst>
                <a:rect l="0" t="0" r="r" b="b"/>
                <a:pathLst>
                  <a:path w="11" h="9">
                    <a:moveTo>
                      <a:pt x="11" y="0"/>
                    </a:moveTo>
                    <a:lnTo>
                      <a:pt x="0" y="9"/>
                    </a:lnTo>
                    <a:lnTo>
                      <a:pt x="0" y="9"/>
                    </a:lnTo>
                    <a:lnTo>
                      <a:pt x="1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71" name="Freeform 325"/>
              <p:cNvSpPr>
                <a:spLocks/>
              </p:cNvSpPr>
              <p:nvPr/>
            </p:nvSpPr>
            <p:spPr bwMode="auto">
              <a:xfrm>
                <a:off x="7335838" y="2001838"/>
                <a:ext cx="158750" cy="163513"/>
              </a:xfrm>
              <a:custGeom>
                <a:avLst/>
                <a:gdLst>
                  <a:gd name="T0" fmla="*/ 91 w 100"/>
                  <a:gd name="T1" fmla="*/ 0 h 103"/>
                  <a:gd name="T2" fmla="*/ 0 w 100"/>
                  <a:gd name="T3" fmla="*/ 94 h 103"/>
                  <a:gd name="T4" fmla="*/ 11 w 100"/>
                  <a:gd name="T5" fmla="*/ 103 h 103"/>
                  <a:gd name="T6" fmla="*/ 11 w 100"/>
                  <a:gd name="T7" fmla="*/ 103 h 103"/>
                  <a:gd name="T8" fmla="*/ 11 w 100"/>
                  <a:gd name="T9" fmla="*/ 103 h 103"/>
                  <a:gd name="T10" fmla="*/ 41 w 100"/>
                  <a:gd name="T11" fmla="*/ 70 h 103"/>
                  <a:gd name="T12" fmla="*/ 52 w 100"/>
                  <a:gd name="T13" fmla="*/ 61 h 103"/>
                  <a:gd name="T14" fmla="*/ 100 w 100"/>
                  <a:gd name="T15" fmla="*/ 9 h 103"/>
                  <a:gd name="T16" fmla="*/ 91 w 100"/>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3">
                    <a:moveTo>
                      <a:pt x="91" y="0"/>
                    </a:moveTo>
                    <a:lnTo>
                      <a:pt x="0" y="94"/>
                    </a:lnTo>
                    <a:lnTo>
                      <a:pt x="11" y="103"/>
                    </a:lnTo>
                    <a:lnTo>
                      <a:pt x="11" y="103"/>
                    </a:lnTo>
                    <a:lnTo>
                      <a:pt x="11" y="103"/>
                    </a:lnTo>
                    <a:lnTo>
                      <a:pt x="41" y="70"/>
                    </a:lnTo>
                    <a:lnTo>
                      <a:pt x="52" y="61"/>
                    </a:lnTo>
                    <a:lnTo>
                      <a:pt x="100" y="9"/>
                    </a:lnTo>
                    <a:lnTo>
                      <a:pt x="9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grpSp>
      </p:grpSp>
      <p:sp>
        <p:nvSpPr>
          <p:cNvPr id="73" name="矩形 72"/>
          <p:cNvSpPr/>
          <p:nvPr/>
        </p:nvSpPr>
        <p:spPr>
          <a:xfrm>
            <a:off x="481916" y="1240676"/>
            <a:ext cx="6418169" cy="461665"/>
          </a:xfrm>
          <a:prstGeom prst="rect">
            <a:avLst/>
          </a:prstGeom>
        </p:spPr>
        <p:txBody>
          <a:bodyPr wrap="none">
            <a:spAutoFit/>
          </a:bodyPr>
          <a:lstStyle/>
          <a:p>
            <a:r>
              <a:rPr lang="zh-CN" altLang="en-US" sz="2400" b="1" spc="300" dirty="0">
                <a:latin typeface="微软雅黑" panose="020B0503020204020204" pitchFamily="34" charset="-122"/>
                <a:ea typeface="微软雅黑" panose="020B0503020204020204" pitchFamily="34" charset="-122"/>
              </a:rPr>
              <a:t>第八批中国</a:t>
            </a:r>
            <a:r>
              <a:rPr lang="zh-CN" altLang="en-US" sz="2400" b="1" spc="300" dirty="0" smtClean="0">
                <a:latin typeface="微软雅黑" panose="020B0503020204020204" pitchFamily="34" charset="-122"/>
                <a:ea typeface="微软雅黑" panose="020B0503020204020204" pitchFamily="34" charset="-122"/>
              </a:rPr>
              <a:t>外语与教育研究中心</a:t>
            </a:r>
            <a:r>
              <a:rPr lang="zh-CN" altLang="en-US" sz="2400" b="1" spc="300" dirty="0">
                <a:latin typeface="微软雅黑" panose="020B0503020204020204" pitchFamily="34" charset="-122"/>
                <a:ea typeface="微软雅黑" panose="020B0503020204020204" pitchFamily="34" charset="-122"/>
              </a:rPr>
              <a:t>基金项目</a:t>
            </a:r>
          </a:p>
        </p:txBody>
      </p:sp>
      <p:sp>
        <p:nvSpPr>
          <p:cNvPr id="74" name="TextBox 73"/>
          <p:cNvSpPr txBox="1"/>
          <p:nvPr/>
        </p:nvSpPr>
        <p:spPr>
          <a:xfrm>
            <a:off x="450383" y="2087643"/>
            <a:ext cx="8564052" cy="1938992"/>
          </a:xfrm>
          <a:prstGeom prst="rect">
            <a:avLst/>
          </a:prstGeom>
          <a:noFill/>
        </p:spPr>
        <p:txBody>
          <a:bodyPr wrap="square" rtlCol="0">
            <a:spAutoFit/>
          </a:bodyPr>
          <a:lstStyle/>
          <a:p>
            <a:pPr>
              <a:defRPr/>
            </a:pPr>
            <a:r>
              <a:rPr lang="en-US" altLang="zh-CN" dirty="0" smtClean="0"/>
              <a:t>       2016</a:t>
            </a:r>
            <a:r>
              <a:rPr lang="zh-CN" altLang="en-US" dirty="0"/>
              <a:t>年</a:t>
            </a:r>
            <a:r>
              <a:rPr lang="en-US" altLang="zh-CN" dirty="0"/>
              <a:t>3</a:t>
            </a:r>
            <a:r>
              <a:rPr lang="zh-CN" altLang="en-US" dirty="0"/>
              <a:t>月，第八批“中国外语教育基金”数字化测评系统建设项目全面启动。武汉理工大学的刘应亮老师和南通大学的徐先乔老师成功中标共建项目。</a:t>
            </a:r>
          </a:p>
          <a:p>
            <a:endParaRPr lang="zh-CN" altLang="en-US" dirty="0"/>
          </a:p>
          <a:p>
            <a:endParaRPr lang="zh-CN" altLang="en-US" dirty="0"/>
          </a:p>
        </p:txBody>
      </p:sp>
    </p:spTree>
    <p:extLst>
      <p:ext uri="{BB962C8B-B14F-4D97-AF65-F5344CB8AC3E}">
        <p14:creationId xmlns="" xmlns:p14="http://schemas.microsoft.com/office/powerpoint/2010/main" val="3474781216"/>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2231"/>
            <a:ext cx="165100" cy="5805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3"/>
              </a:solidFill>
            </a:endParaRPr>
          </a:p>
        </p:txBody>
      </p:sp>
      <p:sp>
        <p:nvSpPr>
          <p:cNvPr id="3" name="等腰三角形 2"/>
          <p:cNvSpPr/>
          <p:nvPr/>
        </p:nvSpPr>
        <p:spPr>
          <a:xfrm rot="5400000">
            <a:off x="-13203" y="443800"/>
            <a:ext cx="580572" cy="15743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文本框 3"/>
          <p:cNvSpPr txBox="1"/>
          <p:nvPr/>
        </p:nvSpPr>
        <p:spPr>
          <a:xfrm flipH="1">
            <a:off x="389068" y="291683"/>
            <a:ext cx="2717846" cy="461665"/>
          </a:xfrm>
          <a:prstGeom prst="rect">
            <a:avLst/>
          </a:prstGeom>
          <a:noFill/>
        </p:spPr>
        <p:txBody>
          <a:bodyPr wrap="none" rtlCol="0">
            <a:spAutoFit/>
          </a:bodyPr>
          <a:lstStyle/>
          <a:p>
            <a:r>
              <a:rPr lang="en-US" altLang="zh-CN" sz="2400" b="1" dirty="0" smtClean="0">
                <a:solidFill>
                  <a:schemeClr val="accent1"/>
                </a:solidFill>
                <a:latin typeface="+mj-ea"/>
                <a:ea typeface="+mj-ea"/>
                <a:cs typeface="Segoe UI" panose="020B0502040204020203" pitchFamily="34" charset="0"/>
              </a:rPr>
              <a:t>03</a:t>
            </a:r>
            <a:r>
              <a:rPr lang="zh-CN" altLang="en-US" sz="2400" b="1" dirty="0" smtClean="0">
                <a:solidFill>
                  <a:schemeClr val="accent1"/>
                </a:solidFill>
                <a:latin typeface="+mj-ea"/>
                <a:ea typeface="+mj-ea"/>
                <a:cs typeface="Segoe UI" panose="020B0502040204020203" pitchFamily="34" charset="0"/>
              </a:rPr>
              <a:t>｜科研辅助功能</a:t>
            </a:r>
            <a:endParaRPr lang="zh-CN" altLang="en-US" sz="2400" b="1" dirty="0">
              <a:solidFill>
                <a:schemeClr val="accent1"/>
              </a:solidFill>
              <a:latin typeface="+mj-ea"/>
              <a:ea typeface="+mj-ea"/>
              <a:cs typeface="Segoe UI" panose="020B0502040204020203" pitchFamily="34" charset="0"/>
            </a:endParaRPr>
          </a:p>
        </p:txBody>
      </p:sp>
      <p:grpSp>
        <p:nvGrpSpPr>
          <p:cNvPr id="5" name="组合 33"/>
          <p:cNvGrpSpPr/>
          <p:nvPr/>
        </p:nvGrpSpPr>
        <p:grpSpPr>
          <a:xfrm>
            <a:off x="570423" y="2403785"/>
            <a:ext cx="3259592" cy="1028144"/>
            <a:chOff x="2489629" y="1521982"/>
            <a:chExt cx="3008854" cy="771108"/>
          </a:xfrm>
        </p:grpSpPr>
        <p:sp>
          <p:nvSpPr>
            <p:cNvPr id="35" name="Rectangle 4"/>
            <p:cNvSpPr>
              <a:spLocks/>
            </p:cNvSpPr>
            <p:nvPr/>
          </p:nvSpPr>
          <p:spPr bwMode="auto">
            <a:xfrm>
              <a:off x="3705840" y="2067071"/>
              <a:ext cx="1792643" cy="226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endParaRPr lang="en-US" sz="1333" dirty="0">
                <a:solidFill>
                  <a:schemeClr val="bg1"/>
                </a:solidFill>
                <a:latin typeface="+mn-ea"/>
                <a:cs typeface="Lato Light" charset="0"/>
                <a:sym typeface="Lato Light" charset="0"/>
              </a:endParaRPr>
            </a:p>
          </p:txBody>
        </p:sp>
        <p:sp>
          <p:nvSpPr>
            <p:cNvPr id="36" name="文本框 48"/>
            <p:cNvSpPr txBox="1"/>
            <p:nvPr/>
          </p:nvSpPr>
          <p:spPr>
            <a:xfrm>
              <a:off x="2489629" y="1521982"/>
              <a:ext cx="170548" cy="500090"/>
            </a:xfrm>
            <a:prstGeom prst="rect">
              <a:avLst/>
            </a:prstGeom>
            <a:noFill/>
          </p:spPr>
          <p:txBody>
            <a:bodyPr wrap="none" rtlCol="0">
              <a:spAutoFit/>
            </a:bodyPr>
            <a:lstStyle/>
            <a:p>
              <a:endParaRPr lang="zh-CN" altLang="en-US" sz="3733" b="1" dirty="0">
                <a:solidFill>
                  <a:schemeClr val="bg1"/>
                </a:solidFill>
                <a:latin typeface="+mn-ea"/>
              </a:endParaRPr>
            </a:p>
          </p:txBody>
        </p:sp>
        <p:grpSp>
          <p:nvGrpSpPr>
            <p:cNvPr id="6" name="组合 73"/>
            <p:cNvGrpSpPr/>
            <p:nvPr/>
          </p:nvGrpSpPr>
          <p:grpSpPr>
            <a:xfrm>
              <a:off x="4498974" y="1634941"/>
              <a:ext cx="344488" cy="354013"/>
              <a:chOff x="7153275" y="1962151"/>
              <a:chExt cx="344488" cy="354013"/>
            </a:xfrm>
          </p:grpSpPr>
          <p:sp>
            <p:nvSpPr>
              <p:cNvPr id="40" name="Freeform 284"/>
              <p:cNvSpPr>
                <a:spLocks/>
              </p:cNvSpPr>
              <p:nvPr/>
            </p:nvSpPr>
            <p:spPr bwMode="auto">
              <a:xfrm>
                <a:off x="7400925" y="2065338"/>
                <a:ext cx="93663" cy="100013"/>
              </a:xfrm>
              <a:custGeom>
                <a:avLst/>
                <a:gdLst>
                  <a:gd name="T0" fmla="*/ 27 w 59"/>
                  <a:gd name="T1" fmla="*/ 0 h 63"/>
                  <a:gd name="T2" fmla="*/ 59 w 59"/>
                  <a:gd name="T3" fmla="*/ 10 h 63"/>
                  <a:gd name="T4" fmla="*/ 11 w 59"/>
                  <a:gd name="T5" fmla="*/ 63 h 63"/>
                  <a:gd name="T6" fmla="*/ 0 w 59"/>
                  <a:gd name="T7" fmla="*/ 30 h 63"/>
                  <a:gd name="T8" fmla="*/ 27 w 59"/>
                  <a:gd name="T9" fmla="*/ 0 h 63"/>
                </a:gdLst>
                <a:ahLst/>
                <a:cxnLst>
                  <a:cxn ang="0">
                    <a:pos x="T0" y="T1"/>
                  </a:cxn>
                  <a:cxn ang="0">
                    <a:pos x="T2" y="T3"/>
                  </a:cxn>
                  <a:cxn ang="0">
                    <a:pos x="T4" y="T5"/>
                  </a:cxn>
                  <a:cxn ang="0">
                    <a:pos x="T6" y="T7"/>
                  </a:cxn>
                  <a:cxn ang="0">
                    <a:pos x="T8" y="T9"/>
                  </a:cxn>
                </a:cxnLst>
                <a:rect l="0" t="0" r="r" b="b"/>
                <a:pathLst>
                  <a:path w="59" h="63">
                    <a:moveTo>
                      <a:pt x="27" y="0"/>
                    </a:moveTo>
                    <a:lnTo>
                      <a:pt x="59" y="10"/>
                    </a:lnTo>
                    <a:lnTo>
                      <a:pt x="11" y="63"/>
                    </a:lnTo>
                    <a:lnTo>
                      <a:pt x="0" y="30"/>
                    </a:lnTo>
                    <a:lnTo>
                      <a:pt x="2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41" name="Freeform 286"/>
              <p:cNvSpPr>
                <a:spLocks/>
              </p:cNvSpPr>
              <p:nvPr/>
            </p:nvSpPr>
            <p:spPr bwMode="auto">
              <a:xfrm>
                <a:off x="7256463" y="2216151"/>
                <a:ext cx="96838" cy="93663"/>
              </a:xfrm>
              <a:custGeom>
                <a:avLst/>
                <a:gdLst>
                  <a:gd name="T0" fmla="*/ 0 w 61"/>
                  <a:gd name="T1" fmla="*/ 29 h 59"/>
                  <a:gd name="T2" fmla="*/ 28 w 61"/>
                  <a:gd name="T3" fmla="*/ 0 h 59"/>
                  <a:gd name="T4" fmla="*/ 61 w 61"/>
                  <a:gd name="T5" fmla="*/ 9 h 59"/>
                  <a:gd name="T6" fmla="*/ 12 w 61"/>
                  <a:gd name="T7" fmla="*/ 59 h 59"/>
                  <a:gd name="T8" fmla="*/ 0 w 61"/>
                  <a:gd name="T9" fmla="*/ 29 h 59"/>
                </a:gdLst>
                <a:ahLst/>
                <a:cxnLst>
                  <a:cxn ang="0">
                    <a:pos x="T0" y="T1"/>
                  </a:cxn>
                  <a:cxn ang="0">
                    <a:pos x="T2" y="T3"/>
                  </a:cxn>
                  <a:cxn ang="0">
                    <a:pos x="T4" y="T5"/>
                  </a:cxn>
                  <a:cxn ang="0">
                    <a:pos x="T6" y="T7"/>
                  </a:cxn>
                  <a:cxn ang="0">
                    <a:pos x="T8" y="T9"/>
                  </a:cxn>
                </a:cxnLst>
                <a:rect l="0" t="0" r="r" b="b"/>
                <a:pathLst>
                  <a:path w="61" h="59">
                    <a:moveTo>
                      <a:pt x="0" y="29"/>
                    </a:moveTo>
                    <a:lnTo>
                      <a:pt x="28" y="0"/>
                    </a:lnTo>
                    <a:lnTo>
                      <a:pt x="61" y="9"/>
                    </a:lnTo>
                    <a:lnTo>
                      <a:pt x="12" y="59"/>
                    </a:lnTo>
                    <a:lnTo>
                      <a:pt x="0" y="29"/>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42" name="Freeform 288"/>
              <p:cNvSpPr>
                <a:spLocks/>
              </p:cNvSpPr>
              <p:nvPr/>
            </p:nvSpPr>
            <p:spPr bwMode="auto">
              <a:xfrm>
                <a:off x="7192963" y="1998663"/>
                <a:ext cx="304800" cy="317500"/>
              </a:xfrm>
              <a:custGeom>
                <a:avLst/>
                <a:gdLst>
                  <a:gd name="T0" fmla="*/ 0 w 192"/>
                  <a:gd name="T1" fmla="*/ 191 h 200"/>
                  <a:gd name="T2" fmla="*/ 181 w 192"/>
                  <a:gd name="T3" fmla="*/ 0 h 200"/>
                  <a:gd name="T4" fmla="*/ 192 w 192"/>
                  <a:gd name="T5" fmla="*/ 11 h 200"/>
                  <a:gd name="T6" fmla="*/ 11 w 192"/>
                  <a:gd name="T7" fmla="*/ 200 h 200"/>
                  <a:gd name="T8" fmla="*/ 0 w 192"/>
                  <a:gd name="T9" fmla="*/ 191 h 200"/>
                </a:gdLst>
                <a:ahLst/>
                <a:cxnLst>
                  <a:cxn ang="0">
                    <a:pos x="T0" y="T1"/>
                  </a:cxn>
                  <a:cxn ang="0">
                    <a:pos x="T2" y="T3"/>
                  </a:cxn>
                  <a:cxn ang="0">
                    <a:pos x="T4" y="T5"/>
                  </a:cxn>
                  <a:cxn ang="0">
                    <a:pos x="T6" y="T7"/>
                  </a:cxn>
                  <a:cxn ang="0">
                    <a:pos x="T8" y="T9"/>
                  </a:cxn>
                </a:cxnLst>
                <a:rect l="0" t="0" r="r" b="b"/>
                <a:pathLst>
                  <a:path w="192" h="200">
                    <a:moveTo>
                      <a:pt x="0" y="191"/>
                    </a:moveTo>
                    <a:lnTo>
                      <a:pt x="181" y="0"/>
                    </a:lnTo>
                    <a:lnTo>
                      <a:pt x="192" y="11"/>
                    </a:lnTo>
                    <a:lnTo>
                      <a:pt x="11" y="200"/>
                    </a:lnTo>
                    <a:lnTo>
                      <a:pt x="0" y="191"/>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43" name="Freeform 289"/>
              <p:cNvSpPr>
                <a:spLocks/>
              </p:cNvSpPr>
              <p:nvPr/>
            </p:nvSpPr>
            <p:spPr bwMode="auto">
              <a:xfrm>
                <a:off x="7210425" y="2263776"/>
                <a:ext cx="47625" cy="52388"/>
              </a:xfrm>
              <a:custGeom>
                <a:avLst/>
                <a:gdLst>
                  <a:gd name="T0" fmla="*/ 30 w 30"/>
                  <a:gd name="T1" fmla="*/ 0 h 33"/>
                  <a:gd name="T2" fmla="*/ 0 w 30"/>
                  <a:gd name="T3" fmla="*/ 33 h 33"/>
                  <a:gd name="T4" fmla="*/ 30 w 30"/>
                  <a:gd name="T5" fmla="*/ 0 h 33"/>
                  <a:gd name="T6" fmla="*/ 30 w 30"/>
                  <a:gd name="T7" fmla="*/ 0 h 33"/>
                </a:gdLst>
                <a:ahLst/>
                <a:cxnLst>
                  <a:cxn ang="0">
                    <a:pos x="T0" y="T1"/>
                  </a:cxn>
                  <a:cxn ang="0">
                    <a:pos x="T2" y="T3"/>
                  </a:cxn>
                  <a:cxn ang="0">
                    <a:pos x="T4" y="T5"/>
                  </a:cxn>
                  <a:cxn ang="0">
                    <a:pos x="T6" y="T7"/>
                  </a:cxn>
                </a:cxnLst>
                <a:rect l="0" t="0" r="r" b="b"/>
                <a:pathLst>
                  <a:path w="30" h="33">
                    <a:moveTo>
                      <a:pt x="30" y="0"/>
                    </a:moveTo>
                    <a:lnTo>
                      <a:pt x="0" y="33"/>
                    </a:lnTo>
                    <a:lnTo>
                      <a:pt x="30" y="0"/>
                    </a:lnTo>
                    <a:lnTo>
                      <a:pt x="30" y="0"/>
                    </a:lnTo>
                    <a:close/>
                  </a:path>
                </a:pathLst>
              </a:custGeom>
              <a:solidFill>
                <a:srgbClr val="398F9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1" name="Freeform 290"/>
              <p:cNvSpPr>
                <a:spLocks/>
              </p:cNvSpPr>
              <p:nvPr/>
            </p:nvSpPr>
            <p:spPr bwMode="auto">
              <a:xfrm>
                <a:off x="7210425" y="2263776"/>
                <a:ext cx="47625" cy="52388"/>
              </a:xfrm>
              <a:custGeom>
                <a:avLst/>
                <a:gdLst>
                  <a:gd name="T0" fmla="*/ 30 w 30"/>
                  <a:gd name="T1" fmla="*/ 0 h 33"/>
                  <a:gd name="T2" fmla="*/ 0 w 30"/>
                  <a:gd name="T3" fmla="*/ 33 h 33"/>
                  <a:gd name="T4" fmla="*/ 30 w 30"/>
                  <a:gd name="T5" fmla="*/ 0 h 33"/>
                  <a:gd name="T6" fmla="*/ 30 w 30"/>
                  <a:gd name="T7" fmla="*/ 0 h 33"/>
                </a:gdLst>
                <a:ahLst/>
                <a:cxnLst>
                  <a:cxn ang="0">
                    <a:pos x="T0" y="T1"/>
                  </a:cxn>
                  <a:cxn ang="0">
                    <a:pos x="T2" y="T3"/>
                  </a:cxn>
                  <a:cxn ang="0">
                    <a:pos x="T4" y="T5"/>
                  </a:cxn>
                  <a:cxn ang="0">
                    <a:pos x="T6" y="T7"/>
                  </a:cxn>
                </a:cxnLst>
                <a:rect l="0" t="0" r="r" b="b"/>
                <a:pathLst>
                  <a:path w="30" h="33">
                    <a:moveTo>
                      <a:pt x="30" y="0"/>
                    </a:moveTo>
                    <a:lnTo>
                      <a:pt x="0" y="33"/>
                    </a:lnTo>
                    <a:lnTo>
                      <a:pt x="30" y="0"/>
                    </a:lnTo>
                    <a:lnTo>
                      <a:pt x="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2" name="Freeform 292"/>
              <p:cNvSpPr>
                <a:spLocks noEditPoints="1"/>
              </p:cNvSpPr>
              <p:nvPr/>
            </p:nvSpPr>
            <p:spPr bwMode="auto">
              <a:xfrm>
                <a:off x="7153275" y="1962151"/>
                <a:ext cx="344488" cy="354013"/>
              </a:xfrm>
              <a:custGeom>
                <a:avLst/>
                <a:gdLst>
                  <a:gd name="T0" fmla="*/ 90 w 217"/>
                  <a:gd name="T1" fmla="*/ 95 h 223"/>
                  <a:gd name="T2" fmla="*/ 0 w 217"/>
                  <a:gd name="T3" fmla="*/ 189 h 223"/>
                  <a:gd name="T4" fmla="*/ 36 w 217"/>
                  <a:gd name="T5" fmla="*/ 223 h 223"/>
                  <a:gd name="T6" fmla="*/ 66 w 217"/>
                  <a:gd name="T7" fmla="*/ 190 h 223"/>
                  <a:gd name="T8" fmla="*/ 66 w 217"/>
                  <a:gd name="T9" fmla="*/ 190 h 223"/>
                  <a:gd name="T10" fmla="*/ 36 w 217"/>
                  <a:gd name="T11" fmla="*/ 223 h 223"/>
                  <a:gd name="T12" fmla="*/ 25 w 217"/>
                  <a:gd name="T13" fmla="*/ 214 h 223"/>
                  <a:gd name="T14" fmla="*/ 115 w 217"/>
                  <a:gd name="T15" fmla="*/ 119 h 223"/>
                  <a:gd name="T16" fmla="*/ 90 w 217"/>
                  <a:gd name="T17" fmla="*/ 95 h 223"/>
                  <a:gd name="T18" fmla="*/ 181 w 217"/>
                  <a:gd name="T19" fmla="*/ 0 h 223"/>
                  <a:gd name="T20" fmla="*/ 179 w 217"/>
                  <a:gd name="T21" fmla="*/ 0 h 223"/>
                  <a:gd name="T22" fmla="*/ 206 w 217"/>
                  <a:gd name="T23" fmla="*/ 25 h 223"/>
                  <a:gd name="T24" fmla="*/ 206 w 217"/>
                  <a:gd name="T25" fmla="*/ 23 h 223"/>
                  <a:gd name="T26" fmla="*/ 217 w 217"/>
                  <a:gd name="T27" fmla="*/ 34 h 223"/>
                  <a:gd name="T28" fmla="*/ 181 w 217"/>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223">
                    <a:moveTo>
                      <a:pt x="90" y="95"/>
                    </a:moveTo>
                    <a:lnTo>
                      <a:pt x="0" y="189"/>
                    </a:lnTo>
                    <a:lnTo>
                      <a:pt x="36" y="223"/>
                    </a:lnTo>
                    <a:lnTo>
                      <a:pt x="66" y="190"/>
                    </a:lnTo>
                    <a:lnTo>
                      <a:pt x="66" y="190"/>
                    </a:lnTo>
                    <a:lnTo>
                      <a:pt x="36" y="223"/>
                    </a:lnTo>
                    <a:lnTo>
                      <a:pt x="25" y="214"/>
                    </a:lnTo>
                    <a:lnTo>
                      <a:pt x="115" y="119"/>
                    </a:lnTo>
                    <a:lnTo>
                      <a:pt x="90" y="95"/>
                    </a:lnTo>
                    <a:moveTo>
                      <a:pt x="181" y="0"/>
                    </a:moveTo>
                    <a:lnTo>
                      <a:pt x="179" y="0"/>
                    </a:lnTo>
                    <a:lnTo>
                      <a:pt x="206" y="25"/>
                    </a:lnTo>
                    <a:lnTo>
                      <a:pt x="206" y="23"/>
                    </a:lnTo>
                    <a:lnTo>
                      <a:pt x="217" y="34"/>
                    </a:lnTo>
                    <a:lnTo>
                      <a:pt x="18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3" name="Freeform 293"/>
              <p:cNvSpPr>
                <a:spLocks/>
              </p:cNvSpPr>
              <p:nvPr/>
            </p:nvSpPr>
            <p:spPr bwMode="auto">
              <a:xfrm>
                <a:off x="7304088" y="2165351"/>
                <a:ext cx="49213" cy="53975"/>
              </a:xfrm>
              <a:custGeom>
                <a:avLst/>
                <a:gdLst>
                  <a:gd name="T0" fmla="*/ 31 w 31"/>
                  <a:gd name="T1" fmla="*/ 0 h 34"/>
                  <a:gd name="T2" fmla="*/ 0 w 31"/>
                  <a:gd name="T3" fmla="*/ 34 h 34"/>
                  <a:gd name="T4" fmla="*/ 0 w 31"/>
                  <a:gd name="T5" fmla="*/ 34 h 34"/>
                  <a:gd name="T6" fmla="*/ 31 w 31"/>
                  <a:gd name="T7" fmla="*/ 0 h 34"/>
                  <a:gd name="T8" fmla="*/ 31 w 31"/>
                  <a:gd name="T9" fmla="*/ 0 h 34"/>
                </a:gdLst>
                <a:ahLst/>
                <a:cxnLst>
                  <a:cxn ang="0">
                    <a:pos x="T0" y="T1"/>
                  </a:cxn>
                  <a:cxn ang="0">
                    <a:pos x="T2" y="T3"/>
                  </a:cxn>
                  <a:cxn ang="0">
                    <a:pos x="T4" y="T5"/>
                  </a:cxn>
                  <a:cxn ang="0">
                    <a:pos x="T6" y="T7"/>
                  </a:cxn>
                  <a:cxn ang="0">
                    <a:pos x="T8" y="T9"/>
                  </a:cxn>
                </a:cxnLst>
                <a:rect l="0" t="0" r="r" b="b"/>
                <a:pathLst>
                  <a:path w="31" h="34">
                    <a:moveTo>
                      <a:pt x="31" y="0"/>
                    </a:moveTo>
                    <a:lnTo>
                      <a:pt x="0" y="34"/>
                    </a:lnTo>
                    <a:lnTo>
                      <a:pt x="0" y="34"/>
                    </a:lnTo>
                    <a:lnTo>
                      <a:pt x="31" y="0"/>
                    </a:lnTo>
                    <a:lnTo>
                      <a:pt x="31" y="0"/>
                    </a:lnTo>
                    <a:close/>
                  </a:path>
                </a:pathLst>
              </a:custGeom>
              <a:solidFill>
                <a:srgbClr val="398F9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4" name="Freeform 294"/>
              <p:cNvSpPr>
                <a:spLocks/>
              </p:cNvSpPr>
              <p:nvPr/>
            </p:nvSpPr>
            <p:spPr bwMode="auto">
              <a:xfrm>
                <a:off x="7304088" y="2165351"/>
                <a:ext cx="49213" cy="53975"/>
              </a:xfrm>
              <a:custGeom>
                <a:avLst/>
                <a:gdLst>
                  <a:gd name="T0" fmla="*/ 31 w 31"/>
                  <a:gd name="T1" fmla="*/ 0 h 34"/>
                  <a:gd name="T2" fmla="*/ 0 w 31"/>
                  <a:gd name="T3" fmla="*/ 34 h 34"/>
                  <a:gd name="T4" fmla="*/ 0 w 31"/>
                  <a:gd name="T5" fmla="*/ 34 h 34"/>
                  <a:gd name="T6" fmla="*/ 31 w 31"/>
                  <a:gd name="T7" fmla="*/ 0 h 34"/>
                  <a:gd name="T8" fmla="*/ 31 w 31"/>
                  <a:gd name="T9" fmla="*/ 0 h 34"/>
                </a:gdLst>
                <a:ahLst/>
                <a:cxnLst>
                  <a:cxn ang="0">
                    <a:pos x="T0" y="T1"/>
                  </a:cxn>
                  <a:cxn ang="0">
                    <a:pos x="T2" y="T3"/>
                  </a:cxn>
                  <a:cxn ang="0">
                    <a:pos x="T4" y="T5"/>
                  </a:cxn>
                  <a:cxn ang="0">
                    <a:pos x="T6" y="T7"/>
                  </a:cxn>
                  <a:cxn ang="0">
                    <a:pos x="T8" y="T9"/>
                  </a:cxn>
                </a:cxnLst>
                <a:rect l="0" t="0" r="r" b="b"/>
                <a:pathLst>
                  <a:path w="31" h="34">
                    <a:moveTo>
                      <a:pt x="31" y="0"/>
                    </a:moveTo>
                    <a:lnTo>
                      <a:pt x="0" y="34"/>
                    </a:lnTo>
                    <a:lnTo>
                      <a:pt x="0" y="34"/>
                    </a:lnTo>
                    <a:lnTo>
                      <a:pt x="31" y="0"/>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5" name="Freeform 295"/>
              <p:cNvSpPr>
                <a:spLocks noEditPoints="1"/>
              </p:cNvSpPr>
              <p:nvPr/>
            </p:nvSpPr>
            <p:spPr bwMode="auto">
              <a:xfrm>
                <a:off x="7304088" y="2016126"/>
                <a:ext cx="193675" cy="203200"/>
              </a:xfrm>
              <a:custGeom>
                <a:avLst/>
                <a:gdLst>
                  <a:gd name="T0" fmla="*/ 31 w 122"/>
                  <a:gd name="T1" fmla="*/ 94 h 128"/>
                  <a:gd name="T2" fmla="*/ 0 w 122"/>
                  <a:gd name="T3" fmla="*/ 128 h 128"/>
                  <a:gd name="T4" fmla="*/ 0 w 122"/>
                  <a:gd name="T5" fmla="*/ 128 h 128"/>
                  <a:gd name="T6" fmla="*/ 31 w 122"/>
                  <a:gd name="T7" fmla="*/ 94 h 128"/>
                  <a:gd name="T8" fmla="*/ 31 w 122"/>
                  <a:gd name="T9" fmla="*/ 94 h 128"/>
                  <a:gd name="T10" fmla="*/ 61 w 122"/>
                  <a:gd name="T11" fmla="*/ 61 h 128"/>
                  <a:gd name="T12" fmla="*/ 56 w 122"/>
                  <a:gd name="T13" fmla="*/ 68 h 128"/>
                  <a:gd name="T14" fmla="*/ 61 w 122"/>
                  <a:gd name="T15" fmla="*/ 61 h 128"/>
                  <a:gd name="T16" fmla="*/ 61 w 122"/>
                  <a:gd name="T17" fmla="*/ 61 h 128"/>
                  <a:gd name="T18" fmla="*/ 122 w 122"/>
                  <a:gd name="T19" fmla="*/ 0 h 128"/>
                  <a:gd name="T20" fmla="*/ 90 w 122"/>
                  <a:gd name="T21" fmla="*/ 32 h 128"/>
                  <a:gd name="T22" fmla="*/ 90 w 122"/>
                  <a:gd name="T23" fmla="*/ 32 h 128"/>
                  <a:gd name="T24" fmla="*/ 122 w 122"/>
                  <a:gd name="T2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28">
                    <a:moveTo>
                      <a:pt x="31" y="94"/>
                    </a:moveTo>
                    <a:lnTo>
                      <a:pt x="0" y="128"/>
                    </a:lnTo>
                    <a:lnTo>
                      <a:pt x="0" y="128"/>
                    </a:lnTo>
                    <a:lnTo>
                      <a:pt x="31" y="94"/>
                    </a:lnTo>
                    <a:lnTo>
                      <a:pt x="31" y="94"/>
                    </a:lnTo>
                    <a:close/>
                    <a:moveTo>
                      <a:pt x="61" y="61"/>
                    </a:moveTo>
                    <a:lnTo>
                      <a:pt x="56" y="68"/>
                    </a:lnTo>
                    <a:lnTo>
                      <a:pt x="61" y="61"/>
                    </a:lnTo>
                    <a:lnTo>
                      <a:pt x="61" y="61"/>
                    </a:lnTo>
                    <a:close/>
                    <a:moveTo>
                      <a:pt x="122" y="0"/>
                    </a:moveTo>
                    <a:lnTo>
                      <a:pt x="90" y="32"/>
                    </a:lnTo>
                    <a:lnTo>
                      <a:pt x="90" y="32"/>
                    </a:lnTo>
                    <a:lnTo>
                      <a:pt x="122" y="0"/>
                    </a:lnTo>
                    <a:close/>
                  </a:path>
                </a:pathLst>
              </a:custGeom>
              <a:solidFill>
                <a:srgbClr val="BBBBB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6" name="Freeform 296"/>
              <p:cNvSpPr>
                <a:spLocks noEditPoints="1"/>
              </p:cNvSpPr>
              <p:nvPr/>
            </p:nvSpPr>
            <p:spPr bwMode="auto">
              <a:xfrm>
                <a:off x="7304088" y="2016126"/>
                <a:ext cx="193675" cy="203200"/>
              </a:xfrm>
              <a:custGeom>
                <a:avLst/>
                <a:gdLst>
                  <a:gd name="T0" fmla="*/ 31 w 122"/>
                  <a:gd name="T1" fmla="*/ 94 h 128"/>
                  <a:gd name="T2" fmla="*/ 0 w 122"/>
                  <a:gd name="T3" fmla="*/ 128 h 128"/>
                  <a:gd name="T4" fmla="*/ 0 w 122"/>
                  <a:gd name="T5" fmla="*/ 128 h 128"/>
                  <a:gd name="T6" fmla="*/ 31 w 122"/>
                  <a:gd name="T7" fmla="*/ 94 h 128"/>
                  <a:gd name="T8" fmla="*/ 31 w 122"/>
                  <a:gd name="T9" fmla="*/ 94 h 128"/>
                  <a:gd name="T10" fmla="*/ 61 w 122"/>
                  <a:gd name="T11" fmla="*/ 61 h 128"/>
                  <a:gd name="T12" fmla="*/ 56 w 122"/>
                  <a:gd name="T13" fmla="*/ 68 h 128"/>
                  <a:gd name="T14" fmla="*/ 61 w 122"/>
                  <a:gd name="T15" fmla="*/ 61 h 128"/>
                  <a:gd name="T16" fmla="*/ 61 w 122"/>
                  <a:gd name="T17" fmla="*/ 61 h 128"/>
                  <a:gd name="T18" fmla="*/ 122 w 122"/>
                  <a:gd name="T19" fmla="*/ 0 h 128"/>
                  <a:gd name="T20" fmla="*/ 90 w 122"/>
                  <a:gd name="T21" fmla="*/ 32 h 128"/>
                  <a:gd name="T22" fmla="*/ 90 w 122"/>
                  <a:gd name="T23" fmla="*/ 32 h 128"/>
                  <a:gd name="T24" fmla="*/ 122 w 122"/>
                  <a:gd name="T2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28">
                    <a:moveTo>
                      <a:pt x="31" y="94"/>
                    </a:moveTo>
                    <a:lnTo>
                      <a:pt x="0" y="128"/>
                    </a:lnTo>
                    <a:lnTo>
                      <a:pt x="0" y="128"/>
                    </a:lnTo>
                    <a:lnTo>
                      <a:pt x="31" y="94"/>
                    </a:lnTo>
                    <a:lnTo>
                      <a:pt x="31" y="94"/>
                    </a:lnTo>
                    <a:moveTo>
                      <a:pt x="61" y="61"/>
                    </a:moveTo>
                    <a:lnTo>
                      <a:pt x="56" y="68"/>
                    </a:lnTo>
                    <a:lnTo>
                      <a:pt x="61" y="61"/>
                    </a:lnTo>
                    <a:lnTo>
                      <a:pt x="61" y="61"/>
                    </a:lnTo>
                    <a:moveTo>
                      <a:pt x="122" y="0"/>
                    </a:moveTo>
                    <a:lnTo>
                      <a:pt x="90" y="32"/>
                    </a:lnTo>
                    <a:lnTo>
                      <a:pt x="90" y="32"/>
                    </a:lnTo>
                    <a:lnTo>
                      <a:pt x="12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7" name="Freeform 297"/>
              <p:cNvSpPr>
                <a:spLocks/>
              </p:cNvSpPr>
              <p:nvPr/>
            </p:nvSpPr>
            <p:spPr bwMode="auto">
              <a:xfrm>
                <a:off x="7400925" y="2066926"/>
                <a:ext cx="46038" cy="46038"/>
              </a:xfrm>
              <a:custGeom>
                <a:avLst/>
                <a:gdLst>
                  <a:gd name="T0" fmla="*/ 29 w 29"/>
                  <a:gd name="T1" fmla="*/ 0 h 29"/>
                  <a:gd name="T2" fmla="*/ 11 w 29"/>
                  <a:gd name="T3" fmla="*/ 20 h 29"/>
                  <a:gd name="T4" fmla="*/ 0 w 29"/>
                  <a:gd name="T5" fmla="*/ 29 h 29"/>
                  <a:gd name="T6" fmla="*/ 0 w 29"/>
                  <a:gd name="T7" fmla="*/ 29 h 29"/>
                  <a:gd name="T8" fmla="*/ 29 w 29"/>
                  <a:gd name="T9" fmla="*/ 0 h 29"/>
                  <a:gd name="T10" fmla="*/ 29 w 29"/>
                  <a:gd name="T11" fmla="*/ 0 h 29"/>
                </a:gdLst>
                <a:ahLst/>
                <a:cxnLst>
                  <a:cxn ang="0">
                    <a:pos x="T0" y="T1"/>
                  </a:cxn>
                  <a:cxn ang="0">
                    <a:pos x="T2" y="T3"/>
                  </a:cxn>
                  <a:cxn ang="0">
                    <a:pos x="T4" y="T5"/>
                  </a:cxn>
                  <a:cxn ang="0">
                    <a:pos x="T6" y="T7"/>
                  </a:cxn>
                  <a:cxn ang="0">
                    <a:pos x="T8" y="T9"/>
                  </a:cxn>
                  <a:cxn ang="0">
                    <a:pos x="T10" y="T11"/>
                  </a:cxn>
                </a:cxnLst>
                <a:rect l="0" t="0" r="r" b="b"/>
                <a:pathLst>
                  <a:path w="29" h="29">
                    <a:moveTo>
                      <a:pt x="29" y="0"/>
                    </a:moveTo>
                    <a:lnTo>
                      <a:pt x="11" y="20"/>
                    </a:lnTo>
                    <a:lnTo>
                      <a:pt x="0" y="29"/>
                    </a:lnTo>
                    <a:lnTo>
                      <a:pt x="0" y="29"/>
                    </a:lnTo>
                    <a:lnTo>
                      <a:pt x="29" y="0"/>
                    </a:lnTo>
                    <a:lnTo>
                      <a:pt x="29" y="0"/>
                    </a:lnTo>
                    <a:close/>
                  </a:path>
                </a:pathLst>
              </a:custGeom>
              <a:solidFill>
                <a:srgbClr val="4C5C6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8" name="Freeform 298"/>
              <p:cNvSpPr>
                <a:spLocks/>
              </p:cNvSpPr>
              <p:nvPr/>
            </p:nvSpPr>
            <p:spPr bwMode="auto">
              <a:xfrm>
                <a:off x="7400925" y="2066926"/>
                <a:ext cx="46038" cy="46038"/>
              </a:xfrm>
              <a:custGeom>
                <a:avLst/>
                <a:gdLst>
                  <a:gd name="T0" fmla="*/ 29 w 29"/>
                  <a:gd name="T1" fmla="*/ 0 h 29"/>
                  <a:gd name="T2" fmla="*/ 11 w 29"/>
                  <a:gd name="T3" fmla="*/ 20 h 29"/>
                  <a:gd name="T4" fmla="*/ 0 w 29"/>
                  <a:gd name="T5" fmla="*/ 29 h 29"/>
                  <a:gd name="T6" fmla="*/ 0 w 29"/>
                  <a:gd name="T7" fmla="*/ 29 h 29"/>
                  <a:gd name="T8" fmla="*/ 29 w 29"/>
                  <a:gd name="T9" fmla="*/ 0 h 29"/>
                  <a:gd name="T10" fmla="*/ 29 w 29"/>
                  <a:gd name="T11" fmla="*/ 0 h 29"/>
                </a:gdLst>
                <a:ahLst/>
                <a:cxnLst>
                  <a:cxn ang="0">
                    <a:pos x="T0" y="T1"/>
                  </a:cxn>
                  <a:cxn ang="0">
                    <a:pos x="T2" y="T3"/>
                  </a:cxn>
                  <a:cxn ang="0">
                    <a:pos x="T4" y="T5"/>
                  </a:cxn>
                  <a:cxn ang="0">
                    <a:pos x="T6" y="T7"/>
                  </a:cxn>
                  <a:cxn ang="0">
                    <a:pos x="T8" y="T9"/>
                  </a:cxn>
                  <a:cxn ang="0">
                    <a:pos x="T10" y="T11"/>
                  </a:cxn>
                </a:cxnLst>
                <a:rect l="0" t="0" r="r" b="b"/>
                <a:pathLst>
                  <a:path w="29" h="29">
                    <a:moveTo>
                      <a:pt x="29" y="0"/>
                    </a:moveTo>
                    <a:lnTo>
                      <a:pt x="11" y="20"/>
                    </a:lnTo>
                    <a:lnTo>
                      <a:pt x="0" y="29"/>
                    </a:lnTo>
                    <a:lnTo>
                      <a:pt x="0" y="29"/>
                    </a:lnTo>
                    <a:lnTo>
                      <a:pt x="29"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59" name="Freeform 299"/>
              <p:cNvSpPr>
                <a:spLocks/>
              </p:cNvSpPr>
              <p:nvPr/>
            </p:nvSpPr>
            <p:spPr bwMode="auto">
              <a:xfrm>
                <a:off x="7258050" y="2219326"/>
                <a:ext cx="46038" cy="44450"/>
              </a:xfrm>
              <a:custGeom>
                <a:avLst/>
                <a:gdLst>
                  <a:gd name="T0" fmla="*/ 29 w 29"/>
                  <a:gd name="T1" fmla="*/ 0 h 28"/>
                  <a:gd name="T2" fmla="*/ 0 w 29"/>
                  <a:gd name="T3" fmla="*/ 28 h 28"/>
                  <a:gd name="T4" fmla="*/ 0 w 29"/>
                  <a:gd name="T5" fmla="*/ 28 h 28"/>
                  <a:gd name="T6" fmla="*/ 0 w 29"/>
                  <a:gd name="T7" fmla="*/ 28 h 28"/>
                  <a:gd name="T8" fmla="*/ 29 w 29"/>
                  <a:gd name="T9" fmla="*/ 0 h 28"/>
                  <a:gd name="T10" fmla="*/ 29 w 29"/>
                  <a:gd name="T11" fmla="*/ 0 h 28"/>
                  <a:gd name="T12" fmla="*/ 29 w 29"/>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9" h="28">
                    <a:moveTo>
                      <a:pt x="29" y="0"/>
                    </a:moveTo>
                    <a:lnTo>
                      <a:pt x="0" y="28"/>
                    </a:lnTo>
                    <a:lnTo>
                      <a:pt x="0" y="28"/>
                    </a:lnTo>
                    <a:lnTo>
                      <a:pt x="0" y="28"/>
                    </a:lnTo>
                    <a:lnTo>
                      <a:pt x="29" y="0"/>
                    </a:lnTo>
                    <a:lnTo>
                      <a:pt x="29" y="0"/>
                    </a:lnTo>
                    <a:lnTo>
                      <a:pt x="29" y="0"/>
                    </a:lnTo>
                    <a:close/>
                  </a:path>
                </a:pathLst>
              </a:custGeom>
              <a:solidFill>
                <a:srgbClr val="4C5C6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0" name="Freeform 300"/>
              <p:cNvSpPr>
                <a:spLocks/>
              </p:cNvSpPr>
              <p:nvPr/>
            </p:nvSpPr>
            <p:spPr bwMode="auto">
              <a:xfrm>
                <a:off x="7258050" y="2219326"/>
                <a:ext cx="46038" cy="44450"/>
              </a:xfrm>
              <a:custGeom>
                <a:avLst/>
                <a:gdLst>
                  <a:gd name="T0" fmla="*/ 29 w 29"/>
                  <a:gd name="T1" fmla="*/ 0 h 28"/>
                  <a:gd name="T2" fmla="*/ 0 w 29"/>
                  <a:gd name="T3" fmla="*/ 28 h 28"/>
                  <a:gd name="T4" fmla="*/ 0 w 29"/>
                  <a:gd name="T5" fmla="*/ 28 h 28"/>
                  <a:gd name="T6" fmla="*/ 0 w 29"/>
                  <a:gd name="T7" fmla="*/ 28 h 28"/>
                  <a:gd name="T8" fmla="*/ 29 w 29"/>
                  <a:gd name="T9" fmla="*/ 0 h 28"/>
                  <a:gd name="T10" fmla="*/ 29 w 29"/>
                  <a:gd name="T11" fmla="*/ 0 h 28"/>
                  <a:gd name="T12" fmla="*/ 29 w 29"/>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9" h="28">
                    <a:moveTo>
                      <a:pt x="29" y="0"/>
                    </a:moveTo>
                    <a:lnTo>
                      <a:pt x="0" y="28"/>
                    </a:lnTo>
                    <a:lnTo>
                      <a:pt x="0" y="28"/>
                    </a:lnTo>
                    <a:lnTo>
                      <a:pt x="0" y="28"/>
                    </a:lnTo>
                    <a:lnTo>
                      <a:pt x="29" y="0"/>
                    </a:lnTo>
                    <a:lnTo>
                      <a:pt x="29"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1" name="Freeform 302"/>
              <p:cNvSpPr>
                <a:spLocks noEditPoints="1"/>
              </p:cNvSpPr>
              <p:nvPr/>
            </p:nvSpPr>
            <p:spPr bwMode="auto">
              <a:xfrm>
                <a:off x="7192963" y="1998663"/>
                <a:ext cx="304800" cy="317500"/>
              </a:xfrm>
              <a:custGeom>
                <a:avLst/>
                <a:gdLst>
                  <a:gd name="T0" fmla="*/ 90 w 192"/>
                  <a:gd name="T1" fmla="*/ 96 h 200"/>
                  <a:gd name="T2" fmla="*/ 0 w 192"/>
                  <a:gd name="T3" fmla="*/ 191 h 200"/>
                  <a:gd name="T4" fmla="*/ 11 w 192"/>
                  <a:gd name="T5" fmla="*/ 200 h 200"/>
                  <a:gd name="T6" fmla="*/ 41 w 192"/>
                  <a:gd name="T7" fmla="*/ 167 h 200"/>
                  <a:gd name="T8" fmla="*/ 70 w 192"/>
                  <a:gd name="T9" fmla="*/ 139 h 200"/>
                  <a:gd name="T10" fmla="*/ 101 w 192"/>
                  <a:gd name="T11" fmla="*/ 105 h 200"/>
                  <a:gd name="T12" fmla="*/ 90 w 192"/>
                  <a:gd name="T13" fmla="*/ 96 h 200"/>
                  <a:gd name="T14" fmla="*/ 181 w 192"/>
                  <a:gd name="T15" fmla="*/ 0 h 200"/>
                  <a:gd name="T16" fmla="*/ 181 w 192"/>
                  <a:gd name="T17" fmla="*/ 2 h 200"/>
                  <a:gd name="T18" fmla="*/ 190 w 192"/>
                  <a:gd name="T19" fmla="*/ 11 h 200"/>
                  <a:gd name="T20" fmla="*/ 142 w 192"/>
                  <a:gd name="T21" fmla="*/ 63 h 200"/>
                  <a:gd name="T22" fmla="*/ 160 w 192"/>
                  <a:gd name="T23" fmla="*/ 43 h 200"/>
                  <a:gd name="T24" fmla="*/ 192 w 192"/>
                  <a:gd name="T25" fmla="*/ 11 h 200"/>
                  <a:gd name="T26" fmla="*/ 181 w 192"/>
                  <a:gd name="T2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200">
                    <a:moveTo>
                      <a:pt x="90" y="96"/>
                    </a:moveTo>
                    <a:lnTo>
                      <a:pt x="0" y="191"/>
                    </a:lnTo>
                    <a:lnTo>
                      <a:pt x="11" y="200"/>
                    </a:lnTo>
                    <a:lnTo>
                      <a:pt x="41" y="167"/>
                    </a:lnTo>
                    <a:lnTo>
                      <a:pt x="70" y="139"/>
                    </a:lnTo>
                    <a:lnTo>
                      <a:pt x="101" y="105"/>
                    </a:lnTo>
                    <a:lnTo>
                      <a:pt x="90" y="96"/>
                    </a:lnTo>
                    <a:moveTo>
                      <a:pt x="181" y="0"/>
                    </a:moveTo>
                    <a:lnTo>
                      <a:pt x="181" y="2"/>
                    </a:lnTo>
                    <a:lnTo>
                      <a:pt x="190" y="11"/>
                    </a:lnTo>
                    <a:lnTo>
                      <a:pt x="142" y="63"/>
                    </a:lnTo>
                    <a:lnTo>
                      <a:pt x="160" y="43"/>
                    </a:lnTo>
                    <a:lnTo>
                      <a:pt x="192" y="11"/>
                    </a:lnTo>
                    <a:lnTo>
                      <a:pt x="18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2" name="Rectangle 311"/>
              <p:cNvSpPr>
                <a:spLocks noChangeArrowheads="1"/>
              </p:cNvSpPr>
              <p:nvPr/>
            </p:nvSpPr>
            <p:spPr bwMode="auto">
              <a:xfrm>
                <a:off x="7353300" y="2165351"/>
                <a:ext cx="1588" cy="1588"/>
              </a:xfrm>
              <a:prstGeom prst="rect">
                <a:avLst/>
              </a:prstGeom>
              <a:solidFill>
                <a:srgbClr val="84CFD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3" name="Rectangle 312"/>
              <p:cNvSpPr>
                <a:spLocks noChangeArrowheads="1"/>
              </p:cNvSpPr>
              <p:nvPr/>
            </p:nvSpPr>
            <p:spPr bwMode="auto">
              <a:xfrm>
                <a:off x="7353300" y="2165351"/>
                <a:ext cx="1588"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4" name="Freeform 317"/>
              <p:cNvSpPr>
                <a:spLocks/>
              </p:cNvSpPr>
              <p:nvPr/>
            </p:nvSpPr>
            <p:spPr bwMode="auto">
              <a:xfrm>
                <a:off x="7296150" y="1962151"/>
                <a:ext cx="184150" cy="188913"/>
              </a:xfrm>
              <a:custGeom>
                <a:avLst/>
                <a:gdLst>
                  <a:gd name="T0" fmla="*/ 89 w 116"/>
                  <a:gd name="T1" fmla="*/ 0 h 119"/>
                  <a:gd name="T2" fmla="*/ 0 w 116"/>
                  <a:gd name="T3" fmla="*/ 95 h 119"/>
                  <a:gd name="T4" fmla="*/ 25 w 116"/>
                  <a:gd name="T5" fmla="*/ 119 h 119"/>
                  <a:gd name="T6" fmla="*/ 116 w 116"/>
                  <a:gd name="T7" fmla="*/ 25 h 119"/>
                  <a:gd name="T8" fmla="*/ 89 w 116"/>
                  <a:gd name="T9" fmla="*/ 0 h 119"/>
                </a:gdLst>
                <a:ahLst/>
                <a:cxnLst>
                  <a:cxn ang="0">
                    <a:pos x="T0" y="T1"/>
                  </a:cxn>
                  <a:cxn ang="0">
                    <a:pos x="T2" y="T3"/>
                  </a:cxn>
                  <a:cxn ang="0">
                    <a:pos x="T4" y="T5"/>
                  </a:cxn>
                  <a:cxn ang="0">
                    <a:pos x="T6" y="T7"/>
                  </a:cxn>
                  <a:cxn ang="0">
                    <a:pos x="T8" y="T9"/>
                  </a:cxn>
                </a:cxnLst>
                <a:rect l="0" t="0" r="r" b="b"/>
                <a:pathLst>
                  <a:path w="116" h="119">
                    <a:moveTo>
                      <a:pt x="89" y="0"/>
                    </a:moveTo>
                    <a:lnTo>
                      <a:pt x="0" y="95"/>
                    </a:lnTo>
                    <a:lnTo>
                      <a:pt x="25" y="119"/>
                    </a:lnTo>
                    <a:lnTo>
                      <a:pt x="116" y="25"/>
                    </a:lnTo>
                    <a:lnTo>
                      <a:pt x="8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5" name="Freeform 318"/>
              <p:cNvSpPr>
                <a:spLocks/>
              </p:cNvSpPr>
              <p:nvPr/>
            </p:nvSpPr>
            <p:spPr bwMode="auto">
              <a:xfrm>
                <a:off x="7353300" y="2165351"/>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rgbClr val="8BBDC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6" name="Freeform 319"/>
              <p:cNvSpPr>
                <a:spLocks/>
              </p:cNvSpPr>
              <p:nvPr/>
            </p:nvSpPr>
            <p:spPr bwMode="auto">
              <a:xfrm>
                <a:off x="7353300" y="2165351"/>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7" name="Freeform 320"/>
              <p:cNvSpPr>
                <a:spLocks noEditPoints="1"/>
              </p:cNvSpPr>
              <p:nvPr/>
            </p:nvSpPr>
            <p:spPr bwMode="auto">
              <a:xfrm>
                <a:off x="7353300" y="2112963"/>
                <a:ext cx="47625" cy="52388"/>
              </a:xfrm>
              <a:custGeom>
                <a:avLst/>
                <a:gdLst>
                  <a:gd name="T0" fmla="*/ 0 w 30"/>
                  <a:gd name="T1" fmla="*/ 33 h 33"/>
                  <a:gd name="T2" fmla="*/ 0 w 30"/>
                  <a:gd name="T3" fmla="*/ 33 h 33"/>
                  <a:gd name="T4" fmla="*/ 0 w 30"/>
                  <a:gd name="T5" fmla="*/ 33 h 33"/>
                  <a:gd name="T6" fmla="*/ 0 w 30"/>
                  <a:gd name="T7" fmla="*/ 33 h 33"/>
                  <a:gd name="T8" fmla="*/ 0 w 30"/>
                  <a:gd name="T9" fmla="*/ 33 h 33"/>
                  <a:gd name="T10" fmla="*/ 30 w 30"/>
                  <a:gd name="T11" fmla="*/ 0 h 33"/>
                  <a:gd name="T12" fmla="*/ 0 w 30"/>
                  <a:gd name="T13" fmla="*/ 33 h 33"/>
                  <a:gd name="T14" fmla="*/ 0 w 30"/>
                  <a:gd name="T15" fmla="*/ 33 h 33"/>
                  <a:gd name="T16" fmla="*/ 25 w 30"/>
                  <a:gd name="T17" fmla="*/ 7 h 33"/>
                  <a:gd name="T18" fmla="*/ 30 w 30"/>
                  <a:gd name="T19" fmla="*/ 0 h 33"/>
                  <a:gd name="T20" fmla="*/ 30 w 30"/>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0" y="33"/>
                    </a:moveTo>
                    <a:lnTo>
                      <a:pt x="0" y="33"/>
                    </a:lnTo>
                    <a:lnTo>
                      <a:pt x="0" y="33"/>
                    </a:lnTo>
                    <a:lnTo>
                      <a:pt x="0" y="33"/>
                    </a:lnTo>
                    <a:lnTo>
                      <a:pt x="0" y="33"/>
                    </a:lnTo>
                    <a:close/>
                    <a:moveTo>
                      <a:pt x="30" y="0"/>
                    </a:moveTo>
                    <a:lnTo>
                      <a:pt x="0" y="33"/>
                    </a:lnTo>
                    <a:lnTo>
                      <a:pt x="0" y="33"/>
                    </a:lnTo>
                    <a:lnTo>
                      <a:pt x="25" y="7"/>
                    </a:lnTo>
                    <a:lnTo>
                      <a:pt x="30" y="0"/>
                    </a:lnTo>
                    <a:lnTo>
                      <a:pt x="30" y="0"/>
                    </a:lnTo>
                    <a:close/>
                  </a:path>
                </a:pathLst>
              </a:custGeom>
              <a:solidFill>
                <a:srgbClr val="D7D7D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8" name="Freeform 321"/>
              <p:cNvSpPr>
                <a:spLocks noEditPoints="1"/>
              </p:cNvSpPr>
              <p:nvPr/>
            </p:nvSpPr>
            <p:spPr bwMode="auto">
              <a:xfrm>
                <a:off x="7353300" y="2112963"/>
                <a:ext cx="47625" cy="52388"/>
              </a:xfrm>
              <a:custGeom>
                <a:avLst/>
                <a:gdLst>
                  <a:gd name="T0" fmla="*/ 0 w 30"/>
                  <a:gd name="T1" fmla="*/ 33 h 33"/>
                  <a:gd name="T2" fmla="*/ 0 w 30"/>
                  <a:gd name="T3" fmla="*/ 33 h 33"/>
                  <a:gd name="T4" fmla="*/ 0 w 30"/>
                  <a:gd name="T5" fmla="*/ 33 h 33"/>
                  <a:gd name="T6" fmla="*/ 0 w 30"/>
                  <a:gd name="T7" fmla="*/ 33 h 33"/>
                  <a:gd name="T8" fmla="*/ 0 w 30"/>
                  <a:gd name="T9" fmla="*/ 33 h 33"/>
                  <a:gd name="T10" fmla="*/ 30 w 30"/>
                  <a:gd name="T11" fmla="*/ 0 h 33"/>
                  <a:gd name="T12" fmla="*/ 0 w 30"/>
                  <a:gd name="T13" fmla="*/ 33 h 33"/>
                  <a:gd name="T14" fmla="*/ 0 w 30"/>
                  <a:gd name="T15" fmla="*/ 33 h 33"/>
                  <a:gd name="T16" fmla="*/ 25 w 30"/>
                  <a:gd name="T17" fmla="*/ 7 h 33"/>
                  <a:gd name="T18" fmla="*/ 30 w 30"/>
                  <a:gd name="T19" fmla="*/ 0 h 33"/>
                  <a:gd name="T20" fmla="*/ 30 w 30"/>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0" y="33"/>
                    </a:moveTo>
                    <a:lnTo>
                      <a:pt x="0" y="33"/>
                    </a:lnTo>
                    <a:lnTo>
                      <a:pt x="0" y="33"/>
                    </a:lnTo>
                    <a:lnTo>
                      <a:pt x="0" y="33"/>
                    </a:lnTo>
                    <a:lnTo>
                      <a:pt x="0" y="33"/>
                    </a:lnTo>
                    <a:moveTo>
                      <a:pt x="30" y="0"/>
                    </a:moveTo>
                    <a:lnTo>
                      <a:pt x="0" y="33"/>
                    </a:lnTo>
                    <a:lnTo>
                      <a:pt x="0" y="33"/>
                    </a:lnTo>
                    <a:lnTo>
                      <a:pt x="25" y="7"/>
                    </a:lnTo>
                    <a:lnTo>
                      <a:pt x="30" y="0"/>
                    </a:lnTo>
                    <a:lnTo>
                      <a:pt x="3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69" name="Freeform 322"/>
              <p:cNvSpPr>
                <a:spLocks/>
              </p:cNvSpPr>
              <p:nvPr/>
            </p:nvSpPr>
            <p:spPr bwMode="auto">
              <a:xfrm>
                <a:off x="7400925" y="2098676"/>
                <a:ext cx="17463" cy="14288"/>
              </a:xfrm>
              <a:custGeom>
                <a:avLst/>
                <a:gdLst>
                  <a:gd name="T0" fmla="*/ 11 w 11"/>
                  <a:gd name="T1" fmla="*/ 0 h 9"/>
                  <a:gd name="T2" fmla="*/ 0 w 11"/>
                  <a:gd name="T3" fmla="*/ 9 h 9"/>
                  <a:gd name="T4" fmla="*/ 0 w 11"/>
                  <a:gd name="T5" fmla="*/ 9 h 9"/>
                  <a:gd name="T6" fmla="*/ 11 w 11"/>
                  <a:gd name="T7" fmla="*/ 0 h 9"/>
                </a:gdLst>
                <a:ahLst/>
                <a:cxnLst>
                  <a:cxn ang="0">
                    <a:pos x="T0" y="T1"/>
                  </a:cxn>
                  <a:cxn ang="0">
                    <a:pos x="T2" y="T3"/>
                  </a:cxn>
                  <a:cxn ang="0">
                    <a:pos x="T4" y="T5"/>
                  </a:cxn>
                  <a:cxn ang="0">
                    <a:pos x="T6" y="T7"/>
                  </a:cxn>
                </a:cxnLst>
                <a:rect l="0" t="0" r="r" b="b"/>
                <a:pathLst>
                  <a:path w="11" h="9">
                    <a:moveTo>
                      <a:pt x="11" y="0"/>
                    </a:moveTo>
                    <a:lnTo>
                      <a:pt x="0" y="9"/>
                    </a:lnTo>
                    <a:lnTo>
                      <a:pt x="0" y="9"/>
                    </a:lnTo>
                    <a:lnTo>
                      <a:pt x="11" y="0"/>
                    </a:lnTo>
                    <a:close/>
                  </a:path>
                </a:pathLst>
              </a:custGeom>
              <a:solidFill>
                <a:srgbClr val="969FA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70" name="Freeform 323"/>
              <p:cNvSpPr>
                <a:spLocks/>
              </p:cNvSpPr>
              <p:nvPr/>
            </p:nvSpPr>
            <p:spPr bwMode="auto">
              <a:xfrm>
                <a:off x="7400925" y="2098676"/>
                <a:ext cx="17463" cy="14288"/>
              </a:xfrm>
              <a:custGeom>
                <a:avLst/>
                <a:gdLst>
                  <a:gd name="T0" fmla="*/ 11 w 11"/>
                  <a:gd name="T1" fmla="*/ 0 h 9"/>
                  <a:gd name="T2" fmla="*/ 0 w 11"/>
                  <a:gd name="T3" fmla="*/ 9 h 9"/>
                  <a:gd name="T4" fmla="*/ 0 w 11"/>
                  <a:gd name="T5" fmla="*/ 9 h 9"/>
                  <a:gd name="T6" fmla="*/ 11 w 11"/>
                  <a:gd name="T7" fmla="*/ 0 h 9"/>
                </a:gdLst>
                <a:ahLst/>
                <a:cxnLst>
                  <a:cxn ang="0">
                    <a:pos x="T0" y="T1"/>
                  </a:cxn>
                  <a:cxn ang="0">
                    <a:pos x="T2" y="T3"/>
                  </a:cxn>
                  <a:cxn ang="0">
                    <a:pos x="T4" y="T5"/>
                  </a:cxn>
                  <a:cxn ang="0">
                    <a:pos x="T6" y="T7"/>
                  </a:cxn>
                </a:cxnLst>
                <a:rect l="0" t="0" r="r" b="b"/>
                <a:pathLst>
                  <a:path w="11" h="9">
                    <a:moveTo>
                      <a:pt x="11" y="0"/>
                    </a:moveTo>
                    <a:lnTo>
                      <a:pt x="0" y="9"/>
                    </a:lnTo>
                    <a:lnTo>
                      <a:pt x="0" y="9"/>
                    </a:lnTo>
                    <a:lnTo>
                      <a:pt x="1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sp>
            <p:nvSpPr>
              <p:cNvPr id="71" name="Freeform 325"/>
              <p:cNvSpPr>
                <a:spLocks/>
              </p:cNvSpPr>
              <p:nvPr/>
            </p:nvSpPr>
            <p:spPr bwMode="auto">
              <a:xfrm>
                <a:off x="7335838" y="2001838"/>
                <a:ext cx="158750" cy="163513"/>
              </a:xfrm>
              <a:custGeom>
                <a:avLst/>
                <a:gdLst>
                  <a:gd name="T0" fmla="*/ 91 w 100"/>
                  <a:gd name="T1" fmla="*/ 0 h 103"/>
                  <a:gd name="T2" fmla="*/ 0 w 100"/>
                  <a:gd name="T3" fmla="*/ 94 h 103"/>
                  <a:gd name="T4" fmla="*/ 11 w 100"/>
                  <a:gd name="T5" fmla="*/ 103 h 103"/>
                  <a:gd name="T6" fmla="*/ 11 w 100"/>
                  <a:gd name="T7" fmla="*/ 103 h 103"/>
                  <a:gd name="T8" fmla="*/ 11 w 100"/>
                  <a:gd name="T9" fmla="*/ 103 h 103"/>
                  <a:gd name="T10" fmla="*/ 41 w 100"/>
                  <a:gd name="T11" fmla="*/ 70 h 103"/>
                  <a:gd name="T12" fmla="*/ 52 w 100"/>
                  <a:gd name="T13" fmla="*/ 61 h 103"/>
                  <a:gd name="T14" fmla="*/ 100 w 100"/>
                  <a:gd name="T15" fmla="*/ 9 h 103"/>
                  <a:gd name="T16" fmla="*/ 91 w 100"/>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3">
                    <a:moveTo>
                      <a:pt x="91" y="0"/>
                    </a:moveTo>
                    <a:lnTo>
                      <a:pt x="0" y="94"/>
                    </a:lnTo>
                    <a:lnTo>
                      <a:pt x="11" y="103"/>
                    </a:lnTo>
                    <a:lnTo>
                      <a:pt x="11" y="103"/>
                    </a:lnTo>
                    <a:lnTo>
                      <a:pt x="11" y="103"/>
                    </a:lnTo>
                    <a:lnTo>
                      <a:pt x="41" y="70"/>
                    </a:lnTo>
                    <a:lnTo>
                      <a:pt x="52" y="61"/>
                    </a:lnTo>
                    <a:lnTo>
                      <a:pt x="100" y="9"/>
                    </a:lnTo>
                    <a:lnTo>
                      <a:pt x="9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dirty="0">
                  <a:solidFill>
                    <a:schemeClr val="bg1"/>
                  </a:solidFill>
                  <a:latin typeface="+mn-ea"/>
                </a:endParaRPr>
              </a:p>
            </p:txBody>
          </p:sp>
        </p:grpSp>
      </p:grpSp>
      <p:sp>
        <p:nvSpPr>
          <p:cNvPr id="72" name="TextBox 71"/>
          <p:cNvSpPr txBox="1"/>
          <p:nvPr/>
        </p:nvSpPr>
        <p:spPr>
          <a:xfrm>
            <a:off x="322610" y="990218"/>
            <a:ext cx="6729406" cy="830997"/>
          </a:xfrm>
          <a:prstGeom prst="rect">
            <a:avLst/>
          </a:prstGeom>
        </p:spPr>
        <p:txBody>
          <a:bodyPr wrap="none">
            <a:spAutoFit/>
          </a:bodyPr>
          <a:lstStyle/>
          <a:p>
            <a:r>
              <a:rPr lang="en-US" altLang="zh-CN" b="1" spc="300" dirty="0" smtClean="0">
                <a:latin typeface="微软雅黑" panose="020B0503020204020204" pitchFamily="34" charset="-122"/>
                <a:ea typeface="微软雅黑" panose="020B0503020204020204" pitchFamily="34" charset="-122"/>
              </a:rPr>
              <a:t> </a:t>
            </a:r>
            <a:r>
              <a:rPr lang="zh-CN" altLang="en-US" b="1" spc="300" dirty="0" smtClean="0">
                <a:latin typeface="微软雅黑" panose="020B0503020204020204" pitchFamily="34" charset="-122"/>
                <a:ea typeface="微软雅黑" panose="020B0503020204020204" pitchFamily="34" charset="-122"/>
              </a:rPr>
              <a:t>基于</a:t>
            </a:r>
            <a:r>
              <a:rPr lang="en-US" altLang="zh-CN" b="1" spc="300" dirty="0" err="1" smtClean="0">
                <a:latin typeface="微软雅黑" panose="020B0503020204020204" pitchFamily="34" charset="-122"/>
                <a:ea typeface="微软雅黑" panose="020B0503020204020204" pitchFamily="34" charset="-122"/>
              </a:rPr>
              <a:t>iWrite</a:t>
            </a:r>
            <a:r>
              <a:rPr lang="zh-CN" altLang="en-US" b="1" spc="300" dirty="0" smtClean="0">
                <a:latin typeface="微软雅黑" panose="020B0503020204020204" pitchFamily="34" charset="-122"/>
                <a:ea typeface="微软雅黑" panose="020B0503020204020204" pitchFamily="34" charset="-122"/>
              </a:rPr>
              <a:t>的大学生英语写作错误研究项目</a:t>
            </a:r>
            <a:endParaRPr lang="en-US" altLang="zh-CN" b="1" spc="300" dirty="0" smtClean="0">
              <a:latin typeface="微软雅黑" panose="020B0503020204020204" pitchFamily="34" charset="-122"/>
              <a:ea typeface="微软雅黑" panose="020B0503020204020204" pitchFamily="34" charset="-122"/>
            </a:endParaRPr>
          </a:p>
          <a:p>
            <a:endParaRPr lang="en-US" altLang="zh-CN" b="1" spc="300" dirty="0" smtClean="0">
              <a:latin typeface="微软雅黑" panose="020B0503020204020204" pitchFamily="34" charset="-122"/>
              <a:ea typeface="微软雅黑" panose="020B0503020204020204" pitchFamily="34" charset="-122"/>
            </a:endParaRPr>
          </a:p>
        </p:txBody>
      </p:sp>
      <p:sp>
        <p:nvSpPr>
          <p:cNvPr id="75" name="TextBox 74"/>
          <p:cNvSpPr txBox="1"/>
          <p:nvPr/>
        </p:nvSpPr>
        <p:spPr>
          <a:xfrm>
            <a:off x="403086" y="1671212"/>
            <a:ext cx="8564052" cy="1569660"/>
          </a:xfrm>
          <a:prstGeom prst="rect">
            <a:avLst/>
          </a:prstGeom>
          <a:noFill/>
        </p:spPr>
        <p:txBody>
          <a:bodyPr wrap="square" rtlCol="0">
            <a:spAutoFit/>
          </a:bodyPr>
          <a:lstStyle/>
          <a:p>
            <a:r>
              <a:rPr lang="zh-CN" altLang="en-US" dirty="0"/>
              <a:t> </a:t>
            </a:r>
            <a:r>
              <a:rPr lang="zh-CN" altLang="en-US" dirty="0" smtClean="0"/>
              <a:t>      该</a:t>
            </a:r>
            <a:r>
              <a:rPr lang="zh-CN" altLang="en-US" dirty="0"/>
              <a:t>项目由外研社与中国外语与教育研究中心联合推出，通过招募高校外语教师参与大学生英语写作错误标注以及研究，推动中国英语智能批改研究的发展。</a:t>
            </a:r>
            <a:endParaRPr lang="en-US" altLang="zh-CN" dirty="0"/>
          </a:p>
          <a:p>
            <a:endParaRPr lang="zh-CN" altLang="en-US" dirty="0"/>
          </a:p>
        </p:txBody>
      </p:sp>
      <p:pic>
        <p:nvPicPr>
          <p:cNvPr id="3074" name="Picture 2"/>
          <p:cNvPicPr>
            <a:picLocks noChangeAspect="1" noChangeArrowheads="1"/>
          </p:cNvPicPr>
          <p:nvPr/>
        </p:nvPicPr>
        <p:blipFill>
          <a:blip r:embed="rId2"/>
          <a:srcRect/>
          <a:stretch>
            <a:fillRect/>
          </a:stretch>
        </p:blipFill>
        <p:spPr bwMode="auto">
          <a:xfrm>
            <a:off x="4367049" y="2963916"/>
            <a:ext cx="5333999" cy="3846785"/>
          </a:xfrm>
          <a:prstGeom prst="rect">
            <a:avLst/>
          </a:prstGeom>
          <a:noFill/>
          <a:ln w="9525">
            <a:noFill/>
            <a:miter lim="800000"/>
            <a:headEnd/>
            <a:tailEnd/>
          </a:ln>
          <a:effectLst/>
        </p:spPr>
      </p:pic>
    </p:spTree>
    <p:extLst>
      <p:ext uri="{BB962C8B-B14F-4D97-AF65-F5344CB8AC3E}">
        <p14:creationId xmlns="" xmlns:p14="http://schemas.microsoft.com/office/powerpoint/2010/main" val="3474781216"/>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735222" y="1142717"/>
            <a:ext cx="8564052" cy="1138773"/>
          </a:xfrm>
          <a:prstGeom prst="rect">
            <a:avLst/>
          </a:prstGeom>
          <a:noFill/>
        </p:spPr>
        <p:txBody>
          <a:bodyPr wrap="square" rtlCol="0">
            <a:spAutoFit/>
          </a:bodyPr>
          <a:lstStyle/>
          <a:p>
            <a:r>
              <a:rPr lang="en-US" altLang="zh-CN" sz="2000" b="1" dirty="0" smtClean="0"/>
              <a:t>http://iwrite.unipus.cn</a:t>
            </a:r>
          </a:p>
          <a:p>
            <a:endParaRPr lang="en-US" altLang="zh-CN" b="1" dirty="0"/>
          </a:p>
          <a:p>
            <a:endParaRPr lang="zh-CN" altLang="en-US" b="1" dirty="0"/>
          </a:p>
        </p:txBody>
      </p:sp>
      <p:pic>
        <p:nvPicPr>
          <p:cNvPr id="1026" name="Picture 2"/>
          <p:cNvPicPr>
            <a:picLocks noChangeAspect="1" noChangeArrowheads="1"/>
          </p:cNvPicPr>
          <p:nvPr/>
        </p:nvPicPr>
        <p:blipFill>
          <a:blip r:embed="rId2"/>
          <a:srcRect/>
          <a:stretch>
            <a:fillRect/>
          </a:stretch>
        </p:blipFill>
        <p:spPr bwMode="auto">
          <a:xfrm>
            <a:off x="3918855" y="1647399"/>
            <a:ext cx="5514577" cy="3238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组合 8"/>
          <p:cNvGrpSpPr/>
          <p:nvPr/>
        </p:nvGrpSpPr>
        <p:grpSpPr>
          <a:xfrm>
            <a:off x="837450" y="2898911"/>
            <a:ext cx="2187444" cy="623769"/>
            <a:chOff x="1017058" y="3080603"/>
            <a:chExt cx="2692238" cy="623769"/>
          </a:xfrm>
          <a:solidFill>
            <a:srgbClr val="99CCFF"/>
          </a:solidFill>
        </p:grpSpPr>
        <p:grpSp>
          <p:nvGrpSpPr>
            <p:cNvPr id="6" name="组合 79"/>
            <p:cNvGrpSpPr/>
            <p:nvPr/>
          </p:nvGrpSpPr>
          <p:grpSpPr>
            <a:xfrm>
              <a:off x="1017058" y="3080603"/>
              <a:ext cx="2633533" cy="623769"/>
              <a:chOff x="1517755" y="1408711"/>
              <a:chExt cx="2633533" cy="623769"/>
            </a:xfrm>
            <a:grpFill/>
          </p:grpSpPr>
          <p:sp>
            <p:nvSpPr>
              <p:cNvPr id="11" name="圆角矩形 10"/>
              <p:cNvSpPr/>
              <p:nvPr/>
            </p:nvSpPr>
            <p:spPr>
              <a:xfrm>
                <a:off x="1578681" y="1460936"/>
                <a:ext cx="2518333" cy="526092"/>
              </a:xfrm>
              <a:prstGeom prst="roundRect">
                <a:avLst>
                  <a:gd name="adj" fmla="val 50000"/>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endParaRPr>
              </a:p>
            </p:txBody>
          </p:sp>
          <p:grpSp>
            <p:nvGrpSpPr>
              <p:cNvPr id="7" name="组合 84"/>
              <p:cNvGrpSpPr/>
              <p:nvPr/>
            </p:nvGrpSpPr>
            <p:grpSpPr>
              <a:xfrm flipH="1">
                <a:off x="1517755" y="1408712"/>
                <a:ext cx="701133" cy="623768"/>
                <a:chOff x="3246438" y="2700336"/>
                <a:chExt cx="575468" cy="511969"/>
              </a:xfrm>
              <a:grpFill/>
            </p:grpSpPr>
            <p:sp>
              <p:nvSpPr>
                <p:cNvPr id="16" name="弧形 15"/>
                <p:cNvSpPr/>
                <p:nvPr/>
              </p:nvSpPr>
              <p:spPr>
                <a:xfrm>
                  <a:off x="3309937" y="2700336"/>
                  <a:ext cx="511969" cy="511969"/>
                </a:xfrm>
                <a:prstGeom prst="arc">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endParaRPr>
                </a:p>
              </p:txBody>
            </p:sp>
            <p:cxnSp>
              <p:nvCxnSpPr>
                <p:cNvPr id="17" name="直接箭头连接符 16"/>
                <p:cNvCxnSpPr/>
                <p:nvPr/>
              </p:nvCxnSpPr>
              <p:spPr>
                <a:xfrm flipH="1">
                  <a:off x="3246438" y="2700336"/>
                  <a:ext cx="322658" cy="0"/>
                </a:xfrm>
                <a:prstGeom prst="straightConnector1">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8" name="组合 85"/>
              <p:cNvGrpSpPr/>
              <p:nvPr/>
            </p:nvGrpSpPr>
            <p:grpSpPr>
              <a:xfrm flipV="1">
                <a:off x="3450155" y="1408711"/>
                <a:ext cx="701133" cy="623768"/>
                <a:chOff x="2177267" y="2700336"/>
                <a:chExt cx="575468" cy="511969"/>
              </a:xfrm>
              <a:grpFill/>
            </p:grpSpPr>
            <p:sp>
              <p:nvSpPr>
                <p:cNvPr id="14" name="弧形 13"/>
                <p:cNvSpPr/>
                <p:nvPr/>
              </p:nvSpPr>
              <p:spPr>
                <a:xfrm>
                  <a:off x="2240766" y="2700336"/>
                  <a:ext cx="511969" cy="511969"/>
                </a:xfrm>
                <a:prstGeom prst="arc">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endParaRPr>
                </a:p>
              </p:txBody>
            </p:sp>
            <p:cxnSp>
              <p:nvCxnSpPr>
                <p:cNvPr id="15" name="直接箭头连接符 14"/>
                <p:cNvCxnSpPr/>
                <p:nvPr/>
              </p:nvCxnSpPr>
              <p:spPr>
                <a:xfrm flipH="1">
                  <a:off x="2177267" y="2700336"/>
                  <a:ext cx="322658" cy="0"/>
                </a:xfrm>
                <a:prstGeom prst="straightConnector1">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9" name="矩形 8"/>
            <p:cNvSpPr/>
            <p:nvPr/>
          </p:nvSpPr>
          <p:spPr>
            <a:xfrm>
              <a:off x="1453609" y="3196073"/>
              <a:ext cx="2255687" cy="400110"/>
            </a:xfrm>
            <a:prstGeom prst="rect">
              <a:avLst/>
            </a:prstGeom>
            <a:grpFill/>
            <a:ln>
              <a:solidFill>
                <a:srgbClr val="00B050"/>
              </a:solidFill>
            </a:ln>
          </p:spPr>
          <p:txBody>
            <a:bodyPr wrap="none">
              <a:spAutoFit/>
            </a:bodyPr>
            <a:lstStyle/>
            <a:p>
              <a:pPr algn="ctr"/>
              <a:r>
                <a:rPr lang="zh-CN" altLang="en-US" sz="2000" b="1" dirty="0" smtClean="0"/>
                <a:t>登录</a:t>
              </a:r>
              <a:r>
                <a:rPr lang="en-US" altLang="zh-CN" sz="2000" b="1" dirty="0" smtClean="0"/>
                <a:t>iWrite 2.0</a:t>
              </a:r>
              <a:endParaRPr lang="zh-CN" altLang="en-US" sz="2000" b="1" dirty="0"/>
            </a:p>
          </p:txBody>
        </p:sp>
      </p:grpSp>
      <p:grpSp>
        <p:nvGrpSpPr>
          <p:cNvPr id="10" name="组合 8"/>
          <p:cNvGrpSpPr/>
          <p:nvPr/>
        </p:nvGrpSpPr>
        <p:grpSpPr>
          <a:xfrm>
            <a:off x="839297" y="1809365"/>
            <a:ext cx="2342328" cy="623769"/>
            <a:chOff x="1017058" y="3080603"/>
            <a:chExt cx="2882865" cy="623769"/>
          </a:xfrm>
          <a:solidFill>
            <a:srgbClr val="99CCFF"/>
          </a:solidFill>
        </p:grpSpPr>
        <p:grpSp>
          <p:nvGrpSpPr>
            <p:cNvPr id="12" name="组合 79"/>
            <p:cNvGrpSpPr/>
            <p:nvPr/>
          </p:nvGrpSpPr>
          <p:grpSpPr>
            <a:xfrm>
              <a:off x="1017058" y="3080603"/>
              <a:ext cx="2633533" cy="623769"/>
              <a:chOff x="1517755" y="1408711"/>
              <a:chExt cx="2633533" cy="623769"/>
            </a:xfrm>
            <a:grpFill/>
          </p:grpSpPr>
          <p:sp>
            <p:nvSpPr>
              <p:cNvPr id="21" name="圆角矩形 20"/>
              <p:cNvSpPr/>
              <p:nvPr/>
            </p:nvSpPr>
            <p:spPr>
              <a:xfrm>
                <a:off x="1578681" y="1460936"/>
                <a:ext cx="2518333" cy="526092"/>
              </a:xfrm>
              <a:prstGeom prst="roundRect">
                <a:avLst>
                  <a:gd name="adj" fmla="val 50000"/>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endParaRPr>
              </a:p>
            </p:txBody>
          </p:sp>
          <p:grpSp>
            <p:nvGrpSpPr>
              <p:cNvPr id="13" name="组合 84"/>
              <p:cNvGrpSpPr/>
              <p:nvPr/>
            </p:nvGrpSpPr>
            <p:grpSpPr>
              <a:xfrm flipH="1">
                <a:off x="1517755" y="1408712"/>
                <a:ext cx="701133" cy="623768"/>
                <a:chOff x="3246438" y="2700336"/>
                <a:chExt cx="575468" cy="511969"/>
              </a:xfrm>
              <a:grpFill/>
            </p:grpSpPr>
            <p:sp>
              <p:nvSpPr>
                <p:cNvPr id="26" name="弧形 25"/>
                <p:cNvSpPr/>
                <p:nvPr/>
              </p:nvSpPr>
              <p:spPr>
                <a:xfrm>
                  <a:off x="3309937" y="2700336"/>
                  <a:ext cx="511969" cy="511969"/>
                </a:xfrm>
                <a:prstGeom prst="arc">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endParaRPr>
                </a:p>
              </p:txBody>
            </p:sp>
            <p:cxnSp>
              <p:nvCxnSpPr>
                <p:cNvPr id="27" name="直接箭头连接符 26"/>
                <p:cNvCxnSpPr/>
                <p:nvPr/>
              </p:nvCxnSpPr>
              <p:spPr>
                <a:xfrm flipH="1">
                  <a:off x="3246438" y="2700336"/>
                  <a:ext cx="322658" cy="0"/>
                </a:xfrm>
                <a:prstGeom prst="straightConnector1">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8" name="组合 85"/>
              <p:cNvGrpSpPr/>
              <p:nvPr/>
            </p:nvGrpSpPr>
            <p:grpSpPr>
              <a:xfrm flipV="1">
                <a:off x="3450155" y="1408711"/>
                <a:ext cx="701133" cy="623768"/>
                <a:chOff x="2177267" y="2700336"/>
                <a:chExt cx="575468" cy="511969"/>
              </a:xfrm>
              <a:grpFill/>
            </p:grpSpPr>
            <p:sp>
              <p:nvSpPr>
                <p:cNvPr id="24" name="弧形 23"/>
                <p:cNvSpPr/>
                <p:nvPr/>
              </p:nvSpPr>
              <p:spPr>
                <a:xfrm>
                  <a:off x="2240766" y="2700336"/>
                  <a:ext cx="511969" cy="511969"/>
                </a:xfrm>
                <a:prstGeom prst="arc">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endParaRPr>
                </a:p>
              </p:txBody>
            </p:sp>
            <p:cxnSp>
              <p:nvCxnSpPr>
                <p:cNvPr id="25" name="直接箭头连接符 24"/>
                <p:cNvCxnSpPr/>
                <p:nvPr/>
              </p:nvCxnSpPr>
              <p:spPr>
                <a:xfrm flipH="1">
                  <a:off x="2177267" y="2700336"/>
                  <a:ext cx="322658" cy="0"/>
                </a:xfrm>
                <a:prstGeom prst="straightConnector1">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矩形 19"/>
            <p:cNvSpPr/>
            <p:nvPr/>
          </p:nvSpPr>
          <p:spPr>
            <a:xfrm>
              <a:off x="1330777" y="3196073"/>
              <a:ext cx="2569146" cy="400110"/>
            </a:xfrm>
            <a:prstGeom prst="rect">
              <a:avLst/>
            </a:prstGeom>
            <a:grpFill/>
            <a:ln>
              <a:solidFill>
                <a:srgbClr val="00B050"/>
              </a:solidFill>
            </a:ln>
          </p:spPr>
          <p:txBody>
            <a:bodyPr wrap="none">
              <a:spAutoFit/>
            </a:bodyPr>
            <a:lstStyle/>
            <a:p>
              <a:pPr algn="ctr"/>
              <a:r>
                <a:rPr lang="zh-CN" altLang="en-US" sz="2000" b="1" dirty="0" smtClean="0"/>
                <a:t>注册</a:t>
              </a:r>
              <a:r>
                <a:rPr lang="en-US" altLang="zh-CN" sz="2000" b="1" dirty="0" smtClean="0"/>
                <a:t>Unipus</a:t>
              </a:r>
              <a:r>
                <a:rPr lang="zh-CN" altLang="en-US" sz="2000" b="1" dirty="0" smtClean="0"/>
                <a:t>账号</a:t>
              </a:r>
              <a:endParaRPr lang="zh-CN" altLang="en-US" sz="2000" b="1" dirty="0"/>
            </a:p>
          </p:txBody>
        </p:sp>
      </p:grpSp>
      <p:sp>
        <p:nvSpPr>
          <p:cNvPr id="28" name="下箭头 27"/>
          <p:cNvSpPr/>
          <p:nvPr/>
        </p:nvSpPr>
        <p:spPr>
          <a:xfrm>
            <a:off x="1862921" y="2524839"/>
            <a:ext cx="144154" cy="2866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8"/>
          <p:cNvGrpSpPr/>
          <p:nvPr/>
        </p:nvGrpSpPr>
        <p:grpSpPr>
          <a:xfrm>
            <a:off x="861474" y="4074893"/>
            <a:ext cx="2139746" cy="623769"/>
            <a:chOff x="1017058" y="3080603"/>
            <a:chExt cx="2633533" cy="623769"/>
          </a:xfrm>
          <a:solidFill>
            <a:srgbClr val="99CCFF"/>
          </a:solidFill>
        </p:grpSpPr>
        <p:grpSp>
          <p:nvGrpSpPr>
            <p:cNvPr id="22" name="组合 79"/>
            <p:cNvGrpSpPr/>
            <p:nvPr/>
          </p:nvGrpSpPr>
          <p:grpSpPr>
            <a:xfrm>
              <a:off x="1017058" y="3080603"/>
              <a:ext cx="2633533" cy="623769"/>
              <a:chOff x="1517755" y="1408711"/>
              <a:chExt cx="2633533" cy="623769"/>
            </a:xfrm>
            <a:grpFill/>
          </p:grpSpPr>
          <p:sp>
            <p:nvSpPr>
              <p:cNvPr id="32" name="圆角矩形 31"/>
              <p:cNvSpPr/>
              <p:nvPr/>
            </p:nvSpPr>
            <p:spPr>
              <a:xfrm>
                <a:off x="1578681" y="1460936"/>
                <a:ext cx="2518333" cy="526092"/>
              </a:xfrm>
              <a:prstGeom prst="roundRect">
                <a:avLst>
                  <a:gd name="adj" fmla="val 50000"/>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endParaRPr>
              </a:p>
            </p:txBody>
          </p:sp>
          <p:grpSp>
            <p:nvGrpSpPr>
              <p:cNvPr id="23" name="组合 84"/>
              <p:cNvGrpSpPr/>
              <p:nvPr/>
            </p:nvGrpSpPr>
            <p:grpSpPr>
              <a:xfrm flipH="1">
                <a:off x="1517755" y="1408712"/>
                <a:ext cx="701133" cy="623768"/>
                <a:chOff x="3246438" y="2700336"/>
                <a:chExt cx="575468" cy="511969"/>
              </a:xfrm>
              <a:grpFill/>
            </p:grpSpPr>
            <p:sp>
              <p:nvSpPr>
                <p:cNvPr id="37" name="弧形 36"/>
                <p:cNvSpPr/>
                <p:nvPr/>
              </p:nvSpPr>
              <p:spPr>
                <a:xfrm>
                  <a:off x="3309937" y="2700336"/>
                  <a:ext cx="511969" cy="511969"/>
                </a:xfrm>
                <a:prstGeom prst="arc">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endParaRPr>
                </a:p>
              </p:txBody>
            </p:sp>
            <p:cxnSp>
              <p:nvCxnSpPr>
                <p:cNvPr id="39" name="直接箭头连接符 38"/>
                <p:cNvCxnSpPr/>
                <p:nvPr/>
              </p:nvCxnSpPr>
              <p:spPr>
                <a:xfrm flipH="1">
                  <a:off x="3246438" y="2700336"/>
                  <a:ext cx="322658" cy="0"/>
                </a:xfrm>
                <a:prstGeom prst="straightConnector1">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9" name="组合 85"/>
              <p:cNvGrpSpPr/>
              <p:nvPr/>
            </p:nvGrpSpPr>
            <p:grpSpPr>
              <a:xfrm flipV="1">
                <a:off x="3450155" y="1408711"/>
                <a:ext cx="701133" cy="623768"/>
                <a:chOff x="2177267" y="2700336"/>
                <a:chExt cx="575468" cy="511969"/>
              </a:xfrm>
              <a:grpFill/>
            </p:grpSpPr>
            <p:sp>
              <p:nvSpPr>
                <p:cNvPr id="35" name="弧形 34"/>
                <p:cNvSpPr/>
                <p:nvPr/>
              </p:nvSpPr>
              <p:spPr>
                <a:xfrm>
                  <a:off x="2240766" y="2700336"/>
                  <a:ext cx="511969" cy="511969"/>
                </a:xfrm>
                <a:prstGeom prst="arc">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endParaRPr>
                </a:p>
              </p:txBody>
            </p:sp>
            <p:cxnSp>
              <p:nvCxnSpPr>
                <p:cNvPr id="36" name="直接箭头连接符 35"/>
                <p:cNvCxnSpPr/>
                <p:nvPr/>
              </p:nvCxnSpPr>
              <p:spPr>
                <a:xfrm flipH="1">
                  <a:off x="2177267" y="2700336"/>
                  <a:ext cx="322658" cy="0"/>
                </a:xfrm>
                <a:prstGeom prst="straightConnector1">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1" name="矩形 30"/>
            <p:cNvSpPr/>
            <p:nvPr/>
          </p:nvSpPr>
          <p:spPr>
            <a:xfrm>
              <a:off x="1453609" y="3196073"/>
              <a:ext cx="2121632" cy="400110"/>
            </a:xfrm>
            <a:prstGeom prst="rect">
              <a:avLst/>
            </a:prstGeom>
            <a:grpFill/>
            <a:ln>
              <a:solidFill>
                <a:srgbClr val="00B050"/>
              </a:solidFill>
            </a:ln>
          </p:spPr>
          <p:txBody>
            <a:bodyPr wrap="none">
              <a:spAutoFit/>
            </a:bodyPr>
            <a:lstStyle/>
            <a:p>
              <a:pPr algn="ctr"/>
              <a:r>
                <a:rPr lang="zh-CN" altLang="en-US" sz="2000" b="1" dirty="0" smtClean="0"/>
                <a:t>完善个人信息</a:t>
              </a:r>
              <a:endParaRPr lang="zh-CN" altLang="en-US" sz="2000" b="1" dirty="0"/>
            </a:p>
          </p:txBody>
        </p:sp>
      </p:grpSp>
      <p:sp>
        <p:nvSpPr>
          <p:cNvPr id="40" name="下箭头 39"/>
          <p:cNvSpPr/>
          <p:nvPr/>
        </p:nvSpPr>
        <p:spPr>
          <a:xfrm>
            <a:off x="1886946" y="3700821"/>
            <a:ext cx="144154" cy="2866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8"/>
          <p:cNvGrpSpPr/>
          <p:nvPr/>
        </p:nvGrpSpPr>
        <p:grpSpPr>
          <a:xfrm>
            <a:off x="874409" y="5182636"/>
            <a:ext cx="2139746" cy="623769"/>
            <a:chOff x="1017058" y="3080603"/>
            <a:chExt cx="2633533" cy="623769"/>
          </a:xfrm>
          <a:solidFill>
            <a:srgbClr val="99CCFF"/>
          </a:solidFill>
        </p:grpSpPr>
        <p:grpSp>
          <p:nvGrpSpPr>
            <p:cNvPr id="33" name="组合 79"/>
            <p:cNvGrpSpPr/>
            <p:nvPr/>
          </p:nvGrpSpPr>
          <p:grpSpPr>
            <a:xfrm>
              <a:off x="1017058" y="3080603"/>
              <a:ext cx="2633533" cy="623769"/>
              <a:chOff x="1517755" y="1408711"/>
              <a:chExt cx="2633533" cy="623769"/>
            </a:xfrm>
            <a:grpFill/>
          </p:grpSpPr>
          <p:sp>
            <p:nvSpPr>
              <p:cNvPr id="44" name="圆角矩形 43"/>
              <p:cNvSpPr/>
              <p:nvPr/>
            </p:nvSpPr>
            <p:spPr>
              <a:xfrm>
                <a:off x="1578681" y="1460936"/>
                <a:ext cx="2518333" cy="526092"/>
              </a:xfrm>
              <a:prstGeom prst="roundRect">
                <a:avLst>
                  <a:gd name="adj" fmla="val 50000"/>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endParaRPr>
              </a:p>
            </p:txBody>
          </p:sp>
          <p:grpSp>
            <p:nvGrpSpPr>
              <p:cNvPr id="34" name="组合 84"/>
              <p:cNvGrpSpPr/>
              <p:nvPr/>
            </p:nvGrpSpPr>
            <p:grpSpPr>
              <a:xfrm flipH="1">
                <a:off x="1517755" y="1408712"/>
                <a:ext cx="701133" cy="623768"/>
                <a:chOff x="3246438" y="2700336"/>
                <a:chExt cx="575468" cy="511969"/>
              </a:xfrm>
              <a:grpFill/>
            </p:grpSpPr>
            <p:sp>
              <p:nvSpPr>
                <p:cNvPr id="49" name="弧形 48"/>
                <p:cNvSpPr/>
                <p:nvPr/>
              </p:nvSpPr>
              <p:spPr>
                <a:xfrm>
                  <a:off x="3309937" y="2700336"/>
                  <a:ext cx="511969" cy="511969"/>
                </a:xfrm>
                <a:prstGeom prst="arc">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endParaRPr>
                </a:p>
              </p:txBody>
            </p:sp>
            <p:cxnSp>
              <p:nvCxnSpPr>
                <p:cNvPr id="50" name="直接箭头连接符 49"/>
                <p:cNvCxnSpPr/>
                <p:nvPr/>
              </p:nvCxnSpPr>
              <p:spPr>
                <a:xfrm flipH="1">
                  <a:off x="3246438" y="2700336"/>
                  <a:ext cx="322658" cy="0"/>
                </a:xfrm>
                <a:prstGeom prst="straightConnector1">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41" name="组合 85"/>
              <p:cNvGrpSpPr/>
              <p:nvPr/>
            </p:nvGrpSpPr>
            <p:grpSpPr>
              <a:xfrm flipV="1">
                <a:off x="3450155" y="1408711"/>
                <a:ext cx="701133" cy="623768"/>
                <a:chOff x="2177267" y="2700336"/>
                <a:chExt cx="575468" cy="511969"/>
              </a:xfrm>
              <a:grpFill/>
            </p:grpSpPr>
            <p:sp>
              <p:nvSpPr>
                <p:cNvPr id="47" name="弧形 46"/>
                <p:cNvSpPr/>
                <p:nvPr/>
              </p:nvSpPr>
              <p:spPr>
                <a:xfrm>
                  <a:off x="2240766" y="2700336"/>
                  <a:ext cx="511969" cy="511969"/>
                </a:xfrm>
                <a:prstGeom prst="arc">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endParaRPr>
                </a:p>
              </p:txBody>
            </p:sp>
            <p:cxnSp>
              <p:nvCxnSpPr>
                <p:cNvPr id="48" name="直接箭头连接符 47"/>
                <p:cNvCxnSpPr/>
                <p:nvPr/>
              </p:nvCxnSpPr>
              <p:spPr>
                <a:xfrm flipH="1">
                  <a:off x="2177267" y="2700336"/>
                  <a:ext cx="322658" cy="0"/>
                </a:xfrm>
                <a:prstGeom prst="straightConnector1">
                  <a:avLst/>
                </a:prstGeom>
                <a:grp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43" name="矩形 42"/>
            <p:cNvSpPr/>
            <p:nvPr/>
          </p:nvSpPr>
          <p:spPr>
            <a:xfrm>
              <a:off x="1356590" y="3196073"/>
              <a:ext cx="1837483" cy="400110"/>
            </a:xfrm>
            <a:prstGeom prst="rect">
              <a:avLst/>
            </a:prstGeom>
            <a:grpFill/>
            <a:ln>
              <a:solidFill>
                <a:srgbClr val="00B050"/>
              </a:solidFill>
            </a:ln>
          </p:spPr>
          <p:txBody>
            <a:bodyPr wrap="none">
              <a:spAutoFit/>
            </a:bodyPr>
            <a:lstStyle/>
            <a:p>
              <a:pPr algn="ctr"/>
              <a:r>
                <a:rPr lang="zh-CN" altLang="en-US" sz="2000" b="1" dirty="0" smtClean="0"/>
                <a:t>    免费体验</a:t>
              </a:r>
              <a:endParaRPr lang="zh-CN" altLang="en-US" sz="2000" b="1" dirty="0"/>
            </a:p>
          </p:txBody>
        </p:sp>
      </p:grpSp>
      <p:sp>
        <p:nvSpPr>
          <p:cNvPr id="51" name="下箭头 50"/>
          <p:cNvSpPr/>
          <p:nvPr/>
        </p:nvSpPr>
        <p:spPr>
          <a:xfrm>
            <a:off x="1899881" y="4808564"/>
            <a:ext cx="144154" cy="2866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0" y="232231"/>
            <a:ext cx="165100" cy="5805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等腰三角形 52"/>
          <p:cNvSpPr/>
          <p:nvPr/>
        </p:nvSpPr>
        <p:spPr>
          <a:xfrm rot="5400000">
            <a:off x="-13203" y="443800"/>
            <a:ext cx="580572" cy="15743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文本框 3"/>
          <p:cNvSpPr txBox="1"/>
          <p:nvPr/>
        </p:nvSpPr>
        <p:spPr>
          <a:xfrm flipH="1">
            <a:off x="389068" y="291683"/>
            <a:ext cx="2697405" cy="461665"/>
          </a:xfrm>
          <a:prstGeom prst="rect">
            <a:avLst/>
          </a:prstGeom>
          <a:noFill/>
        </p:spPr>
        <p:txBody>
          <a:bodyPr wrap="none" rtlCol="0">
            <a:spAutoFit/>
          </a:bodyPr>
          <a:lstStyle/>
          <a:p>
            <a:r>
              <a:rPr lang="en-US" altLang="zh-CN" sz="2400" b="1" dirty="0" smtClean="0">
                <a:ea typeface="Segoe UI" panose="020B0502040204020203" pitchFamily="34" charset="0"/>
                <a:cs typeface="Segoe UI" panose="020B0502040204020203" pitchFamily="34" charset="0"/>
              </a:rPr>
              <a:t>3. </a:t>
            </a:r>
            <a:r>
              <a:rPr lang="en-US" altLang="zh-CN" sz="2400" b="1" dirty="0" err="1" smtClean="0">
                <a:ea typeface="Segoe UI" panose="020B0502040204020203" pitchFamily="34" charset="0"/>
                <a:cs typeface="Segoe UI" panose="020B0502040204020203" pitchFamily="34" charset="0"/>
              </a:rPr>
              <a:t>iWrite</a:t>
            </a:r>
            <a:r>
              <a:rPr lang="en-US" altLang="zh-CN" sz="2400" b="1" dirty="0" smtClean="0">
                <a:ea typeface="Segoe UI" panose="020B0502040204020203" pitchFamily="34" charset="0"/>
                <a:cs typeface="Segoe UI" panose="020B0502040204020203" pitchFamily="34" charset="0"/>
              </a:rPr>
              <a:t> </a:t>
            </a:r>
            <a:r>
              <a:rPr lang="zh-CN" altLang="en-US" sz="2400" b="1" dirty="0" smtClean="0">
                <a:ea typeface="Segoe UI" panose="020B0502040204020203" pitchFamily="34" charset="0"/>
                <a:cs typeface="Segoe UI" panose="020B0502040204020203" pitchFamily="34" charset="0"/>
              </a:rPr>
              <a:t>快速体验</a:t>
            </a:r>
            <a:endParaRPr lang="zh-CN" altLang="en-US" sz="2400" b="1" dirty="0">
              <a:latin typeface="+mj-ea"/>
              <a:ea typeface="+mj-ea"/>
              <a:cs typeface="Segoe UI" panose="020B0502040204020203" pitchFamily="34" charset="0"/>
            </a:endParaRPr>
          </a:p>
        </p:txBody>
      </p:sp>
    </p:spTree>
    <p:extLst>
      <p:ext uri="{BB962C8B-B14F-4D97-AF65-F5344CB8AC3E}">
        <p14:creationId xmlns="" xmlns:p14="http://schemas.microsoft.com/office/powerpoint/2010/main" val="3474781216"/>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AA65C076-D550-428C-90D7-B45931100EE4}" type="slidenum">
              <a:rPr lang="en-US" altLang="zh-CN" smtClean="0"/>
              <a:pPr>
                <a:defRPr/>
              </a:pPr>
              <a:t>33</a:t>
            </a:fld>
            <a:endParaRPr lang="en-US" altLang="zh-CN"/>
          </a:p>
        </p:txBody>
      </p:sp>
      <p:sp>
        <p:nvSpPr>
          <p:cNvPr id="8" name="内容占位符 7"/>
          <p:cNvSpPr>
            <a:spLocks noGrp="1"/>
          </p:cNvSpPr>
          <p:nvPr>
            <p:ph idx="1"/>
          </p:nvPr>
        </p:nvSpPr>
        <p:spPr>
          <a:xfrm>
            <a:off x="1008993" y="1718440"/>
            <a:ext cx="7723790" cy="3952279"/>
          </a:xfrm>
        </p:spPr>
        <p:txBody>
          <a:bodyPr>
            <a:normAutofit/>
          </a:bodyPr>
          <a:lstStyle/>
          <a:p>
            <a:pPr>
              <a:buFont typeface="Wingdings" pitchFamily="2" charset="2"/>
              <a:buChar char="u"/>
            </a:pPr>
            <a:r>
              <a:rPr lang="zh-CN" altLang="en-US" b="1" dirty="0" smtClean="0">
                <a:solidFill>
                  <a:schemeClr val="bg2">
                    <a:lumMod val="75000"/>
                  </a:schemeClr>
                </a:solidFill>
              </a:rPr>
              <a:t>教材：</a:t>
            </a:r>
            <a:r>
              <a:rPr lang="zh-CN" altLang="en-US" b="1" dirty="0" smtClean="0">
                <a:solidFill>
                  <a:schemeClr val="bg2">
                    <a:lumMod val="75000"/>
                  </a:schemeClr>
                </a:solidFill>
              </a:rPr>
              <a:t>多理念</a:t>
            </a:r>
            <a:endParaRPr lang="en-US" altLang="zh-CN" b="1" dirty="0" smtClean="0">
              <a:solidFill>
                <a:schemeClr val="bg2">
                  <a:lumMod val="75000"/>
                </a:schemeClr>
              </a:solidFill>
            </a:endParaRPr>
          </a:p>
          <a:p>
            <a:pPr>
              <a:buFont typeface="Wingdings" pitchFamily="2" charset="2"/>
              <a:buChar char="u"/>
            </a:pPr>
            <a:r>
              <a:rPr lang="zh-CN" altLang="en-US" b="1" dirty="0" smtClean="0">
                <a:solidFill>
                  <a:schemeClr val="bg2">
                    <a:lumMod val="75000"/>
                  </a:schemeClr>
                </a:solidFill>
              </a:rPr>
              <a:t>教学评阅系统：多功能</a:t>
            </a:r>
            <a:endParaRPr lang="en-US" altLang="zh-CN" b="1" dirty="0" smtClean="0">
              <a:solidFill>
                <a:schemeClr val="bg2">
                  <a:lumMod val="75000"/>
                </a:schemeClr>
              </a:solidFill>
            </a:endParaRPr>
          </a:p>
          <a:p>
            <a:pPr>
              <a:buFont typeface="Wingdings" pitchFamily="2" charset="2"/>
              <a:buChar char="u"/>
            </a:pPr>
            <a:r>
              <a:rPr lang="zh-CN" altLang="en-US" b="1" dirty="0" smtClean="0">
                <a:solidFill>
                  <a:srgbClr val="FF0000"/>
                </a:solidFill>
              </a:rPr>
              <a:t>学术、研修资源</a:t>
            </a:r>
            <a:r>
              <a:rPr lang="zh-CN" altLang="en-US" b="1" dirty="0" smtClean="0"/>
              <a:t>：多角度 </a:t>
            </a:r>
            <a:endParaRPr lang="en-US" altLang="zh-CN" b="1"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736071" y="681038"/>
            <a:ext cx="7759700" cy="1143000"/>
          </a:xfrm>
        </p:spPr>
        <p:txBody>
          <a:bodyPr/>
          <a:lstStyle/>
          <a:p>
            <a:r>
              <a:rPr lang="zh-CN" altLang="en-US" b="1" dirty="0" smtClean="0">
                <a:latin typeface="华文中宋" pitchFamily="2" charset="-122"/>
                <a:ea typeface="华文中宋" pitchFamily="2" charset="-122"/>
              </a:rPr>
              <a:t>学术图书</a:t>
            </a:r>
          </a:p>
        </p:txBody>
      </p:sp>
      <p:sp>
        <p:nvSpPr>
          <p:cNvPr id="20483" name="TextBox 5"/>
          <p:cNvSpPr txBox="1">
            <a:spLocks noChangeArrowheads="1"/>
          </p:cNvSpPr>
          <p:nvPr/>
        </p:nvSpPr>
        <p:spPr bwMode="auto">
          <a:xfrm>
            <a:off x="-804862" y="-312738"/>
            <a:ext cx="184731" cy="461665"/>
          </a:xfrm>
          <a:prstGeom prst="rect">
            <a:avLst/>
          </a:prstGeom>
          <a:noFill/>
          <a:ln w="9525">
            <a:noFill/>
            <a:miter lim="800000"/>
            <a:headEnd/>
            <a:tailEnd/>
          </a:ln>
        </p:spPr>
        <p:txBody>
          <a:bodyPr wrap="none">
            <a:spAutoFit/>
          </a:bodyPr>
          <a:lstStyle/>
          <a:p>
            <a:endParaRPr lang="zh-CN" altLang="zh-CN"/>
          </a:p>
        </p:txBody>
      </p:sp>
      <p:graphicFrame>
        <p:nvGraphicFramePr>
          <p:cNvPr id="8" name="表格 7"/>
          <p:cNvGraphicFramePr>
            <a:graphicFrameLocks noGrp="1"/>
          </p:cNvGraphicFramePr>
          <p:nvPr/>
        </p:nvGraphicFramePr>
        <p:xfrm>
          <a:off x="357698" y="2252664"/>
          <a:ext cx="6170612" cy="2684461"/>
        </p:xfrm>
        <a:graphic>
          <a:graphicData uri="http://schemas.openxmlformats.org/drawingml/2006/table">
            <a:tbl>
              <a:tblPr firstRow="1" bandRow="1">
                <a:tableStyleId>{5C22544A-7EE6-4342-B048-85BDC9FD1C3A}</a:tableStyleId>
              </a:tblPr>
              <a:tblGrid>
                <a:gridCol w="4191359"/>
                <a:gridCol w="1979253"/>
              </a:tblGrid>
              <a:tr h="58198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sz="2400" b="1" dirty="0" smtClean="0">
                          <a:latin typeface="宋体" pitchFamily="2" charset="-122"/>
                          <a:ea typeface="宋体" pitchFamily="2" charset="-122"/>
                        </a:rPr>
                        <a:t>全国高校外语教师丛书</a:t>
                      </a:r>
                    </a:p>
                  </a:txBody>
                  <a:tcPr marL="99059" marR="99059" marT="45733" marB="45733" anchor="ctr" horzOverflow="overflow"/>
                </a:tc>
                <a:tc hMerge="1">
                  <a:txBody>
                    <a:bodyPr/>
                    <a:lstStyle/>
                    <a:p>
                      <a:pPr algn="ctr"/>
                      <a:endParaRPr lang="zh-CN" altLang="en-US" sz="1800" dirty="0"/>
                    </a:p>
                  </a:txBody>
                  <a:tcPr marL="91439" marR="91439" marT="45710" marB="45710" anchor="ctr"/>
                </a:tc>
              </a:tr>
              <a:tr h="6402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CN" sz="1800" b="1" dirty="0" smtClean="0">
                          <a:latin typeface="宋体" pitchFamily="2" charset="-122"/>
                          <a:ea typeface="宋体" pitchFamily="2" charset="-122"/>
                        </a:rPr>
                        <a:t>《</a:t>
                      </a:r>
                      <a:r>
                        <a:rPr lang="zh-CN" altLang="en-US" sz="1800" b="1" dirty="0" smtClean="0">
                          <a:latin typeface="宋体" pitchFamily="2" charset="-122"/>
                          <a:ea typeface="宋体" pitchFamily="2" charset="-122"/>
                        </a:rPr>
                        <a:t>英语写作教学与研究</a:t>
                      </a:r>
                      <a:r>
                        <a:rPr lang="en-US" altLang="zh-CN" sz="1800" b="1" dirty="0" smtClean="0">
                          <a:latin typeface="宋体" pitchFamily="2" charset="-122"/>
                          <a:ea typeface="宋体" pitchFamily="2" charset="-122"/>
                        </a:rPr>
                        <a:t>》 </a:t>
                      </a:r>
                      <a:endParaRPr kumimoji="0" lang="zh-CN" altLang="en-US" sz="1800" b="1" i="0" u="none" strike="noStrike" kern="1200" cap="none" normalizeH="0" baseline="0" dirty="0" smtClean="0">
                        <a:ln>
                          <a:noFill/>
                        </a:ln>
                        <a:solidFill>
                          <a:schemeClr val="tx1"/>
                        </a:solidFill>
                        <a:effectLst/>
                        <a:latin typeface="宋体" pitchFamily="2" charset="-122"/>
                        <a:ea typeface="宋体" pitchFamily="2" charset="-122"/>
                        <a:cs typeface="+mn-cs"/>
                      </a:endParaRPr>
                    </a:p>
                  </a:txBody>
                  <a:tcPr marL="99059" marR="99059" marT="45733" marB="45733"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1800" b="1" dirty="0" smtClean="0">
                          <a:latin typeface="宋体" pitchFamily="2" charset="-122"/>
                          <a:ea typeface="宋体" pitchFamily="2" charset="-122"/>
                        </a:rPr>
                        <a:t>徐昉</a:t>
                      </a:r>
                      <a:endParaRPr kumimoji="0" lang="zh-CN" altLang="en-US" sz="1800" b="1" i="0" u="none" strike="noStrike" kern="1200" cap="none" normalizeH="0" baseline="0" dirty="0">
                        <a:ln>
                          <a:noFill/>
                        </a:ln>
                        <a:solidFill>
                          <a:schemeClr val="tx1"/>
                        </a:solidFill>
                        <a:effectLst/>
                        <a:latin typeface="宋体" pitchFamily="2" charset="-122"/>
                        <a:ea typeface="宋体" pitchFamily="2" charset="-122"/>
                        <a:cs typeface="+mn-cs"/>
                      </a:endParaRPr>
                    </a:p>
                  </a:txBody>
                  <a:tcPr marL="99059" marR="99059" marT="45733" marB="45733" anchor="ctr"/>
                </a:tc>
              </a:tr>
              <a:tr h="6403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zh-CN" sz="1800" b="1" kern="1200" dirty="0" smtClean="0">
                          <a:solidFill>
                            <a:schemeClr val="dk1"/>
                          </a:solidFill>
                          <a:effectLst/>
                          <a:latin typeface="宋体" pitchFamily="2" charset="-122"/>
                          <a:ea typeface="宋体" pitchFamily="2" charset="-122"/>
                          <a:cs typeface="+mn-cs"/>
                        </a:rPr>
                        <a:t>《应用语言学论文写作指导：实证研究报告的撰写》</a:t>
                      </a:r>
                      <a:endParaRPr kumimoji="0" lang="zh-CN" altLang="en-US" sz="1800" b="1" i="0" u="none" strike="noStrike" cap="none" normalizeH="0" baseline="0" dirty="0" smtClean="0">
                        <a:ln>
                          <a:noFill/>
                        </a:ln>
                        <a:solidFill>
                          <a:schemeClr val="tx1"/>
                        </a:solidFill>
                        <a:effectLst/>
                        <a:latin typeface="宋体" pitchFamily="2" charset="-122"/>
                        <a:ea typeface="宋体" pitchFamily="2" charset="-122"/>
                      </a:endParaRPr>
                    </a:p>
                  </a:txBody>
                  <a:tcPr marL="99059" marR="99059" marT="45733" marB="45733" anchor="ctr" horzOverflow="overflow"/>
                </a:tc>
                <a:tc>
                  <a:txBody>
                    <a:bodyPr/>
                    <a:lstStyle/>
                    <a:p>
                      <a:pPr algn="l"/>
                      <a:r>
                        <a:rPr lang="en-US" altLang="zh-CN" sz="1800" b="1" kern="1200" dirty="0" smtClean="0">
                          <a:solidFill>
                            <a:schemeClr val="dk1"/>
                          </a:solidFill>
                          <a:effectLst/>
                          <a:latin typeface="宋体" pitchFamily="2" charset="-122"/>
                          <a:ea typeface="宋体" pitchFamily="2" charset="-122"/>
                          <a:cs typeface="Arial" pitchFamily="34" charset="0"/>
                        </a:rPr>
                        <a:t>John </a:t>
                      </a:r>
                      <a:r>
                        <a:rPr lang="en-US" altLang="zh-CN" sz="1800" b="1" kern="1200" dirty="0" err="1" smtClean="0">
                          <a:solidFill>
                            <a:schemeClr val="dk1"/>
                          </a:solidFill>
                          <a:effectLst/>
                          <a:latin typeface="宋体" pitchFamily="2" charset="-122"/>
                          <a:ea typeface="宋体" pitchFamily="2" charset="-122"/>
                          <a:cs typeface="Arial" pitchFamily="34" charset="0"/>
                        </a:rPr>
                        <a:t>Bitchener</a:t>
                      </a:r>
                      <a:endParaRPr lang="zh-CN" altLang="en-US" sz="1800" b="1" dirty="0">
                        <a:latin typeface="宋体" pitchFamily="2" charset="-122"/>
                        <a:ea typeface="宋体" pitchFamily="2" charset="-122"/>
                        <a:cs typeface="Arial" pitchFamily="34" charset="0"/>
                      </a:endParaRPr>
                    </a:p>
                  </a:txBody>
                  <a:tcPr marL="99059" marR="99059" marT="45733" marB="45733" anchor="ctr"/>
                </a:tc>
              </a:tr>
              <a:tr h="8218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CN" sz="1800" b="1" dirty="0" smtClean="0">
                          <a:latin typeface="宋体" pitchFamily="2" charset="-122"/>
                          <a:ea typeface="宋体" pitchFamily="2" charset="-122"/>
                        </a:rPr>
                        <a:t>《</a:t>
                      </a:r>
                      <a:r>
                        <a:rPr lang="zh-CN" altLang="en-US" sz="1800" b="1" dirty="0" smtClean="0">
                          <a:latin typeface="宋体" pitchFamily="2" charset="-122"/>
                          <a:ea typeface="宋体" pitchFamily="2" charset="-122"/>
                        </a:rPr>
                        <a:t>英语教学中的学习策略培训：阅读与写作</a:t>
                      </a:r>
                      <a:r>
                        <a:rPr lang="en-US" altLang="zh-CN" sz="1800" b="1" dirty="0" smtClean="0">
                          <a:latin typeface="宋体" pitchFamily="2" charset="-122"/>
                          <a:ea typeface="宋体" pitchFamily="2" charset="-122"/>
                        </a:rPr>
                        <a:t>》</a:t>
                      </a:r>
                      <a:endParaRPr kumimoji="0" lang="zh-CN" altLang="en-US" sz="1800" b="1" i="0" u="none" strike="noStrike" cap="none" normalizeH="0" baseline="0" dirty="0" smtClean="0">
                        <a:ln>
                          <a:noFill/>
                        </a:ln>
                        <a:solidFill>
                          <a:schemeClr val="tx1"/>
                        </a:solidFill>
                        <a:effectLst/>
                        <a:latin typeface="宋体" pitchFamily="2" charset="-122"/>
                        <a:ea typeface="宋体" pitchFamily="2" charset="-122"/>
                      </a:endParaRPr>
                    </a:p>
                  </a:txBody>
                  <a:tcPr marL="99059" marR="99059" marT="45733" marB="45733" anchor="ctr" horzOverflow="overflow"/>
                </a:tc>
                <a:tc>
                  <a:txBody>
                    <a:bodyPr/>
                    <a:lstStyle/>
                    <a:p>
                      <a:pPr algn="l"/>
                      <a:r>
                        <a:rPr lang="zh-CN" altLang="en-US" sz="1800" b="1" dirty="0" smtClean="0">
                          <a:latin typeface="宋体" pitchFamily="2" charset="-122"/>
                          <a:ea typeface="宋体" pitchFamily="2" charset="-122"/>
                        </a:rPr>
                        <a:t>顾永琦等</a:t>
                      </a:r>
                      <a:endParaRPr lang="zh-CN" altLang="en-US" sz="1800" b="1" dirty="0">
                        <a:latin typeface="宋体" pitchFamily="2" charset="-122"/>
                        <a:ea typeface="宋体" pitchFamily="2" charset="-122"/>
                      </a:endParaRPr>
                    </a:p>
                  </a:txBody>
                  <a:tcPr marL="99059" marR="99059" marT="45733" marB="45733" anchor="ctr"/>
                </a:tc>
              </a:tr>
            </a:tbl>
          </a:graphicData>
        </a:graphic>
      </p:graphicFrame>
      <p:pic>
        <p:nvPicPr>
          <p:cNvPr id="20500" name="Picture 9"/>
          <p:cNvPicPr>
            <a:picLocks noChangeAspect="1" noChangeArrowheads="1"/>
          </p:cNvPicPr>
          <p:nvPr/>
        </p:nvPicPr>
        <p:blipFill>
          <a:blip r:embed="rId2"/>
          <a:srcRect/>
          <a:stretch>
            <a:fillRect/>
          </a:stretch>
        </p:blipFill>
        <p:spPr bwMode="auto">
          <a:xfrm rot="960000">
            <a:off x="7706973" y="3168157"/>
            <a:ext cx="2020755" cy="2982912"/>
          </a:xfrm>
          <a:prstGeom prst="rect">
            <a:avLst/>
          </a:prstGeom>
          <a:noFill/>
          <a:ln w="9525">
            <a:noFill/>
            <a:miter lim="800000"/>
            <a:headEnd/>
            <a:tailEnd/>
          </a:ln>
        </p:spPr>
      </p:pic>
      <p:pic>
        <p:nvPicPr>
          <p:cNvPr id="20501" name="Picture 7"/>
          <p:cNvPicPr>
            <a:picLocks noChangeAspect="1" noChangeArrowheads="1"/>
          </p:cNvPicPr>
          <p:nvPr/>
        </p:nvPicPr>
        <p:blipFill>
          <a:blip r:embed="rId3"/>
          <a:srcRect/>
          <a:stretch>
            <a:fillRect/>
          </a:stretch>
        </p:blipFill>
        <p:spPr bwMode="auto">
          <a:xfrm rot="960000">
            <a:off x="6953665" y="479480"/>
            <a:ext cx="2010436" cy="2840037"/>
          </a:xfrm>
          <a:prstGeom prst="rect">
            <a:avLst/>
          </a:prstGeom>
          <a:noFill/>
          <a:ln w="9525">
            <a:noFill/>
            <a:miter lim="800000"/>
            <a:headEnd/>
            <a:tailEnd/>
          </a:ln>
        </p:spPr>
      </p:pic>
      <p:pic>
        <p:nvPicPr>
          <p:cNvPr id="20502" name="Picture 3"/>
          <p:cNvPicPr>
            <a:picLocks noChangeAspect="1" noChangeArrowheads="1"/>
          </p:cNvPicPr>
          <p:nvPr/>
        </p:nvPicPr>
        <p:blipFill>
          <a:blip r:embed="rId4"/>
          <a:srcRect/>
          <a:stretch>
            <a:fillRect/>
          </a:stretch>
        </p:blipFill>
        <p:spPr bwMode="auto">
          <a:xfrm rot="960000">
            <a:off x="6310496" y="2961617"/>
            <a:ext cx="2001838" cy="2949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a:xfrm>
            <a:off x="432239" y="0"/>
            <a:ext cx="8915400" cy="1143000"/>
          </a:xfrm>
        </p:spPr>
        <p:txBody>
          <a:bodyPr/>
          <a:lstStyle/>
          <a:p>
            <a:pPr eaLnBrk="1" hangingPunct="1"/>
            <a:r>
              <a:rPr lang="en-US" altLang="zh-CN" b="1" dirty="0" smtClean="0"/>
              <a:t>2017</a:t>
            </a:r>
            <a:r>
              <a:rPr lang="zh-CN" altLang="en-US" b="1" dirty="0" smtClean="0"/>
              <a:t>年研修班</a:t>
            </a:r>
          </a:p>
        </p:txBody>
      </p:sp>
      <p:sp>
        <p:nvSpPr>
          <p:cNvPr id="21507" name="TextBox 3"/>
          <p:cNvSpPr txBox="1">
            <a:spLocks noChangeArrowheads="1"/>
          </p:cNvSpPr>
          <p:nvPr/>
        </p:nvSpPr>
        <p:spPr bwMode="auto">
          <a:xfrm>
            <a:off x="8583481" y="325439"/>
            <a:ext cx="1093788" cy="923925"/>
          </a:xfrm>
          <a:prstGeom prst="rect">
            <a:avLst/>
          </a:prstGeom>
          <a:noFill/>
          <a:ln w="9525">
            <a:noFill/>
            <a:miter lim="800000"/>
            <a:headEnd/>
            <a:tailEnd/>
          </a:ln>
        </p:spPr>
        <p:txBody>
          <a:bodyPr>
            <a:spAutoFit/>
          </a:bodyPr>
          <a:lstStyle/>
          <a:p>
            <a:r>
              <a:rPr lang="en-US" altLang="zh-CN" sz="5400">
                <a:solidFill>
                  <a:schemeClr val="bg1"/>
                </a:solidFill>
              </a:rPr>
              <a:t>01</a:t>
            </a:r>
          </a:p>
        </p:txBody>
      </p:sp>
      <p:graphicFrame>
        <p:nvGraphicFramePr>
          <p:cNvPr id="6" name="表格 5"/>
          <p:cNvGraphicFramePr>
            <a:graphicFrameLocks noGrp="1"/>
          </p:cNvGraphicFramePr>
          <p:nvPr>
            <p:extLst>
              <p:ext uri="{D42A27DB-BD31-4B8C-83A1-F6EECF244321}">
                <p14:modId xmlns="" xmlns:p14="http://schemas.microsoft.com/office/powerpoint/2010/main" val="3368581254"/>
              </p:ext>
            </p:extLst>
          </p:nvPr>
        </p:nvGraphicFramePr>
        <p:xfrm>
          <a:off x="914399" y="1120118"/>
          <a:ext cx="8109124" cy="5451800"/>
        </p:xfrm>
        <a:graphic>
          <a:graphicData uri="http://schemas.openxmlformats.org/drawingml/2006/table">
            <a:tbl>
              <a:tblPr>
                <a:tableStyleId>{5C22544A-7EE6-4342-B048-85BDC9FD1C3A}</a:tableStyleId>
              </a:tblPr>
              <a:tblGrid>
                <a:gridCol w="2882031"/>
                <a:gridCol w="2893326"/>
                <a:gridCol w="1201003"/>
                <a:gridCol w="1132764"/>
              </a:tblGrid>
              <a:tr h="407490">
                <a:tc>
                  <a:txBody>
                    <a:bodyPr/>
                    <a:lstStyle/>
                    <a:p>
                      <a:pPr algn="ctr" fontAlgn="ctr"/>
                      <a:r>
                        <a:rPr lang="zh-CN" altLang="en-US" sz="1400" b="1" i="0" u="none" strike="noStrike" dirty="0" smtClean="0">
                          <a:solidFill>
                            <a:schemeClr val="tx1"/>
                          </a:solidFill>
                          <a:effectLst/>
                          <a:latin typeface="微软雅黑" pitchFamily="34" charset="-122"/>
                          <a:ea typeface="微软雅黑" pitchFamily="34" charset="-122"/>
                        </a:rPr>
                        <a:t>课程名称</a:t>
                      </a:r>
                      <a:endParaRPr lang="zh-CN" altLang="en-US" sz="1400" b="1" i="0" u="none" strike="noStrike" dirty="0">
                        <a:solidFill>
                          <a:schemeClr val="tx1"/>
                        </a:solidFill>
                        <a:effectLst/>
                        <a:latin typeface="微软雅黑" pitchFamily="34" charset="-122"/>
                        <a:ea typeface="微软雅黑" pitchFamily="34" charset="-122"/>
                      </a:endParaRPr>
                    </a:p>
                  </a:txBody>
                  <a:tcPr marL="8259" marR="8259" marT="8259" marB="0" anchor="ctr">
                    <a:solidFill>
                      <a:srgbClr val="97D7FF"/>
                    </a:solidFill>
                  </a:tcPr>
                </a:tc>
                <a:tc>
                  <a:txBody>
                    <a:bodyPr/>
                    <a:lstStyle/>
                    <a:p>
                      <a:pPr algn="ctr" fontAlgn="ctr"/>
                      <a:r>
                        <a:rPr lang="zh-CN" altLang="en-US" sz="1400" b="1" i="0" u="none" strike="noStrike" dirty="0" smtClean="0">
                          <a:solidFill>
                            <a:schemeClr val="tx1"/>
                          </a:solidFill>
                          <a:effectLst/>
                          <a:latin typeface="微软雅黑" pitchFamily="34" charset="-122"/>
                          <a:ea typeface="微软雅黑" pitchFamily="34" charset="-122"/>
                        </a:rPr>
                        <a:t>主讲人</a:t>
                      </a:r>
                      <a:endParaRPr lang="zh-CN" altLang="en-US" sz="1400" b="1" i="0" u="none" strike="noStrike" dirty="0">
                        <a:solidFill>
                          <a:schemeClr val="tx1"/>
                        </a:solidFill>
                        <a:effectLst/>
                        <a:latin typeface="微软雅黑" pitchFamily="34" charset="-122"/>
                        <a:ea typeface="微软雅黑" pitchFamily="34" charset="-122"/>
                      </a:endParaRPr>
                    </a:p>
                  </a:txBody>
                  <a:tcPr marL="8259" marR="8259" marT="8259" marB="0" anchor="ctr">
                    <a:solidFill>
                      <a:srgbClr val="97D7FF"/>
                    </a:solidFill>
                  </a:tcPr>
                </a:tc>
                <a:tc>
                  <a:txBody>
                    <a:bodyPr/>
                    <a:lstStyle/>
                    <a:p>
                      <a:pPr algn="ctr" fontAlgn="ctr"/>
                      <a:r>
                        <a:rPr lang="zh-CN" altLang="en-US" sz="1400" b="1" i="0" u="none" strike="noStrike" dirty="0" smtClean="0">
                          <a:solidFill>
                            <a:schemeClr val="tx1"/>
                          </a:solidFill>
                          <a:effectLst/>
                          <a:latin typeface="微软雅黑" pitchFamily="34" charset="-122"/>
                          <a:ea typeface="微软雅黑" pitchFamily="34" charset="-122"/>
                        </a:rPr>
                        <a:t>地点</a:t>
                      </a:r>
                      <a:endParaRPr lang="zh-CN" altLang="en-US" sz="1400" b="1" i="0" u="none" strike="noStrike" dirty="0">
                        <a:solidFill>
                          <a:schemeClr val="tx1"/>
                        </a:solidFill>
                        <a:effectLst/>
                        <a:latin typeface="微软雅黑" pitchFamily="34" charset="-122"/>
                        <a:ea typeface="微软雅黑" pitchFamily="34" charset="-122"/>
                      </a:endParaRPr>
                    </a:p>
                  </a:txBody>
                  <a:tcPr marL="8259" marR="8259" marT="8259" marB="0" anchor="ctr">
                    <a:solidFill>
                      <a:srgbClr val="97D7FF"/>
                    </a:solidFill>
                  </a:tcPr>
                </a:tc>
                <a:tc>
                  <a:txBody>
                    <a:bodyPr/>
                    <a:lstStyle/>
                    <a:p>
                      <a:pPr algn="ctr" fontAlgn="ctr"/>
                      <a:r>
                        <a:rPr lang="zh-CN" altLang="en-US" sz="1400" b="1" i="0" u="none" strike="noStrike" dirty="0" smtClean="0">
                          <a:solidFill>
                            <a:schemeClr val="tx1"/>
                          </a:solidFill>
                          <a:effectLst/>
                          <a:latin typeface="微软雅黑" pitchFamily="34" charset="-122"/>
                          <a:ea typeface="微软雅黑" pitchFamily="34" charset="-122"/>
                        </a:rPr>
                        <a:t>时间</a:t>
                      </a:r>
                      <a:endParaRPr lang="zh-CN" altLang="en-US" sz="1400" b="1" i="0" u="none" strike="noStrike" dirty="0">
                        <a:solidFill>
                          <a:schemeClr val="tx1"/>
                        </a:solidFill>
                        <a:effectLst/>
                        <a:latin typeface="微软雅黑" pitchFamily="34" charset="-122"/>
                        <a:ea typeface="微软雅黑" pitchFamily="34" charset="-122"/>
                      </a:endParaRPr>
                    </a:p>
                  </a:txBody>
                  <a:tcPr marL="8259" marR="8259" marT="8259" marB="0" anchor="ctr">
                    <a:solidFill>
                      <a:srgbClr val="97D7FF"/>
                    </a:solidFill>
                  </a:tcPr>
                </a:tc>
              </a:tr>
              <a:tr h="60050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CN" altLang="en-US" sz="1600" b="1" kern="1200" dirty="0" smtClean="0">
                          <a:solidFill>
                            <a:schemeClr val="tx1"/>
                          </a:solidFill>
                          <a:latin typeface="微软雅黑" pitchFamily="34" charset="-122"/>
                          <a:ea typeface="微软雅黑" pitchFamily="34" charset="-122"/>
                          <a:cs typeface="+mn-cs"/>
                        </a:rPr>
                        <a:t>学术期刊论文写作与发表</a:t>
                      </a:r>
                    </a:p>
                  </a:txBody>
                  <a:tcPr marL="8259" marR="8259" marT="8259" marB="0" anchor="ctr">
                    <a:solidFill>
                      <a:schemeClr val="bg1">
                        <a:lumMod val="95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CN" altLang="en-US" sz="1400" b="0" kern="1200" dirty="0" smtClean="0">
                          <a:solidFill>
                            <a:schemeClr val="tx1"/>
                          </a:solidFill>
                          <a:latin typeface="微软雅黑" pitchFamily="34" charset="-122"/>
                          <a:ea typeface="微软雅黑" pitchFamily="34" charset="-122"/>
                          <a:cs typeface="+mn-cs"/>
                        </a:rPr>
                        <a:t>何伟、耿力平、傅敬民、张文忠</a:t>
                      </a:r>
                    </a:p>
                  </a:txBody>
                  <a:tcPr marL="8259" marR="8259" marT="8259" marB="0"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b="0" kern="1200" dirty="0" smtClean="0">
                          <a:solidFill>
                            <a:schemeClr val="tx1"/>
                          </a:solidFill>
                          <a:latin typeface="微软雅黑" pitchFamily="34" charset="-122"/>
                          <a:ea typeface="微软雅黑" pitchFamily="34" charset="-122"/>
                          <a:cs typeface="+mn-cs"/>
                        </a:rPr>
                        <a:t>东北师范大学</a:t>
                      </a:r>
                    </a:p>
                  </a:txBody>
                  <a:tcPr marL="8259" marR="8259" marT="8259" marB="0"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smtClean="0">
                          <a:solidFill>
                            <a:schemeClr val="tx1"/>
                          </a:solidFill>
                          <a:latin typeface="微软雅黑" pitchFamily="34" charset="-122"/>
                          <a:ea typeface="微软雅黑" pitchFamily="34" charset="-122"/>
                          <a:cs typeface="+mn-cs"/>
                        </a:rPr>
                        <a:t>5</a:t>
                      </a:r>
                      <a:r>
                        <a:rPr lang="zh-CN" altLang="en-US" sz="1400" b="0" kern="1200" dirty="0" smtClean="0">
                          <a:solidFill>
                            <a:schemeClr val="tx1"/>
                          </a:solidFill>
                          <a:latin typeface="微软雅黑" pitchFamily="34" charset="-122"/>
                          <a:ea typeface="微软雅黑" pitchFamily="34" charset="-122"/>
                          <a:cs typeface="+mn-cs"/>
                        </a:rPr>
                        <a:t>月</a:t>
                      </a:r>
                      <a:r>
                        <a:rPr lang="en-US" altLang="zh-CN" sz="1400" b="0" kern="1200" dirty="0" smtClean="0">
                          <a:solidFill>
                            <a:schemeClr val="tx1"/>
                          </a:solidFill>
                          <a:latin typeface="微软雅黑" pitchFamily="34" charset="-122"/>
                          <a:ea typeface="微软雅黑" pitchFamily="34" charset="-122"/>
                          <a:cs typeface="+mn-cs"/>
                        </a:rPr>
                        <a:t>13-14</a:t>
                      </a:r>
                      <a:r>
                        <a:rPr lang="zh-CN" altLang="en-US" sz="1400" b="0" kern="1200" dirty="0" smtClean="0">
                          <a:solidFill>
                            <a:schemeClr val="tx1"/>
                          </a:solidFill>
                          <a:latin typeface="微软雅黑" pitchFamily="34" charset="-122"/>
                          <a:ea typeface="微软雅黑" pitchFamily="34" charset="-122"/>
                          <a:cs typeface="+mn-cs"/>
                        </a:rPr>
                        <a:t>日</a:t>
                      </a:r>
                    </a:p>
                  </a:txBody>
                  <a:tcPr marL="8259" marR="8259" marT="8259" marB="0" anchor="ctr">
                    <a:solidFill>
                      <a:schemeClr val="bg1">
                        <a:lumMod val="95000"/>
                      </a:schemeClr>
                    </a:solidFill>
                  </a:tcPr>
                </a:tc>
              </a:tr>
              <a:tr h="54591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CN" altLang="en-US" sz="1400" b="1" kern="1200" dirty="0" smtClean="0">
                          <a:solidFill>
                            <a:srgbClr val="FF0000"/>
                          </a:solidFill>
                          <a:latin typeface="微软雅黑" pitchFamily="34" charset="-122"/>
                          <a:ea typeface="微软雅黑" pitchFamily="34" charset="-122"/>
                          <a:cs typeface="+mn-cs"/>
                        </a:rPr>
                        <a:t>写作教学与研究</a:t>
                      </a:r>
                      <a:endParaRPr lang="zh-CN" altLang="en-US" sz="1400" b="1" kern="1200" dirty="0">
                        <a:solidFill>
                          <a:srgbClr val="FF0000"/>
                        </a:solidFill>
                        <a:latin typeface="微软雅黑" pitchFamily="34" charset="-122"/>
                        <a:ea typeface="微软雅黑" pitchFamily="34" charset="-122"/>
                        <a:cs typeface="+mn-cs"/>
                      </a:endParaRPr>
                    </a:p>
                  </a:txBody>
                  <a:tcPr marL="8259" marR="8259" marT="8259" marB="0" anchor="ctr">
                    <a:solidFill>
                      <a:schemeClr val="bg1">
                        <a:lumMod val="95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400" b="1" kern="1200" dirty="0" smtClean="0">
                          <a:solidFill>
                            <a:srgbClr val="FF0000"/>
                          </a:solidFill>
                          <a:latin typeface="微软雅黑" pitchFamily="34" charset="-122"/>
                          <a:ea typeface="微软雅黑" pitchFamily="34" charset="-122"/>
                          <a:cs typeface="+mn-cs"/>
                        </a:rPr>
                        <a:t>Paul Kei Matsuda</a:t>
                      </a:r>
                      <a:r>
                        <a:rPr lang="zh-CN" altLang="en-US" sz="1400" b="1" kern="1200" dirty="0" smtClean="0">
                          <a:solidFill>
                            <a:srgbClr val="FF0000"/>
                          </a:solidFill>
                          <a:latin typeface="微软雅黑" pitchFamily="34" charset="-122"/>
                          <a:ea typeface="微软雅黑" pitchFamily="34" charset="-122"/>
                          <a:cs typeface="+mn-cs"/>
                        </a:rPr>
                        <a:t>、徐昉</a:t>
                      </a:r>
                      <a:endParaRPr lang="zh-CN" altLang="en-US" sz="1400" b="1" kern="1200" dirty="0">
                        <a:solidFill>
                          <a:srgbClr val="FF0000"/>
                        </a:solidFill>
                        <a:latin typeface="微软雅黑" pitchFamily="34" charset="-122"/>
                        <a:ea typeface="微软雅黑" pitchFamily="34" charset="-122"/>
                        <a:cs typeface="+mn-cs"/>
                      </a:endParaRPr>
                    </a:p>
                  </a:txBody>
                  <a:tcPr marL="8259" marR="8259" marT="8259" marB="0" anchor="ctr">
                    <a:solidFill>
                      <a:schemeClr val="bg1">
                        <a:lumMod val="95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CN" altLang="en-US" sz="1400" b="1" kern="1200" dirty="0" smtClean="0">
                          <a:solidFill>
                            <a:srgbClr val="FF0000"/>
                          </a:solidFill>
                          <a:latin typeface="微软雅黑" pitchFamily="34" charset="-122"/>
                          <a:ea typeface="微软雅黑" pitchFamily="34" charset="-122"/>
                          <a:cs typeface="+mn-cs"/>
                        </a:rPr>
                        <a:t>昆明</a:t>
                      </a:r>
                      <a:endParaRPr lang="zh-CN" altLang="en-US" sz="1400" b="1" kern="1200" dirty="0">
                        <a:solidFill>
                          <a:srgbClr val="FF0000"/>
                        </a:solidFill>
                        <a:latin typeface="微软雅黑" pitchFamily="34" charset="-122"/>
                        <a:ea typeface="微软雅黑" pitchFamily="34" charset="-122"/>
                        <a:cs typeface="+mn-cs"/>
                      </a:endParaRPr>
                    </a:p>
                  </a:txBody>
                  <a:tcPr marL="8259" marR="8259" marT="8259" marB="0"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kern="1200" dirty="0" smtClean="0">
                          <a:solidFill>
                            <a:srgbClr val="FF0000"/>
                          </a:solidFill>
                          <a:latin typeface="微软雅黑" pitchFamily="34" charset="-122"/>
                          <a:ea typeface="微软雅黑" pitchFamily="34" charset="-122"/>
                          <a:cs typeface="+mn-cs"/>
                        </a:rPr>
                        <a:t>6</a:t>
                      </a:r>
                      <a:r>
                        <a:rPr lang="zh-CN" altLang="en-US" sz="1400" b="1" kern="1200" dirty="0" smtClean="0">
                          <a:solidFill>
                            <a:srgbClr val="FF0000"/>
                          </a:solidFill>
                          <a:latin typeface="微软雅黑" pitchFamily="34" charset="-122"/>
                          <a:ea typeface="微软雅黑" pitchFamily="34" charset="-122"/>
                          <a:cs typeface="+mn-cs"/>
                        </a:rPr>
                        <a:t>月</a:t>
                      </a:r>
                      <a:r>
                        <a:rPr lang="en-US" altLang="zh-CN" sz="1400" b="1" kern="1200" dirty="0" smtClean="0">
                          <a:solidFill>
                            <a:srgbClr val="FF0000"/>
                          </a:solidFill>
                          <a:latin typeface="微软雅黑" pitchFamily="34" charset="-122"/>
                          <a:ea typeface="微软雅黑" pitchFamily="34" charset="-122"/>
                          <a:cs typeface="+mn-cs"/>
                        </a:rPr>
                        <a:t>3-4</a:t>
                      </a:r>
                      <a:r>
                        <a:rPr lang="zh-CN" altLang="en-US" sz="1400" b="1" kern="1200" dirty="0" smtClean="0">
                          <a:solidFill>
                            <a:srgbClr val="FF0000"/>
                          </a:solidFill>
                          <a:latin typeface="微软雅黑" pitchFamily="34" charset="-122"/>
                          <a:ea typeface="微软雅黑" pitchFamily="34" charset="-122"/>
                          <a:cs typeface="+mn-cs"/>
                        </a:rPr>
                        <a:t>日</a:t>
                      </a:r>
                    </a:p>
                  </a:txBody>
                  <a:tcPr marL="8259" marR="8259" marT="8259" marB="0" anchor="ctr">
                    <a:solidFill>
                      <a:schemeClr val="bg1">
                        <a:lumMod val="95000"/>
                      </a:schemeClr>
                    </a:solidFill>
                  </a:tcPr>
                </a:tc>
              </a:tr>
              <a:tr h="71172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CN" altLang="en-US" sz="1400" b="1" kern="1200" dirty="0" smtClean="0">
                          <a:solidFill>
                            <a:schemeClr val="tx1"/>
                          </a:solidFill>
                          <a:latin typeface="微软雅黑" pitchFamily="34" charset="-122"/>
                          <a:ea typeface="微软雅黑" pitchFamily="34" charset="-122"/>
                          <a:cs typeface="+mn-cs"/>
                        </a:rPr>
                        <a:t>学术期刊论文写作与发表</a:t>
                      </a:r>
                    </a:p>
                  </a:txBody>
                  <a:tcPr marL="8259" marR="8259" marT="8259" marB="0" anchor="ctr">
                    <a:solidFill>
                      <a:schemeClr val="bg1">
                        <a:lumMod val="95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CN" altLang="en-US" sz="1400" b="0" kern="1200" dirty="0" smtClean="0">
                          <a:solidFill>
                            <a:schemeClr val="tx1"/>
                          </a:solidFill>
                          <a:latin typeface="微软雅黑" pitchFamily="34" charset="-122"/>
                          <a:ea typeface="微软雅黑" pitchFamily="34" charset="-122"/>
                          <a:cs typeface="+mn-cs"/>
                        </a:rPr>
                        <a:t>何伟、耿力平、傅敬民、</a:t>
                      </a:r>
                      <a:endParaRPr lang="en-US" altLang="zh-CN" sz="1400" b="0" kern="1200" dirty="0" smtClean="0">
                        <a:solidFill>
                          <a:schemeClr val="tx1"/>
                        </a:solidFill>
                        <a:latin typeface="微软雅黑" pitchFamily="34" charset="-122"/>
                        <a:ea typeface="微软雅黑" pitchFamily="34" charset="-122"/>
                        <a:cs typeface="+mn-cs"/>
                      </a:endParaRPr>
                    </a:p>
                    <a:p>
                      <a:pPr marL="0" marR="0" indent="0" algn="l" defTabSz="914400" rtl="0" eaLnBrk="1" fontAlgn="ctr" latinLnBrk="0" hangingPunct="1">
                        <a:lnSpc>
                          <a:spcPct val="100000"/>
                        </a:lnSpc>
                        <a:spcBef>
                          <a:spcPts val="0"/>
                        </a:spcBef>
                        <a:spcAft>
                          <a:spcPts val="0"/>
                        </a:spcAft>
                        <a:buClrTx/>
                        <a:buSzTx/>
                        <a:buFontTx/>
                        <a:buNone/>
                        <a:tabLst/>
                        <a:defRPr/>
                      </a:pPr>
                      <a:r>
                        <a:rPr lang="zh-CN" altLang="en-US" sz="1400" b="0" kern="1200" dirty="0" smtClean="0">
                          <a:solidFill>
                            <a:schemeClr val="tx1"/>
                          </a:solidFill>
                          <a:latin typeface="微软雅黑" pitchFamily="34" charset="-122"/>
                          <a:ea typeface="微软雅黑" pitchFamily="34" charset="-122"/>
                          <a:cs typeface="+mn-cs"/>
                        </a:rPr>
                        <a:t>张文忠</a:t>
                      </a:r>
                    </a:p>
                  </a:txBody>
                  <a:tcPr marL="8259" marR="8259" marT="8259" marB="0"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b="0" kern="1200" dirty="0" smtClean="0">
                          <a:solidFill>
                            <a:schemeClr val="tx1"/>
                          </a:solidFill>
                          <a:latin typeface="微软雅黑" pitchFamily="34" charset="-122"/>
                          <a:ea typeface="微软雅黑" pitchFamily="34" charset="-122"/>
                          <a:cs typeface="+mn-cs"/>
                        </a:rPr>
                        <a:t>内蒙古大学</a:t>
                      </a:r>
                    </a:p>
                  </a:txBody>
                  <a:tcPr marL="8259" marR="8259" marT="8259" marB="0"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smtClean="0">
                          <a:solidFill>
                            <a:schemeClr val="tx1"/>
                          </a:solidFill>
                          <a:latin typeface="微软雅黑" pitchFamily="34" charset="-122"/>
                          <a:ea typeface="微软雅黑" pitchFamily="34" charset="-122"/>
                          <a:cs typeface="+mn-cs"/>
                        </a:rPr>
                        <a:t>6</a:t>
                      </a:r>
                      <a:r>
                        <a:rPr lang="zh-CN" altLang="en-US" sz="1400" b="0" kern="1200" dirty="0" smtClean="0">
                          <a:solidFill>
                            <a:schemeClr val="tx1"/>
                          </a:solidFill>
                          <a:latin typeface="微软雅黑" pitchFamily="34" charset="-122"/>
                          <a:ea typeface="微软雅黑" pitchFamily="34" charset="-122"/>
                          <a:cs typeface="+mn-cs"/>
                        </a:rPr>
                        <a:t>月</a:t>
                      </a:r>
                      <a:r>
                        <a:rPr lang="en-US" altLang="zh-CN" sz="1400" b="0" kern="1200" dirty="0" smtClean="0">
                          <a:solidFill>
                            <a:schemeClr val="tx1"/>
                          </a:solidFill>
                          <a:latin typeface="微软雅黑" pitchFamily="34" charset="-122"/>
                          <a:ea typeface="微软雅黑" pitchFamily="34" charset="-122"/>
                          <a:cs typeface="+mn-cs"/>
                        </a:rPr>
                        <a:t>10-11</a:t>
                      </a:r>
                      <a:r>
                        <a:rPr lang="zh-CN" altLang="en-US" sz="1400" b="0" kern="1200" dirty="0" smtClean="0">
                          <a:solidFill>
                            <a:schemeClr val="tx1"/>
                          </a:solidFill>
                          <a:latin typeface="微软雅黑" pitchFamily="34" charset="-122"/>
                          <a:ea typeface="微软雅黑" pitchFamily="34" charset="-122"/>
                          <a:cs typeface="+mn-cs"/>
                        </a:rPr>
                        <a:t>日</a:t>
                      </a:r>
                    </a:p>
                  </a:txBody>
                  <a:tcPr marL="8259" marR="8259" marT="8259" marB="0" anchor="ctr">
                    <a:solidFill>
                      <a:schemeClr val="bg1">
                        <a:lumMod val="95000"/>
                      </a:schemeClr>
                    </a:solidFill>
                  </a:tcPr>
                </a:tc>
              </a:tr>
              <a:tr h="584815">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CN" altLang="en-US" sz="1400" b="1" kern="1200" dirty="0" smtClean="0">
                          <a:solidFill>
                            <a:srgbClr val="FF0000"/>
                          </a:solidFill>
                          <a:latin typeface="微软雅黑" pitchFamily="34" charset="-122"/>
                          <a:ea typeface="微软雅黑" pitchFamily="34" charset="-122"/>
                          <a:cs typeface="+mn-cs"/>
                        </a:rPr>
                        <a:t>写作教学与研究</a:t>
                      </a:r>
                    </a:p>
                  </a:txBody>
                  <a:tcPr marL="8259" marR="8259" marT="8259" marB="0" anchor="ctr">
                    <a:solidFill>
                      <a:schemeClr val="bg1">
                        <a:lumMod val="95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400" b="1" kern="1200" dirty="0" smtClean="0">
                          <a:solidFill>
                            <a:srgbClr val="FF0000"/>
                          </a:solidFill>
                          <a:latin typeface="微软雅黑" pitchFamily="34" charset="-122"/>
                          <a:ea typeface="微软雅黑" pitchFamily="34" charset="-122"/>
                          <a:cs typeface="+mn-cs"/>
                        </a:rPr>
                        <a:t>Eli</a:t>
                      </a:r>
                      <a:r>
                        <a:rPr lang="en-US" altLang="zh-CN" sz="1400" b="1" kern="1200" baseline="0" dirty="0" smtClean="0">
                          <a:solidFill>
                            <a:srgbClr val="FF0000"/>
                          </a:solidFill>
                          <a:latin typeface="微软雅黑" pitchFamily="34" charset="-122"/>
                          <a:ea typeface="微软雅黑" pitchFamily="34" charset="-122"/>
                          <a:cs typeface="+mn-cs"/>
                        </a:rPr>
                        <a:t> </a:t>
                      </a:r>
                      <a:r>
                        <a:rPr lang="en-US" altLang="zh-CN" sz="1400" b="1" kern="1200" baseline="0" dirty="0" err="1" smtClean="0">
                          <a:solidFill>
                            <a:srgbClr val="FF0000"/>
                          </a:solidFill>
                          <a:latin typeface="微软雅黑" pitchFamily="34" charset="-122"/>
                          <a:ea typeface="微软雅黑" pitchFamily="34" charset="-122"/>
                          <a:cs typeface="+mn-cs"/>
                        </a:rPr>
                        <a:t>Hinkel</a:t>
                      </a:r>
                      <a:r>
                        <a:rPr lang="zh-CN" altLang="en-US" sz="1400" b="1" kern="1200" baseline="0" dirty="0" smtClean="0">
                          <a:solidFill>
                            <a:srgbClr val="FF0000"/>
                          </a:solidFill>
                          <a:latin typeface="微软雅黑" pitchFamily="34" charset="-122"/>
                          <a:ea typeface="微软雅黑" pitchFamily="34" charset="-122"/>
                          <a:cs typeface="+mn-cs"/>
                        </a:rPr>
                        <a:t>、王俊菊、高雪松</a:t>
                      </a:r>
                      <a:endParaRPr lang="zh-CN" altLang="en-US" sz="1400" b="1" kern="1200" dirty="0" smtClean="0">
                        <a:solidFill>
                          <a:srgbClr val="FF0000"/>
                        </a:solidFill>
                        <a:latin typeface="微软雅黑" pitchFamily="34" charset="-122"/>
                        <a:ea typeface="微软雅黑" pitchFamily="34" charset="-122"/>
                        <a:cs typeface="+mn-cs"/>
                      </a:endParaRPr>
                    </a:p>
                  </a:txBody>
                  <a:tcPr marL="8259" marR="8259" marT="8259" marB="0"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b="1" kern="1200" dirty="0" smtClean="0">
                          <a:solidFill>
                            <a:srgbClr val="FF0000"/>
                          </a:solidFill>
                          <a:latin typeface="微软雅黑" pitchFamily="34" charset="-122"/>
                          <a:ea typeface="微软雅黑" pitchFamily="34" charset="-122"/>
                          <a:cs typeface="+mn-cs"/>
                        </a:rPr>
                        <a:t>山东大学</a:t>
                      </a:r>
                    </a:p>
                  </a:txBody>
                  <a:tcPr marL="8259" marR="8259" marT="8259" marB="0"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kern="1200" dirty="0" smtClean="0">
                          <a:solidFill>
                            <a:srgbClr val="FF0000"/>
                          </a:solidFill>
                          <a:latin typeface="微软雅黑" pitchFamily="34" charset="-122"/>
                          <a:ea typeface="微软雅黑" pitchFamily="34" charset="-122"/>
                          <a:cs typeface="+mn-cs"/>
                        </a:rPr>
                        <a:t>6</a:t>
                      </a:r>
                      <a:r>
                        <a:rPr lang="zh-CN" altLang="en-US" sz="1400" b="1" kern="1200" dirty="0" smtClean="0">
                          <a:solidFill>
                            <a:srgbClr val="FF0000"/>
                          </a:solidFill>
                          <a:latin typeface="微软雅黑" pitchFamily="34" charset="-122"/>
                          <a:ea typeface="微软雅黑" pitchFamily="34" charset="-122"/>
                          <a:cs typeface="+mn-cs"/>
                        </a:rPr>
                        <a:t>月</a:t>
                      </a:r>
                      <a:r>
                        <a:rPr lang="en-US" altLang="zh-CN" sz="1400" b="1" kern="1200" dirty="0" smtClean="0">
                          <a:solidFill>
                            <a:srgbClr val="FF0000"/>
                          </a:solidFill>
                          <a:latin typeface="微软雅黑" pitchFamily="34" charset="-122"/>
                          <a:ea typeface="微软雅黑" pitchFamily="34" charset="-122"/>
                          <a:cs typeface="+mn-cs"/>
                        </a:rPr>
                        <a:t>24-25</a:t>
                      </a:r>
                      <a:r>
                        <a:rPr lang="zh-CN" altLang="en-US" sz="1400" b="1" kern="1200" dirty="0" smtClean="0">
                          <a:solidFill>
                            <a:srgbClr val="FF0000"/>
                          </a:solidFill>
                          <a:latin typeface="微软雅黑" pitchFamily="34" charset="-122"/>
                          <a:ea typeface="微软雅黑" pitchFamily="34" charset="-122"/>
                          <a:cs typeface="+mn-cs"/>
                        </a:rPr>
                        <a:t>日</a:t>
                      </a:r>
                    </a:p>
                  </a:txBody>
                  <a:tcPr marL="8259" marR="8259" marT="8259" marB="0" anchor="ctr">
                    <a:solidFill>
                      <a:schemeClr val="bg1">
                        <a:lumMod val="95000"/>
                      </a:schemeClr>
                    </a:solidFill>
                  </a:tcPr>
                </a:tc>
              </a:tr>
              <a:tr h="559558">
                <a:tc>
                  <a:txBody>
                    <a:bodyPr/>
                    <a:lstStyle/>
                    <a:p>
                      <a:pPr algn="just" fontAlgn="ctr"/>
                      <a:r>
                        <a:rPr lang="zh-CN" altLang="en-US" sz="1400" b="1" kern="1200" dirty="0">
                          <a:solidFill>
                            <a:schemeClr val="tx1"/>
                          </a:solidFill>
                          <a:latin typeface="微软雅黑" pitchFamily="34" charset="-122"/>
                          <a:ea typeface="微软雅黑" pitchFamily="34" charset="-122"/>
                          <a:cs typeface="+mn-cs"/>
                        </a:rPr>
                        <a:t>基于“产出导向法”的英语教学</a:t>
                      </a:r>
                    </a:p>
                  </a:txBody>
                  <a:tcPr marL="9525" marR="9525" marT="9525" marB="0" anchor="ctr">
                    <a:solidFill>
                      <a:schemeClr val="bg1">
                        <a:lumMod val="95000"/>
                      </a:schemeClr>
                    </a:solidFill>
                  </a:tcPr>
                </a:tc>
                <a:tc>
                  <a:txBody>
                    <a:bodyPr/>
                    <a:lstStyle/>
                    <a:p>
                      <a:pPr algn="l" fontAlgn="ctr"/>
                      <a:r>
                        <a:rPr lang="zh-CN" altLang="en-US" sz="1400" b="0" kern="1200" dirty="0">
                          <a:solidFill>
                            <a:schemeClr val="tx1"/>
                          </a:solidFill>
                          <a:latin typeface="微软雅黑" pitchFamily="34" charset="-122"/>
                          <a:ea typeface="微软雅黑" pitchFamily="34" charset="-122"/>
                          <a:cs typeface="+mn-cs"/>
                        </a:rPr>
                        <a:t>文秋芳、张文娟等</a:t>
                      </a:r>
                    </a:p>
                  </a:txBody>
                  <a:tcPr marL="9525" marR="9525" marT="9525" marB="0" anchor="ctr">
                    <a:solidFill>
                      <a:schemeClr val="bg1">
                        <a:lumMod val="95000"/>
                      </a:schemeClr>
                    </a:solidFill>
                  </a:tcPr>
                </a:tc>
                <a:tc>
                  <a:txBody>
                    <a:bodyPr/>
                    <a:lstStyle/>
                    <a:p>
                      <a:pPr algn="l" fontAlgn="ctr"/>
                      <a:r>
                        <a:rPr lang="zh-CN" altLang="en-US" sz="1400" b="0" kern="1200" dirty="0" smtClean="0">
                          <a:solidFill>
                            <a:schemeClr val="tx1"/>
                          </a:solidFill>
                          <a:latin typeface="微软雅黑" pitchFamily="34" charset="-122"/>
                          <a:ea typeface="微软雅黑" pitchFamily="34" charset="-122"/>
                          <a:cs typeface="+mn-cs"/>
                        </a:rPr>
                        <a:t>北京</a:t>
                      </a:r>
                      <a:endParaRPr lang="zh-CN" altLang="en-US" sz="1400" b="0" kern="1200" dirty="0">
                        <a:solidFill>
                          <a:schemeClr val="tx1"/>
                        </a:solidFill>
                        <a:latin typeface="微软雅黑" pitchFamily="34" charset="-122"/>
                        <a:ea typeface="微软雅黑" pitchFamily="34" charset="-122"/>
                        <a:cs typeface="+mn-cs"/>
                      </a:endParaRPr>
                    </a:p>
                  </a:txBody>
                  <a:tcPr marL="9525" marR="9525" marT="9525" marB="0" anchor="ctr">
                    <a:solidFill>
                      <a:schemeClr val="bg1">
                        <a:lumMod val="95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400" b="0" kern="1200" dirty="0" smtClean="0">
                          <a:solidFill>
                            <a:schemeClr val="tx1"/>
                          </a:solidFill>
                          <a:latin typeface="微软雅黑" pitchFamily="34" charset="-122"/>
                          <a:ea typeface="微软雅黑" pitchFamily="34" charset="-122"/>
                          <a:cs typeface="+mn-cs"/>
                        </a:rPr>
                        <a:t>7</a:t>
                      </a:r>
                      <a:r>
                        <a:rPr lang="zh-CN" altLang="en-US" sz="1400" b="0" kern="1200" dirty="0" smtClean="0">
                          <a:solidFill>
                            <a:schemeClr val="tx1"/>
                          </a:solidFill>
                          <a:latin typeface="微软雅黑" pitchFamily="34" charset="-122"/>
                          <a:ea typeface="微软雅黑" pitchFamily="34" charset="-122"/>
                          <a:cs typeface="+mn-cs"/>
                        </a:rPr>
                        <a:t>月</a:t>
                      </a:r>
                      <a:r>
                        <a:rPr lang="en-US" altLang="zh-CN" sz="1400" b="0" kern="1200" dirty="0" smtClean="0">
                          <a:solidFill>
                            <a:schemeClr val="tx1"/>
                          </a:solidFill>
                          <a:latin typeface="微软雅黑" pitchFamily="34" charset="-122"/>
                          <a:ea typeface="微软雅黑" pitchFamily="34" charset="-122"/>
                          <a:cs typeface="+mn-cs"/>
                        </a:rPr>
                        <a:t>16-17</a:t>
                      </a:r>
                      <a:r>
                        <a:rPr lang="zh-CN" altLang="en-US" sz="1400" b="0" kern="1200" dirty="0" smtClean="0">
                          <a:solidFill>
                            <a:schemeClr val="tx1"/>
                          </a:solidFill>
                          <a:latin typeface="微软雅黑" pitchFamily="34" charset="-122"/>
                          <a:ea typeface="微软雅黑" pitchFamily="34" charset="-122"/>
                          <a:cs typeface="+mn-cs"/>
                        </a:rPr>
                        <a:t>日</a:t>
                      </a:r>
                    </a:p>
                    <a:p>
                      <a:pPr marL="0" marR="0" indent="0" algn="l" defTabSz="914400" rtl="0" eaLnBrk="1" fontAlgn="ctr" latinLnBrk="0" hangingPunct="1">
                        <a:lnSpc>
                          <a:spcPct val="100000"/>
                        </a:lnSpc>
                        <a:spcBef>
                          <a:spcPts val="0"/>
                        </a:spcBef>
                        <a:spcAft>
                          <a:spcPts val="0"/>
                        </a:spcAft>
                        <a:buClrTx/>
                        <a:buSzTx/>
                        <a:buFontTx/>
                        <a:buNone/>
                        <a:tabLst/>
                        <a:defRPr/>
                      </a:pPr>
                      <a:endParaRPr lang="zh-CN" altLang="en-US" sz="1400" b="0" kern="1200" dirty="0">
                        <a:solidFill>
                          <a:schemeClr val="tx1"/>
                        </a:solidFill>
                        <a:latin typeface="微软雅黑" pitchFamily="34" charset="-122"/>
                        <a:ea typeface="微软雅黑" pitchFamily="34" charset="-122"/>
                        <a:cs typeface="+mn-cs"/>
                      </a:endParaRPr>
                    </a:p>
                  </a:txBody>
                  <a:tcPr marL="8259" marR="8259" marT="8259" marB="0" anchor="ctr">
                    <a:solidFill>
                      <a:schemeClr val="bg1">
                        <a:lumMod val="95000"/>
                      </a:schemeClr>
                    </a:solidFill>
                  </a:tcPr>
                </a:tc>
              </a:tr>
              <a:tr h="71172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CN" altLang="en-US" sz="1400" b="1" kern="1200" dirty="0">
                          <a:solidFill>
                            <a:schemeClr val="tx1"/>
                          </a:solidFill>
                          <a:latin typeface="微软雅黑" pitchFamily="34" charset="-122"/>
                          <a:ea typeface="微软雅黑" pitchFamily="34" charset="-122"/>
                          <a:cs typeface="+mn-cs"/>
                        </a:rPr>
                        <a:t>基于“</a:t>
                      </a:r>
                      <a:r>
                        <a:rPr lang="en-US" altLang="zh-CN" sz="1400" b="1" kern="1200" dirty="0" err="1">
                          <a:solidFill>
                            <a:schemeClr val="tx1"/>
                          </a:solidFill>
                          <a:latin typeface="微软雅黑" pitchFamily="34" charset="-122"/>
                          <a:ea typeface="微软雅黑" pitchFamily="34" charset="-122"/>
                          <a:cs typeface="+mn-cs"/>
                        </a:rPr>
                        <a:t>iWrite</a:t>
                      </a:r>
                      <a:r>
                        <a:rPr lang="en-US" altLang="zh-CN" sz="1400" b="1" kern="1200" dirty="0">
                          <a:solidFill>
                            <a:schemeClr val="tx1"/>
                          </a:solidFill>
                          <a:latin typeface="微软雅黑" pitchFamily="34" charset="-122"/>
                          <a:ea typeface="微软雅黑" pitchFamily="34" charset="-122"/>
                          <a:cs typeface="+mn-cs"/>
                        </a:rPr>
                        <a:t> 2.0”</a:t>
                      </a:r>
                      <a:r>
                        <a:rPr lang="zh-CN" altLang="en-US" sz="1400" b="1" kern="1200" dirty="0">
                          <a:solidFill>
                            <a:schemeClr val="tx1"/>
                          </a:solidFill>
                          <a:latin typeface="微软雅黑" pitchFamily="34" charset="-122"/>
                          <a:ea typeface="微软雅黑" pitchFamily="34" charset="-122"/>
                          <a:cs typeface="+mn-cs"/>
                        </a:rPr>
                        <a:t>的英语写作教学与研究</a:t>
                      </a:r>
                    </a:p>
                  </a:txBody>
                  <a:tcPr marL="9525" marR="9525" marT="9525" marB="0" anchor="ctr">
                    <a:solidFill>
                      <a:schemeClr val="bg1">
                        <a:lumMod val="95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CN" altLang="en-US" sz="1400" b="0" kern="1200" dirty="0">
                          <a:solidFill>
                            <a:schemeClr val="tx1"/>
                          </a:solidFill>
                          <a:latin typeface="微软雅黑" pitchFamily="34" charset="-122"/>
                          <a:ea typeface="微软雅黑" pitchFamily="34" charset="-122"/>
                          <a:cs typeface="+mn-cs"/>
                        </a:rPr>
                        <a:t>梁茂成、许家金、田朝霞等</a:t>
                      </a:r>
                      <a:br>
                        <a:rPr lang="zh-CN" altLang="en-US" sz="1400" b="0" kern="1200" dirty="0">
                          <a:solidFill>
                            <a:schemeClr val="tx1"/>
                          </a:solidFill>
                          <a:latin typeface="微软雅黑" pitchFamily="34" charset="-122"/>
                          <a:ea typeface="微软雅黑" pitchFamily="34" charset="-122"/>
                          <a:cs typeface="+mn-cs"/>
                        </a:rPr>
                      </a:br>
                      <a:endParaRPr lang="zh-CN" altLang="en-US" sz="1400" b="0" kern="1200" dirty="0">
                        <a:solidFill>
                          <a:schemeClr val="tx1"/>
                        </a:solidFill>
                        <a:latin typeface="微软雅黑" pitchFamily="34" charset="-122"/>
                        <a:ea typeface="微软雅黑" pitchFamily="34" charset="-122"/>
                        <a:cs typeface="+mn-cs"/>
                      </a:endParaRPr>
                    </a:p>
                  </a:txBody>
                  <a:tcPr marL="9525" marR="9525" marT="9525" marB="0" anchor="ctr">
                    <a:solidFill>
                      <a:schemeClr val="bg1">
                        <a:lumMod val="95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CN" altLang="en-US" sz="1400" b="0" kern="1200" dirty="0" smtClean="0">
                          <a:solidFill>
                            <a:schemeClr val="tx1"/>
                          </a:solidFill>
                          <a:latin typeface="微软雅黑" pitchFamily="34" charset="-122"/>
                          <a:ea typeface="微软雅黑" pitchFamily="34" charset="-122"/>
                          <a:cs typeface="+mn-cs"/>
                        </a:rPr>
                        <a:t>北京</a:t>
                      </a:r>
                    </a:p>
                    <a:p>
                      <a:pPr marL="0" marR="0" indent="0" algn="l" defTabSz="914400" rtl="0" eaLnBrk="1" fontAlgn="ctr" latinLnBrk="0" hangingPunct="1">
                        <a:lnSpc>
                          <a:spcPct val="100000"/>
                        </a:lnSpc>
                        <a:spcBef>
                          <a:spcPts val="0"/>
                        </a:spcBef>
                        <a:spcAft>
                          <a:spcPts val="0"/>
                        </a:spcAft>
                        <a:buClrTx/>
                        <a:buSzTx/>
                        <a:buFontTx/>
                        <a:buNone/>
                        <a:tabLst/>
                        <a:defRPr/>
                      </a:pPr>
                      <a:endParaRPr lang="zh-CN" altLang="en-US" sz="1400" b="0" kern="1200" dirty="0">
                        <a:solidFill>
                          <a:schemeClr val="tx1"/>
                        </a:solidFill>
                        <a:latin typeface="微软雅黑" pitchFamily="34" charset="-122"/>
                        <a:ea typeface="微软雅黑" pitchFamily="34" charset="-122"/>
                        <a:cs typeface="+mn-cs"/>
                      </a:endParaRPr>
                    </a:p>
                  </a:txBody>
                  <a:tcPr marL="9525" marR="9525" marT="9525" marB="0" anchor="ctr">
                    <a:solidFill>
                      <a:schemeClr val="bg1">
                        <a:lumMod val="95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400" b="0" kern="1200" dirty="0" smtClean="0">
                          <a:solidFill>
                            <a:schemeClr val="tx1"/>
                          </a:solidFill>
                          <a:latin typeface="微软雅黑" pitchFamily="34" charset="-122"/>
                          <a:ea typeface="微软雅黑" pitchFamily="34" charset="-122"/>
                          <a:cs typeface="+mn-cs"/>
                        </a:rPr>
                        <a:t>8</a:t>
                      </a:r>
                      <a:r>
                        <a:rPr lang="zh-CN" altLang="en-US" sz="1400" b="0" kern="1200" dirty="0" smtClean="0">
                          <a:solidFill>
                            <a:schemeClr val="tx1"/>
                          </a:solidFill>
                          <a:latin typeface="微软雅黑" pitchFamily="34" charset="-122"/>
                          <a:ea typeface="微软雅黑" pitchFamily="34" charset="-122"/>
                          <a:cs typeface="+mn-cs"/>
                        </a:rPr>
                        <a:t>月</a:t>
                      </a:r>
                      <a:r>
                        <a:rPr lang="en-US" altLang="zh-CN" sz="1400" b="0" kern="1200" dirty="0" smtClean="0">
                          <a:solidFill>
                            <a:schemeClr val="tx1"/>
                          </a:solidFill>
                          <a:latin typeface="微软雅黑" pitchFamily="34" charset="-122"/>
                          <a:ea typeface="微软雅黑" pitchFamily="34" charset="-122"/>
                          <a:cs typeface="+mn-cs"/>
                        </a:rPr>
                        <a:t>4-5</a:t>
                      </a:r>
                      <a:r>
                        <a:rPr lang="zh-CN" altLang="en-US" sz="1400" b="0" kern="1200" dirty="0" smtClean="0">
                          <a:solidFill>
                            <a:schemeClr val="tx1"/>
                          </a:solidFill>
                          <a:latin typeface="微软雅黑" pitchFamily="34" charset="-122"/>
                          <a:ea typeface="微软雅黑" pitchFamily="34" charset="-122"/>
                          <a:cs typeface="+mn-cs"/>
                        </a:rPr>
                        <a:t>日</a:t>
                      </a:r>
                    </a:p>
                    <a:p>
                      <a:pPr marL="0" marR="0" indent="0" algn="l" defTabSz="914400" rtl="0" eaLnBrk="1" fontAlgn="ctr" latinLnBrk="0" hangingPunct="1">
                        <a:lnSpc>
                          <a:spcPct val="100000"/>
                        </a:lnSpc>
                        <a:spcBef>
                          <a:spcPts val="0"/>
                        </a:spcBef>
                        <a:spcAft>
                          <a:spcPts val="0"/>
                        </a:spcAft>
                        <a:buClrTx/>
                        <a:buSzTx/>
                        <a:buFontTx/>
                        <a:buNone/>
                        <a:tabLst/>
                        <a:defRPr/>
                      </a:pPr>
                      <a:endParaRPr lang="zh-CN" altLang="en-US" sz="1400" b="0" kern="1200" dirty="0">
                        <a:solidFill>
                          <a:schemeClr val="tx1"/>
                        </a:solidFill>
                        <a:latin typeface="微软雅黑" pitchFamily="34" charset="-122"/>
                        <a:ea typeface="微软雅黑" pitchFamily="34" charset="-122"/>
                        <a:cs typeface="+mn-cs"/>
                      </a:endParaRPr>
                    </a:p>
                  </a:txBody>
                  <a:tcPr marL="8259" marR="8259" marT="8259" marB="0" anchor="ctr">
                    <a:solidFill>
                      <a:schemeClr val="bg1">
                        <a:lumMod val="95000"/>
                      </a:schemeClr>
                    </a:solidFill>
                  </a:tcPr>
                </a:tc>
              </a:tr>
              <a:tr h="63940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CN" altLang="en-US" sz="1400" b="1" kern="1200" dirty="0">
                          <a:solidFill>
                            <a:schemeClr val="tx1"/>
                          </a:solidFill>
                          <a:latin typeface="微软雅黑" pitchFamily="34" charset="-122"/>
                          <a:ea typeface="微软雅黑" pitchFamily="34" charset="-122"/>
                          <a:cs typeface="+mn-cs"/>
                        </a:rPr>
                        <a:t>学术动态追踪与文献综述撰写</a:t>
                      </a:r>
                    </a:p>
                  </a:txBody>
                  <a:tcPr marL="9525" marR="9525" marT="9525" marB="0" anchor="ctr">
                    <a:solidFill>
                      <a:schemeClr val="bg1">
                        <a:lumMod val="95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CN" altLang="en-US" sz="1400" b="0" kern="1200">
                          <a:solidFill>
                            <a:schemeClr val="tx1"/>
                          </a:solidFill>
                          <a:latin typeface="微软雅黑" pitchFamily="34" charset="-122"/>
                          <a:ea typeface="微软雅黑" pitchFamily="34" charset="-122"/>
                          <a:cs typeface="+mn-cs"/>
                        </a:rPr>
                        <a:t>梁茂成、许家金</a:t>
                      </a:r>
                    </a:p>
                  </a:txBody>
                  <a:tcPr marL="9525" marR="9525" marT="9525" marB="0" anchor="ctr">
                    <a:solidFill>
                      <a:schemeClr val="bg1">
                        <a:lumMod val="95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CN" altLang="en-US" sz="1400" b="0" kern="1200" dirty="0" smtClean="0">
                          <a:solidFill>
                            <a:schemeClr val="tx1"/>
                          </a:solidFill>
                          <a:latin typeface="微软雅黑" pitchFamily="34" charset="-122"/>
                          <a:ea typeface="微软雅黑" pitchFamily="34" charset="-122"/>
                          <a:cs typeface="+mn-cs"/>
                        </a:rPr>
                        <a:t>北京</a:t>
                      </a:r>
                    </a:p>
                    <a:p>
                      <a:pPr marL="0" marR="0" indent="0" algn="l" defTabSz="914400" rtl="0" eaLnBrk="1" fontAlgn="ctr" latinLnBrk="0" hangingPunct="1">
                        <a:lnSpc>
                          <a:spcPct val="100000"/>
                        </a:lnSpc>
                        <a:spcBef>
                          <a:spcPts val="0"/>
                        </a:spcBef>
                        <a:spcAft>
                          <a:spcPts val="0"/>
                        </a:spcAft>
                        <a:buClrTx/>
                        <a:buSzTx/>
                        <a:buFontTx/>
                        <a:buNone/>
                        <a:tabLst/>
                        <a:defRPr/>
                      </a:pPr>
                      <a:endParaRPr lang="zh-CN" altLang="en-US" sz="1400" b="0" kern="1200" dirty="0">
                        <a:solidFill>
                          <a:schemeClr val="tx1"/>
                        </a:solidFill>
                        <a:latin typeface="微软雅黑" pitchFamily="34" charset="-122"/>
                        <a:ea typeface="微软雅黑" pitchFamily="34" charset="-122"/>
                        <a:cs typeface="+mn-cs"/>
                      </a:endParaRPr>
                    </a:p>
                  </a:txBody>
                  <a:tcPr marL="9525" marR="9525" marT="9525" marB="0" anchor="ctr">
                    <a:solidFill>
                      <a:schemeClr val="bg1">
                        <a:lumMod val="95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微软雅黑" pitchFamily="34" charset="-122"/>
                          <a:ea typeface="微软雅黑" pitchFamily="34" charset="-122"/>
                          <a:cs typeface="+mn-cs"/>
                        </a:rPr>
                        <a:t>8</a:t>
                      </a:r>
                      <a:r>
                        <a:rPr lang="zh-CN" altLang="en-US" sz="1400" b="0" kern="1200" dirty="0">
                          <a:solidFill>
                            <a:schemeClr val="tx1"/>
                          </a:solidFill>
                          <a:latin typeface="微软雅黑" pitchFamily="34" charset="-122"/>
                          <a:ea typeface="微软雅黑" pitchFamily="34" charset="-122"/>
                          <a:cs typeface="+mn-cs"/>
                        </a:rPr>
                        <a:t>月</a:t>
                      </a:r>
                      <a:r>
                        <a:rPr lang="en-US" altLang="zh-CN" sz="1400" b="0" kern="1200" dirty="0">
                          <a:solidFill>
                            <a:schemeClr val="tx1"/>
                          </a:solidFill>
                          <a:latin typeface="微软雅黑" pitchFamily="34" charset="-122"/>
                          <a:ea typeface="微软雅黑" pitchFamily="34" charset="-122"/>
                          <a:cs typeface="+mn-cs"/>
                        </a:rPr>
                        <a:t>1-2</a:t>
                      </a:r>
                      <a:r>
                        <a:rPr lang="zh-CN" altLang="en-US" sz="1400" b="0" kern="1200" dirty="0">
                          <a:solidFill>
                            <a:schemeClr val="tx1"/>
                          </a:solidFill>
                          <a:latin typeface="微软雅黑" pitchFamily="34" charset="-122"/>
                          <a:ea typeface="微软雅黑" pitchFamily="34" charset="-122"/>
                          <a:cs typeface="+mn-cs"/>
                        </a:rPr>
                        <a:t>日</a:t>
                      </a:r>
                    </a:p>
                  </a:txBody>
                  <a:tcPr marL="9525" marR="9525" marT="9525" marB="0" anchor="ctr">
                    <a:solidFill>
                      <a:schemeClr val="bg1">
                        <a:lumMod val="95000"/>
                      </a:schemeClr>
                    </a:solidFill>
                  </a:tcPr>
                </a:tc>
              </a:tr>
              <a:tr h="69067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CN" altLang="en-US" sz="1400" b="1" kern="1200" dirty="0">
                          <a:solidFill>
                            <a:schemeClr val="tx1"/>
                          </a:solidFill>
                          <a:latin typeface="微软雅黑" pitchFamily="34" charset="-122"/>
                          <a:ea typeface="微软雅黑" pitchFamily="34" charset="-122"/>
                          <a:cs typeface="+mn-cs"/>
                        </a:rPr>
                        <a:t>学术期刊论文写作与发表</a:t>
                      </a:r>
                    </a:p>
                  </a:txBody>
                  <a:tcPr marL="9525" marR="9525" marT="9525" marB="0" anchor="ctr">
                    <a:solidFill>
                      <a:schemeClr val="bg1">
                        <a:lumMod val="95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CN" altLang="en-US" sz="1400" b="0" kern="1200">
                          <a:solidFill>
                            <a:schemeClr val="tx1"/>
                          </a:solidFill>
                          <a:latin typeface="微软雅黑" pitchFamily="34" charset="-122"/>
                          <a:ea typeface="微软雅黑" pitchFamily="34" charset="-122"/>
                          <a:cs typeface="+mn-cs"/>
                        </a:rPr>
                        <a:t>王文斌、冉永平、赵永青、杨金才等</a:t>
                      </a:r>
                    </a:p>
                  </a:txBody>
                  <a:tcPr marL="9525" marR="9525" marT="9525" marB="0" anchor="ctr">
                    <a:solidFill>
                      <a:schemeClr val="bg1">
                        <a:lumMod val="95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CN" altLang="en-US" sz="1400" b="0" kern="1200" dirty="0" smtClean="0">
                          <a:solidFill>
                            <a:schemeClr val="tx1"/>
                          </a:solidFill>
                          <a:latin typeface="微软雅黑" pitchFamily="34" charset="-122"/>
                          <a:ea typeface="微软雅黑" pitchFamily="34" charset="-122"/>
                          <a:cs typeface="+mn-cs"/>
                        </a:rPr>
                        <a:t>北京</a:t>
                      </a:r>
                    </a:p>
                  </a:txBody>
                  <a:tcPr marL="9525" marR="9525" marT="9525" marB="0" anchor="ctr">
                    <a:solidFill>
                      <a:schemeClr val="bg1">
                        <a:lumMod val="95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微软雅黑" pitchFamily="34" charset="-122"/>
                          <a:ea typeface="微软雅黑" pitchFamily="34" charset="-122"/>
                          <a:cs typeface="+mn-cs"/>
                        </a:rPr>
                        <a:t>10</a:t>
                      </a:r>
                      <a:r>
                        <a:rPr lang="zh-CN" altLang="en-US" sz="1400" b="0" kern="1200" dirty="0">
                          <a:solidFill>
                            <a:schemeClr val="tx1"/>
                          </a:solidFill>
                          <a:latin typeface="微软雅黑" pitchFamily="34" charset="-122"/>
                          <a:ea typeface="微软雅黑" pitchFamily="34" charset="-122"/>
                          <a:cs typeface="+mn-cs"/>
                        </a:rPr>
                        <a:t>月</a:t>
                      </a:r>
                      <a:r>
                        <a:rPr lang="en-US" altLang="zh-CN" sz="1400" b="0" kern="1200" dirty="0">
                          <a:solidFill>
                            <a:schemeClr val="tx1"/>
                          </a:solidFill>
                          <a:latin typeface="微软雅黑" pitchFamily="34" charset="-122"/>
                          <a:ea typeface="微软雅黑" pitchFamily="34" charset="-122"/>
                          <a:cs typeface="+mn-cs"/>
                        </a:rPr>
                        <a:t>28-29</a:t>
                      </a:r>
                      <a:r>
                        <a:rPr lang="zh-CN" altLang="en-US" sz="1400" b="0" kern="1200" dirty="0">
                          <a:solidFill>
                            <a:schemeClr val="tx1"/>
                          </a:solidFill>
                          <a:latin typeface="微软雅黑" pitchFamily="34" charset="-122"/>
                          <a:ea typeface="微软雅黑" pitchFamily="34" charset="-122"/>
                          <a:cs typeface="+mn-cs"/>
                        </a:rPr>
                        <a:t>日</a:t>
                      </a:r>
                    </a:p>
                  </a:txBody>
                  <a:tcPr marL="9525" marR="9525" marT="9525" marB="0" anchor="ctr">
                    <a:solidFill>
                      <a:schemeClr val="bg1">
                        <a:lumMod val="95000"/>
                      </a:schemeClr>
                    </a:solidFill>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pPr>
              <a:defRPr/>
            </a:pPr>
            <a:fld id="{AA65C076-D550-428C-90D7-B45931100EE4}" type="slidenum">
              <a:rPr lang="en-US" altLang="zh-CN" smtClean="0"/>
              <a:pPr>
                <a:defRPr/>
              </a:pPr>
              <a:t>36</a:t>
            </a:fld>
            <a:endParaRPr lang="en-US" altLang="zh-CN"/>
          </a:p>
        </p:txBody>
      </p:sp>
      <p:sp>
        <p:nvSpPr>
          <p:cNvPr id="6" name="文本框 2"/>
          <p:cNvSpPr txBox="1"/>
          <p:nvPr/>
        </p:nvSpPr>
        <p:spPr>
          <a:xfrm>
            <a:off x="931195" y="2144110"/>
            <a:ext cx="8023619" cy="3547241"/>
          </a:xfrm>
          <a:prstGeom prst="rect">
            <a:avLst/>
          </a:prstGeom>
          <a:noFill/>
          <a:ln w="9525">
            <a:noFill/>
            <a:miter lim="800000"/>
          </a:ln>
        </p:spPr>
        <p:txBody>
          <a:bodyPr vert="horz" wrap="square" lIns="91440" tIns="45720" rIns="91440" bIns="45720" numCol="1" rtlCol="0" anchor="ctr" anchorCtr="0" compatLnSpc="1">
            <a:noAutofit/>
          </a:bodyPr>
          <a:lstStyle/>
          <a:p>
            <a:r>
              <a:rPr lang="zh-CN" altLang="en-US" sz="2400" b="1" dirty="0" smtClean="0">
                <a:latin typeface="+mn-ea"/>
                <a:ea typeface="+mn-ea"/>
              </a:rPr>
              <a:t>权威性</a:t>
            </a:r>
            <a:r>
              <a:rPr lang="zh-CN" altLang="en-US" sz="2400" dirty="0" smtClean="0">
                <a:latin typeface="+mn-ea"/>
                <a:ea typeface="+mn-ea"/>
              </a:rPr>
              <a:t>：</a:t>
            </a:r>
            <a:endParaRPr lang="en-US" altLang="zh-CN" sz="2400" dirty="0" smtClean="0">
              <a:latin typeface="+mn-ea"/>
              <a:ea typeface="+mn-ea"/>
            </a:endParaRPr>
          </a:p>
          <a:p>
            <a:r>
              <a:rPr lang="zh-CN" altLang="en-US" sz="2400" dirty="0" smtClean="0">
                <a:latin typeface="+mn-ea"/>
                <a:ea typeface="+mn-ea"/>
              </a:rPr>
              <a:t>二语写作教学与研究领域权威专家主讲，立足国内现实，富于国际视野；</a:t>
            </a:r>
            <a:endParaRPr lang="en-US" altLang="zh-CN" sz="2400" dirty="0" smtClean="0">
              <a:latin typeface="+mn-ea"/>
              <a:ea typeface="+mn-ea"/>
            </a:endParaRPr>
          </a:p>
          <a:p>
            <a:endParaRPr lang="zh-CN" altLang="en-US" sz="2400" dirty="0" smtClean="0">
              <a:latin typeface="+mn-ea"/>
              <a:ea typeface="+mn-ea"/>
            </a:endParaRPr>
          </a:p>
          <a:p>
            <a:pPr lvl="0"/>
            <a:r>
              <a:rPr lang="zh-CN" altLang="en-US" sz="2400" b="1" dirty="0" smtClean="0">
                <a:latin typeface="+mn-ea"/>
                <a:ea typeface="+mn-ea"/>
              </a:rPr>
              <a:t>实用性：</a:t>
            </a:r>
            <a:endParaRPr lang="en-US" altLang="zh-CN" sz="2400" b="1" dirty="0" smtClean="0">
              <a:latin typeface="+mn-ea"/>
              <a:ea typeface="+mn-ea"/>
            </a:endParaRPr>
          </a:p>
          <a:p>
            <a:pPr lvl="0"/>
            <a:r>
              <a:rPr lang="zh-CN" altLang="en-US" sz="2400" dirty="0" smtClean="0">
                <a:latin typeface="+mn-ea"/>
                <a:ea typeface="+mn-ea"/>
              </a:rPr>
              <a:t>内容系统全面，讲解深入浅出，解决大学英语写作教学与研究中最为关切的问题；</a:t>
            </a:r>
            <a:endParaRPr lang="en-US" altLang="zh-CN" sz="2400" dirty="0" smtClean="0">
              <a:latin typeface="+mn-ea"/>
              <a:ea typeface="+mn-ea"/>
            </a:endParaRPr>
          </a:p>
          <a:p>
            <a:pPr lvl="0"/>
            <a:endParaRPr lang="zh-CN" altLang="en-US" sz="2400" dirty="0" smtClean="0">
              <a:latin typeface="+mn-ea"/>
              <a:ea typeface="+mn-ea"/>
            </a:endParaRPr>
          </a:p>
          <a:p>
            <a:pPr lvl="0"/>
            <a:r>
              <a:rPr lang="zh-CN" altLang="en-US" sz="2400" b="1" dirty="0" smtClean="0">
                <a:latin typeface="+mn-ea"/>
                <a:ea typeface="+mn-ea"/>
              </a:rPr>
              <a:t>前瞻性</a:t>
            </a:r>
            <a:r>
              <a:rPr lang="zh-CN" altLang="en-US" sz="2400" dirty="0" smtClean="0">
                <a:latin typeface="+mn-ea"/>
                <a:ea typeface="+mn-ea"/>
              </a:rPr>
              <a:t>：</a:t>
            </a:r>
            <a:endParaRPr lang="en-US" altLang="zh-CN" sz="2400" dirty="0" smtClean="0">
              <a:latin typeface="+mn-ea"/>
              <a:ea typeface="+mn-ea"/>
            </a:endParaRPr>
          </a:p>
          <a:p>
            <a:pPr lvl="0"/>
            <a:r>
              <a:rPr lang="zh-CN" altLang="en-US" sz="2400" dirty="0" smtClean="0">
                <a:latin typeface="+mn-ea"/>
                <a:ea typeface="+mn-ea"/>
              </a:rPr>
              <a:t>涵盖二语写作教学与研究的最新前沿信息及未来发展趋势解读，带来最新的教学实践方法和研究思路指导。</a:t>
            </a:r>
          </a:p>
          <a:p>
            <a:pPr marL="609600" indent="-609600" algn="ctr">
              <a:spcAft>
                <a:spcPts val="1200"/>
              </a:spcAft>
              <a:buClr>
                <a:srgbClr val="CC0000"/>
              </a:buClr>
              <a:buNone/>
            </a:pPr>
            <a:endParaRPr lang="zh-CN" altLang="en-US" sz="3200" b="1" dirty="0" smtClean="0">
              <a:solidFill>
                <a:schemeClr val="accent2">
                  <a:lumMod val="75000"/>
                </a:schemeClr>
              </a:solidFill>
              <a:effectLst>
                <a:outerShdw blurRad="38100" dist="19050" dir="2700000" algn="tl" rotWithShape="0">
                  <a:schemeClr val="dk1">
                    <a:alpha val="40000"/>
                  </a:schemeClr>
                </a:outerShdw>
              </a:effectLst>
              <a:latin typeface="华文中宋" pitchFamily="2" charset="-122"/>
              <a:ea typeface="华文中宋" pitchFamily="2" charset="-122"/>
              <a:sym typeface="+mn-ea"/>
            </a:endParaRPr>
          </a:p>
        </p:txBody>
      </p:sp>
      <p:sp>
        <p:nvSpPr>
          <p:cNvPr id="7" name="文本框 2"/>
          <p:cNvSpPr txBox="1"/>
          <p:nvPr/>
        </p:nvSpPr>
        <p:spPr>
          <a:xfrm>
            <a:off x="946961" y="702989"/>
            <a:ext cx="8023619" cy="738505"/>
          </a:xfrm>
          <a:prstGeom prst="rect">
            <a:avLst/>
          </a:prstGeom>
          <a:noFill/>
          <a:ln w="9525">
            <a:noFill/>
            <a:miter lim="800000"/>
          </a:ln>
        </p:spPr>
        <p:txBody>
          <a:bodyPr vert="horz" wrap="square" lIns="91440" tIns="45720" rIns="91440" bIns="45720" numCol="1" rtlCol="0" anchor="ctr" anchorCtr="0" compatLnSpc="1">
            <a:noAutofit/>
          </a:bodyPr>
          <a:lstStyle/>
          <a:p>
            <a:pPr fontAlgn="ctr">
              <a:spcBef>
                <a:spcPts val="0"/>
              </a:spcBef>
              <a:spcAft>
                <a:spcPts val="0"/>
              </a:spcAft>
              <a:defRPr/>
            </a:pPr>
            <a:r>
              <a:rPr lang="zh-CN" altLang="en-US" sz="3200" b="1" dirty="0" smtClean="0">
                <a:solidFill>
                  <a:srgbClr val="FF0000"/>
                </a:solidFill>
                <a:latin typeface="微软雅黑" pitchFamily="34" charset="-122"/>
                <a:ea typeface="微软雅黑" pitchFamily="34" charset="-122"/>
              </a:rPr>
              <a:t>写作教学与研究（两期）特色</a:t>
            </a:r>
            <a:endParaRPr lang="zh-CN" altLang="en-US" sz="3200" b="1" dirty="0">
              <a:solidFill>
                <a:srgbClr val="FF0000"/>
              </a:solidFill>
              <a:latin typeface="微软雅黑" pitchFamily="34" charset="-122"/>
              <a:ea typeface="微软雅黑" pitchFamily="3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432238" y="889493"/>
            <a:ext cx="8915400" cy="1143000"/>
          </a:xfrm>
        </p:spPr>
        <p:txBody>
          <a:bodyPr/>
          <a:lstStyle/>
          <a:p>
            <a:pPr eaLnBrk="1" hangingPunct="1"/>
            <a:r>
              <a:rPr lang="zh-CN" altLang="en-US" b="1" dirty="0" smtClean="0"/>
              <a:t>学术会议</a:t>
            </a:r>
          </a:p>
        </p:txBody>
      </p:sp>
      <p:sp>
        <p:nvSpPr>
          <p:cNvPr id="22531" name="TextBox 3"/>
          <p:cNvSpPr txBox="1">
            <a:spLocks noChangeArrowheads="1"/>
          </p:cNvSpPr>
          <p:nvPr/>
        </p:nvSpPr>
        <p:spPr bwMode="auto">
          <a:xfrm>
            <a:off x="8583481" y="325439"/>
            <a:ext cx="1093788" cy="923925"/>
          </a:xfrm>
          <a:prstGeom prst="rect">
            <a:avLst/>
          </a:prstGeom>
          <a:noFill/>
          <a:ln w="9525">
            <a:noFill/>
            <a:miter lim="800000"/>
            <a:headEnd/>
            <a:tailEnd/>
          </a:ln>
        </p:spPr>
        <p:txBody>
          <a:bodyPr>
            <a:spAutoFit/>
          </a:bodyPr>
          <a:lstStyle/>
          <a:p>
            <a:r>
              <a:rPr lang="en-US" altLang="zh-CN" sz="5400">
                <a:solidFill>
                  <a:schemeClr val="bg1"/>
                </a:solidFill>
              </a:rPr>
              <a:t>01</a:t>
            </a:r>
          </a:p>
        </p:txBody>
      </p:sp>
      <p:graphicFrame>
        <p:nvGraphicFramePr>
          <p:cNvPr id="5" name="表格 4"/>
          <p:cNvGraphicFramePr>
            <a:graphicFrameLocks noGrp="1"/>
          </p:cNvGraphicFramePr>
          <p:nvPr/>
        </p:nvGraphicFramePr>
        <p:xfrm>
          <a:off x="1480973" y="2855858"/>
          <a:ext cx="6847217" cy="1582669"/>
        </p:xfrm>
        <a:graphic>
          <a:graphicData uri="http://schemas.openxmlformats.org/drawingml/2006/table">
            <a:tbl>
              <a:tblPr firstRow="1" bandRow="1">
                <a:tableStyleId>{5C22544A-7EE6-4342-B048-85BDC9FD1C3A}</a:tableStyleId>
              </a:tblPr>
              <a:tblGrid>
                <a:gridCol w="3040174"/>
                <a:gridCol w="2256221"/>
                <a:gridCol w="1550822"/>
              </a:tblGrid>
              <a:tr h="615364">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sz="1800" b="1" dirty="0" smtClean="0">
                          <a:latin typeface="宋体" pitchFamily="2" charset="-122"/>
                          <a:ea typeface="宋体" pitchFamily="2" charset="-122"/>
                        </a:rPr>
                        <a:t>学术会议</a:t>
                      </a:r>
                    </a:p>
                  </a:txBody>
                  <a:tcPr marL="91447" marR="91447" marT="45714" marB="45714" anchor="ctr" horzOverflow="overflow"/>
                </a:tc>
                <a:tc hMerge="1">
                  <a:txBody>
                    <a:bodyPr/>
                    <a:lstStyle/>
                    <a:p>
                      <a:pPr algn="ctr"/>
                      <a:endParaRPr lang="zh-CN" altLang="en-US" sz="1800" dirty="0"/>
                    </a:p>
                  </a:txBody>
                  <a:tcPr marL="91439" marR="91439" marT="45710" marB="45710" anchor="ct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zh-CN" altLang="en-US" sz="1800" b="1" dirty="0" smtClean="0">
                        <a:latin typeface="宋体" pitchFamily="2" charset="-122"/>
                        <a:ea typeface="宋体" pitchFamily="2" charset="-122"/>
                      </a:endParaRPr>
                    </a:p>
                  </a:txBody>
                  <a:tcPr marL="91439" marR="91439" marT="45710" marB="45710" anchor="ctr" horzOverflow="overflow"/>
                </a:tc>
              </a:tr>
              <a:tr h="9673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1" dirty="0" smtClean="0"/>
                        <a:t>第六届全国英语演讲与写作教学研讨会</a:t>
                      </a:r>
                    </a:p>
                  </a:txBody>
                  <a:tcPr marL="91447" marR="91447" marT="45714" marB="45714" anchor="ctr" horzOverflow="overflow"/>
                </a:tc>
                <a:tc>
                  <a:txBody>
                    <a:bodyPr/>
                    <a:lstStyle/>
                    <a:p>
                      <a:r>
                        <a:rPr lang="en-US" sz="1800" b="0" kern="1200" dirty="0" smtClean="0">
                          <a:solidFill>
                            <a:schemeClr val="dk1"/>
                          </a:solidFill>
                          <a:latin typeface="Times New Roman" pitchFamily="18" charset="0"/>
                          <a:ea typeface="+mn-ea"/>
                          <a:cs typeface="Times New Roman" pitchFamily="18" charset="0"/>
                        </a:rPr>
                        <a:t>Stephen E. Lucas</a:t>
                      </a:r>
                    </a:p>
                    <a:p>
                      <a:pPr marL="0" marR="0" lvl="0" indent="0" algn="l" defTabSz="914400" rtl="0" eaLnBrk="1" fontAlgn="base" latinLnBrk="0" hangingPunct="1">
                        <a:lnSpc>
                          <a:spcPct val="100000"/>
                        </a:lnSpc>
                        <a:spcBef>
                          <a:spcPct val="0"/>
                        </a:spcBef>
                        <a:spcAft>
                          <a:spcPct val="0"/>
                        </a:spcAft>
                        <a:buClrTx/>
                        <a:buSzTx/>
                        <a:buFontTx/>
                        <a:buNone/>
                        <a:tabLst/>
                      </a:pPr>
                      <a:r>
                        <a:rPr lang="zh-CN" altLang="en-US" sz="1800" dirty="0" smtClean="0"/>
                        <a:t>、王俊菊</a:t>
                      </a:r>
                      <a:endParaRPr kumimoji="0" lang="zh-CN" altLang="en-US" sz="1800" b="0" i="0" u="none" strike="noStrike" kern="1200" cap="none" normalizeH="0" baseline="0" dirty="0">
                        <a:ln>
                          <a:noFill/>
                        </a:ln>
                        <a:solidFill>
                          <a:schemeClr val="tx1"/>
                        </a:solidFill>
                        <a:effectLst/>
                        <a:latin typeface="华文中宋" pitchFamily="2" charset="-122"/>
                        <a:ea typeface="华文中宋" pitchFamily="2" charset="-122"/>
                        <a:cs typeface="+mn-cs"/>
                      </a:endParaRPr>
                    </a:p>
                  </a:txBody>
                  <a:tcPr marL="91447" marR="91447" marT="45714" marB="45714" anchor="ct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800" dirty="0" smtClean="0"/>
                        <a:t>12</a:t>
                      </a:r>
                      <a:r>
                        <a:rPr lang="zh-CN" altLang="en-US" sz="1800" dirty="0" smtClean="0"/>
                        <a:t>月</a:t>
                      </a:r>
                      <a:r>
                        <a:rPr lang="en-US" altLang="zh-CN" sz="1800" dirty="0" smtClean="0"/>
                        <a:t>9-10</a:t>
                      </a:r>
                      <a:r>
                        <a:rPr lang="zh-CN" altLang="en-US" sz="1800" dirty="0" smtClean="0"/>
                        <a:t>日 </a:t>
                      </a:r>
                    </a:p>
                  </a:txBody>
                  <a:tcPr marL="91447" marR="91447" marT="45714" marB="45714"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432238" y="889493"/>
            <a:ext cx="8915400" cy="1143000"/>
          </a:xfrm>
        </p:spPr>
        <p:txBody>
          <a:bodyPr/>
          <a:lstStyle/>
          <a:p>
            <a:pPr eaLnBrk="1" hangingPunct="1"/>
            <a:r>
              <a:rPr lang="en-US" altLang="zh-CN" b="1" dirty="0" err="1" smtClean="0"/>
              <a:t>iResearch</a:t>
            </a:r>
            <a:r>
              <a:rPr lang="zh-CN" altLang="en-US" b="1" dirty="0" smtClean="0"/>
              <a:t>学术科研网</a:t>
            </a:r>
          </a:p>
        </p:txBody>
      </p:sp>
      <p:sp>
        <p:nvSpPr>
          <p:cNvPr id="22531" name="TextBox 3"/>
          <p:cNvSpPr txBox="1">
            <a:spLocks noChangeArrowheads="1"/>
          </p:cNvSpPr>
          <p:nvPr/>
        </p:nvSpPr>
        <p:spPr bwMode="auto">
          <a:xfrm>
            <a:off x="8583481" y="325439"/>
            <a:ext cx="1093788" cy="923925"/>
          </a:xfrm>
          <a:prstGeom prst="rect">
            <a:avLst/>
          </a:prstGeom>
          <a:noFill/>
          <a:ln w="9525">
            <a:noFill/>
            <a:miter lim="800000"/>
            <a:headEnd/>
            <a:tailEnd/>
          </a:ln>
        </p:spPr>
        <p:txBody>
          <a:bodyPr>
            <a:spAutoFit/>
          </a:bodyPr>
          <a:lstStyle/>
          <a:p>
            <a:r>
              <a:rPr lang="en-US" altLang="zh-CN" sz="5400">
                <a:solidFill>
                  <a:schemeClr val="bg1"/>
                </a:solidFill>
              </a:rPr>
              <a:t>01</a:t>
            </a:r>
          </a:p>
        </p:txBody>
      </p:sp>
      <p:graphicFrame>
        <p:nvGraphicFramePr>
          <p:cNvPr id="6" name="表格 5"/>
          <p:cNvGraphicFramePr>
            <a:graphicFrameLocks noGrp="1"/>
          </p:cNvGraphicFramePr>
          <p:nvPr/>
        </p:nvGraphicFramePr>
        <p:xfrm>
          <a:off x="1347185" y="2573448"/>
          <a:ext cx="6818313" cy="2496697"/>
        </p:xfrm>
        <a:graphic>
          <a:graphicData uri="http://schemas.openxmlformats.org/drawingml/2006/table">
            <a:tbl>
              <a:tblPr firstRow="1" bandRow="1">
                <a:tableStyleId>{5C22544A-7EE6-4342-B048-85BDC9FD1C3A}</a:tableStyleId>
              </a:tblPr>
              <a:tblGrid>
                <a:gridCol w="3371416"/>
                <a:gridCol w="3446897"/>
              </a:tblGrid>
              <a:tr h="61523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2400" b="1" dirty="0" err="1" smtClean="0">
                          <a:effectLst/>
                          <a:latin typeface="Arial" pitchFamily="34" charset="0"/>
                          <a:cs typeface="Arial" pitchFamily="34" charset="0"/>
                        </a:rPr>
                        <a:t>iResearch</a:t>
                      </a:r>
                      <a:r>
                        <a:rPr lang="zh-CN" altLang="en-US" sz="2400" b="1" kern="1200" dirty="0" smtClean="0">
                          <a:solidFill>
                            <a:schemeClr val="lt1"/>
                          </a:solidFill>
                          <a:latin typeface="宋体" pitchFamily="2" charset="-122"/>
                          <a:ea typeface="宋体" pitchFamily="2" charset="-122"/>
                          <a:cs typeface="+mn-cs"/>
                        </a:rPr>
                        <a:t>外语学术科研平台</a:t>
                      </a:r>
                    </a:p>
                  </a:txBody>
                  <a:tcPr marL="91446" marR="91446" marT="45705" marB="45705" anchor="ctr" horzOverflow="overflow"/>
                </a:tc>
                <a:tc hMerge="1">
                  <a:txBody>
                    <a:bodyPr/>
                    <a:lstStyle/>
                    <a:p>
                      <a:pPr algn="ctr"/>
                      <a:endParaRPr lang="zh-CN" altLang="en-US" sz="1800" dirty="0"/>
                    </a:p>
                  </a:txBody>
                  <a:tcPr marL="91439" marR="91439" marT="45710" marB="45710" anchor="ctr"/>
                </a:tc>
              </a:tr>
              <a:tr h="967096">
                <a:tc>
                  <a:txBody>
                    <a:bodyPr/>
                    <a:lstStyle/>
                    <a:p>
                      <a:r>
                        <a:rPr lang="zh-CN" altLang="en-US" sz="1800" b="1" u="none" dirty="0" smtClean="0">
                          <a:effectLst/>
                        </a:rPr>
                        <a:t>“科研指导</a:t>
                      </a:r>
                      <a:r>
                        <a:rPr lang="en-US" altLang="zh-CN" sz="1800" b="1" u="none" dirty="0" smtClean="0">
                          <a:effectLst/>
                        </a:rPr>
                        <a:t>——</a:t>
                      </a:r>
                      <a:r>
                        <a:rPr lang="zh-CN" altLang="en-US" sz="1800" b="1" u="none" dirty="0" smtClean="0">
                          <a:effectLst/>
                        </a:rPr>
                        <a:t>论文写作”</a:t>
                      </a:r>
                      <a:r>
                        <a:rPr lang="zh-CN" altLang="en-US" sz="1800" b="0" u="none" dirty="0" smtClean="0">
                          <a:effectLst/>
                        </a:rPr>
                        <a:t>板块</a:t>
                      </a:r>
                      <a:endParaRPr lang="zh-CN" altLang="en-US" sz="1800" u="none" dirty="0" smtClean="0">
                        <a:effectLst/>
                      </a:endParaRPr>
                    </a:p>
                    <a:p>
                      <a:r>
                        <a:rPr lang="zh-CN" altLang="en-US" sz="1800" b="0" dirty="0" smtClean="0">
                          <a:effectLst/>
                        </a:rPr>
                        <a:t>      </a:t>
                      </a:r>
                      <a:endParaRPr lang="zh-CN" altLang="en-US" sz="1800" dirty="0">
                        <a:effectLst/>
                      </a:endParaRPr>
                    </a:p>
                  </a:txBody>
                  <a:tcPr marL="91446" marR="91446" marT="45705" marB="4570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sz="1800" b="0" dirty="0" smtClean="0">
                          <a:effectLst/>
                        </a:rPr>
                        <a:t>“我来读文献”活动</a:t>
                      </a:r>
                      <a:endParaRPr lang="zh-CN" altLang="en-US" sz="1800" dirty="0" smtClean="0">
                        <a:effectLs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kern="1200" cap="none" normalizeH="0" baseline="0" dirty="0">
                        <a:ln>
                          <a:noFill/>
                        </a:ln>
                        <a:solidFill>
                          <a:schemeClr val="tx1"/>
                        </a:solidFill>
                        <a:effectLst/>
                        <a:latin typeface="华文中宋" pitchFamily="2" charset="-122"/>
                        <a:ea typeface="华文中宋" pitchFamily="2" charset="-122"/>
                        <a:cs typeface="+mn-cs"/>
                      </a:endParaRPr>
                    </a:p>
                  </a:txBody>
                  <a:tcPr marL="91446" marR="91446" marT="45705" marB="45705" anchor="ctr"/>
                </a:tc>
              </a:tr>
              <a:tr h="8687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b="1" u="none"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800" b="1" u="none" dirty="0" smtClean="0">
                          <a:effectLst/>
                        </a:rPr>
                        <a:t>“文献推荐</a:t>
                      </a:r>
                      <a:r>
                        <a:rPr lang="en-US" altLang="zh-CN" sz="1800" b="1" u="none" dirty="0" smtClean="0">
                          <a:effectLst/>
                        </a:rPr>
                        <a:t>——</a:t>
                      </a:r>
                      <a:r>
                        <a:rPr lang="zh-CN" altLang="en-US" sz="1800" b="1" u="none" dirty="0" smtClean="0">
                          <a:effectLst/>
                        </a:rPr>
                        <a:t>经典必读”</a:t>
                      </a:r>
                      <a:r>
                        <a:rPr lang="zh-CN" altLang="en-US" sz="1800" u="none" dirty="0" smtClean="0">
                          <a:effectLst/>
                        </a:rPr>
                        <a:t>板块</a:t>
                      </a:r>
                    </a:p>
                    <a:p>
                      <a:endParaRPr kumimoji="0" lang="zh-CN" altLang="en-US" sz="1800" b="0" i="0" u="none" strike="noStrike" cap="none" normalizeH="0" baseline="0" dirty="0" smtClean="0">
                        <a:ln>
                          <a:noFill/>
                        </a:ln>
                        <a:solidFill>
                          <a:schemeClr val="tx1"/>
                        </a:solidFill>
                        <a:effectLst/>
                        <a:latin typeface="华文中宋" pitchFamily="2" charset="-122"/>
                        <a:ea typeface="华文中宋" pitchFamily="2" charset="-122"/>
                      </a:endParaRPr>
                    </a:p>
                  </a:txBody>
                  <a:tcPr marL="91446" marR="91446" marT="45705" marB="45705" anchor="ctr" horzOverflow="overflow"/>
                </a:tc>
                <a:tc>
                  <a:txBody>
                    <a:bodyPr/>
                    <a:lstStyle/>
                    <a:p>
                      <a:r>
                        <a:rPr lang="zh-CN" altLang="en-US" sz="1800" dirty="0" smtClean="0">
                          <a:effectLst/>
                        </a:rPr>
                        <a:t>写作教学与研究领域的经典著作</a:t>
                      </a:r>
                      <a:endParaRPr lang="zh-CN" altLang="en-US" sz="1800" dirty="0">
                        <a:latin typeface="Arial" pitchFamily="34" charset="0"/>
                        <a:cs typeface="Arial" pitchFamily="34" charset="0"/>
                      </a:endParaRPr>
                    </a:p>
                  </a:txBody>
                  <a:tcPr marL="91446" marR="91446" marT="45705" marB="45705"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descr="C:\Documents and Settings\wanjl\Application Data\Tencent\Users\365179113\QQ\WinTemp\RichOle\RMN738Q2_)L5UF[79M)$R5F.png"/>
          <p:cNvPicPr>
            <a:picLocks noChangeAspect="1" noChangeArrowheads="1"/>
          </p:cNvPicPr>
          <p:nvPr/>
        </p:nvPicPr>
        <p:blipFill>
          <a:blip r:embed="rId2"/>
          <a:srcRect/>
          <a:stretch>
            <a:fillRect/>
          </a:stretch>
        </p:blipFill>
        <p:spPr bwMode="auto">
          <a:xfrm>
            <a:off x="6752470" y="762000"/>
            <a:ext cx="3153530" cy="4273550"/>
          </a:xfrm>
          <a:prstGeom prst="rect">
            <a:avLst/>
          </a:prstGeom>
          <a:noFill/>
        </p:spPr>
      </p:pic>
      <p:sp>
        <p:nvSpPr>
          <p:cNvPr id="5" name="灯片编号占位符 4"/>
          <p:cNvSpPr>
            <a:spLocks noGrp="1"/>
          </p:cNvSpPr>
          <p:nvPr>
            <p:ph type="sldNum" sz="quarter" idx="12"/>
          </p:nvPr>
        </p:nvSpPr>
        <p:spPr/>
        <p:txBody>
          <a:bodyPr/>
          <a:lstStyle/>
          <a:p>
            <a:pPr>
              <a:defRPr/>
            </a:pPr>
            <a:fld id="{AA65C076-D550-428C-90D7-B45931100EE4}" type="slidenum">
              <a:rPr lang="en-US" altLang="zh-CN" smtClean="0"/>
              <a:pPr>
                <a:defRPr/>
              </a:pPr>
              <a:t>3</a:t>
            </a:fld>
            <a:endParaRPr lang="en-US" altLang="zh-CN"/>
          </a:p>
        </p:txBody>
      </p:sp>
      <p:sp>
        <p:nvSpPr>
          <p:cNvPr id="7" name="矩形 6"/>
          <p:cNvSpPr/>
          <p:nvPr/>
        </p:nvSpPr>
        <p:spPr>
          <a:xfrm>
            <a:off x="365235" y="648369"/>
            <a:ext cx="6959600" cy="5133713"/>
          </a:xfrm>
          <a:prstGeom prst="rect">
            <a:avLst/>
          </a:prstGeom>
        </p:spPr>
        <p:txBody>
          <a:bodyPr wrap="square">
            <a:spAutoFit/>
          </a:bodyPr>
          <a:lstStyle/>
          <a:p>
            <a:pPr>
              <a:spcBef>
                <a:spcPts val="0"/>
              </a:spcBef>
              <a:buNone/>
            </a:pPr>
            <a:r>
              <a:rPr lang="en-US" altLang="zh-CN" sz="3600" b="1" dirty="0" smtClean="0">
                <a:solidFill>
                  <a:srgbClr val="00B050"/>
                </a:solidFill>
                <a:latin typeface="黑体" pitchFamily="2" charset="-122"/>
                <a:ea typeface="黑体" pitchFamily="2" charset="-122"/>
                <a:cs typeface="+mj-cs"/>
              </a:rPr>
              <a:t>《</a:t>
            </a:r>
            <a:r>
              <a:rPr lang="zh-CN" altLang="en-US" sz="3600" b="1" dirty="0" smtClean="0">
                <a:solidFill>
                  <a:srgbClr val="00B050"/>
                </a:solidFill>
                <a:latin typeface="黑体" pitchFamily="2" charset="-122"/>
                <a:ea typeface="黑体" pitchFamily="2" charset="-122"/>
                <a:cs typeface="+mj-cs"/>
              </a:rPr>
              <a:t>现代大学英语 写作</a:t>
            </a:r>
            <a:r>
              <a:rPr lang="en-US" altLang="zh-CN" sz="3600" b="1" dirty="0" smtClean="0">
                <a:solidFill>
                  <a:srgbClr val="00B050"/>
                </a:solidFill>
                <a:latin typeface="黑体" pitchFamily="2" charset="-122"/>
                <a:ea typeface="黑体" pitchFamily="2" charset="-122"/>
                <a:cs typeface="+mj-cs"/>
              </a:rPr>
              <a:t>》</a:t>
            </a:r>
          </a:p>
          <a:p>
            <a:pPr>
              <a:spcBef>
                <a:spcPts val="0"/>
              </a:spcBef>
              <a:buNone/>
            </a:pPr>
            <a:endParaRPr lang="en-US" altLang="zh-CN" sz="3600" b="1" dirty="0" smtClean="0">
              <a:solidFill>
                <a:srgbClr val="003399"/>
              </a:solidFill>
              <a:effectLst>
                <a:outerShdw blurRad="38100" dist="38100" dir="2700000" algn="tl">
                  <a:srgbClr val="000000">
                    <a:alpha val="43137"/>
                  </a:srgbClr>
                </a:outerShdw>
              </a:effectLst>
              <a:latin typeface="黑体" pitchFamily="2" charset="-122"/>
              <a:ea typeface="黑体" pitchFamily="2" charset="-122"/>
              <a:cs typeface="+mj-cs"/>
            </a:endParaRPr>
          </a:p>
          <a:p>
            <a:pPr marL="342900" indent="-342900" defTabSz="457200">
              <a:spcBef>
                <a:spcPct val="20000"/>
              </a:spcBef>
            </a:pPr>
            <a:endParaRPr lang="en-US" altLang="zh-CN" sz="2000" b="1" dirty="0" smtClean="0">
              <a:solidFill>
                <a:srgbClr val="C00000"/>
              </a:solidFill>
            </a:endParaRPr>
          </a:p>
          <a:p>
            <a:pPr marL="342900" indent="-342900" defTabSz="457200">
              <a:spcBef>
                <a:spcPct val="20000"/>
              </a:spcBef>
            </a:pPr>
            <a:r>
              <a:rPr lang="zh-CN" altLang="en-US" b="1" dirty="0" smtClean="0">
                <a:solidFill>
                  <a:srgbClr val="C00000"/>
                </a:solidFill>
                <a:latin typeface="+mn-lt"/>
                <a:ea typeface="+mn-ea"/>
              </a:rPr>
              <a:t>“十一五”国家级规划教材</a:t>
            </a:r>
            <a:endParaRPr lang="en-US" altLang="zh-CN" b="1" dirty="0" smtClean="0">
              <a:solidFill>
                <a:srgbClr val="C00000"/>
              </a:solidFill>
              <a:latin typeface="+mn-lt"/>
              <a:ea typeface="+mn-ea"/>
            </a:endParaRPr>
          </a:p>
          <a:p>
            <a:pPr marL="342900" indent="-342900" defTabSz="457200">
              <a:spcBef>
                <a:spcPct val="20000"/>
              </a:spcBef>
            </a:pPr>
            <a:endParaRPr lang="en-US" altLang="zh-CN" sz="2200" dirty="0" smtClean="0">
              <a:latin typeface="+mn-lt"/>
              <a:ea typeface="+mn-ea"/>
            </a:endParaRPr>
          </a:p>
          <a:p>
            <a:pPr marL="342900" indent="-342900" defTabSz="457200">
              <a:spcBef>
                <a:spcPct val="20000"/>
              </a:spcBef>
              <a:buFont typeface="Wingdings" pitchFamily="2" charset="2"/>
              <a:buChar char="Ø"/>
            </a:pPr>
            <a:r>
              <a:rPr lang="en-US" altLang="zh-CN" sz="2100" b="1" dirty="0" smtClean="0">
                <a:latin typeface="+mn-lt"/>
                <a:ea typeface="+mn-ea"/>
              </a:rPr>
              <a:t>《</a:t>
            </a:r>
            <a:r>
              <a:rPr lang="zh-CN" altLang="en-US" sz="2100" b="1" dirty="0" smtClean="0">
                <a:latin typeface="+mn-lt"/>
                <a:ea typeface="+mn-ea"/>
              </a:rPr>
              <a:t>基础写作 上</a:t>
            </a:r>
            <a:r>
              <a:rPr lang="en-US" altLang="zh-CN" sz="2100" b="1" dirty="0" smtClean="0">
                <a:latin typeface="+mn-lt"/>
                <a:ea typeface="+mn-ea"/>
              </a:rPr>
              <a:t>》</a:t>
            </a:r>
            <a:r>
              <a:rPr lang="zh-CN" altLang="en-US" sz="2100" dirty="0" smtClean="0">
                <a:latin typeface="+mn-lt"/>
                <a:ea typeface="+mn-ea"/>
              </a:rPr>
              <a:t>从故事梗概的写作入手，延展到段落  </a:t>
            </a:r>
            <a:endParaRPr lang="en-US" altLang="zh-CN" sz="2100" dirty="0" smtClean="0">
              <a:latin typeface="+mn-lt"/>
              <a:ea typeface="+mn-ea"/>
            </a:endParaRPr>
          </a:p>
          <a:p>
            <a:pPr marL="342900" indent="-342900" defTabSz="457200">
              <a:spcBef>
                <a:spcPct val="20000"/>
              </a:spcBef>
            </a:pPr>
            <a:r>
              <a:rPr lang="en-US" altLang="zh-CN" sz="2100" dirty="0" smtClean="0">
                <a:latin typeface="+mn-lt"/>
                <a:ea typeface="+mn-ea"/>
              </a:rPr>
              <a:t>        </a:t>
            </a:r>
            <a:r>
              <a:rPr lang="zh-CN" altLang="en-US" sz="2100" dirty="0" smtClean="0">
                <a:latin typeface="+mn-lt"/>
                <a:ea typeface="+mn-ea"/>
              </a:rPr>
              <a:t>写作的要领介绍</a:t>
            </a:r>
            <a:endParaRPr lang="en-US" altLang="zh-CN" sz="2100" dirty="0" smtClean="0">
              <a:latin typeface="+mn-lt"/>
              <a:ea typeface="+mn-ea"/>
            </a:endParaRPr>
          </a:p>
          <a:p>
            <a:pPr marL="342900" indent="-342900" defTabSz="457200">
              <a:spcBef>
                <a:spcPct val="20000"/>
              </a:spcBef>
              <a:buFont typeface="Wingdings" pitchFamily="2" charset="2"/>
              <a:buChar char="Ø"/>
            </a:pPr>
            <a:r>
              <a:rPr lang="en-US" altLang="zh-CN" sz="2100" b="1" dirty="0" smtClean="0">
                <a:latin typeface="+mn-lt"/>
                <a:ea typeface="+mn-ea"/>
              </a:rPr>
              <a:t>《</a:t>
            </a:r>
            <a:r>
              <a:rPr lang="zh-CN" altLang="en-US" sz="2100" b="1" dirty="0" smtClean="0">
                <a:latin typeface="+mn-lt"/>
                <a:ea typeface="+mn-ea"/>
              </a:rPr>
              <a:t>基础写作 下</a:t>
            </a:r>
            <a:r>
              <a:rPr lang="en-US" altLang="zh-CN" sz="2100" b="1" dirty="0" smtClean="0">
                <a:latin typeface="+mn-lt"/>
                <a:ea typeface="+mn-ea"/>
              </a:rPr>
              <a:t>》</a:t>
            </a:r>
            <a:r>
              <a:rPr lang="zh-CN" altLang="en-US" sz="2100" dirty="0" smtClean="0">
                <a:latin typeface="+mn-lt"/>
                <a:ea typeface="+mn-ea"/>
              </a:rPr>
              <a:t>从段落写作过渡到记叙文、描述性文</a:t>
            </a:r>
            <a:endParaRPr lang="en-US" altLang="zh-CN" sz="2100" dirty="0" smtClean="0">
              <a:latin typeface="+mn-lt"/>
              <a:ea typeface="+mn-ea"/>
            </a:endParaRPr>
          </a:p>
          <a:p>
            <a:pPr marL="342900" indent="-342900" defTabSz="457200">
              <a:spcBef>
                <a:spcPct val="20000"/>
              </a:spcBef>
            </a:pPr>
            <a:r>
              <a:rPr lang="en-US" altLang="zh-CN" sz="2100" dirty="0" smtClean="0">
                <a:latin typeface="+mn-lt"/>
                <a:ea typeface="+mn-ea"/>
              </a:rPr>
              <a:t>        </a:t>
            </a:r>
            <a:r>
              <a:rPr lang="zh-CN" altLang="en-US" sz="2100" dirty="0" smtClean="0">
                <a:latin typeface="+mn-lt"/>
                <a:ea typeface="+mn-ea"/>
              </a:rPr>
              <a:t>字的写作</a:t>
            </a:r>
            <a:endParaRPr lang="en-US" altLang="zh-CN" sz="2100" dirty="0" smtClean="0">
              <a:latin typeface="+mn-lt"/>
              <a:ea typeface="+mn-ea"/>
            </a:endParaRPr>
          </a:p>
          <a:p>
            <a:pPr marL="342900" indent="-342900" defTabSz="457200">
              <a:spcBef>
                <a:spcPct val="20000"/>
              </a:spcBef>
              <a:buFont typeface="Wingdings" pitchFamily="2" charset="2"/>
              <a:buChar char="Ø"/>
            </a:pPr>
            <a:r>
              <a:rPr lang="en-US" altLang="zh-CN" sz="2100" b="1" dirty="0" smtClean="0">
                <a:latin typeface="+mn-lt"/>
                <a:ea typeface="+mn-ea"/>
              </a:rPr>
              <a:t>《</a:t>
            </a:r>
            <a:r>
              <a:rPr lang="zh-CN" altLang="en-US" sz="2100" b="1" dirty="0" smtClean="0">
                <a:latin typeface="+mn-lt"/>
                <a:ea typeface="+mn-ea"/>
              </a:rPr>
              <a:t>中级写作 上</a:t>
            </a:r>
            <a:r>
              <a:rPr lang="en-US" altLang="zh-CN" sz="2100" b="1" dirty="0" smtClean="0">
                <a:latin typeface="+mn-lt"/>
                <a:ea typeface="+mn-ea"/>
              </a:rPr>
              <a:t>》</a:t>
            </a:r>
            <a:r>
              <a:rPr lang="zh-CN" altLang="en-US" sz="2100" dirty="0" smtClean="0">
                <a:latin typeface="+mn-lt"/>
                <a:ea typeface="+mn-ea"/>
              </a:rPr>
              <a:t>重点介绍说明文写作的要领和技巧</a:t>
            </a:r>
            <a:endParaRPr lang="en-US" altLang="zh-CN" sz="2100" dirty="0" smtClean="0">
              <a:latin typeface="+mn-lt"/>
              <a:ea typeface="+mn-ea"/>
            </a:endParaRPr>
          </a:p>
          <a:p>
            <a:pPr marL="342900" indent="-342900" defTabSz="457200">
              <a:spcBef>
                <a:spcPct val="20000"/>
              </a:spcBef>
              <a:buFont typeface="Wingdings" pitchFamily="2" charset="2"/>
              <a:buChar char="Ø"/>
            </a:pPr>
            <a:r>
              <a:rPr lang="en-US" altLang="zh-CN" sz="2100" b="1" dirty="0" smtClean="0">
                <a:latin typeface="+mn-lt"/>
                <a:ea typeface="+mn-ea"/>
              </a:rPr>
              <a:t>《</a:t>
            </a:r>
            <a:r>
              <a:rPr lang="zh-CN" altLang="en-US" sz="2100" b="1" dirty="0" smtClean="0">
                <a:latin typeface="+mn-lt"/>
                <a:ea typeface="+mn-ea"/>
              </a:rPr>
              <a:t>中级写作 下</a:t>
            </a:r>
            <a:r>
              <a:rPr lang="en-US" altLang="zh-CN" sz="2100" b="1" dirty="0" smtClean="0">
                <a:latin typeface="+mn-lt"/>
                <a:ea typeface="+mn-ea"/>
              </a:rPr>
              <a:t>》</a:t>
            </a:r>
            <a:r>
              <a:rPr lang="zh-CN" altLang="en-US" sz="2100" dirty="0" smtClean="0">
                <a:latin typeface="+mn-lt"/>
                <a:ea typeface="+mn-ea"/>
              </a:rPr>
              <a:t>重点介绍议论文写作要领和技巧</a:t>
            </a:r>
            <a:endParaRPr lang="en-US" altLang="zh-CN" sz="2100" dirty="0" smtClean="0">
              <a:latin typeface="+mn-lt"/>
              <a:ea typeface="+mn-ea"/>
            </a:endParaRPr>
          </a:p>
          <a:p>
            <a:pPr marL="342900" indent="-342900" defTabSz="457200">
              <a:spcBef>
                <a:spcPct val="20000"/>
              </a:spcBef>
              <a:buFont typeface="Wingdings" pitchFamily="2" charset="2"/>
              <a:buChar char="Ø"/>
            </a:pPr>
            <a:r>
              <a:rPr lang="en-US" altLang="zh-CN" sz="2100" b="1" dirty="0" smtClean="0">
                <a:latin typeface="+mn-lt"/>
                <a:ea typeface="+mn-ea"/>
              </a:rPr>
              <a:t>《</a:t>
            </a:r>
            <a:r>
              <a:rPr lang="zh-CN" altLang="en-US" sz="2100" b="1" dirty="0" smtClean="0">
                <a:latin typeface="+mn-lt"/>
                <a:ea typeface="+mn-ea"/>
              </a:rPr>
              <a:t>高级写作</a:t>
            </a:r>
            <a:r>
              <a:rPr lang="en-US" altLang="zh-CN" sz="2100" b="1" dirty="0" smtClean="0">
                <a:latin typeface="+mn-lt"/>
                <a:ea typeface="+mn-ea"/>
              </a:rPr>
              <a:t>》</a:t>
            </a:r>
            <a:r>
              <a:rPr lang="zh-CN" altLang="en-US" sz="2100" dirty="0" smtClean="0">
                <a:latin typeface="+mn-lt"/>
                <a:ea typeface="+mn-ea"/>
              </a:rPr>
              <a:t>重点训练议论文写作，培养逻辑思维能力</a:t>
            </a:r>
            <a:endParaRPr lang="en-US" altLang="zh-CN" sz="2100" b="1"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3"/>
          <p:cNvSpPr txBox="1">
            <a:spLocks noChangeArrowheads="1"/>
          </p:cNvSpPr>
          <p:nvPr/>
        </p:nvSpPr>
        <p:spPr bwMode="auto">
          <a:xfrm>
            <a:off x="8583481" y="325439"/>
            <a:ext cx="1093788" cy="923925"/>
          </a:xfrm>
          <a:prstGeom prst="rect">
            <a:avLst/>
          </a:prstGeom>
          <a:noFill/>
          <a:ln w="9525">
            <a:noFill/>
            <a:miter lim="800000"/>
            <a:headEnd/>
            <a:tailEnd/>
          </a:ln>
        </p:spPr>
        <p:txBody>
          <a:bodyPr>
            <a:spAutoFit/>
          </a:bodyPr>
          <a:lstStyle/>
          <a:p>
            <a:r>
              <a:rPr lang="en-US" altLang="zh-CN" sz="5400">
                <a:solidFill>
                  <a:schemeClr val="bg1"/>
                </a:solidFill>
              </a:rPr>
              <a:t>01</a:t>
            </a:r>
          </a:p>
        </p:txBody>
      </p:sp>
      <p:sp>
        <p:nvSpPr>
          <p:cNvPr id="5" name="标题 4"/>
          <p:cNvSpPr>
            <a:spLocks noGrp="1"/>
          </p:cNvSpPr>
          <p:nvPr>
            <p:ph type="title"/>
          </p:nvPr>
        </p:nvSpPr>
        <p:spPr/>
        <p:txBody>
          <a:bodyPr>
            <a:normAutofit/>
          </a:bodyPr>
          <a:lstStyle/>
          <a:p>
            <a:pPr algn="l"/>
            <a:r>
              <a:rPr lang="zh-CN" altLang="en-US" sz="2800" b="1" dirty="0" smtClean="0">
                <a:solidFill>
                  <a:srgbClr val="0631BA"/>
                </a:solidFill>
              </a:rPr>
              <a:t>“ 我来读文献”活动</a:t>
            </a:r>
            <a:endParaRPr lang="zh-CN" altLang="en-US" sz="2800" b="1" dirty="0">
              <a:solidFill>
                <a:srgbClr val="0631BA"/>
              </a:solidFill>
            </a:endParaRPr>
          </a:p>
        </p:txBody>
      </p:sp>
      <p:pic>
        <p:nvPicPr>
          <p:cNvPr id="6" name="图片 5" descr="P30第二张图.png"/>
          <p:cNvPicPr>
            <a:picLocks noChangeAspect="1"/>
          </p:cNvPicPr>
          <p:nvPr/>
        </p:nvPicPr>
        <p:blipFill>
          <a:blip r:embed="rId2"/>
          <a:srcRect/>
          <a:stretch>
            <a:fillRect/>
          </a:stretch>
        </p:blipFill>
        <p:spPr bwMode="auto">
          <a:xfrm>
            <a:off x="207963" y="1866408"/>
            <a:ext cx="6334125" cy="3730351"/>
          </a:xfrm>
          <a:prstGeom prst="rect">
            <a:avLst/>
          </a:prstGeom>
          <a:noFill/>
          <a:ln w="9525">
            <a:noFill/>
            <a:miter lim="800000"/>
            <a:headEnd/>
            <a:tailEnd/>
          </a:ln>
        </p:spPr>
      </p:pic>
      <p:pic>
        <p:nvPicPr>
          <p:cNvPr id="7" name="图片 6" descr="1.png"/>
          <p:cNvPicPr>
            <a:picLocks noChangeAspect="1"/>
          </p:cNvPicPr>
          <p:nvPr/>
        </p:nvPicPr>
        <p:blipFill>
          <a:blip r:embed="rId3"/>
          <a:srcRect/>
          <a:stretch>
            <a:fillRect/>
          </a:stretch>
        </p:blipFill>
        <p:spPr bwMode="auto">
          <a:xfrm>
            <a:off x="6270625" y="2980832"/>
            <a:ext cx="3635375" cy="26536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3"/>
          <p:cNvSpPr txBox="1">
            <a:spLocks noChangeArrowheads="1"/>
          </p:cNvSpPr>
          <p:nvPr/>
        </p:nvSpPr>
        <p:spPr bwMode="auto">
          <a:xfrm>
            <a:off x="8583481" y="325439"/>
            <a:ext cx="1093788" cy="923925"/>
          </a:xfrm>
          <a:prstGeom prst="rect">
            <a:avLst/>
          </a:prstGeom>
          <a:noFill/>
          <a:ln w="9525">
            <a:noFill/>
            <a:miter lim="800000"/>
            <a:headEnd/>
            <a:tailEnd/>
          </a:ln>
        </p:spPr>
        <p:txBody>
          <a:bodyPr>
            <a:spAutoFit/>
          </a:bodyPr>
          <a:lstStyle/>
          <a:p>
            <a:r>
              <a:rPr lang="en-US" altLang="zh-CN" sz="5400">
                <a:solidFill>
                  <a:schemeClr val="bg1"/>
                </a:solidFill>
              </a:rPr>
              <a:t>01</a:t>
            </a:r>
          </a:p>
        </p:txBody>
      </p:sp>
      <p:sp>
        <p:nvSpPr>
          <p:cNvPr id="5" name="标题 4"/>
          <p:cNvSpPr>
            <a:spLocks noGrp="1"/>
          </p:cNvSpPr>
          <p:nvPr>
            <p:ph type="title"/>
          </p:nvPr>
        </p:nvSpPr>
        <p:spPr/>
        <p:txBody>
          <a:bodyPr>
            <a:normAutofit/>
          </a:bodyPr>
          <a:lstStyle/>
          <a:p>
            <a:pPr algn="l"/>
            <a:r>
              <a:rPr lang="zh-CN" altLang="en-US" sz="2800" b="1" dirty="0" smtClean="0">
                <a:solidFill>
                  <a:srgbClr val="0631BA"/>
                </a:solidFill>
              </a:rPr>
              <a:t>经典著作推荐</a:t>
            </a:r>
            <a:endParaRPr lang="zh-CN" altLang="en-US" sz="2800" b="1" dirty="0">
              <a:solidFill>
                <a:srgbClr val="0631BA"/>
              </a:solidFill>
            </a:endParaRPr>
          </a:p>
        </p:txBody>
      </p:sp>
      <p:pic>
        <p:nvPicPr>
          <p:cNvPr id="8" name="图片 4" descr="3.png"/>
          <p:cNvPicPr>
            <a:picLocks noChangeAspect="1"/>
          </p:cNvPicPr>
          <p:nvPr/>
        </p:nvPicPr>
        <p:blipFill>
          <a:blip r:embed="rId2"/>
          <a:srcRect/>
          <a:stretch>
            <a:fillRect/>
          </a:stretch>
        </p:blipFill>
        <p:spPr bwMode="auto">
          <a:xfrm>
            <a:off x="493657" y="2149366"/>
            <a:ext cx="2009775" cy="381000"/>
          </a:xfrm>
          <a:prstGeom prst="rect">
            <a:avLst/>
          </a:prstGeom>
          <a:noFill/>
          <a:ln w="9525">
            <a:noFill/>
            <a:miter lim="800000"/>
            <a:headEnd/>
            <a:tailEnd/>
          </a:ln>
        </p:spPr>
      </p:pic>
      <p:pic>
        <p:nvPicPr>
          <p:cNvPr id="9" name="图片 5" descr="5.png"/>
          <p:cNvPicPr>
            <a:picLocks noChangeAspect="1"/>
          </p:cNvPicPr>
          <p:nvPr/>
        </p:nvPicPr>
        <p:blipFill>
          <a:blip r:embed="rId3"/>
          <a:srcRect/>
          <a:stretch>
            <a:fillRect/>
          </a:stretch>
        </p:blipFill>
        <p:spPr bwMode="auto">
          <a:xfrm>
            <a:off x="503182" y="2530366"/>
            <a:ext cx="2000250" cy="1847850"/>
          </a:xfrm>
          <a:prstGeom prst="rect">
            <a:avLst/>
          </a:prstGeom>
          <a:noFill/>
          <a:ln w="9525">
            <a:noFill/>
            <a:miter lim="800000"/>
            <a:headEnd/>
            <a:tailEnd/>
          </a:ln>
        </p:spPr>
      </p:pic>
      <p:pic>
        <p:nvPicPr>
          <p:cNvPr id="10" name="图片 6" descr="6.png"/>
          <p:cNvPicPr>
            <a:picLocks noChangeAspect="1"/>
          </p:cNvPicPr>
          <p:nvPr/>
        </p:nvPicPr>
        <p:blipFill>
          <a:blip r:embed="rId4"/>
          <a:srcRect/>
          <a:stretch>
            <a:fillRect/>
          </a:stretch>
        </p:blipFill>
        <p:spPr bwMode="auto">
          <a:xfrm>
            <a:off x="2503432" y="1387366"/>
            <a:ext cx="5656263" cy="483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AA65C076-D550-428C-90D7-B45931100EE4}" type="slidenum">
              <a:rPr lang="en-US" altLang="zh-CN" smtClean="0"/>
              <a:pPr>
                <a:defRPr/>
              </a:pPr>
              <a:t>41</a:t>
            </a:fld>
            <a:endParaRPr lang="en-US" altLang="zh-CN"/>
          </a:p>
        </p:txBody>
      </p:sp>
      <p:sp>
        <p:nvSpPr>
          <p:cNvPr id="8" name="矩形 7"/>
          <p:cNvSpPr/>
          <p:nvPr/>
        </p:nvSpPr>
        <p:spPr>
          <a:xfrm>
            <a:off x="709448" y="581094"/>
            <a:ext cx="8655269" cy="5386090"/>
          </a:xfrm>
          <a:prstGeom prst="rect">
            <a:avLst/>
          </a:prstGeom>
        </p:spPr>
        <p:txBody>
          <a:bodyPr wrap="square">
            <a:spAutoFit/>
          </a:bodyPr>
          <a:lstStyle/>
          <a:p>
            <a:pPr algn="ctr" eaLnBrk="1" hangingPunct="1">
              <a:buFont typeface="Arial" pitchFamily="34" charset="0"/>
              <a:buNone/>
            </a:pPr>
            <a:r>
              <a:rPr lang="zh-CN" altLang="en-US" sz="4000" b="1" dirty="0" smtClean="0"/>
              <a:t>感谢支持，携手合作</a:t>
            </a:r>
            <a:endParaRPr lang="en-US" altLang="zh-CN" sz="4000" b="1" dirty="0" smtClean="0"/>
          </a:p>
          <a:p>
            <a:pPr algn="ctr" eaLnBrk="1" hangingPunct="1">
              <a:buFont typeface="Arial" pitchFamily="34" charset="0"/>
              <a:buNone/>
            </a:pPr>
            <a:endParaRPr lang="en-US" altLang="zh-CN" sz="3200" b="1" dirty="0" smtClean="0"/>
          </a:p>
          <a:p>
            <a:pPr marL="0" lvl="3">
              <a:buFont typeface="Wingdings" pitchFamily="2" charset="2"/>
              <a:buChar char="u"/>
              <a:defRPr/>
            </a:pPr>
            <a:r>
              <a:rPr lang="zh-CN" altLang="en-US" b="1" dirty="0" smtClean="0"/>
              <a:t>高等英语教学网：</a:t>
            </a:r>
            <a:r>
              <a:rPr lang="en-US" altLang="en-US" b="1" dirty="0" smtClean="0"/>
              <a:t>heep.unipus.cn</a:t>
            </a:r>
          </a:p>
          <a:p>
            <a:pPr marL="0" lvl="3">
              <a:buFont typeface="Wingdings" pitchFamily="2" charset="2"/>
              <a:buChar char="u"/>
              <a:defRPr/>
            </a:pPr>
            <a:r>
              <a:rPr lang="zh-CN" altLang="en-US" b="1" dirty="0" smtClean="0"/>
              <a:t>全国高校外语教师研修网：</a:t>
            </a:r>
            <a:r>
              <a:rPr lang="en-US" altLang="en-US" b="1" dirty="0" smtClean="0"/>
              <a:t>teacher.unipus.cn</a:t>
            </a:r>
            <a:endParaRPr lang="en-US" altLang="zh-CN" b="1" dirty="0" smtClean="0"/>
          </a:p>
          <a:p>
            <a:pPr>
              <a:buFont typeface="Wingdings" pitchFamily="2" charset="2"/>
              <a:buChar char="u"/>
              <a:defRPr/>
            </a:pPr>
            <a:r>
              <a:rPr lang="en-US" altLang="zh-CN" b="1" dirty="0" err="1" smtClean="0"/>
              <a:t>iResearch</a:t>
            </a:r>
            <a:r>
              <a:rPr lang="zh-CN" altLang="en-US" b="1" dirty="0" smtClean="0"/>
              <a:t>外语学术科研网：</a:t>
            </a:r>
            <a:r>
              <a:rPr lang="en-US" altLang="en-US" b="1" dirty="0" smtClean="0"/>
              <a:t>iresearch.unipus.cn</a:t>
            </a:r>
          </a:p>
          <a:p>
            <a:pPr algn="ctr" eaLnBrk="1" hangingPunct="1">
              <a:buFont typeface="Arial" pitchFamily="34" charset="0"/>
              <a:buNone/>
            </a:pPr>
            <a:endParaRPr lang="en-US" altLang="zh-CN" sz="3200" b="1" dirty="0" smtClean="0"/>
          </a:p>
          <a:p>
            <a:pPr eaLnBrk="1" hangingPunct="1">
              <a:buFont typeface="Wingdings" pitchFamily="2" charset="2"/>
              <a:buChar char="u"/>
            </a:pPr>
            <a:r>
              <a:rPr lang="zh-CN" altLang="en-US" b="1" dirty="0" smtClean="0"/>
              <a:t>教材：</a:t>
            </a:r>
            <a:r>
              <a:rPr lang="en-US" altLang="zh-CN" b="1" dirty="0" smtClean="0"/>
              <a:t>enmajor@fltrp.com</a:t>
            </a:r>
          </a:p>
          <a:p>
            <a:pPr>
              <a:buFont typeface="Wingdings" pitchFamily="2" charset="2"/>
              <a:buChar char="u"/>
            </a:pPr>
            <a:r>
              <a:rPr lang="en-US" altLang="zh-CN" b="1" dirty="0" err="1" smtClean="0"/>
              <a:t>iWrite</a:t>
            </a:r>
            <a:r>
              <a:rPr lang="zh-CN" altLang="en-US" b="1" dirty="0" smtClean="0"/>
              <a:t>评阅系统：</a:t>
            </a:r>
            <a:r>
              <a:rPr lang="en-US" altLang="zh-CN" b="1" dirty="0" smtClean="0"/>
              <a:t> service@unipus.cn</a:t>
            </a:r>
          </a:p>
          <a:p>
            <a:pPr>
              <a:buFont typeface="Wingdings" pitchFamily="2" charset="2"/>
              <a:buChar char="u"/>
            </a:pPr>
            <a:r>
              <a:rPr lang="zh-CN" altLang="en-US" b="1" dirty="0" smtClean="0"/>
              <a:t>科研：</a:t>
            </a:r>
            <a:r>
              <a:rPr lang="en-US" altLang="zh-CN" b="1" dirty="0" smtClean="0"/>
              <a:t> research@fltrp.com</a:t>
            </a:r>
          </a:p>
          <a:p>
            <a:pPr>
              <a:buFont typeface="Wingdings" pitchFamily="2" charset="2"/>
              <a:buChar char="u"/>
            </a:pPr>
            <a:r>
              <a:rPr lang="zh-CN" altLang="en-US" b="1" dirty="0" smtClean="0"/>
              <a:t>研修班：</a:t>
            </a:r>
            <a:r>
              <a:rPr lang="en-US" altLang="zh-CN" b="1" dirty="0" smtClean="0"/>
              <a:t> training@fltrp.com</a:t>
            </a:r>
          </a:p>
          <a:p>
            <a:pPr eaLnBrk="1" hangingPunct="1">
              <a:buFont typeface="Arial" pitchFamily="34" charset="0"/>
              <a:buNone/>
            </a:pPr>
            <a:endParaRPr lang="en-US" altLang="zh-CN" b="1" dirty="0" smtClean="0"/>
          </a:p>
          <a:p>
            <a:pPr eaLnBrk="1" hangingPunct="1">
              <a:buFont typeface="Wingdings" pitchFamily="2" charset="2"/>
              <a:buChar char="u"/>
            </a:pPr>
            <a:r>
              <a:rPr lang="zh-CN" altLang="en-US" b="1" dirty="0" smtClean="0"/>
              <a:t>英语专业教学</a:t>
            </a:r>
            <a:r>
              <a:rPr lang="en-US" altLang="zh-CN" b="1" dirty="0" smtClean="0"/>
              <a:t>QQ</a:t>
            </a:r>
            <a:r>
              <a:rPr lang="zh-CN" altLang="en-US" b="1" dirty="0" smtClean="0"/>
              <a:t>群：</a:t>
            </a:r>
            <a:r>
              <a:rPr lang="en-US" altLang="zh-CN" b="1" dirty="0" smtClean="0"/>
              <a:t>331339201</a:t>
            </a:r>
          </a:p>
          <a:p>
            <a:pPr eaLnBrk="1" hangingPunct="1">
              <a:buFont typeface="Wingdings" pitchFamily="2" charset="2"/>
              <a:buChar char="u"/>
            </a:pPr>
            <a:r>
              <a:rPr lang="en-US" altLang="zh-CN" b="1" dirty="0" err="1" smtClean="0"/>
              <a:t>iResearch</a:t>
            </a:r>
            <a:r>
              <a:rPr lang="zh-CN" altLang="en-US" b="1" dirty="0" smtClean="0"/>
              <a:t>学术交流群： </a:t>
            </a:r>
            <a:r>
              <a:rPr lang="en-US" altLang="zh-CN" b="1" dirty="0" smtClean="0"/>
              <a:t>174403624</a:t>
            </a:r>
            <a:endParaRPr lang="en-US" altLang="zh-CN" sz="1800" b="1"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p:cNvSpPr>
            <a:spLocks noGrp="1"/>
          </p:cNvSpPr>
          <p:nvPr>
            <p:ph type="title"/>
          </p:nvPr>
        </p:nvSpPr>
        <p:spPr>
          <a:xfrm>
            <a:off x="463769" y="430103"/>
            <a:ext cx="8915400" cy="1143000"/>
          </a:xfrm>
        </p:spPr>
        <p:txBody>
          <a:bodyPr rtlCol="0">
            <a:normAutofit/>
          </a:bodyPr>
          <a:lstStyle/>
          <a:p>
            <a:pPr algn="l" fontAlgn="auto">
              <a:spcAft>
                <a:spcPts val="0"/>
              </a:spcAft>
              <a:defRPr/>
            </a:pPr>
            <a:r>
              <a:rPr lang="en-US" altLang="zh-CN" sz="3600" b="1" dirty="0" smtClean="0">
                <a:solidFill>
                  <a:srgbClr val="00B050"/>
                </a:solidFill>
                <a:latin typeface="黑体" pitchFamily="2" charset="-122"/>
                <a:ea typeface="黑体" pitchFamily="2" charset="-122"/>
              </a:rPr>
              <a:t>《</a:t>
            </a:r>
            <a:r>
              <a:rPr lang="zh-CN" altLang="en-US" sz="3600" b="1" dirty="0" smtClean="0">
                <a:solidFill>
                  <a:srgbClr val="00B050"/>
                </a:solidFill>
                <a:latin typeface="黑体" pitchFamily="2" charset="-122"/>
                <a:ea typeface="黑体" pitchFamily="2" charset="-122"/>
              </a:rPr>
              <a:t>美国大学英语写作</a:t>
            </a:r>
            <a:r>
              <a:rPr lang="en-US" altLang="zh-CN" sz="3600" b="1" dirty="0" smtClean="0">
                <a:solidFill>
                  <a:srgbClr val="00B050"/>
                </a:solidFill>
                <a:latin typeface="黑体" pitchFamily="2" charset="-122"/>
                <a:ea typeface="黑体" pitchFamily="2" charset="-122"/>
              </a:rPr>
              <a:t>》</a:t>
            </a:r>
            <a:r>
              <a:rPr lang="zh-CN" altLang="en-US" sz="3600" b="1" dirty="0" smtClean="0">
                <a:solidFill>
                  <a:srgbClr val="00B050"/>
                </a:solidFill>
                <a:latin typeface="黑体" pitchFamily="2" charset="-122"/>
                <a:ea typeface="黑体" pitchFamily="2" charset="-122"/>
              </a:rPr>
              <a:t>（</a:t>
            </a:r>
            <a:r>
              <a:rPr lang="zh-CN" altLang="en-US" sz="3600" b="1" dirty="0">
                <a:solidFill>
                  <a:srgbClr val="00B050"/>
                </a:solidFill>
                <a:latin typeface="黑体" pitchFamily="2" charset="-122"/>
                <a:ea typeface="黑体" pitchFamily="2" charset="-122"/>
              </a:rPr>
              <a:t>第九版）</a:t>
            </a:r>
          </a:p>
        </p:txBody>
      </p:sp>
      <p:graphicFrame>
        <p:nvGraphicFramePr>
          <p:cNvPr id="12" name="表格 11"/>
          <p:cNvGraphicFramePr>
            <a:graphicFrameLocks noGrp="1"/>
          </p:cNvGraphicFramePr>
          <p:nvPr/>
        </p:nvGraphicFramePr>
        <p:xfrm>
          <a:off x="4256485" y="1746250"/>
          <a:ext cx="5481228" cy="341800"/>
        </p:xfrm>
        <a:graphic>
          <a:graphicData uri="http://schemas.openxmlformats.org/drawingml/2006/table">
            <a:tbl>
              <a:tblPr/>
              <a:tblGrid>
                <a:gridCol w="5481228"/>
              </a:tblGrid>
              <a:tr h="341800">
                <a:tc>
                  <a:txBody>
                    <a:bodyPr/>
                    <a:lstStyle/>
                    <a:p>
                      <a:pPr algn="l" fontAlgn="ctr"/>
                      <a:r>
                        <a:rPr lang="zh-CN" altLang="en-US" sz="1800" b="1" i="0" u="none" strike="noStrike" dirty="0" smtClean="0">
                          <a:solidFill>
                            <a:srgbClr val="003399"/>
                          </a:solidFill>
                          <a:latin typeface="宋体"/>
                        </a:rPr>
                        <a:t>作    者：</a:t>
                      </a:r>
                      <a:r>
                        <a:rPr lang="en-US" altLang="zh-CN" sz="1800" b="1" i="0" u="none" strike="noStrike" dirty="0" smtClean="0">
                          <a:solidFill>
                            <a:srgbClr val="000000"/>
                          </a:solidFill>
                          <a:latin typeface="宋体"/>
                        </a:rPr>
                        <a:t>John </a:t>
                      </a:r>
                      <a:r>
                        <a:rPr lang="en-US" altLang="zh-CN" sz="1800" b="1" i="0" u="none" strike="noStrike" dirty="0" err="1" smtClean="0">
                          <a:solidFill>
                            <a:srgbClr val="000000"/>
                          </a:solidFill>
                          <a:latin typeface="宋体"/>
                        </a:rPr>
                        <a:t>Langan</a:t>
                      </a:r>
                      <a:endParaRPr lang="zh-CN" altLang="en-US" sz="1800" b="1" i="0" u="none" strike="noStrike" dirty="0">
                        <a:solidFill>
                          <a:srgbClr val="FF0000"/>
                        </a:solidFill>
                        <a:latin typeface="宋体"/>
                      </a:endParaRPr>
                    </a:p>
                  </a:txBody>
                  <a:tcPr marL="0" marR="0" marT="0" marB="0" anchor="ctr">
                    <a:lnL>
                      <a:noFill/>
                    </a:lnL>
                    <a:lnR>
                      <a:noFill/>
                    </a:lnR>
                    <a:lnT>
                      <a:noFill/>
                    </a:lnT>
                    <a:lnB>
                      <a:noFill/>
                    </a:lnB>
                  </a:tcPr>
                </a:tc>
              </a:tr>
            </a:tbl>
          </a:graphicData>
        </a:graphic>
      </p:graphicFrame>
      <p:pic>
        <p:nvPicPr>
          <p:cNvPr id="4103" name="图片 7"/>
          <p:cNvPicPr>
            <a:picLocks noChangeAspect="1"/>
          </p:cNvPicPr>
          <p:nvPr/>
        </p:nvPicPr>
        <p:blipFill>
          <a:blip r:embed="rId2"/>
          <a:srcRect/>
          <a:stretch>
            <a:fillRect/>
          </a:stretch>
        </p:blipFill>
        <p:spPr bwMode="auto">
          <a:xfrm>
            <a:off x="662121" y="1916113"/>
            <a:ext cx="3216010" cy="3862387"/>
          </a:xfrm>
          <a:prstGeom prst="rect">
            <a:avLst/>
          </a:prstGeom>
          <a:noFill/>
          <a:ln w="9525">
            <a:noFill/>
            <a:miter lim="800000"/>
            <a:headEnd/>
            <a:tailEnd/>
          </a:ln>
        </p:spPr>
      </p:pic>
      <p:sp>
        <p:nvSpPr>
          <p:cNvPr id="23" name="TextBox 9"/>
          <p:cNvSpPr txBox="1">
            <a:spLocks noChangeArrowheads="1"/>
          </p:cNvSpPr>
          <p:nvPr/>
        </p:nvSpPr>
        <p:spPr bwMode="auto">
          <a:xfrm>
            <a:off x="4363667" y="2429369"/>
            <a:ext cx="4591844" cy="501291"/>
          </a:xfrm>
          <a:prstGeom prst="rect">
            <a:avLst/>
          </a:prstGeom>
          <a:noFill/>
          <a:ln w="9525">
            <a:noFill/>
            <a:miter lim="800000"/>
            <a:headEnd/>
            <a:tailEnd/>
          </a:ln>
        </p:spPr>
        <p:txBody>
          <a:bodyPr>
            <a:spAutoFit/>
          </a:bodyPr>
          <a:lstStyle/>
          <a:p>
            <a:pPr marL="342900" indent="-342900">
              <a:lnSpc>
                <a:spcPct val="150000"/>
              </a:lnSpc>
              <a:buClr>
                <a:srgbClr val="C02500"/>
              </a:buClr>
              <a:buFont typeface="Arial" charset="0"/>
              <a:buChar char="–"/>
            </a:pPr>
            <a:r>
              <a:rPr lang="zh-CN" altLang="en-US" sz="2000" b="1" dirty="0">
                <a:solidFill>
                  <a:srgbClr val="080808"/>
                </a:solidFill>
                <a:latin typeface="Calibri" pitchFamily="34" charset="0"/>
              </a:rPr>
              <a:t>国外经典教材</a:t>
            </a:r>
            <a:r>
              <a:rPr lang="zh-CN" altLang="en-US" sz="2000" b="1" dirty="0" smtClean="0">
                <a:solidFill>
                  <a:srgbClr val="080808"/>
                </a:solidFill>
                <a:latin typeface="Calibri" pitchFamily="34" charset="0"/>
              </a:rPr>
              <a:t>引进</a:t>
            </a:r>
            <a:endParaRPr lang="zh-CN" altLang="en-US" sz="2000" b="1" dirty="0">
              <a:solidFill>
                <a:srgbClr val="080808"/>
              </a:solidFill>
              <a:latin typeface="Calibri" pitchFamily="34" charset="0"/>
            </a:endParaRPr>
          </a:p>
        </p:txBody>
      </p:sp>
      <p:sp>
        <p:nvSpPr>
          <p:cNvPr id="25" name="TextBox 10"/>
          <p:cNvSpPr txBox="1">
            <a:spLocks noChangeArrowheads="1"/>
          </p:cNvSpPr>
          <p:nvPr/>
        </p:nvSpPr>
        <p:spPr bwMode="auto">
          <a:xfrm>
            <a:off x="4363669" y="3041158"/>
            <a:ext cx="4603882" cy="553998"/>
          </a:xfrm>
          <a:prstGeom prst="rect">
            <a:avLst/>
          </a:prstGeom>
          <a:noFill/>
          <a:ln w="9525">
            <a:noFill/>
            <a:miter lim="800000"/>
            <a:headEnd/>
            <a:tailEnd/>
          </a:ln>
        </p:spPr>
        <p:txBody>
          <a:bodyPr>
            <a:spAutoFit/>
          </a:bodyPr>
          <a:lstStyle/>
          <a:p>
            <a:pPr marL="342900" indent="-342900">
              <a:lnSpc>
                <a:spcPct val="150000"/>
              </a:lnSpc>
              <a:buClr>
                <a:srgbClr val="C02500"/>
              </a:buClr>
              <a:buFont typeface="Arial" charset="0"/>
              <a:buChar char="–"/>
            </a:pPr>
            <a:r>
              <a:rPr lang="zh-CN" altLang="en-US" sz="2000" b="1" dirty="0">
                <a:solidFill>
                  <a:srgbClr val="080808"/>
                </a:solidFill>
                <a:latin typeface="Calibri" pitchFamily="34" charset="0"/>
              </a:rPr>
              <a:t>读写结合，强调写作过程训练</a:t>
            </a:r>
          </a:p>
        </p:txBody>
      </p:sp>
      <p:sp>
        <p:nvSpPr>
          <p:cNvPr id="27" name="TextBox 10"/>
          <p:cNvSpPr txBox="1">
            <a:spLocks noChangeArrowheads="1"/>
          </p:cNvSpPr>
          <p:nvPr/>
        </p:nvSpPr>
        <p:spPr bwMode="auto">
          <a:xfrm>
            <a:off x="4389752" y="3615723"/>
            <a:ext cx="5262563" cy="1015663"/>
          </a:xfrm>
          <a:prstGeom prst="rect">
            <a:avLst/>
          </a:prstGeom>
          <a:noFill/>
          <a:ln w="9525">
            <a:noFill/>
            <a:miter lim="800000"/>
            <a:headEnd/>
            <a:tailEnd/>
          </a:ln>
        </p:spPr>
        <p:txBody>
          <a:bodyPr>
            <a:spAutoFit/>
          </a:bodyPr>
          <a:lstStyle/>
          <a:p>
            <a:pPr marL="342900" indent="-342900">
              <a:lnSpc>
                <a:spcPct val="150000"/>
              </a:lnSpc>
              <a:buClr>
                <a:srgbClr val="C02500"/>
              </a:buClr>
              <a:buFont typeface="Arial" charset="0"/>
              <a:buChar char="–"/>
            </a:pPr>
            <a:r>
              <a:rPr lang="zh-CN" altLang="en-US" sz="2000" b="1" dirty="0">
                <a:solidFill>
                  <a:srgbClr val="080808"/>
                </a:solidFill>
                <a:latin typeface="Calibri" pitchFamily="34" charset="0"/>
              </a:rPr>
              <a:t>适度删减，第九版删除不符合国内英语教学情况的内容，如过于简单的语法练习</a:t>
            </a:r>
            <a:endParaRPr lang="en-US" altLang="zh-CN" sz="2000" b="1" dirty="0">
              <a:solidFill>
                <a:srgbClr val="080808"/>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Documents and Settings\wanjl\Application Data\Tencent\Users\365179113\QQ\WinTemp\RichOle\46(4QB[O(V@80WL%~L37Y)F.png"/>
          <p:cNvPicPr>
            <a:picLocks noChangeAspect="1" noChangeArrowheads="1"/>
          </p:cNvPicPr>
          <p:nvPr/>
        </p:nvPicPr>
        <p:blipFill>
          <a:blip r:embed="rId2"/>
          <a:srcRect/>
          <a:stretch>
            <a:fillRect/>
          </a:stretch>
        </p:blipFill>
        <p:spPr bwMode="auto">
          <a:xfrm>
            <a:off x="6148756" y="1548540"/>
            <a:ext cx="3123996" cy="4320173"/>
          </a:xfrm>
          <a:prstGeom prst="rect">
            <a:avLst/>
          </a:prstGeom>
          <a:noFill/>
        </p:spPr>
      </p:pic>
      <p:sp>
        <p:nvSpPr>
          <p:cNvPr id="5" name="灯片编号占位符 4"/>
          <p:cNvSpPr>
            <a:spLocks noGrp="1"/>
          </p:cNvSpPr>
          <p:nvPr>
            <p:ph type="sldNum" sz="quarter" idx="12"/>
          </p:nvPr>
        </p:nvSpPr>
        <p:spPr/>
        <p:txBody>
          <a:bodyPr/>
          <a:lstStyle/>
          <a:p>
            <a:pPr>
              <a:defRPr/>
            </a:pPr>
            <a:fld id="{AA65C076-D550-428C-90D7-B45931100EE4}" type="slidenum">
              <a:rPr lang="en-US" altLang="zh-CN" smtClean="0"/>
              <a:pPr>
                <a:defRPr/>
              </a:pPr>
              <a:t>5</a:t>
            </a:fld>
            <a:endParaRPr lang="en-US" altLang="zh-CN"/>
          </a:p>
        </p:txBody>
      </p:sp>
      <p:sp>
        <p:nvSpPr>
          <p:cNvPr id="8" name="内容占位符 7"/>
          <p:cNvSpPr>
            <a:spLocks noGrp="1"/>
          </p:cNvSpPr>
          <p:nvPr>
            <p:ph idx="1"/>
          </p:nvPr>
        </p:nvSpPr>
        <p:spPr>
          <a:xfrm>
            <a:off x="212834" y="600843"/>
            <a:ext cx="7302500" cy="4691068"/>
          </a:xfrm>
        </p:spPr>
        <p:txBody>
          <a:bodyPr>
            <a:normAutofit lnSpcReduction="10000"/>
          </a:bodyPr>
          <a:lstStyle/>
          <a:p>
            <a:pPr>
              <a:spcBef>
                <a:spcPct val="0"/>
              </a:spcBef>
              <a:buNone/>
              <a:defRPr/>
            </a:pPr>
            <a:r>
              <a:rPr lang="en-US" altLang="zh-CN" sz="3600" b="1" dirty="0" smtClean="0">
                <a:solidFill>
                  <a:srgbClr val="00B050"/>
                </a:solidFill>
                <a:latin typeface="黑体" pitchFamily="2" charset="-122"/>
                <a:ea typeface="黑体" pitchFamily="2" charset="-122"/>
                <a:cs typeface="+mj-cs"/>
              </a:rPr>
              <a:t>《</a:t>
            </a:r>
            <a:r>
              <a:rPr lang="zh-CN" altLang="en-US" sz="3600" b="1" dirty="0" smtClean="0">
                <a:solidFill>
                  <a:srgbClr val="00B050"/>
                </a:solidFill>
                <a:latin typeface="黑体" pitchFamily="2" charset="-122"/>
                <a:ea typeface="黑体" pitchFamily="2" charset="-122"/>
                <a:cs typeface="+mj-cs"/>
              </a:rPr>
              <a:t>英语写作教程</a:t>
            </a:r>
            <a:r>
              <a:rPr lang="en-US" altLang="zh-CN" sz="3600" b="1" dirty="0" smtClean="0">
                <a:solidFill>
                  <a:srgbClr val="00B050"/>
                </a:solidFill>
                <a:latin typeface="黑体" pitchFamily="2" charset="-122"/>
                <a:ea typeface="黑体" pitchFamily="2" charset="-122"/>
                <a:cs typeface="+mj-cs"/>
              </a:rPr>
              <a:t>——</a:t>
            </a:r>
            <a:r>
              <a:rPr lang="zh-CN" altLang="en-US" sz="3600" b="1" dirty="0" smtClean="0">
                <a:solidFill>
                  <a:srgbClr val="00B050"/>
                </a:solidFill>
                <a:latin typeface="黑体" pitchFamily="2" charset="-122"/>
                <a:ea typeface="黑体" pitchFamily="2" charset="-122"/>
                <a:cs typeface="+mj-cs"/>
              </a:rPr>
              <a:t>从创新思维到批判思维</a:t>
            </a:r>
            <a:r>
              <a:rPr lang="en-US" altLang="zh-CN" sz="3600" b="1" dirty="0" smtClean="0">
                <a:solidFill>
                  <a:srgbClr val="00B050"/>
                </a:solidFill>
                <a:latin typeface="黑体" pitchFamily="2" charset="-122"/>
                <a:ea typeface="黑体" pitchFamily="2" charset="-122"/>
                <a:cs typeface="+mj-cs"/>
              </a:rPr>
              <a:t>》</a:t>
            </a:r>
          </a:p>
          <a:p>
            <a:pPr>
              <a:spcAft>
                <a:spcPts val="400"/>
              </a:spcAft>
              <a:buNone/>
            </a:pPr>
            <a:endParaRPr lang="en-US" altLang="zh-CN" sz="3600" b="1" dirty="0" smtClean="0">
              <a:solidFill>
                <a:srgbClr val="003399"/>
              </a:solidFill>
              <a:effectLst>
                <a:outerShdw blurRad="38100" dist="38100" dir="2700000" algn="tl">
                  <a:srgbClr val="000000">
                    <a:alpha val="43137"/>
                  </a:srgbClr>
                </a:outerShdw>
              </a:effectLst>
              <a:latin typeface="黑体" pitchFamily="2" charset="-122"/>
              <a:ea typeface="黑体" pitchFamily="2" charset="-122"/>
              <a:cs typeface="+mj-cs"/>
            </a:endParaRPr>
          </a:p>
          <a:p>
            <a:pPr>
              <a:spcAft>
                <a:spcPts val="600"/>
              </a:spcAft>
              <a:buNone/>
            </a:pPr>
            <a:r>
              <a:rPr lang="zh-CN" altLang="en-US" sz="2400" b="1" dirty="0" smtClean="0"/>
              <a:t>主编：张在新</a:t>
            </a:r>
            <a:endParaRPr lang="en-US" altLang="zh-CN" sz="2400" b="1" dirty="0" smtClean="0"/>
          </a:p>
          <a:p>
            <a:pPr>
              <a:buNone/>
            </a:pPr>
            <a:r>
              <a:rPr lang="zh-CN" altLang="en-US" sz="2400" b="1" dirty="0" smtClean="0">
                <a:solidFill>
                  <a:srgbClr val="C00000"/>
                </a:solidFill>
              </a:rPr>
              <a:t>“十二五”国家级规划教材</a:t>
            </a:r>
            <a:endParaRPr lang="en-US" altLang="zh-CN" sz="2400" b="1" dirty="0" smtClean="0">
              <a:solidFill>
                <a:srgbClr val="C00000"/>
              </a:solidFill>
            </a:endParaRPr>
          </a:p>
          <a:p>
            <a:pPr>
              <a:buNone/>
            </a:pPr>
            <a:endParaRPr lang="en-US" altLang="zh-CN" sz="2400" b="1" dirty="0" smtClean="0">
              <a:solidFill>
                <a:srgbClr val="C00000"/>
              </a:solidFill>
            </a:endParaRPr>
          </a:p>
          <a:p>
            <a:pPr>
              <a:buNone/>
            </a:pPr>
            <a:r>
              <a:rPr lang="zh-CN" altLang="en-US" sz="2400" b="1" dirty="0" smtClean="0">
                <a:solidFill>
                  <a:srgbClr val="C00000"/>
                </a:solidFill>
              </a:rPr>
              <a:t>第</a:t>
            </a:r>
            <a:r>
              <a:rPr lang="en-US" altLang="zh-CN" sz="2400" b="1" dirty="0" smtClean="0">
                <a:solidFill>
                  <a:srgbClr val="C00000"/>
                </a:solidFill>
              </a:rPr>
              <a:t>1</a:t>
            </a:r>
            <a:r>
              <a:rPr lang="zh-CN" altLang="en-US" sz="2400" b="1" dirty="0" smtClean="0">
                <a:solidFill>
                  <a:srgbClr val="C00000"/>
                </a:solidFill>
              </a:rPr>
              <a:t>册：创新思维与写前技巧</a:t>
            </a:r>
            <a:endParaRPr lang="en-US" altLang="zh-CN" sz="2400" b="1" dirty="0" smtClean="0">
              <a:solidFill>
                <a:srgbClr val="C00000"/>
              </a:solidFill>
            </a:endParaRPr>
          </a:p>
          <a:p>
            <a:pPr>
              <a:buNone/>
            </a:pPr>
            <a:r>
              <a:rPr lang="zh-CN" altLang="en-US" sz="2400" b="1" dirty="0" smtClean="0">
                <a:solidFill>
                  <a:srgbClr val="C00000"/>
                </a:solidFill>
              </a:rPr>
              <a:t>第</a:t>
            </a:r>
            <a:r>
              <a:rPr lang="en-US" altLang="zh-CN" sz="2400" b="1" dirty="0" smtClean="0">
                <a:solidFill>
                  <a:srgbClr val="C00000"/>
                </a:solidFill>
              </a:rPr>
              <a:t>2</a:t>
            </a:r>
            <a:r>
              <a:rPr lang="zh-CN" altLang="en-US" sz="2400" b="1" dirty="0" smtClean="0">
                <a:solidFill>
                  <a:srgbClr val="C00000"/>
                </a:solidFill>
              </a:rPr>
              <a:t>册：细节描写与读者意识</a:t>
            </a:r>
            <a:endParaRPr lang="en-US" altLang="zh-CN" sz="2400" b="1" dirty="0" smtClean="0">
              <a:solidFill>
                <a:srgbClr val="C00000"/>
              </a:solidFill>
            </a:endParaRPr>
          </a:p>
          <a:p>
            <a:pPr>
              <a:buNone/>
            </a:pPr>
            <a:r>
              <a:rPr lang="zh-CN" altLang="en-US" sz="2400" b="1" dirty="0" smtClean="0">
                <a:solidFill>
                  <a:srgbClr val="C00000"/>
                </a:solidFill>
              </a:rPr>
              <a:t>第</a:t>
            </a:r>
            <a:r>
              <a:rPr lang="en-US" altLang="zh-CN" sz="2400" b="1" dirty="0" smtClean="0">
                <a:solidFill>
                  <a:srgbClr val="C00000"/>
                </a:solidFill>
              </a:rPr>
              <a:t>3</a:t>
            </a:r>
            <a:r>
              <a:rPr lang="zh-CN" altLang="en-US" sz="2400" b="1" dirty="0" smtClean="0">
                <a:solidFill>
                  <a:srgbClr val="C00000"/>
                </a:solidFill>
              </a:rPr>
              <a:t>册：中心思想与扩展形式</a:t>
            </a:r>
            <a:endParaRPr lang="en-US" altLang="zh-CN" sz="2400" b="1" dirty="0" smtClean="0">
              <a:solidFill>
                <a:srgbClr val="C00000"/>
              </a:solidFill>
            </a:endParaRPr>
          </a:p>
          <a:p>
            <a:pPr>
              <a:buNone/>
            </a:pPr>
            <a:r>
              <a:rPr lang="zh-CN" altLang="en-US" sz="2400" b="1" dirty="0" smtClean="0">
                <a:solidFill>
                  <a:srgbClr val="C00000"/>
                </a:solidFill>
              </a:rPr>
              <a:t>第</a:t>
            </a:r>
            <a:r>
              <a:rPr lang="en-US" altLang="zh-CN" sz="2400" b="1" dirty="0" smtClean="0">
                <a:solidFill>
                  <a:srgbClr val="C00000"/>
                </a:solidFill>
              </a:rPr>
              <a:t>4</a:t>
            </a:r>
            <a:r>
              <a:rPr lang="zh-CN" altLang="en-US" sz="2400" b="1" dirty="0" smtClean="0">
                <a:solidFill>
                  <a:srgbClr val="C00000"/>
                </a:solidFill>
              </a:rPr>
              <a:t>册：批判思维与议论文</a:t>
            </a:r>
            <a:endParaRPr lang="en-US" altLang="zh-CN" sz="2400" b="1" dirty="0" smtClean="0">
              <a:solidFill>
                <a:srgbClr val="C00000"/>
              </a:solidFill>
            </a:endParaRPr>
          </a:p>
          <a:p>
            <a:pPr>
              <a:buNone/>
            </a:pPr>
            <a:endParaRPr lang="en-US" altLang="zh-CN" sz="2400" b="1" dirty="0" smtClean="0">
              <a:solidFill>
                <a:srgbClr val="C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p:cNvSpPr>
            <a:spLocks noGrp="1"/>
          </p:cNvSpPr>
          <p:nvPr>
            <p:ph type="title"/>
          </p:nvPr>
        </p:nvSpPr>
        <p:spPr>
          <a:xfrm>
            <a:off x="495300" y="630238"/>
            <a:ext cx="9410700" cy="1143000"/>
          </a:xfrm>
        </p:spPr>
        <p:txBody>
          <a:bodyPr rtlCol="0">
            <a:noAutofit/>
          </a:bodyPr>
          <a:lstStyle/>
          <a:p>
            <a:pPr algn="l" fontAlgn="auto">
              <a:spcAft>
                <a:spcPts val="0"/>
              </a:spcAft>
              <a:defRPr/>
            </a:pPr>
            <a:r>
              <a:rPr lang="en-US" altLang="zh-CN" sz="3600" b="1" dirty="0" smtClean="0">
                <a:solidFill>
                  <a:srgbClr val="00B050"/>
                </a:solidFill>
                <a:latin typeface="黑体" pitchFamily="2" charset="-122"/>
                <a:ea typeface="黑体" pitchFamily="2" charset="-122"/>
              </a:rPr>
              <a:t>《</a:t>
            </a:r>
            <a:r>
              <a:rPr lang="zh-CN" altLang="en-US" sz="3600" b="1" dirty="0" smtClean="0">
                <a:solidFill>
                  <a:srgbClr val="00B050"/>
                </a:solidFill>
                <a:latin typeface="黑体" pitchFamily="2" charset="-122"/>
                <a:ea typeface="黑体" pitchFamily="2" charset="-122"/>
              </a:rPr>
              <a:t>大学英语</a:t>
            </a:r>
            <a:r>
              <a:rPr lang="zh-CN" altLang="en-US" sz="3600" b="1" dirty="0">
                <a:solidFill>
                  <a:srgbClr val="00B050"/>
                </a:solidFill>
                <a:latin typeface="黑体" pitchFamily="2" charset="-122"/>
                <a:ea typeface="黑体" pitchFamily="2" charset="-122"/>
              </a:rPr>
              <a:t>写作</a:t>
            </a:r>
            <a:r>
              <a:rPr lang="zh-CN" altLang="en-US" sz="3600" b="1" dirty="0" smtClean="0">
                <a:solidFill>
                  <a:srgbClr val="00B050"/>
                </a:solidFill>
                <a:latin typeface="黑体" pitchFamily="2" charset="-122"/>
                <a:ea typeface="黑体" pitchFamily="2" charset="-122"/>
              </a:rPr>
              <a:t>教程</a:t>
            </a:r>
            <a:r>
              <a:rPr lang="en-US" altLang="zh-CN" sz="3600" b="1" dirty="0" smtClean="0">
                <a:solidFill>
                  <a:srgbClr val="00B050"/>
                </a:solidFill>
                <a:latin typeface="黑体" pitchFamily="2" charset="-122"/>
                <a:ea typeface="黑体" pitchFamily="2" charset="-122"/>
              </a:rPr>
              <a:t/>
            </a:r>
            <a:br>
              <a:rPr lang="en-US" altLang="zh-CN" sz="3600" b="1" dirty="0" smtClean="0">
                <a:solidFill>
                  <a:srgbClr val="00B050"/>
                </a:solidFill>
                <a:latin typeface="黑体" pitchFamily="2" charset="-122"/>
                <a:ea typeface="黑体" pitchFamily="2" charset="-122"/>
              </a:rPr>
            </a:br>
            <a:r>
              <a:rPr lang="en-US" altLang="zh-CN" sz="3600" b="1" dirty="0" smtClean="0">
                <a:solidFill>
                  <a:srgbClr val="00B050"/>
                </a:solidFill>
                <a:latin typeface="黑体" pitchFamily="2" charset="-122"/>
                <a:ea typeface="黑体" pitchFamily="2" charset="-122"/>
              </a:rPr>
              <a:t>——</a:t>
            </a:r>
            <a:r>
              <a:rPr lang="zh-CN" altLang="en-US" sz="3600" b="1" dirty="0">
                <a:solidFill>
                  <a:srgbClr val="00B050"/>
                </a:solidFill>
                <a:latin typeface="黑体" pitchFamily="2" charset="-122"/>
                <a:ea typeface="黑体" pitchFamily="2" charset="-122"/>
              </a:rPr>
              <a:t>从创新思维到批判</a:t>
            </a:r>
            <a:r>
              <a:rPr lang="zh-CN" altLang="en-US" sz="3600" b="1" dirty="0" smtClean="0">
                <a:solidFill>
                  <a:srgbClr val="00B050"/>
                </a:solidFill>
                <a:latin typeface="黑体" pitchFamily="2" charset="-122"/>
                <a:ea typeface="黑体" pitchFamily="2" charset="-122"/>
              </a:rPr>
              <a:t>思维</a:t>
            </a:r>
            <a:r>
              <a:rPr lang="en-US" altLang="zh-CN" sz="3600" b="1" dirty="0" smtClean="0">
                <a:solidFill>
                  <a:srgbClr val="00B050"/>
                </a:solidFill>
                <a:latin typeface="黑体" pitchFamily="2" charset="-122"/>
                <a:ea typeface="黑体" pitchFamily="2" charset="-122"/>
              </a:rPr>
              <a:t>》</a:t>
            </a:r>
            <a:endParaRPr lang="zh-CN" altLang="en-US" sz="3600" b="1" dirty="0">
              <a:solidFill>
                <a:srgbClr val="00B050"/>
              </a:solidFill>
              <a:latin typeface="黑体" pitchFamily="2" charset="-122"/>
              <a:ea typeface="黑体" pitchFamily="2" charset="-122"/>
            </a:endParaRPr>
          </a:p>
        </p:txBody>
      </p:sp>
      <p:pic>
        <p:nvPicPr>
          <p:cNvPr id="6155" name="图片 30" descr="logo.wmf"/>
          <p:cNvPicPr>
            <a:picLocks noChangeAspect="1"/>
          </p:cNvPicPr>
          <p:nvPr/>
        </p:nvPicPr>
        <p:blipFill>
          <a:blip r:embed="rId2"/>
          <a:srcRect/>
          <a:stretch>
            <a:fillRect/>
          </a:stretch>
        </p:blipFill>
        <p:spPr bwMode="auto">
          <a:xfrm>
            <a:off x="9192287" y="0"/>
            <a:ext cx="713713" cy="719138"/>
          </a:xfrm>
          <a:prstGeom prst="rect">
            <a:avLst/>
          </a:prstGeom>
          <a:noFill/>
          <a:ln w="9525">
            <a:noFill/>
            <a:miter lim="800000"/>
            <a:headEnd/>
            <a:tailEnd/>
          </a:ln>
        </p:spPr>
      </p:pic>
      <p:pic>
        <p:nvPicPr>
          <p:cNvPr id="6156" name="Picture 2" descr="E:\工作\A2写作\写作类图书封面\大学英语写作教程1 .jpg"/>
          <p:cNvPicPr>
            <a:picLocks noChangeAspect="1" noChangeArrowheads="1"/>
          </p:cNvPicPr>
          <p:nvPr/>
        </p:nvPicPr>
        <p:blipFill>
          <a:blip r:embed="rId3"/>
          <a:srcRect/>
          <a:stretch>
            <a:fillRect/>
          </a:stretch>
        </p:blipFill>
        <p:spPr bwMode="auto">
          <a:xfrm>
            <a:off x="3642916" y="1819275"/>
            <a:ext cx="3233208" cy="4249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6471" y="252248"/>
            <a:ext cx="8915400" cy="1143000"/>
          </a:xfrm>
        </p:spPr>
        <p:txBody>
          <a:bodyPr>
            <a:normAutofit/>
          </a:bodyPr>
          <a:lstStyle/>
          <a:p>
            <a:pPr>
              <a:defRPr/>
            </a:pPr>
            <a:r>
              <a:rPr lang="en-US" altLang="zh-CN" b="1" dirty="0" smtClean="0">
                <a:solidFill>
                  <a:srgbClr val="00B050"/>
                </a:solidFill>
                <a:latin typeface="黑体" pitchFamily="2" charset="-122"/>
                <a:ea typeface="黑体" pitchFamily="2" charset="-122"/>
              </a:rPr>
              <a:t>《</a:t>
            </a:r>
            <a:r>
              <a:rPr lang="zh-CN" altLang="en-US" b="1" dirty="0" smtClean="0">
                <a:solidFill>
                  <a:srgbClr val="00B050"/>
                </a:solidFill>
                <a:latin typeface="黑体" pitchFamily="2" charset="-122"/>
                <a:ea typeface="黑体" pitchFamily="2" charset="-122"/>
              </a:rPr>
              <a:t>国标</a:t>
            </a:r>
            <a:r>
              <a:rPr lang="en-US" altLang="zh-CN" b="1" dirty="0" smtClean="0">
                <a:solidFill>
                  <a:srgbClr val="00B050"/>
                </a:solidFill>
                <a:latin typeface="黑体" pitchFamily="2" charset="-122"/>
                <a:ea typeface="黑体" pitchFamily="2" charset="-122"/>
              </a:rPr>
              <a:t>》</a:t>
            </a:r>
            <a:r>
              <a:rPr lang="zh-CN" altLang="en-US" b="1" dirty="0" smtClean="0">
                <a:solidFill>
                  <a:srgbClr val="00B050"/>
                </a:solidFill>
                <a:latin typeface="黑体" pitchFamily="2" charset="-122"/>
                <a:ea typeface="黑体" pitchFamily="2" charset="-122"/>
              </a:rPr>
              <a:t>指导下两套新教材</a:t>
            </a:r>
            <a:endParaRPr lang="zh-CN" altLang="en-US" b="1" dirty="0">
              <a:solidFill>
                <a:srgbClr val="00B050"/>
              </a:solidFill>
              <a:latin typeface="黑体" pitchFamily="2" charset="-122"/>
              <a:ea typeface="黑体" pitchFamily="2" charset="-122"/>
            </a:endParaRPr>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pPr>
              <a:defRPr/>
            </a:pPr>
            <a:fld id="{AA65C076-D550-428C-90D7-B45931100EE4}" type="slidenum">
              <a:rPr lang="en-US" altLang="zh-CN" smtClean="0"/>
              <a:pPr>
                <a:defRPr/>
              </a:pPr>
              <a:t>7</a:t>
            </a:fld>
            <a:endParaRPr lang="en-US" altLang="zh-CN"/>
          </a:p>
        </p:txBody>
      </p:sp>
      <p:sp>
        <p:nvSpPr>
          <p:cNvPr id="8" name="内容占位符 7"/>
          <p:cNvSpPr>
            <a:spLocks noGrp="1"/>
          </p:cNvSpPr>
          <p:nvPr>
            <p:ph idx="1"/>
          </p:nvPr>
        </p:nvSpPr>
        <p:spPr>
          <a:xfrm>
            <a:off x="794844" y="1962808"/>
            <a:ext cx="8915400" cy="4525963"/>
          </a:xfrm>
        </p:spPr>
        <p:txBody>
          <a:bodyPr/>
          <a:lstStyle/>
          <a:p>
            <a:pPr>
              <a:buFont typeface="Wingdings" pitchFamily="2" charset="2"/>
              <a:buChar char="u"/>
            </a:pPr>
            <a:r>
              <a:rPr lang="zh-CN" altLang="en-US" b="1" dirty="0" smtClean="0">
                <a:latin typeface="微软雅黑" pitchFamily="34" charset="-122"/>
                <a:ea typeface="微软雅黑" pitchFamily="34" charset="-122"/>
              </a:rPr>
              <a:t>大学思辨英语教程（总主编：孙有中）</a:t>
            </a:r>
            <a:endParaRPr lang="en-US" altLang="zh-CN" b="1" dirty="0" smtClean="0">
              <a:latin typeface="微软雅黑" pitchFamily="34" charset="-122"/>
              <a:ea typeface="微软雅黑" pitchFamily="34" charset="-122"/>
            </a:endParaRPr>
          </a:p>
          <a:p>
            <a:pPr>
              <a:buFont typeface="Wingdings" pitchFamily="2" charset="2"/>
              <a:buChar char="u"/>
            </a:pPr>
            <a:endParaRPr lang="en-US" altLang="zh-CN" b="1" dirty="0" smtClean="0">
              <a:latin typeface="微软雅黑" pitchFamily="34" charset="-122"/>
              <a:ea typeface="微软雅黑" pitchFamily="34" charset="-122"/>
            </a:endParaRPr>
          </a:p>
          <a:p>
            <a:pPr>
              <a:buFont typeface="Wingdings" pitchFamily="2" charset="2"/>
              <a:buChar char="u"/>
            </a:pPr>
            <a:r>
              <a:rPr lang="zh-CN" altLang="en-US" b="1" dirty="0" smtClean="0">
                <a:latin typeface="微软雅黑" pitchFamily="34" charset="-122"/>
                <a:ea typeface="微软雅黑" pitchFamily="34" charset="-122"/>
              </a:rPr>
              <a:t>新交际英语（总主编：李筱菊、仲伟合）</a:t>
            </a:r>
          </a:p>
          <a:p>
            <a:pPr>
              <a:buNone/>
            </a:pPr>
            <a:endParaRPr lang="zh-CN" altLang="en-US" b="1" dirty="0">
              <a:solidFill>
                <a:srgbClr val="C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5300" y="0"/>
            <a:ext cx="8915400" cy="1143000"/>
          </a:xfrm>
        </p:spPr>
        <p:txBody>
          <a:bodyPr>
            <a:normAutofit/>
          </a:bodyPr>
          <a:lstStyle/>
          <a:p>
            <a:pPr>
              <a:defRPr/>
            </a:pPr>
            <a:r>
              <a:rPr lang="zh-CN" altLang="en-US" b="1" dirty="0" smtClean="0">
                <a:solidFill>
                  <a:srgbClr val="00B050"/>
                </a:solidFill>
                <a:latin typeface="黑体" pitchFamily="2" charset="-122"/>
                <a:ea typeface="黑体" pitchFamily="2" charset="-122"/>
              </a:rPr>
              <a:t>“新交际英语”</a:t>
            </a:r>
            <a:endParaRPr lang="zh-CN" altLang="en-US" b="1" dirty="0">
              <a:solidFill>
                <a:srgbClr val="00B050"/>
              </a:solidFill>
              <a:latin typeface="黑体" pitchFamily="2" charset="-122"/>
              <a:ea typeface="黑体" pitchFamily="2" charset="-122"/>
            </a:endParaRPr>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pPr>
              <a:defRPr/>
            </a:pPr>
            <a:fld id="{AA65C076-D550-428C-90D7-B45931100EE4}" type="slidenum">
              <a:rPr lang="en-US" altLang="zh-CN" smtClean="0"/>
              <a:pPr>
                <a:defRPr/>
              </a:pPr>
              <a:t>8</a:t>
            </a:fld>
            <a:endParaRPr lang="en-US" altLang="zh-CN"/>
          </a:p>
        </p:txBody>
      </p:sp>
      <p:sp>
        <p:nvSpPr>
          <p:cNvPr id="8" name="内容占位符 7"/>
          <p:cNvSpPr>
            <a:spLocks noGrp="1"/>
          </p:cNvSpPr>
          <p:nvPr>
            <p:ph idx="1"/>
          </p:nvPr>
        </p:nvSpPr>
        <p:spPr>
          <a:xfrm>
            <a:off x="369175" y="1127235"/>
            <a:ext cx="8915400" cy="4525963"/>
          </a:xfrm>
        </p:spPr>
        <p:txBody>
          <a:bodyPr/>
          <a:lstStyle/>
          <a:p>
            <a:pPr>
              <a:buNone/>
            </a:pPr>
            <a:r>
              <a:rPr lang="zh-CN" altLang="en-US" b="1" dirty="0" smtClean="0">
                <a:solidFill>
                  <a:srgbClr val="C00000"/>
                </a:solidFill>
              </a:rPr>
              <a:t>                             总主编：李筱菊、仲伟合</a:t>
            </a:r>
            <a:endParaRPr lang="zh-CN" altLang="en-US" b="1" dirty="0">
              <a:solidFill>
                <a:srgbClr val="C00000"/>
              </a:solidFill>
            </a:endParaRPr>
          </a:p>
        </p:txBody>
      </p:sp>
      <p:pic>
        <p:nvPicPr>
          <p:cNvPr id="1026" name="Picture 2"/>
          <p:cNvPicPr>
            <a:picLocks noChangeAspect="1" noChangeArrowheads="1"/>
          </p:cNvPicPr>
          <p:nvPr/>
        </p:nvPicPr>
        <p:blipFill>
          <a:blip r:embed="rId2"/>
          <a:srcRect/>
          <a:stretch>
            <a:fillRect/>
          </a:stretch>
        </p:blipFill>
        <p:spPr bwMode="auto">
          <a:xfrm>
            <a:off x="5092261" y="1860332"/>
            <a:ext cx="4619297" cy="3957144"/>
          </a:xfrm>
          <a:prstGeom prst="rect">
            <a:avLst/>
          </a:prstGeom>
          <a:noFill/>
          <a:ln w="9525">
            <a:noFill/>
            <a:miter lim="800000"/>
            <a:headEnd/>
            <a:tailEnd/>
          </a:ln>
          <a:effectLst/>
        </p:spPr>
      </p:pic>
      <p:sp>
        <p:nvSpPr>
          <p:cNvPr id="12" name="矩形 11"/>
          <p:cNvSpPr/>
          <p:nvPr/>
        </p:nvSpPr>
        <p:spPr>
          <a:xfrm>
            <a:off x="268014" y="2153234"/>
            <a:ext cx="4953000" cy="2308324"/>
          </a:xfrm>
          <a:prstGeom prst="rect">
            <a:avLst/>
          </a:prstGeom>
        </p:spPr>
        <p:txBody>
          <a:bodyPr>
            <a:spAutoFit/>
          </a:bodyPr>
          <a:lstStyle/>
          <a:p>
            <a:endParaRPr lang="zh-CN" altLang="en-US" b="1" dirty="0" smtClean="0"/>
          </a:p>
          <a:p>
            <a:r>
              <a:rPr lang="zh-CN" altLang="en-US" b="1" dirty="0" smtClean="0"/>
              <a:t>秉承“</a:t>
            </a:r>
            <a:r>
              <a:rPr lang="zh-CN" altLang="en-US" b="1" dirty="0" smtClean="0">
                <a:solidFill>
                  <a:srgbClr val="FF0000"/>
                </a:solidFill>
              </a:rPr>
              <a:t>全人教育</a:t>
            </a:r>
            <a:r>
              <a:rPr lang="zh-CN" altLang="en-US" b="1" dirty="0" smtClean="0"/>
              <a:t>”的理念，以</a:t>
            </a:r>
            <a:r>
              <a:rPr lang="zh-CN" altLang="en-US" b="1" dirty="0" smtClean="0">
                <a:solidFill>
                  <a:srgbClr val="FF0000"/>
                </a:solidFill>
              </a:rPr>
              <a:t>任务型语言教学原则</a:t>
            </a:r>
            <a:r>
              <a:rPr lang="zh-CN" altLang="en-US" b="1" dirty="0" smtClean="0"/>
              <a:t>为指导，让学习者能在真实的任务中提升交流能力与思辨能力，成为“</a:t>
            </a:r>
            <a:r>
              <a:rPr lang="zh-CN" altLang="en-US" b="1" dirty="0" smtClean="0">
                <a:solidFill>
                  <a:srgbClr val="FF0000"/>
                </a:solidFill>
              </a:rPr>
              <a:t>会思考、能感知、善交际</a:t>
            </a:r>
            <a:r>
              <a:rPr lang="zh-CN" altLang="en-US" b="1" dirty="0" smtClean="0"/>
              <a:t>”的全人。</a:t>
            </a:r>
            <a:endParaRPr lang="zh-CN" altLang="en-US"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PT模版（红色版）-简版">
  <a:themeElements>
    <a:clrScheme name="办公室">
      <a:dk1>
        <a:sysClr val="windowText" lastClr="000000"/>
      </a:dk1>
      <a:lt1>
        <a:sysClr val="window" lastClr="C7EDCC"/>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CCEDC7"/>
    </a:lt1>
    <a:dk2>
      <a:srgbClr val="1F497D"/>
    </a:dk2>
    <a:lt2>
      <a:srgbClr val="EEECE1"/>
    </a:lt2>
    <a:accent1>
      <a:srgbClr val="4F81BD"/>
    </a:accent1>
    <a:accent2>
      <a:srgbClr val="C0504D"/>
    </a:accent2>
    <a:accent3>
      <a:srgbClr val="E2F4E0"/>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PPT模版（红色版）-简版</Template>
  <TotalTime>45664</TotalTime>
  <Words>1679</Words>
  <Application>Microsoft Office PowerPoint</Application>
  <PresentationFormat>A4 纸张(210x297 毫米)</PresentationFormat>
  <Paragraphs>290</Paragraphs>
  <Slides>42</Slides>
  <Notes>3</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42</vt:i4>
      </vt:variant>
    </vt:vector>
  </HeadingPairs>
  <TitlesOfParts>
    <vt:vector size="60" baseType="lpstr">
      <vt:lpstr>Arial</vt:lpstr>
      <vt:lpstr>宋体</vt:lpstr>
      <vt:lpstr>Calibri</vt:lpstr>
      <vt:lpstr>Wingdings</vt:lpstr>
      <vt:lpstr>黑体</vt:lpstr>
      <vt:lpstr>微软雅黑</vt:lpstr>
      <vt:lpstr>华文楷体</vt:lpstr>
      <vt:lpstr>华文中宋</vt:lpstr>
      <vt:lpstr>Times New Roman</vt:lpstr>
      <vt:lpstr>Segoe UI</vt:lpstr>
      <vt:lpstr>Roboto</vt:lpstr>
      <vt:lpstr>Helvetica Neue</vt:lpstr>
      <vt:lpstr>Open Sans</vt:lpstr>
      <vt:lpstr>Impact</vt:lpstr>
      <vt:lpstr>Signika Negative</vt:lpstr>
      <vt:lpstr>Lato Light</vt:lpstr>
      <vt:lpstr>Helvetica CondensedBlack</vt:lpstr>
      <vt:lpstr>PPT模版（红色版）-简版</vt:lpstr>
      <vt:lpstr>分门别类，精雕细琢  外研社英语写作教、学、研资源</vt:lpstr>
      <vt:lpstr>幻灯片 1</vt:lpstr>
      <vt:lpstr>幻灯片 2</vt:lpstr>
      <vt:lpstr>幻灯片 3</vt:lpstr>
      <vt:lpstr>《美国大学英语写作》（第九版）</vt:lpstr>
      <vt:lpstr>幻灯片 5</vt:lpstr>
      <vt:lpstr>《大学英语写作教程 ——从创新思维到批判思维》</vt:lpstr>
      <vt:lpstr>《国标》指导下两套新教材</vt:lpstr>
      <vt:lpstr>“新交际英语”</vt:lpstr>
      <vt:lpstr>“新交际英语 写作教程”</vt:lpstr>
      <vt:lpstr>“新交际英语 写作教程”</vt:lpstr>
      <vt:lpstr>“大学思辨英语教程”</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学术图书</vt:lpstr>
      <vt:lpstr>2017年研修班</vt:lpstr>
      <vt:lpstr>幻灯片 36</vt:lpstr>
      <vt:lpstr>学术会议</vt:lpstr>
      <vt:lpstr>iResearch学术科研网</vt:lpstr>
      <vt:lpstr>“ 我来读文献”活动</vt:lpstr>
      <vt:lpstr>经典著作推荐</vt:lpstr>
      <vt:lpstr>幻灯片 41</vt:lpstr>
    </vt:vector>
  </TitlesOfParts>
  <Company>IBM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James J Wang</dc:creator>
  <cp:lastModifiedBy>任佼</cp:lastModifiedBy>
  <cp:revision>4541</cp:revision>
  <dcterms:created xsi:type="dcterms:W3CDTF">2004-06-02T14:11:46Z</dcterms:created>
  <dcterms:modified xsi:type="dcterms:W3CDTF">2017-05-11T02:44:31Z</dcterms:modified>
</cp:coreProperties>
</file>