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2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529" r:id="rId2"/>
    <p:sldId id="809" r:id="rId3"/>
    <p:sldId id="810" r:id="rId4"/>
    <p:sldId id="811" r:id="rId5"/>
    <p:sldId id="812" r:id="rId6"/>
    <p:sldId id="701" r:id="rId7"/>
    <p:sldId id="795" r:id="rId8"/>
    <p:sldId id="696" r:id="rId9"/>
    <p:sldId id="700" r:id="rId10"/>
    <p:sldId id="704" r:id="rId11"/>
    <p:sldId id="703" r:id="rId12"/>
    <p:sldId id="460" r:id="rId13"/>
    <p:sldId id="463" r:id="rId14"/>
    <p:sldId id="539" r:id="rId15"/>
    <p:sldId id="462" r:id="rId16"/>
    <p:sldId id="461" r:id="rId17"/>
    <p:sldId id="723" r:id="rId18"/>
    <p:sldId id="724" r:id="rId19"/>
    <p:sldId id="725" r:id="rId20"/>
    <p:sldId id="726" r:id="rId21"/>
    <p:sldId id="730" r:id="rId22"/>
    <p:sldId id="731" r:id="rId23"/>
    <p:sldId id="732" r:id="rId24"/>
    <p:sldId id="733" r:id="rId25"/>
    <p:sldId id="734" r:id="rId26"/>
    <p:sldId id="735" r:id="rId27"/>
    <p:sldId id="742" r:id="rId28"/>
    <p:sldId id="744" r:id="rId29"/>
    <p:sldId id="746" r:id="rId30"/>
    <p:sldId id="745" r:id="rId31"/>
    <p:sldId id="747" r:id="rId32"/>
    <p:sldId id="670" r:id="rId33"/>
    <p:sldId id="671" r:id="rId34"/>
    <p:sldId id="672" r:id="rId35"/>
    <p:sldId id="674" r:id="rId36"/>
    <p:sldId id="676" r:id="rId37"/>
    <p:sldId id="683" r:id="rId38"/>
    <p:sldId id="684" r:id="rId39"/>
    <p:sldId id="685" r:id="rId40"/>
    <p:sldId id="813" r:id="rId41"/>
    <p:sldId id="815" r:id="rId42"/>
    <p:sldId id="766" r:id="rId43"/>
    <p:sldId id="767" r:id="rId44"/>
    <p:sldId id="768" r:id="rId45"/>
    <p:sldId id="769" r:id="rId46"/>
    <p:sldId id="770" r:id="rId47"/>
    <p:sldId id="771" r:id="rId48"/>
    <p:sldId id="772" r:id="rId49"/>
    <p:sldId id="773" r:id="rId50"/>
    <p:sldId id="774" r:id="rId51"/>
    <p:sldId id="775" r:id="rId52"/>
    <p:sldId id="776" r:id="rId53"/>
    <p:sldId id="777" r:id="rId54"/>
    <p:sldId id="778" r:id="rId55"/>
    <p:sldId id="779" r:id="rId56"/>
    <p:sldId id="780" r:id="rId57"/>
    <p:sldId id="781" r:id="rId58"/>
    <p:sldId id="782" r:id="rId59"/>
    <p:sldId id="783" r:id="rId60"/>
    <p:sldId id="791" r:id="rId61"/>
    <p:sldId id="688" r:id="rId62"/>
    <p:sldId id="818" r:id="rId63"/>
    <p:sldId id="816" r:id="rId64"/>
    <p:sldId id="817" r:id="rId65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9BDA"/>
    <a:srgbClr val="73B6E4"/>
    <a:srgbClr val="D1F0FF"/>
    <a:srgbClr val="FFC000"/>
    <a:srgbClr val="481E68"/>
    <a:srgbClr val="321547"/>
    <a:srgbClr val="E74C2E"/>
    <a:srgbClr val="1EB5A7"/>
    <a:srgbClr val="E2658A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1" autoAdjust="0"/>
    <p:restoredTop sz="86604" autoAdjust="0"/>
  </p:normalViewPr>
  <p:slideViewPr>
    <p:cSldViewPr snapToGrid="0">
      <p:cViewPr varScale="1">
        <p:scale>
          <a:sx n="61" d="100"/>
          <a:sy n="61" d="100"/>
        </p:scale>
        <p:origin x="-103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768"/>
    </p:cViewPr>
  </p:sorterViewPr>
  <p:notesViewPr>
    <p:cSldViewPr snapToGrid="0">
      <p:cViewPr varScale="1">
        <p:scale>
          <a:sx n="67" d="100"/>
          <a:sy n="67" d="100"/>
        </p:scale>
        <p:origin x="-336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D77BB0-A98E-4690-9E1A-28D64AF74CF8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825CEE56-A896-4689-8273-EB0C932D1936}">
      <dgm:prSet phldrT="[文本]" custT="1"/>
      <dgm:spPr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CN" altLang="en-US" sz="3200" b="1" dirty="0" smtClean="0">
              <a:solidFill>
                <a:schemeClr val="tx1"/>
              </a:solidFill>
            </a:rPr>
            <a:t>教学方法</a:t>
          </a:r>
          <a:endParaRPr lang="zh-CN" altLang="en-US" sz="3200" b="1" dirty="0">
            <a:solidFill>
              <a:schemeClr val="tx1"/>
            </a:solidFill>
          </a:endParaRPr>
        </a:p>
      </dgm:t>
    </dgm:pt>
    <dgm:pt modelId="{852C1691-1F5E-45BD-B60D-9250F9333209}" type="parTrans" cxnId="{4CA32583-65AA-4993-AB41-DA692FBBEDFE}">
      <dgm:prSet/>
      <dgm:spPr/>
      <dgm:t>
        <a:bodyPr/>
        <a:lstStyle/>
        <a:p>
          <a:endParaRPr lang="zh-CN" altLang="en-US"/>
        </a:p>
      </dgm:t>
    </dgm:pt>
    <dgm:pt modelId="{D90F2445-7A3D-4A3B-8F2B-322BF0FBF00D}" type="sibTrans" cxnId="{4CA32583-65AA-4993-AB41-DA692FBBEDFE}">
      <dgm:prSet/>
      <dgm:spPr/>
      <dgm:t>
        <a:bodyPr/>
        <a:lstStyle/>
        <a:p>
          <a:endParaRPr lang="zh-CN" altLang="en-US"/>
        </a:p>
      </dgm:t>
    </dgm:pt>
    <dgm:pt modelId="{065CD32E-8647-471E-BDCD-4C5B6E961250}">
      <dgm:prSet phldrT="[文本]" custT="1"/>
      <dgm:spPr>
        <a:solidFill>
          <a:schemeClr val="accent2">
            <a:lumMod val="60000"/>
            <a:lumOff val="40000"/>
          </a:schemeClr>
        </a:solidFill>
        <a:ln>
          <a:noFill/>
        </a:ln>
        <a:effectLst>
          <a:glow rad="63500">
            <a:schemeClr val="accent1">
              <a:satMod val="175000"/>
              <a:alpha val="40000"/>
            </a:schemeClr>
          </a:glow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CN" altLang="en-US" sz="3200" b="1" dirty="0" smtClean="0">
              <a:solidFill>
                <a:schemeClr val="tx1"/>
              </a:solidFill>
            </a:rPr>
            <a:t>科研方法</a:t>
          </a:r>
          <a:endParaRPr lang="zh-CN" altLang="en-US" sz="3200" b="1" dirty="0">
            <a:solidFill>
              <a:schemeClr val="tx1"/>
            </a:solidFill>
          </a:endParaRPr>
        </a:p>
      </dgm:t>
    </dgm:pt>
    <dgm:pt modelId="{A62B4143-A502-4D0E-A0BC-E4747D64D6EE}" type="parTrans" cxnId="{F086C811-80BD-452C-8D8F-1547426432B5}">
      <dgm:prSet/>
      <dgm:spPr/>
      <dgm:t>
        <a:bodyPr/>
        <a:lstStyle/>
        <a:p>
          <a:endParaRPr lang="zh-CN" altLang="en-US"/>
        </a:p>
      </dgm:t>
    </dgm:pt>
    <dgm:pt modelId="{3E76C2F4-0248-4516-A575-CD1E753D7E31}" type="sibTrans" cxnId="{F086C811-80BD-452C-8D8F-1547426432B5}">
      <dgm:prSet/>
      <dgm:spPr/>
      <dgm:t>
        <a:bodyPr/>
        <a:lstStyle/>
        <a:p>
          <a:endParaRPr lang="zh-CN" altLang="en-US"/>
        </a:p>
      </dgm:t>
    </dgm:pt>
    <dgm:pt modelId="{10F16A80-53DA-4AAF-B6F2-382C14F39BFE}">
      <dgm:prSet phldrT="[文本]" custT="1"/>
      <dgm:spPr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CN" altLang="en-US" sz="3200" b="1" dirty="0" smtClean="0">
              <a:solidFill>
                <a:schemeClr val="tx1"/>
              </a:solidFill>
            </a:rPr>
            <a:t>专项能力</a:t>
          </a:r>
          <a:endParaRPr lang="zh-CN" altLang="en-US" sz="3200" b="1" dirty="0">
            <a:solidFill>
              <a:schemeClr val="tx1"/>
            </a:solidFill>
          </a:endParaRPr>
        </a:p>
      </dgm:t>
    </dgm:pt>
    <dgm:pt modelId="{F76FBF9E-235F-4029-AAAC-1B49D2A36644}" type="parTrans" cxnId="{BB4B1B45-D4AF-40D4-978D-BD3E1551E133}">
      <dgm:prSet/>
      <dgm:spPr/>
      <dgm:t>
        <a:bodyPr/>
        <a:lstStyle/>
        <a:p>
          <a:endParaRPr lang="zh-CN" altLang="en-US"/>
        </a:p>
      </dgm:t>
    </dgm:pt>
    <dgm:pt modelId="{1BF87990-8F09-43CE-B89A-121E6D73E62C}" type="sibTrans" cxnId="{BB4B1B45-D4AF-40D4-978D-BD3E1551E133}">
      <dgm:prSet/>
      <dgm:spPr/>
      <dgm:t>
        <a:bodyPr/>
        <a:lstStyle/>
        <a:p>
          <a:endParaRPr lang="zh-CN" altLang="en-US"/>
        </a:p>
      </dgm:t>
    </dgm:pt>
    <dgm:pt modelId="{EB7935FD-59EB-43CC-A000-72288BE7A16C}">
      <dgm:prSet phldrT="[文本]" custT="1"/>
      <dgm:spPr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CN" altLang="en-US" sz="3200" b="1" dirty="0" smtClean="0">
              <a:solidFill>
                <a:schemeClr val="tx1"/>
              </a:solidFill>
            </a:rPr>
            <a:t>科研专题</a:t>
          </a:r>
          <a:endParaRPr lang="zh-CN" altLang="en-US" sz="3200" b="1" dirty="0">
            <a:solidFill>
              <a:schemeClr val="tx1"/>
            </a:solidFill>
          </a:endParaRPr>
        </a:p>
      </dgm:t>
    </dgm:pt>
    <dgm:pt modelId="{7AF28556-EC6B-41B2-AB4F-DB2B71731754}" type="parTrans" cxnId="{9488056E-D1E4-4607-8E7E-8F3410560587}">
      <dgm:prSet/>
      <dgm:spPr/>
      <dgm:t>
        <a:bodyPr/>
        <a:lstStyle/>
        <a:p>
          <a:endParaRPr lang="zh-CN" altLang="en-US"/>
        </a:p>
      </dgm:t>
    </dgm:pt>
    <dgm:pt modelId="{A49D5500-B058-4FFD-AF71-20FFC55DA90E}" type="sibTrans" cxnId="{9488056E-D1E4-4607-8E7E-8F3410560587}">
      <dgm:prSet/>
      <dgm:spPr/>
      <dgm:t>
        <a:bodyPr/>
        <a:lstStyle/>
        <a:p>
          <a:endParaRPr lang="zh-CN" altLang="en-US"/>
        </a:p>
      </dgm:t>
    </dgm:pt>
    <dgm:pt modelId="{665028AA-5753-4FDA-A027-778A05855037}" type="pres">
      <dgm:prSet presAssocID="{4FD77BB0-A98E-4690-9E1A-28D64AF74CF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95E1EACC-7BB3-4105-9B33-13B170786902}" type="pres">
      <dgm:prSet presAssocID="{4FD77BB0-A98E-4690-9E1A-28D64AF74CF8}" presName="axisShape" presStyleLbl="bgShp" presStyleIdx="0" presStyleCnt="1"/>
      <dgm:spPr/>
    </dgm:pt>
    <dgm:pt modelId="{F8027324-75B7-4AA2-99D2-B2C52473E2C4}" type="pres">
      <dgm:prSet presAssocID="{4FD77BB0-A98E-4690-9E1A-28D64AF74CF8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D6DD016-918B-4F2F-A598-DB7438FFD013}" type="pres">
      <dgm:prSet presAssocID="{4FD77BB0-A98E-4690-9E1A-28D64AF74CF8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7DA2B3-4CF1-491B-9648-6B58AD1D715A}" type="pres">
      <dgm:prSet presAssocID="{4FD77BB0-A98E-4690-9E1A-28D64AF74CF8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A6EB36E-60E2-41D9-8D25-51C541F67A26}" type="pres">
      <dgm:prSet presAssocID="{4FD77BB0-A98E-4690-9E1A-28D64AF74CF8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4CA32583-65AA-4993-AB41-DA692FBBEDFE}" srcId="{4FD77BB0-A98E-4690-9E1A-28D64AF74CF8}" destId="{825CEE56-A896-4689-8273-EB0C932D1936}" srcOrd="0" destOrd="0" parTransId="{852C1691-1F5E-45BD-B60D-9250F9333209}" sibTransId="{D90F2445-7A3D-4A3B-8F2B-322BF0FBF00D}"/>
    <dgm:cxn modelId="{F086C811-80BD-452C-8D8F-1547426432B5}" srcId="{4FD77BB0-A98E-4690-9E1A-28D64AF74CF8}" destId="{065CD32E-8647-471E-BDCD-4C5B6E961250}" srcOrd="1" destOrd="0" parTransId="{A62B4143-A502-4D0E-A0BC-E4747D64D6EE}" sibTransId="{3E76C2F4-0248-4516-A575-CD1E753D7E31}"/>
    <dgm:cxn modelId="{9488056E-D1E4-4607-8E7E-8F3410560587}" srcId="{4FD77BB0-A98E-4690-9E1A-28D64AF74CF8}" destId="{EB7935FD-59EB-43CC-A000-72288BE7A16C}" srcOrd="3" destOrd="0" parTransId="{7AF28556-EC6B-41B2-AB4F-DB2B71731754}" sibTransId="{A49D5500-B058-4FFD-AF71-20FFC55DA90E}"/>
    <dgm:cxn modelId="{C06A7589-D38A-4EF8-BA0D-BCE13405E088}" type="presOf" srcId="{EB7935FD-59EB-43CC-A000-72288BE7A16C}" destId="{7A6EB36E-60E2-41D9-8D25-51C541F67A26}" srcOrd="0" destOrd="0" presId="urn:microsoft.com/office/officeart/2005/8/layout/matrix2"/>
    <dgm:cxn modelId="{BB4B1B45-D4AF-40D4-978D-BD3E1551E133}" srcId="{4FD77BB0-A98E-4690-9E1A-28D64AF74CF8}" destId="{10F16A80-53DA-4AAF-B6F2-382C14F39BFE}" srcOrd="2" destOrd="0" parTransId="{F76FBF9E-235F-4029-AAAC-1B49D2A36644}" sibTransId="{1BF87990-8F09-43CE-B89A-121E6D73E62C}"/>
    <dgm:cxn modelId="{A8F33CDA-E767-4528-A9A3-3E066CA5A377}" type="presOf" srcId="{825CEE56-A896-4689-8273-EB0C932D1936}" destId="{F8027324-75B7-4AA2-99D2-B2C52473E2C4}" srcOrd="0" destOrd="0" presId="urn:microsoft.com/office/officeart/2005/8/layout/matrix2"/>
    <dgm:cxn modelId="{E8EEFA4F-FC62-4013-A7FC-E369C555A3C4}" type="presOf" srcId="{4FD77BB0-A98E-4690-9E1A-28D64AF74CF8}" destId="{665028AA-5753-4FDA-A027-778A05855037}" srcOrd="0" destOrd="0" presId="urn:microsoft.com/office/officeart/2005/8/layout/matrix2"/>
    <dgm:cxn modelId="{92122884-15F9-4154-9E9F-6C656260A064}" type="presOf" srcId="{065CD32E-8647-471E-BDCD-4C5B6E961250}" destId="{BD6DD016-918B-4F2F-A598-DB7438FFD013}" srcOrd="0" destOrd="0" presId="urn:microsoft.com/office/officeart/2005/8/layout/matrix2"/>
    <dgm:cxn modelId="{9AEFE55C-26F7-4E1F-B4EA-254B45D949FE}" type="presOf" srcId="{10F16A80-53DA-4AAF-B6F2-382C14F39BFE}" destId="{9C7DA2B3-4CF1-491B-9648-6B58AD1D715A}" srcOrd="0" destOrd="0" presId="urn:microsoft.com/office/officeart/2005/8/layout/matrix2"/>
    <dgm:cxn modelId="{280F61A2-67F3-4BF7-997B-4FE88CE866E9}" type="presParOf" srcId="{665028AA-5753-4FDA-A027-778A05855037}" destId="{95E1EACC-7BB3-4105-9B33-13B170786902}" srcOrd="0" destOrd="0" presId="urn:microsoft.com/office/officeart/2005/8/layout/matrix2"/>
    <dgm:cxn modelId="{353D27AB-B526-4783-A6D8-DD0B65776FF8}" type="presParOf" srcId="{665028AA-5753-4FDA-A027-778A05855037}" destId="{F8027324-75B7-4AA2-99D2-B2C52473E2C4}" srcOrd="1" destOrd="0" presId="urn:microsoft.com/office/officeart/2005/8/layout/matrix2"/>
    <dgm:cxn modelId="{21E6B5B7-069A-44CF-B9F2-98646A66A04E}" type="presParOf" srcId="{665028AA-5753-4FDA-A027-778A05855037}" destId="{BD6DD016-918B-4F2F-A598-DB7438FFD013}" srcOrd="2" destOrd="0" presId="urn:microsoft.com/office/officeart/2005/8/layout/matrix2"/>
    <dgm:cxn modelId="{0B54A3C1-DDE6-4CDB-A033-3C895B1CA957}" type="presParOf" srcId="{665028AA-5753-4FDA-A027-778A05855037}" destId="{9C7DA2B3-4CF1-491B-9648-6B58AD1D715A}" srcOrd="3" destOrd="0" presId="urn:microsoft.com/office/officeart/2005/8/layout/matrix2"/>
    <dgm:cxn modelId="{E02ED556-1FA3-44FF-A77E-9E5253EB9D69}" type="presParOf" srcId="{665028AA-5753-4FDA-A027-778A05855037}" destId="{7A6EB36E-60E2-41D9-8D25-51C541F67A26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C889D0-4BD1-437D-9318-433E0F54CE26}" type="doc">
      <dgm:prSet loTypeId="urn:microsoft.com/office/officeart/2005/8/layout/radial1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zh-CN" altLang="en-US"/>
        </a:p>
      </dgm:t>
    </dgm:pt>
    <dgm:pt modelId="{84B88013-AD4B-44BE-BF7D-1D486C4C3836}">
      <dgm:prSet phldrT="[文本]" custT="1"/>
      <dgm:spPr/>
      <dgm:t>
        <a:bodyPr/>
        <a:lstStyle/>
        <a:p>
          <a:r>
            <a:rPr lang="en-US" altLang="zh-CN" sz="2500" dirty="0" err="1" smtClean="0">
              <a:latin typeface="微软雅黑" pitchFamily="34" charset="-122"/>
              <a:ea typeface="微软雅黑" pitchFamily="34" charset="-122"/>
            </a:rPr>
            <a:t>Unipus</a:t>
          </a:r>
          <a:endParaRPr lang="zh-CN" altLang="en-US" sz="2500" dirty="0">
            <a:latin typeface="微软雅黑" pitchFamily="34" charset="-122"/>
            <a:ea typeface="微软雅黑" pitchFamily="34" charset="-122"/>
          </a:endParaRPr>
        </a:p>
      </dgm:t>
    </dgm:pt>
    <dgm:pt modelId="{29C4B83E-0519-43A9-AD0A-A9DC77B96C53}" type="parTrans" cxnId="{88A5393A-D88E-4913-BD0C-DFD15F67B946}">
      <dgm:prSet/>
      <dgm:spPr/>
      <dgm:t>
        <a:bodyPr/>
        <a:lstStyle/>
        <a:p>
          <a:endParaRPr lang="zh-CN" altLang="en-US" sz="2500"/>
        </a:p>
      </dgm:t>
    </dgm:pt>
    <dgm:pt modelId="{A8678957-3EFD-4262-AEAF-82205859BEFC}" type="sibTrans" cxnId="{88A5393A-D88E-4913-BD0C-DFD15F67B946}">
      <dgm:prSet/>
      <dgm:spPr/>
      <dgm:t>
        <a:bodyPr/>
        <a:lstStyle/>
        <a:p>
          <a:endParaRPr lang="zh-CN" altLang="en-US" sz="2500"/>
        </a:p>
      </dgm:t>
    </dgm:pt>
    <dgm:pt modelId="{21AF47AE-1A48-43CB-83CE-195D51B6B969}">
      <dgm:prSet phldrT="[文本]" custT="1"/>
      <dgm:spPr>
        <a:solidFill>
          <a:srgbClr val="FFC000"/>
        </a:solidFill>
      </dgm:spPr>
      <dgm:t>
        <a:bodyPr/>
        <a:lstStyle/>
        <a:p>
          <a:r>
            <a:rPr lang="zh-CN" altLang="en-US" sz="18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赛事活动</a:t>
          </a:r>
        </a:p>
      </dgm:t>
    </dgm:pt>
    <dgm:pt modelId="{2C57341E-46E4-4118-88A1-6D604BFFE31A}" type="parTrans" cxnId="{519D38A4-841A-4ECF-9053-FCC19E8DD894}">
      <dgm:prSet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zh-CN" altLang="en-US" sz="2500"/>
        </a:p>
      </dgm:t>
    </dgm:pt>
    <dgm:pt modelId="{EB68D2C5-18B7-4A7D-8A5D-38FFD3FFDD57}" type="sibTrans" cxnId="{519D38A4-841A-4ECF-9053-FCC19E8DD894}">
      <dgm:prSet/>
      <dgm:spPr/>
      <dgm:t>
        <a:bodyPr/>
        <a:lstStyle/>
        <a:p>
          <a:endParaRPr lang="zh-CN" altLang="en-US" sz="2500"/>
        </a:p>
      </dgm:t>
    </dgm:pt>
    <dgm:pt modelId="{3D1CB110-E9DE-4D46-8185-090D0AAF1EF4}">
      <dgm:prSet phldrT="[文本]" custT="1"/>
      <dgm:spPr>
        <a:solidFill>
          <a:srgbClr val="FF0000"/>
        </a:solidFill>
      </dgm:spPr>
      <dgm:t>
        <a:bodyPr/>
        <a:lstStyle/>
        <a:p>
          <a:r>
            <a:rPr lang="zh-CN" altLang="en-US" sz="1800" b="1" dirty="0">
              <a:latin typeface="微软雅黑" pitchFamily="34" charset="-122"/>
              <a:ea typeface="微软雅黑" pitchFamily="34" charset="-122"/>
            </a:rPr>
            <a:t>共建共享</a:t>
          </a:r>
        </a:p>
      </dgm:t>
    </dgm:pt>
    <dgm:pt modelId="{07163AF3-43E6-4D4B-8B28-5488B305191A}" type="parTrans" cxnId="{F48CD181-0E44-4BE8-9C44-CA594467C8F2}">
      <dgm:prSet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zh-CN" altLang="en-US" sz="2500"/>
        </a:p>
      </dgm:t>
    </dgm:pt>
    <dgm:pt modelId="{F68432F3-0FAD-4C56-9E28-347838754D0F}" type="sibTrans" cxnId="{F48CD181-0E44-4BE8-9C44-CA594467C8F2}">
      <dgm:prSet/>
      <dgm:spPr/>
      <dgm:t>
        <a:bodyPr/>
        <a:lstStyle/>
        <a:p>
          <a:endParaRPr lang="zh-CN" altLang="en-US" sz="2500"/>
        </a:p>
      </dgm:t>
    </dgm:pt>
    <dgm:pt modelId="{C1F2E7F6-4C52-43FD-9C14-39A6C93F759D}">
      <dgm:prSet phldrT="[文本]" custT="1"/>
      <dgm:spPr>
        <a:solidFill>
          <a:srgbClr val="FFC000"/>
        </a:solidFill>
      </dgm:spPr>
      <dgm:t>
        <a:bodyPr/>
        <a:lstStyle/>
        <a:p>
          <a:r>
            <a:rPr lang="zh-CN" altLang="en-US" sz="18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数字课程</a:t>
          </a:r>
        </a:p>
      </dgm:t>
    </dgm:pt>
    <dgm:pt modelId="{71B6A7A7-6B15-4E81-9A9E-FB7B25B64857}" type="parTrans" cxnId="{9759D2A6-9B06-45F5-AA7C-02A6222CD6CB}">
      <dgm:prSet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zh-CN" altLang="en-US" sz="2500"/>
        </a:p>
      </dgm:t>
    </dgm:pt>
    <dgm:pt modelId="{69E3A084-1D69-4CDA-913F-9DDD112D14ED}" type="sibTrans" cxnId="{9759D2A6-9B06-45F5-AA7C-02A6222CD6CB}">
      <dgm:prSet/>
      <dgm:spPr/>
      <dgm:t>
        <a:bodyPr/>
        <a:lstStyle/>
        <a:p>
          <a:endParaRPr lang="zh-CN" altLang="en-US" sz="2500"/>
        </a:p>
      </dgm:t>
    </dgm:pt>
    <dgm:pt modelId="{3DD9EDBE-C7C7-4058-88A0-18274A87ABED}">
      <dgm:prSet phldrT="[文本]" custT="1"/>
      <dgm:spPr>
        <a:solidFill>
          <a:srgbClr val="FFC000"/>
        </a:solidFill>
      </dgm:spPr>
      <dgm:t>
        <a:bodyPr/>
        <a:lstStyle/>
        <a:p>
          <a:r>
            <a:rPr lang="zh-CN" altLang="en-US" sz="18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学习资源</a:t>
          </a:r>
        </a:p>
      </dgm:t>
    </dgm:pt>
    <dgm:pt modelId="{3797456A-8DAC-4F9C-B6BC-EF8BD21E9164}" type="parTrans" cxnId="{4BE1A9A7-05AE-45A0-AC22-96C4B917A8C0}">
      <dgm:prSet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zh-CN" altLang="en-US" sz="2500"/>
        </a:p>
      </dgm:t>
    </dgm:pt>
    <dgm:pt modelId="{EFD7906E-EBC0-47D6-84C3-D4233C2DA66A}" type="sibTrans" cxnId="{4BE1A9A7-05AE-45A0-AC22-96C4B917A8C0}">
      <dgm:prSet/>
      <dgm:spPr/>
      <dgm:t>
        <a:bodyPr/>
        <a:lstStyle/>
        <a:p>
          <a:endParaRPr lang="zh-CN" altLang="en-US" sz="2500"/>
        </a:p>
      </dgm:t>
    </dgm:pt>
    <dgm:pt modelId="{E86E9FF5-501C-450F-860D-733B33232527}">
      <dgm:prSet phldrT="[文本]" custT="1"/>
      <dgm:spPr>
        <a:solidFill>
          <a:srgbClr val="FF0000"/>
        </a:solidFill>
      </dgm:spPr>
      <dgm:t>
        <a:bodyPr/>
        <a:lstStyle/>
        <a:p>
          <a:r>
            <a:rPr lang="zh-CN" altLang="en-US" sz="1800" b="1" dirty="0">
              <a:latin typeface="微软雅黑" pitchFamily="34" charset="-122"/>
              <a:ea typeface="微软雅黑" pitchFamily="34" charset="-122"/>
            </a:rPr>
            <a:t>院校交流</a:t>
          </a:r>
        </a:p>
      </dgm:t>
    </dgm:pt>
    <dgm:pt modelId="{D4D87BC5-3F23-4E68-86B4-4B3A7314AA2C}" type="parTrans" cxnId="{FECD2C44-4EE8-4F3C-B7E6-3995E075C248}">
      <dgm:prSet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zh-CN" altLang="en-US" sz="2500"/>
        </a:p>
      </dgm:t>
    </dgm:pt>
    <dgm:pt modelId="{18D2A0EC-F0EB-4F97-9B49-73936CD4A51A}" type="sibTrans" cxnId="{FECD2C44-4EE8-4F3C-B7E6-3995E075C248}">
      <dgm:prSet/>
      <dgm:spPr/>
      <dgm:t>
        <a:bodyPr/>
        <a:lstStyle/>
        <a:p>
          <a:endParaRPr lang="zh-CN" altLang="en-US" sz="2500"/>
        </a:p>
      </dgm:t>
    </dgm:pt>
    <dgm:pt modelId="{42D55C4F-7B54-478A-8928-EEDEB5E553CA}">
      <dgm:prSet phldrT="[文本]" custT="1"/>
      <dgm:spPr>
        <a:solidFill>
          <a:srgbClr val="FF0000"/>
        </a:solidFill>
      </dgm:spPr>
      <dgm:t>
        <a:bodyPr/>
        <a:lstStyle/>
        <a:p>
          <a:r>
            <a:rPr lang="zh-CN" altLang="en-US" sz="1800" b="1" dirty="0" smtClean="0">
              <a:latin typeface="微软雅黑" pitchFamily="34" charset="-122"/>
              <a:ea typeface="微软雅黑" pitchFamily="34" charset="-122"/>
            </a:rPr>
            <a:t>教育资讯</a:t>
          </a:r>
          <a:endParaRPr lang="zh-CN" altLang="en-US" sz="1800" b="1" dirty="0">
            <a:latin typeface="微软雅黑" pitchFamily="34" charset="-122"/>
            <a:ea typeface="微软雅黑" pitchFamily="34" charset="-122"/>
          </a:endParaRPr>
        </a:p>
      </dgm:t>
    </dgm:pt>
    <dgm:pt modelId="{D96FEC42-E715-4CDB-97E8-90D7CA3756D1}" type="parTrans" cxnId="{52227630-DAC9-41DA-BBAC-EA9BF44BF5D5}">
      <dgm:prSet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zh-CN" altLang="en-US" sz="2500"/>
        </a:p>
      </dgm:t>
    </dgm:pt>
    <dgm:pt modelId="{19A740C4-BBBF-465B-8A11-6408E38F8801}" type="sibTrans" cxnId="{52227630-DAC9-41DA-BBAC-EA9BF44BF5D5}">
      <dgm:prSet/>
      <dgm:spPr/>
      <dgm:t>
        <a:bodyPr/>
        <a:lstStyle/>
        <a:p>
          <a:endParaRPr lang="zh-CN" altLang="en-US" sz="2500"/>
        </a:p>
      </dgm:t>
    </dgm:pt>
    <dgm:pt modelId="{9C9A0C16-FB0B-41D9-9DFC-54FA1A02EFAC}">
      <dgm:prSet phldrT="[文本]" custT="1"/>
      <dgm:spPr>
        <a:solidFill>
          <a:srgbClr val="00B0F0"/>
        </a:solidFill>
      </dgm:spPr>
      <dgm:t>
        <a:bodyPr/>
        <a:lstStyle/>
        <a:p>
          <a:r>
            <a:rPr lang="zh-CN" altLang="en-US" sz="1800" b="1" dirty="0">
              <a:latin typeface="微软雅黑" pitchFamily="34" charset="-122"/>
              <a:ea typeface="微软雅黑" pitchFamily="34" charset="-122"/>
            </a:rPr>
            <a:t>科研支持</a:t>
          </a:r>
        </a:p>
      </dgm:t>
    </dgm:pt>
    <dgm:pt modelId="{980D44A7-F3FD-4633-9FE0-D2449F077153}" type="sibTrans" cxnId="{EDABACD4-D489-4F1C-88D0-0758C6E41573}">
      <dgm:prSet/>
      <dgm:spPr/>
      <dgm:t>
        <a:bodyPr/>
        <a:lstStyle/>
        <a:p>
          <a:endParaRPr lang="zh-CN" altLang="en-US" sz="2500"/>
        </a:p>
      </dgm:t>
    </dgm:pt>
    <dgm:pt modelId="{6182B320-8DC4-4973-BEB9-953080CA7963}" type="parTrans" cxnId="{EDABACD4-D489-4F1C-88D0-0758C6E41573}">
      <dgm:prSet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zh-CN" altLang="en-US" sz="2500"/>
        </a:p>
      </dgm:t>
    </dgm:pt>
    <dgm:pt modelId="{391FB392-0A40-4EEB-BAEF-00CF42E677F9}">
      <dgm:prSet phldrT="[文本]" custT="1"/>
      <dgm:spPr>
        <a:solidFill>
          <a:srgbClr val="00B0F0"/>
        </a:solidFill>
      </dgm:spPr>
      <dgm:t>
        <a:bodyPr/>
        <a:lstStyle/>
        <a:p>
          <a:r>
            <a:rPr lang="zh-CN" altLang="en-US" sz="1800" b="1" dirty="0">
              <a:latin typeface="微软雅黑" pitchFamily="34" charset="-122"/>
              <a:ea typeface="微软雅黑" pitchFamily="34" charset="-122"/>
            </a:rPr>
            <a:t>教学支持</a:t>
          </a:r>
        </a:p>
      </dgm:t>
    </dgm:pt>
    <dgm:pt modelId="{104626BE-1B98-460F-ACD1-CB577451502D}" type="sibTrans" cxnId="{C479D4A8-9DCF-44FA-A051-5610C06E17E1}">
      <dgm:prSet/>
      <dgm:spPr/>
      <dgm:t>
        <a:bodyPr/>
        <a:lstStyle/>
        <a:p>
          <a:endParaRPr lang="zh-CN" altLang="en-US" sz="2500"/>
        </a:p>
      </dgm:t>
    </dgm:pt>
    <dgm:pt modelId="{D5BD44ED-1087-40B7-8BB4-3EBC8C76F12E}" type="parTrans" cxnId="{C479D4A8-9DCF-44FA-A051-5610C06E17E1}">
      <dgm:prSet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zh-CN" altLang="en-US" sz="2500"/>
        </a:p>
      </dgm:t>
    </dgm:pt>
    <dgm:pt modelId="{42BE9C6A-2590-4FF1-B23F-310DE9A71D08}">
      <dgm:prSet phldrT="[文本]" custT="1"/>
      <dgm:spPr>
        <a:solidFill>
          <a:srgbClr val="00B0F0"/>
        </a:solidFill>
      </dgm:spPr>
      <dgm:t>
        <a:bodyPr/>
        <a:lstStyle/>
        <a:p>
          <a:r>
            <a:rPr lang="zh-CN" altLang="en-US" sz="1800" b="1" dirty="0">
              <a:latin typeface="微软雅黑" pitchFamily="34" charset="-122"/>
              <a:ea typeface="微软雅黑" pitchFamily="34" charset="-122"/>
            </a:rPr>
            <a:t>测试评价</a:t>
          </a:r>
        </a:p>
      </dgm:t>
    </dgm:pt>
    <dgm:pt modelId="{47589F34-9957-40B6-974D-A9EE075D8DEA}" type="sibTrans" cxnId="{2B256647-3089-45BD-99AB-FED679AC1F87}">
      <dgm:prSet/>
      <dgm:spPr/>
      <dgm:t>
        <a:bodyPr/>
        <a:lstStyle/>
        <a:p>
          <a:endParaRPr lang="zh-CN" altLang="en-US" sz="2500"/>
        </a:p>
      </dgm:t>
    </dgm:pt>
    <dgm:pt modelId="{7CB1C4CF-710C-4F03-8354-6F14ADDD34A4}" type="parTrans" cxnId="{2B256647-3089-45BD-99AB-FED679AC1F87}">
      <dgm:prSet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zh-CN" altLang="en-US" sz="2500"/>
        </a:p>
      </dgm:t>
    </dgm:pt>
    <dgm:pt modelId="{61100384-5A79-417F-B265-FF07E4CF25B3}">
      <dgm:prSet phldrT="[文本]" custT="1"/>
      <dgm:spPr>
        <a:solidFill>
          <a:srgbClr val="00B0F0"/>
        </a:solidFill>
      </dgm:spPr>
      <dgm:t>
        <a:bodyPr/>
        <a:lstStyle/>
        <a:p>
          <a:r>
            <a:rPr lang="zh-CN" altLang="en-US" sz="1800" b="1" dirty="0">
              <a:latin typeface="微软雅黑" pitchFamily="34" charset="-122"/>
              <a:ea typeface="微软雅黑" pitchFamily="34" charset="-122"/>
            </a:rPr>
            <a:t>教学管理</a:t>
          </a:r>
        </a:p>
      </dgm:t>
    </dgm:pt>
    <dgm:pt modelId="{2F9D37EA-A41E-4F0D-A3BF-5B0A7EA1A66C}" type="sibTrans" cxnId="{F348FE6D-D299-4787-8C5B-88712BFA751A}">
      <dgm:prSet/>
      <dgm:spPr/>
      <dgm:t>
        <a:bodyPr/>
        <a:lstStyle/>
        <a:p>
          <a:endParaRPr lang="zh-CN" altLang="en-US" sz="2500"/>
        </a:p>
      </dgm:t>
    </dgm:pt>
    <dgm:pt modelId="{0115EAAD-F705-44D0-ACB7-4347A534075F}" type="parTrans" cxnId="{F348FE6D-D299-4787-8C5B-88712BFA751A}">
      <dgm:prSet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zh-CN" altLang="en-US" sz="2500"/>
        </a:p>
      </dgm:t>
    </dgm:pt>
    <dgm:pt modelId="{6525FF0C-5B53-451A-A859-5C81CAE3FE85}">
      <dgm:prSet phldrT="[文本]" custT="1"/>
      <dgm:spPr>
        <a:solidFill>
          <a:srgbClr val="00B0F0"/>
        </a:solidFill>
      </dgm:spPr>
      <dgm:t>
        <a:bodyPr/>
        <a:lstStyle/>
        <a:p>
          <a:r>
            <a:rPr lang="zh-CN" altLang="en-US" sz="1800" b="1" dirty="0" smtClean="0">
              <a:latin typeface="微软雅黑" pitchFamily="34" charset="-122"/>
              <a:ea typeface="微软雅黑" pitchFamily="34" charset="-122"/>
            </a:rPr>
            <a:t>教师发展</a:t>
          </a:r>
          <a:endParaRPr lang="zh-CN" altLang="en-US" sz="1800" b="1" dirty="0">
            <a:latin typeface="微软雅黑" pitchFamily="34" charset="-122"/>
            <a:ea typeface="微软雅黑" pitchFamily="34" charset="-122"/>
          </a:endParaRPr>
        </a:p>
      </dgm:t>
    </dgm:pt>
    <dgm:pt modelId="{81D96D28-E5C6-4294-9FB7-1379813C9A18}" type="sibTrans" cxnId="{6F382500-6CED-416F-8010-18838B082AB8}">
      <dgm:prSet/>
      <dgm:spPr/>
      <dgm:t>
        <a:bodyPr/>
        <a:lstStyle/>
        <a:p>
          <a:endParaRPr lang="zh-CN" altLang="en-US" sz="2500"/>
        </a:p>
      </dgm:t>
    </dgm:pt>
    <dgm:pt modelId="{44A00BDE-F541-41EC-8264-DD354529D30A}" type="parTrans" cxnId="{6F382500-6CED-416F-8010-18838B082AB8}">
      <dgm:prSet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zh-CN" altLang="en-US" sz="2500"/>
        </a:p>
      </dgm:t>
    </dgm:pt>
    <dgm:pt modelId="{1C473452-71A5-40ED-9A32-829D05EE8611}" type="pres">
      <dgm:prSet presAssocID="{82C889D0-4BD1-437D-9318-433E0F54CE2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555C360-51B2-4355-948E-F5BC259C9D5E}" type="pres">
      <dgm:prSet presAssocID="{84B88013-AD4B-44BE-BF7D-1D486C4C3836}" presName="centerShape" presStyleLbl="node0" presStyleIdx="0" presStyleCnt="1" custScaleX="209099" custScaleY="203517"/>
      <dgm:spPr/>
      <dgm:t>
        <a:bodyPr/>
        <a:lstStyle/>
        <a:p>
          <a:endParaRPr lang="zh-CN" altLang="en-US"/>
        </a:p>
      </dgm:t>
    </dgm:pt>
    <dgm:pt modelId="{A74BECF8-37B2-4FB9-9920-AFFF40748925}" type="pres">
      <dgm:prSet presAssocID="{0115EAAD-F705-44D0-ACB7-4347A534075F}" presName="Name9" presStyleLbl="parChTrans1D2" presStyleIdx="0" presStyleCnt="11"/>
      <dgm:spPr/>
      <dgm:t>
        <a:bodyPr/>
        <a:lstStyle/>
        <a:p>
          <a:endParaRPr lang="zh-CN" altLang="en-US"/>
        </a:p>
      </dgm:t>
    </dgm:pt>
    <dgm:pt modelId="{30145087-CE26-4E9D-9F55-C14E002134AB}" type="pres">
      <dgm:prSet presAssocID="{0115EAAD-F705-44D0-ACB7-4347A534075F}" presName="connTx" presStyleLbl="parChTrans1D2" presStyleIdx="0" presStyleCnt="11"/>
      <dgm:spPr/>
      <dgm:t>
        <a:bodyPr/>
        <a:lstStyle/>
        <a:p>
          <a:endParaRPr lang="zh-CN" altLang="en-US"/>
        </a:p>
      </dgm:t>
    </dgm:pt>
    <dgm:pt modelId="{CF4C44A3-6135-4465-B4EA-B54C21849807}" type="pres">
      <dgm:prSet presAssocID="{61100384-5A79-417F-B265-FF07E4CF25B3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563A751-0C53-4460-8182-0CDE03E6E73E}" type="pres">
      <dgm:prSet presAssocID="{7CB1C4CF-710C-4F03-8354-6F14ADDD34A4}" presName="Name9" presStyleLbl="parChTrans1D2" presStyleIdx="1" presStyleCnt="11"/>
      <dgm:spPr/>
      <dgm:t>
        <a:bodyPr/>
        <a:lstStyle/>
        <a:p>
          <a:endParaRPr lang="zh-CN" altLang="en-US"/>
        </a:p>
      </dgm:t>
    </dgm:pt>
    <dgm:pt modelId="{E63D1BC8-B241-4B15-85A1-CA9F29A4E820}" type="pres">
      <dgm:prSet presAssocID="{7CB1C4CF-710C-4F03-8354-6F14ADDD34A4}" presName="connTx" presStyleLbl="parChTrans1D2" presStyleIdx="1" presStyleCnt="11"/>
      <dgm:spPr/>
      <dgm:t>
        <a:bodyPr/>
        <a:lstStyle/>
        <a:p>
          <a:endParaRPr lang="zh-CN" altLang="en-US"/>
        </a:p>
      </dgm:t>
    </dgm:pt>
    <dgm:pt modelId="{B1C2F36C-E656-4476-9997-8E2B1D1FB537}" type="pres">
      <dgm:prSet presAssocID="{42BE9C6A-2590-4FF1-B23F-310DE9A71D08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7E0AEAF-5D91-49DF-A29B-6DCBE582DD34}" type="pres">
      <dgm:prSet presAssocID="{D5BD44ED-1087-40B7-8BB4-3EBC8C76F12E}" presName="Name9" presStyleLbl="parChTrans1D2" presStyleIdx="2" presStyleCnt="11"/>
      <dgm:spPr/>
      <dgm:t>
        <a:bodyPr/>
        <a:lstStyle/>
        <a:p>
          <a:endParaRPr lang="zh-CN" altLang="en-US"/>
        </a:p>
      </dgm:t>
    </dgm:pt>
    <dgm:pt modelId="{906664D9-37E1-40D2-9045-5FBBF06F6199}" type="pres">
      <dgm:prSet presAssocID="{D5BD44ED-1087-40B7-8BB4-3EBC8C76F12E}" presName="connTx" presStyleLbl="parChTrans1D2" presStyleIdx="2" presStyleCnt="11"/>
      <dgm:spPr/>
      <dgm:t>
        <a:bodyPr/>
        <a:lstStyle/>
        <a:p>
          <a:endParaRPr lang="zh-CN" altLang="en-US"/>
        </a:p>
      </dgm:t>
    </dgm:pt>
    <dgm:pt modelId="{8E815676-07A2-4024-9323-5E1DCC3F486E}" type="pres">
      <dgm:prSet presAssocID="{391FB392-0A40-4EEB-BAEF-00CF42E677F9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AB590FB-2500-4651-9CAE-D546752B8710}" type="pres">
      <dgm:prSet presAssocID="{6182B320-8DC4-4973-BEB9-953080CA7963}" presName="Name9" presStyleLbl="parChTrans1D2" presStyleIdx="3" presStyleCnt="11"/>
      <dgm:spPr/>
      <dgm:t>
        <a:bodyPr/>
        <a:lstStyle/>
        <a:p>
          <a:endParaRPr lang="zh-CN" altLang="en-US"/>
        </a:p>
      </dgm:t>
    </dgm:pt>
    <dgm:pt modelId="{2C1B42C6-1428-417A-9EBE-301D8C1FD3A4}" type="pres">
      <dgm:prSet presAssocID="{6182B320-8DC4-4973-BEB9-953080CA7963}" presName="connTx" presStyleLbl="parChTrans1D2" presStyleIdx="3" presStyleCnt="11"/>
      <dgm:spPr/>
      <dgm:t>
        <a:bodyPr/>
        <a:lstStyle/>
        <a:p>
          <a:endParaRPr lang="zh-CN" altLang="en-US"/>
        </a:p>
      </dgm:t>
    </dgm:pt>
    <dgm:pt modelId="{B0D1FA59-2D99-4E99-BD80-7BFC1AFE6B6A}" type="pres">
      <dgm:prSet presAssocID="{9C9A0C16-FB0B-41D9-9DFC-54FA1A02EFAC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E37911E-CBB9-4513-ABA7-35B643020E68}" type="pres">
      <dgm:prSet presAssocID="{44A00BDE-F541-41EC-8264-DD354529D30A}" presName="Name9" presStyleLbl="parChTrans1D2" presStyleIdx="4" presStyleCnt="11"/>
      <dgm:spPr/>
      <dgm:t>
        <a:bodyPr/>
        <a:lstStyle/>
        <a:p>
          <a:endParaRPr lang="zh-CN" altLang="en-US"/>
        </a:p>
      </dgm:t>
    </dgm:pt>
    <dgm:pt modelId="{65A2D101-A970-4F84-89A7-96547FC8489C}" type="pres">
      <dgm:prSet presAssocID="{44A00BDE-F541-41EC-8264-DD354529D30A}" presName="connTx" presStyleLbl="parChTrans1D2" presStyleIdx="4" presStyleCnt="11"/>
      <dgm:spPr/>
      <dgm:t>
        <a:bodyPr/>
        <a:lstStyle/>
        <a:p>
          <a:endParaRPr lang="zh-CN" altLang="en-US"/>
        </a:p>
      </dgm:t>
    </dgm:pt>
    <dgm:pt modelId="{80C1C7C4-B1E7-4D3A-A101-4298F974C7C6}" type="pres">
      <dgm:prSet presAssocID="{6525FF0C-5B53-451A-A859-5C81CAE3FE85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36948C8-BFD7-4994-9A1D-106B2D7C501F}" type="pres">
      <dgm:prSet presAssocID="{71B6A7A7-6B15-4E81-9A9E-FB7B25B64857}" presName="Name9" presStyleLbl="parChTrans1D2" presStyleIdx="5" presStyleCnt="11"/>
      <dgm:spPr/>
      <dgm:t>
        <a:bodyPr/>
        <a:lstStyle/>
        <a:p>
          <a:endParaRPr lang="zh-CN" altLang="en-US"/>
        </a:p>
      </dgm:t>
    </dgm:pt>
    <dgm:pt modelId="{3DDA691B-86B2-4526-83C2-EDE9F5BA922C}" type="pres">
      <dgm:prSet presAssocID="{71B6A7A7-6B15-4E81-9A9E-FB7B25B64857}" presName="connTx" presStyleLbl="parChTrans1D2" presStyleIdx="5" presStyleCnt="11"/>
      <dgm:spPr/>
      <dgm:t>
        <a:bodyPr/>
        <a:lstStyle/>
        <a:p>
          <a:endParaRPr lang="zh-CN" altLang="en-US"/>
        </a:p>
      </dgm:t>
    </dgm:pt>
    <dgm:pt modelId="{0426A9F4-E5FB-4506-B1B7-58771EAEA8F1}" type="pres">
      <dgm:prSet presAssocID="{C1F2E7F6-4C52-43FD-9C14-39A6C93F759D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EA1FF63-5932-495E-ADB5-6D73F7E0A2DB}" type="pres">
      <dgm:prSet presAssocID="{3797456A-8DAC-4F9C-B6BC-EF8BD21E9164}" presName="Name9" presStyleLbl="parChTrans1D2" presStyleIdx="6" presStyleCnt="11"/>
      <dgm:spPr/>
      <dgm:t>
        <a:bodyPr/>
        <a:lstStyle/>
        <a:p>
          <a:endParaRPr lang="zh-CN" altLang="en-US"/>
        </a:p>
      </dgm:t>
    </dgm:pt>
    <dgm:pt modelId="{145033C4-7BBB-43A4-A312-EC968237D56F}" type="pres">
      <dgm:prSet presAssocID="{3797456A-8DAC-4F9C-B6BC-EF8BD21E9164}" presName="connTx" presStyleLbl="parChTrans1D2" presStyleIdx="6" presStyleCnt="11"/>
      <dgm:spPr/>
      <dgm:t>
        <a:bodyPr/>
        <a:lstStyle/>
        <a:p>
          <a:endParaRPr lang="zh-CN" altLang="en-US"/>
        </a:p>
      </dgm:t>
    </dgm:pt>
    <dgm:pt modelId="{B45037EF-1EA4-4A9D-A9F2-63E171823E4E}" type="pres">
      <dgm:prSet presAssocID="{3DD9EDBE-C7C7-4058-88A0-18274A87ABED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4BA433E-F986-40B6-9DC4-5632AB2E1139}" type="pres">
      <dgm:prSet presAssocID="{2C57341E-46E4-4118-88A1-6D604BFFE31A}" presName="Name9" presStyleLbl="parChTrans1D2" presStyleIdx="7" presStyleCnt="11"/>
      <dgm:spPr/>
      <dgm:t>
        <a:bodyPr/>
        <a:lstStyle/>
        <a:p>
          <a:endParaRPr lang="zh-CN" altLang="en-US"/>
        </a:p>
      </dgm:t>
    </dgm:pt>
    <dgm:pt modelId="{231DFBAE-3A25-4B06-95F0-61086303EF4F}" type="pres">
      <dgm:prSet presAssocID="{2C57341E-46E4-4118-88A1-6D604BFFE31A}" presName="connTx" presStyleLbl="parChTrans1D2" presStyleIdx="7" presStyleCnt="11"/>
      <dgm:spPr/>
      <dgm:t>
        <a:bodyPr/>
        <a:lstStyle/>
        <a:p>
          <a:endParaRPr lang="zh-CN" altLang="en-US"/>
        </a:p>
      </dgm:t>
    </dgm:pt>
    <dgm:pt modelId="{04C8CA3D-E521-46FA-9371-52932A9427EE}" type="pres">
      <dgm:prSet presAssocID="{21AF47AE-1A48-43CB-83CE-195D51B6B969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71B9ADC-1B26-4F03-A0E5-CC68B6AA4A15}" type="pres">
      <dgm:prSet presAssocID="{D4D87BC5-3F23-4E68-86B4-4B3A7314AA2C}" presName="Name9" presStyleLbl="parChTrans1D2" presStyleIdx="8" presStyleCnt="11"/>
      <dgm:spPr/>
      <dgm:t>
        <a:bodyPr/>
        <a:lstStyle/>
        <a:p>
          <a:endParaRPr lang="zh-CN" altLang="en-US"/>
        </a:p>
      </dgm:t>
    </dgm:pt>
    <dgm:pt modelId="{3F4A54A9-409E-4515-A074-57373B0942B1}" type="pres">
      <dgm:prSet presAssocID="{D4D87BC5-3F23-4E68-86B4-4B3A7314AA2C}" presName="connTx" presStyleLbl="parChTrans1D2" presStyleIdx="8" presStyleCnt="11"/>
      <dgm:spPr/>
      <dgm:t>
        <a:bodyPr/>
        <a:lstStyle/>
        <a:p>
          <a:endParaRPr lang="zh-CN" altLang="en-US"/>
        </a:p>
      </dgm:t>
    </dgm:pt>
    <dgm:pt modelId="{79007553-F697-4A52-9B81-8315EFA43E9A}" type="pres">
      <dgm:prSet presAssocID="{E86E9FF5-501C-450F-860D-733B33232527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D93D132-8CB0-4981-BDB1-B3D5C3F8277C}" type="pres">
      <dgm:prSet presAssocID="{D96FEC42-E715-4CDB-97E8-90D7CA3756D1}" presName="Name9" presStyleLbl="parChTrans1D2" presStyleIdx="9" presStyleCnt="11"/>
      <dgm:spPr/>
      <dgm:t>
        <a:bodyPr/>
        <a:lstStyle/>
        <a:p>
          <a:endParaRPr lang="zh-CN" altLang="en-US"/>
        </a:p>
      </dgm:t>
    </dgm:pt>
    <dgm:pt modelId="{5A6354C4-BA9E-4D3B-8F90-B2B536B692A5}" type="pres">
      <dgm:prSet presAssocID="{D96FEC42-E715-4CDB-97E8-90D7CA3756D1}" presName="connTx" presStyleLbl="parChTrans1D2" presStyleIdx="9" presStyleCnt="11"/>
      <dgm:spPr/>
      <dgm:t>
        <a:bodyPr/>
        <a:lstStyle/>
        <a:p>
          <a:endParaRPr lang="zh-CN" altLang="en-US"/>
        </a:p>
      </dgm:t>
    </dgm:pt>
    <dgm:pt modelId="{8332E230-6B65-4D95-827B-A49DADE1E6B5}" type="pres">
      <dgm:prSet presAssocID="{42D55C4F-7B54-478A-8928-EEDEB5E553CA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E57707C-33DD-4009-892E-BF8439717CF2}" type="pres">
      <dgm:prSet presAssocID="{07163AF3-43E6-4D4B-8B28-5488B305191A}" presName="Name9" presStyleLbl="parChTrans1D2" presStyleIdx="10" presStyleCnt="11"/>
      <dgm:spPr/>
      <dgm:t>
        <a:bodyPr/>
        <a:lstStyle/>
        <a:p>
          <a:endParaRPr lang="zh-CN" altLang="en-US"/>
        </a:p>
      </dgm:t>
    </dgm:pt>
    <dgm:pt modelId="{B05B2CE1-0C83-42D9-A4DD-67B7E006AE07}" type="pres">
      <dgm:prSet presAssocID="{07163AF3-43E6-4D4B-8B28-5488B305191A}" presName="connTx" presStyleLbl="parChTrans1D2" presStyleIdx="10" presStyleCnt="11"/>
      <dgm:spPr/>
      <dgm:t>
        <a:bodyPr/>
        <a:lstStyle/>
        <a:p>
          <a:endParaRPr lang="zh-CN" altLang="en-US"/>
        </a:p>
      </dgm:t>
    </dgm:pt>
    <dgm:pt modelId="{0583BEFC-707E-4072-A239-9C8B6CFD8BED}" type="pres">
      <dgm:prSet presAssocID="{3D1CB110-E9DE-4D46-8185-090D0AAF1EF4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2227630-DAC9-41DA-BBAC-EA9BF44BF5D5}" srcId="{84B88013-AD4B-44BE-BF7D-1D486C4C3836}" destId="{42D55C4F-7B54-478A-8928-EEDEB5E553CA}" srcOrd="9" destOrd="0" parTransId="{D96FEC42-E715-4CDB-97E8-90D7CA3756D1}" sibTransId="{19A740C4-BBBF-465B-8A11-6408E38F8801}"/>
    <dgm:cxn modelId="{FCC73130-6EA0-4C6E-96A0-7059C6D87141}" type="presOf" srcId="{3797456A-8DAC-4F9C-B6BC-EF8BD21E9164}" destId="{6EA1FF63-5932-495E-ADB5-6D73F7E0A2DB}" srcOrd="0" destOrd="0" presId="urn:microsoft.com/office/officeart/2005/8/layout/radial1"/>
    <dgm:cxn modelId="{74D5E1A0-FCC9-4BB0-8F56-4FB5FE7B685A}" type="presOf" srcId="{D96FEC42-E715-4CDB-97E8-90D7CA3756D1}" destId="{DD93D132-8CB0-4981-BDB1-B3D5C3F8277C}" srcOrd="0" destOrd="0" presId="urn:microsoft.com/office/officeart/2005/8/layout/radial1"/>
    <dgm:cxn modelId="{88A5393A-D88E-4913-BD0C-DFD15F67B946}" srcId="{82C889D0-4BD1-437D-9318-433E0F54CE26}" destId="{84B88013-AD4B-44BE-BF7D-1D486C4C3836}" srcOrd="0" destOrd="0" parTransId="{29C4B83E-0519-43A9-AD0A-A9DC77B96C53}" sibTransId="{A8678957-3EFD-4262-AEAF-82205859BEFC}"/>
    <dgm:cxn modelId="{EDABACD4-D489-4F1C-88D0-0758C6E41573}" srcId="{84B88013-AD4B-44BE-BF7D-1D486C4C3836}" destId="{9C9A0C16-FB0B-41D9-9DFC-54FA1A02EFAC}" srcOrd="3" destOrd="0" parTransId="{6182B320-8DC4-4973-BEB9-953080CA7963}" sibTransId="{980D44A7-F3FD-4633-9FE0-D2449F077153}"/>
    <dgm:cxn modelId="{4BE1A9A7-05AE-45A0-AC22-96C4B917A8C0}" srcId="{84B88013-AD4B-44BE-BF7D-1D486C4C3836}" destId="{3DD9EDBE-C7C7-4058-88A0-18274A87ABED}" srcOrd="6" destOrd="0" parTransId="{3797456A-8DAC-4F9C-B6BC-EF8BD21E9164}" sibTransId="{EFD7906E-EBC0-47D6-84C3-D4233C2DA66A}"/>
    <dgm:cxn modelId="{20343EFA-6B2E-472F-A4E6-29F9F6FEBFC4}" type="presOf" srcId="{7CB1C4CF-710C-4F03-8354-6F14ADDD34A4}" destId="{E63D1BC8-B241-4B15-85A1-CA9F29A4E820}" srcOrd="1" destOrd="0" presId="urn:microsoft.com/office/officeart/2005/8/layout/radial1"/>
    <dgm:cxn modelId="{DD4BD57D-C6F2-4F12-8F3C-4844DD4D5EB6}" type="presOf" srcId="{6182B320-8DC4-4973-BEB9-953080CA7963}" destId="{5AB590FB-2500-4651-9CAE-D546752B8710}" srcOrd="0" destOrd="0" presId="urn:microsoft.com/office/officeart/2005/8/layout/radial1"/>
    <dgm:cxn modelId="{519D38A4-841A-4ECF-9053-FCC19E8DD894}" srcId="{84B88013-AD4B-44BE-BF7D-1D486C4C3836}" destId="{21AF47AE-1A48-43CB-83CE-195D51B6B969}" srcOrd="7" destOrd="0" parTransId="{2C57341E-46E4-4118-88A1-6D604BFFE31A}" sibTransId="{EB68D2C5-18B7-4A7D-8A5D-38FFD3FFDD57}"/>
    <dgm:cxn modelId="{0A6AB60C-881B-498C-9FCC-3FDF9874CB4B}" type="presOf" srcId="{3DD9EDBE-C7C7-4058-88A0-18274A87ABED}" destId="{B45037EF-1EA4-4A9D-A9F2-63E171823E4E}" srcOrd="0" destOrd="0" presId="urn:microsoft.com/office/officeart/2005/8/layout/radial1"/>
    <dgm:cxn modelId="{C479D4A8-9DCF-44FA-A051-5610C06E17E1}" srcId="{84B88013-AD4B-44BE-BF7D-1D486C4C3836}" destId="{391FB392-0A40-4EEB-BAEF-00CF42E677F9}" srcOrd="2" destOrd="0" parTransId="{D5BD44ED-1087-40B7-8BB4-3EBC8C76F12E}" sibTransId="{104626BE-1B98-460F-ACD1-CB577451502D}"/>
    <dgm:cxn modelId="{21DE1CC0-7D89-4BA6-96EA-22E731C10783}" type="presOf" srcId="{71B6A7A7-6B15-4E81-9A9E-FB7B25B64857}" destId="{3DDA691B-86B2-4526-83C2-EDE9F5BA922C}" srcOrd="1" destOrd="0" presId="urn:microsoft.com/office/officeart/2005/8/layout/radial1"/>
    <dgm:cxn modelId="{9759D2A6-9B06-45F5-AA7C-02A6222CD6CB}" srcId="{84B88013-AD4B-44BE-BF7D-1D486C4C3836}" destId="{C1F2E7F6-4C52-43FD-9C14-39A6C93F759D}" srcOrd="5" destOrd="0" parTransId="{71B6A7A7-6B15-4E81-9A9E-FB7B25B64857}" sibTransId="{69E3A084-1D69-4CDA-913F-9DDD112D14ED}"/>
    <dgm:cxn modelId="{2B256647-3089-45BD-99AB-FED679AC1F87}" srcId="{84B88013-AD4B-44BE-BF7D-1D486C4C3836}" destId="{42BE9C6A-2590-4FF1-B23F-310DE9A71D08}" srcOrd="1" destOrd="0" parTransId="{7CB1C4CF-710C-4F03-8354-6F14ADDD34A4}" sibTransId="{47589F34-9957-40B6-974D-A9EE075D8DEA}"/>
    <dgm:cxn modelId="{7C396E36-BBDB-40F4-9087-DA43E2EB964D}" type="presOf" srcId="{42BE9C6A-2590-4FF1-B23F-310DE9A71D08}" destId="{B1C2F36C-E656-4476-9997-8E2B1D1FB537}" srcOrd="0" destOrd="0" presId="urn:microsoft.com/office/officeart/2005/8/layout/radial1"/>
    <dgm:cxn modelId="{6F382500-6CED-416F-8010-18838B082AB8}" srcId="{84B88013-AD4B-44BE-BF7D-1D486C4C3836}" destId="{6525FF0C-5B53-451A-A859-5C81CAE3FE85}" srcOrd="4" destOrd="0" parTransId="{44A00BDE-F541-41EC-8264-DD354529D30A}" sibTransId="{81D96D28-E5C6-4294-9FB7-1379813C9A18}"/>
    <dgm:cxn modelId="{870CCD3D-C225-448B-8868-F4959F826313}" type="presOf" srcId="{07163AF3-43E6-4D4B-8B28-5488B305191A}" destId="{8E57707C-33DD-4009-892E-BF8439717CF2}" srcOrd="0" destOrd="0" presId="urn:microsoft.com/office/officeart/2005/8/layout/radial1"/>
    <dgm:cxn modelId="{F39F9979-D669-41D8-9FD9-ECC450658D3B}" type="presOf" srcId="{C1F2E7F6-4C52-43FD-9C14-39A6C93F759D}" destId="{0426A9F4-E5FB-4506-B1B7-58771EAEA8F1}" srcOrd="0" destOrd="0" presId="urn:microsoft.com/office/officeart/2005/8/layout/radial1"/>
    <dgm:cxn modelId="{2FE517BD-A29A-421C-8C35-9630BBA02F64}" type="presOf" srcId="{2C57341E-46E4-4118-88A1-6D604BFFE31A}" destId="{C4BA433E-F986-40B6-9DC4-5632AB2E1139}" srcOrd="0" destOrd="0" presId="urn:microsoft.com/office/officeart/2005/8/layout/radial1"/>
    <dgm:cxn modelId="{8C379E10-73DF-42C1-96A2-E57543442E9A}" type="presOf" srcId="{0115EAAD-F705-44D0-ACB7-4347A534075F}" destId="{A74BECF8-37B2-4FB9-9920-AFFF40748925}" srcOrd="0" destOrd="0" presId="urn:microsoft.com/office/officeart/2005/8/layout/radial1"/>
    <dgm:cxn modelId="{2792BA9D-DBEF-446F-AAB1-735CEFECA18C}" type="presOf" srcId="{07163AF3-43E6-4D4B-8B28-5488B305191A}" destId="{B05B2CE1-0C83-42D9-A4DD-67B7E006AE07}" srcOrd="1" destOrd="0" presId="urn:microsoft.com/office/officeart/2005/8/layout/radial1"/>
    <dgm:cxn modelId="{4F9EEF2A-A744-4247-9A29-FCB38C4F90A3}" type="presOf" srcId="{84B88013-AD4B-44BE-BF7D-1D486C4C3836}" destId="{3555C360-51B2-4355-948E-F5BC259C9D5E}" srcOrd="0" destOrd="0" presId="urn:microsoft.com/office/officeart/2005/8/layout/radial1"/>
    <dgm:cxn modelId="{3E51B17F-9C5B-4C17-B688-F87079E3EACD}" type="presOf" srcId="{9C9A0C16-FB0B-41D9-9DFC-54FA1A02EFAC}" destId="{B0D1FA59-2D99-4E99-BD80-7BFC1AFE6B6A}" srcOrd="0" destOrd="0" presId="urn:microsoft.com/office/officeart/2005/8/layout/radial1"/>
    <dgm:cxn modelId="{6382159F-AED9-4781-A061-ABB73EAAC3C6}" type="presOf" srcId="{61100384-5A79-417F-B265-FF07E4CF25B3}" destId="{CF4C44A3-6135-4465-B4EA-B54C21849807}" srcOrd="0" destOrd="0" presId="urn:microsoft.com/office/officeart/2005/8/layout/radial1"/>
    <dgm:cxn modelId="{F48CD181-0E44-4BE8-9C44-CA594467C8F2}" srcId="{84B88013-AD4B-44BE-BF7D-1D486C4C3836}" destId="{3D1CB110-E9DE-4D46-8185-090D0AAF1EF4}" srcOrd="10" destOrd="0" parTransId="{07163AF3-43E6-4D4B-8B28-5488B305191A}" sibTransId="{F68432F3-0FAD-4C56-9E28-347838754D0F}"/>
    <dgm:cxn modelId="{A67F44D2-7F58-4BFA-BFB5-3980EF673297}" type="presOf" srcId="{D5BD44ED-1087-40B7-8BB4-3EBC8C76F12E}" destId="{E7E0AEAF-5D91-49DF-A29B-6DCBE582DD34}" srcOrd="0" destOrd="0" presId="urn:microsoft.com/office/officeart/2005/8/layout/radial1"/>
    <dgm:cxn modelId="{F348FE6D-D299-4787-8C5B-88712BFA751A}" srcId="{84B88013-AD4B-44BE-BF7D-1D486C4C3836}" destId="{61100384-5A79-417F-B265-FF07E4CF25B3}" srcOrd="0" destOrd="0" parTransId="{0115EAAD-F705-44D0-ACB7-4347A534075F}" sibTransId="{2F9D37EA-A41E-4F0D-A3BF-5B0A7EA1A66C}"/>
    <dgm:cxn modelId="{11E6B98A-AD2E-43FD-AB52-2A215CE340F4}" type="presOf" srcId="{E86E9FF5-501C-450F-860D-733B33232527}" destId="{79007553-F697-4A52-9B81-8315EFA43E9A}" srcOrd="0" destOrd="0" presId="urn:microsoft.com/office/officeart/2005/8/layout/radial1"/>
    <dgm:cxn modelId="{4749C25B-8427-4797-8988-48F4433A4138}" type="presOf" srcId="{2C57341E-46E4-4118-88A1-6D604BFFE31A}" destId="{231DFBAE-3A25-4B06-95F0-61086303EF4F}" srcOrd="1" destOrd="0" presId="urn:microsoft.com/office/officeart/2005/8/layout/radial1"/>
    <dgm:cxn modelId="{9C800C44-F36A-4195-A3D3-81CDB3AF9138}" type="presOf" srcId="{6525FF0C-5B53-451A-A859-5C81CAE3FE85}" destId="{80C1C7C4-B1E7-4D3A-A101-4298F974C7C6}" srcOrd="0" destOrd="0" presId="urn:microsoft.com/office/officeart/2005/8/layout/radial1"/>
    <dgm:cxn modelId="{C9C96E80-1C5C-49E5-9882-545CFF46181D}" type="presOf" srcId="{3797456A-8DAC-4F9C-B6BC-EF8BD21E9164}" destId="{145033C4-7BBB-43A4-A312-EC968237D56F}" srcOrd="1" destOrd="0" presId="urn:microsoft.com/office/officeart/2005/8/layout/radial1"/>
    <dgm:cxn modelId="{E9FA2130-9693-4CE0-8CF2-5EB0A44BEDFF}" type="presOf" srcId="{21AF47AE-1A48-43CB-83CE-195D51B6B969}" destId="{04C8CA3D-E521-46FA-9371-52932A9427EE}" srcOrd="0" destOrd="0" presId="urn:microsoft.com/office/officeart/2005/8/layout/radial1"/>
    <dgm:cxn modelId="{B48B863D-6BEF-476E-A520-640C64EAB187}" type="presOf" srcId="{D4D87BC5-3F23-4E68-86B4-4B3A7314AA2C}" destId="{3F4A54A9-409E-4515-A074-57373B0942B1}" srcOrd="1" destOrd="0" presId="urn:microsoft.com/office/officeart/2005/8/layout/radial1"/>
    <dgm:cxn modelId="{92CB652D-82E1-4E8C-B1C4-C50737332F90}" type="presOf" srcId="{0115EAAD-F705-44D0-ACB7-4347A534075F}" destId="{30145087-CE26-4E9D-9F55-C14E002134AB}" srcOrd="1" destOrd="0" presId="urn:microsoft.com/office/officeart/2005/8/layout/radial1"/>
    <dgm:cxn modelId="{CD703A89-BE17-4358-BAED-FC9899C542F5}" type="presOf" srcId="{71B6A7A7-6B15-4E81-9A9E-FB7B25B64857}" destId="{F36948C8-BFD7-4994-9A1D-106B2D7C501F}" srcOrd="0" destOrd="0" presId="urn:microsoft.com/office/officeart/2005/8/layout/radial1"/>
    <dgm:cxn modelId="{AC18CCF9-8156-4842-B0AD-65D3135E537B}" type="presOf" srcId="{44A00BDE-F541-41EC-8264-DD354529D30A}" destId="{AE37911E-CBB9-4513-ABA7-35B643020E68}" srcOrd="0" destOrd="0" presId="urn:microsoft.com/office/officeart/2005/8/layout/radial1"/>
    <dgm:cxn modelId="{F057E2E7-821F-4C2F-8B07-03B628B5B140}" type="presOf" srcId="{82C889D0-4BD1-437D-9318-433E0F54CE26}" destId="{1C473452-71A5-40ED-9A32-829D05EE8611}" srcOrd="0" destOrd="0" presId="urn:microsoft.com/office/officeart/2005/8/layout/radial1"/>
    <dgm:cxn modelId="{84EA8DA4-AF6B-449D-A36A-091451F318FE}" type="presOf" srcId="{D4D87BC5-3F23-4E68-86B4-4B3A7314AA2C}" destId="{E71B9ADC-1B26-4F03-A0E5-CC68B6AA4A15}" srcOrd="0" destOrd="0" presId="urn:microsoft.com/office/officeart/2005/8/layout/radial1"/>
    <dgm:cxn modelId="{6F2D1362-E924-40FD-B9AC-D6ED91A5520B}" type="presOf" srcId="{44A00BDE-F541-41EC-8264-DD354529D30A}" destId="{65A2D101-A970-4F84-89A7-96547FC8489C}" srcOrd="1" destOrd="0" presId="urn:microsoft.com/office/officeart/2005/8/layout/radial1"/>
    <dgm:cxn modelId="{C5C6B255-6239-48DC-B10A-98F53D1B454A}" type="presOf" srcId="{7CB1C4CF-710C-4F03-8354-6F14ADDD34A4}" destId="{7563A751-0C53-4460-8182-0CDE03E6E73E}" srcOrd="0" destOrd="0" presId="urn:microsoft.com/office/officeart/2005/8/layout/radial1"/>
    <dgm:cxn modelId="{CAEE48D1-B14D-4684-B78A-10E27591D9BF}" type="presOf" srcId="{391FB392-0A40-4EEB-BAEF-00CF42E677F9}" destId="{8E815676-07A2-4024-9323-5E1DCC3F486E}" srcOrd="0" destOrd="0" presId="urn:microsoft.com/office/officeart/2005/8/layout/radial1"/>
    <dgm:cxn modelId="{F1599723-2878-405B-B49B-3985C8B41048}" type="presOf" srcId="{D5BD44ED-1087-40B7-8BB4-3EBC8C76F12E}" destId="{906664D9-37E1-40D2-9045-5FBBF06F6199}" srcOrd="1" destOrd="0" presId="urn:microsoft.com/office/officeart/2005/8/layout/radial1"/>
    <dgm:cxn modelId="{BEC3191A-85C7-4384-8937-7729F94EFA3C}" type="presOf" srcId="{42D55C4F-7B54-478A-8928-EEDEB5E553CA}" destId="{8332E230-6B65-4D95-827B-A49DADE1E6B5}" srcOrd="0" destOrd="0" presId="urn:microsoft.com/office/officeart/2005/8/layout/radial1"/>
    <dgm:cxn modelId="{F8641E40-EAE8-4D3E-A102-8999358E5DBE}" type="presOf" srcId="{D96FEC42-E715-4CDB-97E8-90D7CA3756D1}" destId="{5A6354C4-BA9E-4D3B-8F90-B2B536B692A5}" srcOrd="1" destOrd="0" presId="urn:microsoft.com/office/officeart/2005/8/layout/radial1"/>
    <dgm:cxn modelId="{6B146112-029E-453E-8CA4-BB2A391826EF}" type="presOf" srcId="{3D1CB110-E9DE-4D46-8185-090D0AAF1EF4}" destId="{0583BEFC-707E-4072-A239-9C8B6CFD8BED}" srcOrd="0" destOrd="0" presId="urn:microsoft.com/office/officeart/2005/8/layout/radial1"/>
    <dgm:cxn modelId="{675B0F37-033E-498E-838D-F2BF4BAA4043}" type="presOf" srcId="{6182B320-8DC4-4973-BEB9-953080CA7963}" destId="{2C1B42C6-1428-417A-9EBE-301D8C1FD3A4}" srcOrd="1" destOrd="0" presId="urn:microsoft.com/office/officeart/2005/8/layout/radial1"/>
    <dgm:cxn modelId="{FECD2C44-4EE8-4F3C-B7E6-3995E075C248}" srcId="{84B88013-AD4B-44BE-BF7D-1D486C4C3836}" destId="{E86E9FF5-501C-450F-860D-733B33232527}" srcOrd="8" destOrd="0" parTransId="{D4D87BC5-3F23-4E68-86B4-4B3A7314AA2C}" sibTransId="{18D2A0EC-F0EB-4F97-9B49-73936CD4A51A}"/>
    <dgm:cxn modelId="{93BB8456-7DB2-4D21-A493-243D9767D381}" type="presParOf" srcId="{1C473452-71A5-40ED-9A32-829D05EE8611}" destId="{3555C360-51B2-4355-948E-F5BC259C9D5E}" srcOrd="0" destOrd="0" presId="urn:microsoft.com/office/officeart/2005/8/layout/radial1"/>
    <dgm:cxn modelId="{2FE7A7CB-14C3-4CEC-AEB6-5632E8DE04CF}" type="presParOf" srcId="{1C473452-71A5-40ED-9A32-829D05EE8611}" destId="{A74BECF8-37B2-4FB9-9920-AFFF40748925}" srcOrd="1" destOrd="0" presId="urn:microsoft.com/office/officeart/2005/8/layout/radial1"/>
    <dgm:cxn modelId="{4EFA7D8E-82DD-4946-B186-E097EEB8DD65}" type="presParOf" srcId="{A74BECF8-37B2-4FB9-9920-AFFF40748925}" destId="{30145087-CE26-4E9D-9F55-C14E002134AB}" srcOrd="0" destOrd="0" presId="urn:microsoft.com/office/officeart/2005/8/layout/radial1"/>
    <dgm:cxn modelId="{7C481B63-5F6B-46D3-B313-CA234237FB58}" type="presParOf" srcId="{1C473452-71A5-40ED-9A32-829D05EE8611}" destId="{CF4C44A3-6135-4465-B4EA-B54C21849807}" srcOrd="2" destOrd="0" presId="urn:microsoft.com/office/officeart/2005/8/layout/radial1"/>
    <dgm:cxn modelId="{06A94ED3-5387-46A1-9EDC-9B1D26F40449}" type="presParOf" srcId="{1C473452-71A5-40ED-9A32-829D05EE8611}" destId="{7563A751-0C53-4460-8182-0CDE03E6E73E}" srcOrd="3" destOrd="0" presId="urn:microsoft.com/office/officeart/2005/8/layout/radial1"/>
    <dgm:cxn modelId="{03D349A0-FAED-4235-BE1D-1CAB90497B23}" type="presParOf" srcId="{7563A751-0C53-4460-8182-0CDE03E6E73E}" destId="{E63D1BC8-B241-4B15-85A1-CA9F29A4E820}" srcOrd="0" destOrd="0" presId="urn:microsoft.com/office/officeart/2005/8/layout/radial1"/>
    <dgm:cxn modelId="{20DF3E9D-1632-40BD-AA6B-A41C317A0E4F}" type="presParOf" srcId="{1C473452-71A5-40ED-9A32-829D05EE8611}" destId="{B1C2F36C-E656-4476-9997-8E2B1D1FB537}" srcOrd="4" destOrd="0" presId="urn:microsoft.com/office/officeart/2005/8/layout/radial1"/>
    <dgm:cxn modelId="{F3441AAE-E052-4873-BCC4-72EE29CAD952}" type="presParOf" srcId="{1C473452-71A5-40ED-9A32-829D05EE8611}" destId="{E7E0AEAF-5D91-49DF-A29B-6DCBE582DD34}" srcOrd="5" destOrd="0" presId="urn:microsoft.com/office/officeart/2005/8/layout/radial1"/>
    <dgm:cxn modelId="{CA8A00B2-7DB7-41E0-92A6-D6E873EBC332}" type="presParOf" srcId="{E7E0AEAF-5D91-49DF-A29B-6DCBE582DD34}" destId="{906664D9-37E1-40D2-9045-5FBBF06F6199}" srcOrd="0" destOrd="0" presId="urn:microsoft.com/office/officeart/2005/8/layout/radial1"/>
    <dgm:cxn modelId="{5EA806C0-4B12-45B9-99D2-450DBCB2ED49}" type="presParOf" srcId="{1C473452-71A5-40ED-9A32-829D05EE8611}" destId="{8E815676-07A2-4024-9323-5E1DCC3F486E}" srcOrd="6" destOrd="0" presId="urn:microsoft.com/office/officeart/2005/8/layout/radial1"/>
    <dgm:cxn modelId="{76ED58DB-AF2B-4509-907E-929C09BE8965}" type="presParOf" srcId="{1C473452-71A5-40ED-9A32-829D05EE8611}" destId="{5AB590FB-2500-4651-9CAE-D546752B8710}" srcOrd="7" destOrd="0" presId="urn:microsoft.com/office/officeart/2005/8/layout/radial1"/>
    <dgm:cxn modelId="{AEC660DF-8F75-4B5B-93AC-04E94E415C39}" type="presParOf" srcId="{5AB590FB-2500-4651-9CAE-D546752B8710}" destId="{2C1B42C6-1428-417A-9EBE-301D8C1FD3A4}" srcOrd="0" destOrd="0" presId="urn:microsoft.com/office/officeart/2005/8/layout/radial1"/>
    <dgm:cxn modelId="{9CADFF99-D0D9-4F47-925F-99B6D866EFC1}" type="presParOf" srcId="{1C473452-71A5-40ED-9A32-829D05EE8611}" destId="{B0D1FA59-2D99-4E99-BD80-7BFC1AFE6B6A}" srcOrd="8" destOrd="0" presId="urn:microsoft.com/office/officeart/2005/8/layout/radial1"/>
    <dgm:cxn modelId="{B8108EB4-EA09-40B4-8DCF-3A71F7D9DB3C}" type="presParOf" srcId="{1C473452-71A5-40ED-9A32-829D05EE8611}" destId="{AE37911E-CBB9-4513-ABA7-35B643020E68}" srcOrd="9" destOrd="0" presId="urn:microsoft.com/office/officeart/2005/8/layout/radial1"/>
    <dgm:cxn modelId="{6A88D95D-0EB4-4C77-BDCF-7515A6900452}" type="presParOf" srcId="{AE37911E-CBB9-4513-ABA7-35B643020E68}" destId="{65A2D101-A970-4F84-89A7-96547FC8489C}" srcOrd="0" destOrd="0" presId="urn:microsoft.com/office/officeart/2005/8/layout/radial1"/>
    <dgm:cxn modelId="{5922E30B-F356-4145-A440-7066B0B5D799}" type="presParOf" srcId="{1C473452-71A5-40ED-9A32-829D05EE8611}" destId="{80C1C7C4-B1E7-4D3A-A101-4298F974C7C6}" srcOrd="10" destOrd="0" presId="urn:microsoft.com/office/officeart/2005/8/layout/radial1"/>
    <dgm:cxn modelId="{E719ACFD-F012-4942-9EFA-D17E1BC8A539}" type="presParOf" srcId="{1C473452-71A5-40ED-9A32-829D05EE8611}" destId="{F36948C8-BFD7-4994-9A1D-106B2D7C501F}" srcOrd="11" destOrd="0" presId="urn:microsoft.com/office/officeart/2005/8/layout/radial1"/>
    <dgm:cxn modelId="{C63B2B20-2267-4B65-ACF6-C6B9278290C0}" type="presParOf" srcId="{F36948C8-BFD7-4994-9A1D-106B2D7C501F}" destId="{3DDA691B-86B2-4526-83C2-EDE9F5BA922C}" srcOrd="0" destOrd="0" presId="urn:microsoft.com/office/officeart/2005/8/layout/radial1"/>
    <dgm:cxn modelId="{123A2DBF-B130-41FE-AF73-537C538A4BF6}" type="presParOf" srcId="{1C473452-71A5-40ED-9A32-829D05EE8611}" destId="{0426A9F4-E5FB-4506-B1B7-58771EAEA8F1}" srcOrd="12" destOrd="0" presId="urn:microsoft.com/office/officeart/2005/8/layout/radial1"/>
    <dgm:cxn modelId="{D60AB271-4435-49F5-8053-C48AC20DB3C9}" type="presParOf" srcId="{1C473452-71A5-40ED-9A32-829D05EE8611}" destId="{6EA1FF63-5932-495E-ADB5-6D73F7E0A2DB}" srcOrd="13" destOrd="0" presId="urn:microsoft.com/office/officeart/2005/8/layout/radial1"/>
    <dgm:cxn modelId="{D50F32C5-D268-4898-9B67-31677D4D812B}" type="presParOf" srcId="{6EA1FF63-5932-495E-ADB5-6D73F7E0A2DB}" destId="{145033C4-7BBB-43A4-A312-EC968237D56F}" srcOrd="0" destOrd="0" presId="urn:microsoft.com/office/officeart/2005/8/layout/radial1"/>
    <dgm:cxn modelId="{4CE26C1A-D371-40B5-9BD8-380C8EBF99BF}" type="presParOf" srcId="{1C473452-71A5-40ED-9A32-829D05EE8611}" destId="{B45037EF-1EA4-4A9D-A9F2-63E171823E4E}" srcOrd="14" destOrd="0" presId="urn:microsoft.com/office/officeart/2005/8/layout/radial1"/>
    <dgm:cxn modelId="{E03A8E1B-57F1-45A1-9999-A8513953014A}" type="presParOf" srcId="{1C473452-71A5-40ED-9A32-829D05EE8611}" destId="{C4BA433E-F986-40B6-9DC4-5632AB2E1139}" srcOrd="15" destOrd="0" presId="urn:microsoft.com/office/officeart/2005/8/layout/radial1"/>
    <dgm:cxn modelId="{60435901-1E8D-4939-8C1F-7F5F29D291A5}" type="presParOf" srcId="{C4BA433E-F986-40B6-9DC4-5632AB2E1139}" destId="{231DFBAE-3A25-4B06-95F0-61086303EF4F}" srcOrd="0" destOrd="0" presId="urn:microsoft.com/office/officeart/2005/8/layout/radial1"/>
    <dgm:cxn modelId="{BF30B795-156C-4011-B772-B07970162574}" type="presParOf" srcId="{1C473452-71A5-40ED-9A32-829D05EE8611}" destId="{04C8CA3D-E521-46FA-9371-52932A9427EE}" srcOrd="16" destOrd="0" presId="urn:microsoft.com/office/officeart/2005/8/layout/radial1"/>
    <dgm:cxn modelId="{EB9F6989-8B08-4C73-84A1-349B71C48C66}" type="presParOf" srcId="{1C473452-71A5-40ED-9A32-829D05EE8611}" destId="{E71B9ADC-1B26-4F03-A0E5-CC68B6AA4A15}" srcOrd="17" destOrd="0" presId="urn:microsoft.com/office/officeart/2005/8/layout/radial1"/>
    <dgm:cxn modelId="{92DC7EC9-3E80-4141-8413-1CDC59F50CB1}" type="presParOf" srcId="{E71B9ADC-1B26-4F03-A0E5-CC68B6AA4A15}" destId="{3F4A54A9-409E-4515-A074-57373B0942B1}" srcOrd="0" destOrd="0" presId="urn:microsoft.com/office/officeart/2005/8/layout/radial1"/>
    <dgm:cxn modelId="{24C4E161-4FE0-407C-B8AB-03EDFB53490C}" type="presParOf" srcId="{1C473452-71A5-40ED-9A32-829D05EE8611}" destId="{79007553-F697-4A52-9B81-8315EFA43E9A}" srcOrd="18" destOrd="0" presId="urn:microsoft.com/office/officeart/2005/8/layout/radial1"/>
    <dgm:cxn modelId="{78F7C5D5-674D-427C-95A8-8BECA0F8B3D9}" type="presParOf" srcId="{1C473452-71A5-40ED-9A32-829D05EE8611}" destId="{DD93D132-8CB0-4981-BDB1-B3D5C3F8277C}" srcOrd="19" destOrd="0" presId="urn:microsoft.com/office/officeart/2005/8/layout/radial1"/>
    <dgm:cxn modelId="{04593CD4-36DA-4DCC-9EE6-505CEC09D785}" type="presParOf" srcId="{DD93D132-8CB0-4981-BDB1-B3D5C3F8277C}" destId="{5A6354C4-BA9E-4D3B-8F90-B2B536B692A5}" srcOrd="0" destOrd="0" presId="urn:microsoft.com/office/officeart/2005/8/layout/radial1"/>
    <dgm:cxn modelId="{606C35A7-49A6-4915-8E66-74525757421E}" type="presParOf" srcId="{1C473452-71A5-40ED-9A32-829D05EE8611}" destId="{8332E230-6B65-4D95-827B-A49DADE1E6B5}" srcOrd="20" destOrd="0" presId="urn:microsoft.com/office/officeart/2005/8/layout/radial1"/>
    <dgm:cxn modelId="{FE32ABAC-6DFA-41B4-B59B-5B103FAF2C8A}" type="presParOf" srcId="{1C473452-71A5-40ED-9A32-829D05EE8611}" destId="{8E57707C-33DD-4009-892E-BF8439717CF2}" srcOrd="21" destOrd="0" presId="urn:microsoft.com/office/officeart/2005/8/layout/radial1"/>
    <dgm:cxn modelId="{826BAB20-8B7B-490F-8C37-BC04698ED32E}" type="presParOf" srcId="{8E57707C-33DD-4009-892E-BF8439717CF2}" destId="{B05B2CE1-0C83-42D9-A4DD-67B7E006AE07}" srcOrd="0" destOrd="0" presId="urn:microsoft.com/office/officeart/2005/8/layout/radial1"/>
    <dgm:cxn modelId="{8B1F524C-F91F-45B6-ACF3-AE6AEA3F0128}" type="presParOf" srcId="{1C473452-71A5-40ED-9A32-829D05EE8611}" destId="{0583BEFC-707E-4072-A239-9C8B6CFD8BED}" srcOrd="2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1EACC-7BB3-4105-9B33-13B170786902}">
      <dsp:nvSpPr>
        <dsp:cNvPr id="0" name=""/>
        <dsp:cNvSpPr/>
      </dsp:nvSpPr>
      <dsp:spPr>
        <a:xfrm>
          <a:off x="338666" y="0"/>
          <a:ext cx="5418667" cy="5418667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027324-75B7-4AA2-99D2-B2C52473E2C4}">
      <dsp:nvSpPr>
        <dsp:cNvPr id="0" name=""/>
        <dsp:cNvSpPr/>
      </dsp:nvSpPr>
      <dsp:spPr>
        <a:xfrm>
          <a:off x="690879" y="352213"/>
          <a:ext cx="2167466" cy="2167466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>
              <a:solidFill>
                <a:schemeClr val="tx1"/>
              </a:solidFill>
            </a:rPr>
            <a:t>教学方法</a:t>
          </a:r>
          <a:endParaRPr lang="zh-CN" altLang="en-US" sz="3200" b="1" kern="1200" dirty="0">
            <a:solidFill>
              <a:schemeClr val="tx1"/>
            </a:solidFill>
          </a:endParaRPr>
        </a:p>
      </dsp:txBody>
      <dsp:txXfrm>
        <a:off x="796686" y="458020"/>
        <a:ext cx="1955852" cy="1955852"/>
      </dsp:txXfrm>
    </dsp:sp>
    <dsp:sp modelId="{BD6DD016-918B-4F2F-A598-DB7438FFD013}">
      <dsp:nvSpPr>
        <dsp:cNvPr id="0" name=""/>
        <dsp:cNvSpPr/>
      </dsp:nvSpPr>
      <dsp:spPr>
        <a:xfrm>
          <a:off x="3237653" y="352213"/>
          <a:ext cx="2167466" cy="2167466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glow rad="63500">
            <a:schemeClr val="accent1">
              <a:satMod val="175000"/>
              <a:alpha val="40000"/>
            </a:schemeClr>
          </a:glow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>
              <a:solidFill>
                <a:schemeClr val="tx1"/>
              </a:solidFill>
            </a:rPr>
            <a:t>科研方法</a:t>
          </a:r>
          <a:endParaRPr lang="zh-CN" altLang="en-US" sz="3200" b="1" kern="1200" dirty="0">
            <a:solidFill>
              <a:schemeClr val="tx1"/>
            </a:solidFill>
          </a:endParaRPr>
        </a:p>
      </dsp:txBody>
      <dsp:txXfrm>
        <a:off x="3343460" y="458020"/>
        <a:ext cx="1955852" cy="1955852"/>
      </dsp:txXfrm>
    </dsp:sp>
    <dsp:sp modelId="{9C7DA2B3-4CF1-491B-9648-6B58AD1D715A}">
      <dsp:nvSpPr>
        <dsp:cNvPr id="0" name=""/>
        <dsp:cNvSpPr/>
      </dsp:nvSpPr>
      <dsp:spPr>
        <a:xfrm>
          <a:off x="690879" y="2898986"/>
          <a:ext cx="2167466" cy="2167466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>
              <a:solidFill>
                <a:schemeClr val="tx1"/>
              </a:solidFill>
            </a:rPr>
            <a:t>专项能力</a:t>
          </a:r>
          <a:endParaRPr lang="zh-CN" altLang="en-US" sz="3200" b="1" kern="1200" dirty="0">
            <a:solidFill>
              <a:schemeClr val="tx1"/>
            </a:solidFill>
          </a:endParaRPr>
        </a:p>
      </dsp:txBody>
      <dsp:txXfrm>
        <a:off x="796686" y="3004793"/>
        <a:ext cx="1955852" cy="1955852"/>
      </dsp:txXfrm>
    </dsp:sp>
    <dsp:sp modelId="{7A6EB36E-60E2-41D9-8D25-51C541F67A26}">
      <dsp:nvSpPr>
        <dsp:cNvPr id="0" name=""/>
        <dsp:cNvSpPr/>
      </dsp:nvSpPr>
      <dsp:spPr>
        <a:xfrm>
          <a:off x="3237653" y="2898986"/>
          <a:ext cx="2167466" cy="2167466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>
              <a:solidFill>
                <a:schemeClr val="tx1"/>
              </a:solidFill>
            </a:rPr>
            <a:t>科研专题</a:t>
          </a:r>
          <a:endParaRPr lang="zh-CN" altLang="en-US" sz="3200" b="1" kern="1200" dirty="0">
            <a:solidFill>
              <a:schemeClr val="tx1"/>
            </a:solidFill>
          </a:endParaRPr>
        </a:p>
      </dsp:txBody>
      <dsp:txXfrm>
        <a:off x="3343460" y="3004793"/>
        <a:ext cx="1955852" cy="19558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55C360-51B2-4355-948E-F5BC259C9D5E}">
      <dsp:nvSpPr>
        <dsp:cNvPr id="0" name=""/>
        <dsp:cNvSpPr/>
      </dsp:nvSpPr>
      <dsp:spPr>
        <a:xfrm>
          <a:off x="2418104" y="1819128"/>
          <a:ext cx="2096279" cy="204031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dirty="0" err="1" smtClean="0">
              <a:latin typeface="微软雅黑" pitchFamily="34" charset="-122"/>
              <a:ea typeface="微软雅黑" pitchFamily="34" charset="-122"/>
            </a:rPr>
            <a:t>Unipus</a:t>
          </a:r>
          <a:endParaRPr lang="zh-CN" altLang="en-US" sz="25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2725097" y="2117926"/>
        <a:ext cx="1482293" cy="1442722"/>
      </dsp:txXfrm>
    </dsp:sp>
    <dsp:sp modelId="{A74BECF8-37B2-4FB9-9920-AFFF40748925}">
      <dsp:nvSpPr>
        <dsp:cNvPr id="0" name=""/>
        <dsp:cNvSpPr/>
      </dsp:nvSpPr>
      <dsp:spPr>
        <a:xfrm rot="16200000">
          <a:off x="3068516" y="1408385"/>
          <a:ext cx="795455" cy="26030"/>
        </a:xfrm>
        <a:custGeom>
          <a:avLst/>
          <a:gdLst/>
          <a:ahLst/>
          <a:cxnLst/>
          <a:rect l="0" t="0" r="0" b="0"/>
          <a:pathLst>
            <a:path>
              <a:moveTo>
                <a:pt x="0" y="13015"/>
              </a:moveTo>
              <a:lnTo>
                <a:pt x="795455" y="13015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500" kern="1200"/>
        </a:p>
      </dsp:txBody>
      <dsp:txXfrm>
        <a:off x="3446357" y="1401514"/>
        <a:ext cx="39772" cy="39772"/>
      </dsp:txXfrm>
    </dsp:sp>
    <dsp:sp modelId="{CF4C44A3-6135-4465-B4EA-B54C21849807}">
      <dsp:nvSpPr>
        <dsp:cNvPr id="0" name=""/>
        <dsp:cNvSpPr/>
      </dsp:nvSpPr>
      <dsp:spPr>
        <a:xfrm>
          <a:off x="2964979" y="21143"/>
          <a:ext cx="1002529" cy="1002529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微软雅黑" pitchFamily="34" charset="-122"/>
              <a:ea typeface="微软雅黑" pitchFamily="34" charset="-122"/>
            </a:rPr>
            <a:t>教学管理</a:t>
          </a:r>
        </a:p>
      </dsp:txBody>
      <dsp:txXfrm>
        <a:off x="3111796" y="167960"/>
        <a:ext cx="708895" cy="708895"/>
      </dsp:txXfrm>
    </dsp:sp>
    <dsp:sp modelId="{7563A751-0C53-4460-8182-0CDE03E6E73E}">
      <dsp:nvSpPr>
        <dsp:cNvPr id="0" name=""/>
        <dsp:cNvSpPr/>
      </dsp:nvSpPr>
      <dsp:spPr>
        <a:xfrm rot="18163636">
          <a:off x="3841204" y="1630127"/>
          <a:ext cx="787509" cy="26030"/>
        </a:xfrm>
        <a:custGeom>
          <a:avLst/>
          <a:gdLst/>
          <a:ahLst/>
          <a:cxnLst/>
          <a:rect l="0" t="0" r="0" b="0"/>
          <a:pathLst>
            <a:path>
              <a:moveTo>
                <a:pt x="0" y="13015"/>
              </a:moveTo>
              <a:lnTo>
                <a:pt x="787509" y="13015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500" kern="1200"/>
        </a:p>
      </dsp:txBody>
      <dsp:txXfrm>
        <a:off x="4215271" y="1623455"/>
        <a:ext cx="39375" cy="39375"/>
      </dsp:txXfrm>
    </dsp:sp>
    <dsp:sp modelId="{B1C2F36C-E656-4476-9997-8E2B1D1FB537}">
      <dsp:nvSpPr>
        <dsp:cNvPr id="0" name=""/>
        <dsp:cNvSpPr/>
      </dsp:nvSpPr>
      <dsp:spPr>
        <a:xfrm>
          <a:off x="4217578" y="388939"/>
          <a:ext cx="1002529" cy="1002529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微软雅黑" pitchFamily="34" charset="-122"/>
              <a:ea typeface="微软雅黑" pitchFamily="34" charset="-122"/>
            </a:rPr>
            <a:t>测试评价</a:t>
          </a:r>
        </a:p>
      </dsp:txBody>
      <dsp:txXfrm>
        <a:off x="4364395" y="535756"/>
        <a:ext cx="708895" cy="708895"/>
      </dsp:txXfrm>
    </dsp:sp>
    <dsp:sp modelId="{E7E0AEAF-5D91-49DF-A29B-6DCBE582DD34}">
      <dsp:nvSpPr>
        <dsp:cNvPr id="0" name=""/>
        <dsp:cNvSpPr/>
      </dsp:nvSpPr>
      <dsp:spPr>
        <a:xfrm rot="20127273">
          <a:off x="4380220" y="2232486"/>
          <a:ext cx="772468" cy="26030"/>
        </a:xfrm>
        <a:custGeom>
          <a:avLst/>
          <a:gdLst/>
          <a:ahLst/>
          <a:cxnLst/>
          <a:rect l="0" t="0" r="0" b="0"/>
          <a:pathLst>
            <a:path>
              <a:moveTo>
                <a:pt x="0" y="13015"/>
              </a:moveTo>
              <a:lnTo>
                <a:pt x="772468" y="13015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500" kern="1200"/>
        </a:p>
      </dsp:txBody>
      <dsp:txXfrm>
        <a:off x="4747142" y="2226189"/>
        <a:ext cx="38623" cy="38623"/>
      </dsp:txXfrm>
    </dsp:sp>
    <dsp:sp modelId="{8E815676-07A2-4024-9323-5E1DCC3F486E}">
      <dsp:nvSpPr>
        <dsp:cNvPr id="0" name=""/>
        <dsp:cNvSpPr/>
      </dsp:nvSpPr>
      <dsp:spPr>
        <a:xfrm>
          <a:off x="5072486" y="1375556"/>
          <a:ext cx="1002529" cy="1002529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微软雅黑" pitchFamily="34" charset="-122"/>
              <a:ea typeface="微软雅黑" pitchFamily="34" charset="-122"/>
            </a:rPr>
            <a:t>教学支持</a:t>
          </a:r>
        </a:p>
      </dsp:txBody>
      <dsp:txXfrm>
        <a:off x="5219303" y="1522373"/>
        <a:ext cx="708895" cy="708895"/>
      </dsp:txXfrm>
    </dsp:sp>
    <dsp:sp modelId="{5AB590FB-2500-4651-9CAE-D546752B8710}">
      <dsp:nvSpPr>
        <dsp:cNvPr id="0" name=""/>
        <dsp:cNvSpPr/>
      </dsp:nvSpPr>
      <dsp:spPr>
        <a:xfrm rot="490909">
          <a:off x="4499222" y="3030007"/>
          <a:ext cx="768064" cy="26030"/>
        </a:xfrm>
        <a:custGeom>
          <a:avLst/>
          <a:gdLst/>
          <a:ahLst/>
          <a:cxnLst/>
          <a:rect l="0" t="0" r="0" b="0"/>
          <a:pathLst>
            <a:path>
              <a:moveTo>
                <a:pt x="0" y="13015"/>
              </a:moveTo>
              <a:lnTo>
                <a:pt x="768064" y="13015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500" kern="1200"/>
        </a:p>
      </dsp:txBody>
      <dsp:txXfrm>
        <a:off x="4864053" y="3023821"/>
        <a:ext cx="38403" cy="38403"/>
      </dsp:txXfrm>
    </dsp:sp>
    <dsp:sp modelId="{B0D1FA59-2D99-4E99-BD80-7BFC1AFE6B6A}">
      <dsp:nvSpPr>
        <dsp:cNvPr id="0" name=""/>
        <dsp:cNvSpPr/>
      </dsp:nvSpPr>
      <dsp:spPr>
        <a:xfrm>
          <a:off x="5258276" y="2667748"/>
          <a:ext cx="1002529" cy="1002529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微软雅黑" pitchFamily="34" charset="-122"/>
              <a:ea typeface="微软雅黑" pitchFamily="34" charset="-122"/>
            </a:rPr>
            <a:t>科研支持</a:t>
          </a:r>
        </a:p>
      </dsp:txBody>
      <dsp:txXfrm>
        <a:off x="5405093" y="2814565"/>
        <a:ext cx="708895" cy="708895"/>
      </dsp:txXfrm>
    </dsp:sp>
    <dsp:sp modelId="{AE37911E-CBB9-4513-ABA7-35B643020E68}">
      <dsp:nvSpPr>
        <dsp:cNvPr id="0" name=""/>
        <dsp:cNvSpPr/>
      </dsp:nvSpPr>
      <dsp:spPr>
        <a:xfrm rot="2454545">
          <a:off x="4153868" y="3759932"/>
          <a:ext cx="779753" cy="26030"/>
        </a:xfrm>
        <a:custGeom>
          <a:avLst/>
          <a:gdLst/>
          <a:ahLst/>
          <a:cxnLst/>
          <a:rect l="0" t="0" r="0" b="0"/>
          <a:pathLst>
            <a:path>
              <a:moveTo>
                <a:pt x="0" y="13015"/>
              </a:moveTo>
              <a:lnTo>
                <a:pt x="779753" y="13015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500" kern="1200"/>
        </a:p>
      </dsp:txBody>
      <dsp:txXfrm>
        <a:off x="4524251" y="3753453"/>
        <a:ext cx="38987" cy="38987"/>
      </dsp:txXfrm>
    </dsp:sp>
    <dsp:sp modelId="{80C1C7C4-B1E7-4D3A-A101-4298F974C7C6}">
      <dsp:nvSpPr>
        <dsp:cNvPr id="0" name=""/>
        <dsp:cNvSpPr/>
      </dsp:nvSpPr>
      <dsp:spPr>
        <a:xfrm>
          <a:off x="4715959" y="3855256"/>
          <a:ext cx="1002529" cy="1002529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latin typeface="微软雅黑" pitchFamily="34" charset="-122"/>
              <a:ea typeface="微软雅黑" pitchFamily="34" charset="-122"/>
            </a:rPr>
            <a:t>教师发展</a:t>
          </a:r>
          <a:endParaRPr lang="zh-CN" altLang="en-US" sz="1800" b="1" kern="1200" dirty="0">
            <a:latin typeface="微软雅黑" pitchFamily="34" charset="-122"/>
            <a:ea typeface="微软雅黑" pitchFamily="34" charset="-122"/>
          </a:endParaRPr>
        </a:p>
      </dsp:txBody>
      <dsp:txXfrm>
        <a:off x="4862776" y="4002073"/>
        <a:ext cx="708895" cy="708895"/>
      </dsp:txXfrm>
    </dsp:sp>
    <dsp:sp modelId="{F36948C8-BFD7-4994-9A1D-106B2D7C501F}">
      <dsp:nvSpPr>
        <dsp:cNvPr id="0" name=""/>
        <dsp:cNvSpPr/>
      </dsp:nvSpPr>
      <dsp:spPr>
        <a:xfrm rot="4418182">
          <a:off x="3469352" y="4187751"/>
          <a:ext cx="793316" cy="26030"/>
        </a:xfrm>
        <a:custGeom>
          <a:avLst/>
          <a:gdLst/>
          <a:ahLst/>
          <a:cxnLst/>
          <a:rect l="0" t="0" r="0" b="0"/>
          <a:pathLst>
            <a:path>
              <a:moveTo>
                <a:pt x="0" y="13015"/>
              </a:moveTo>
              <a:lnTo>
                <a:pt x="793316" y="13015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500" kern="1200"/>
        </a:p>
      </dsp:txBody>
      <dsp:txXfrm>
        <a:off x="3846177" y="4180933"/>
        <a:ext cx="39665" cy="39665"/>
      </dsp:txXfrm>
    </dsp:sp>
    <dsp:sp modelId="{0426A9F4-E5FB-4506-B1B7-58771EAEA8F1}">
      <dsp:nvSpPr>
        <dsp:cNvPr id="0" name=""/>
        <dsp:cNvSpPr/>
      </dsp:nvSpPr>
      <dsp:spPr>
        <a:xfrm>
          <a:off x="3617719" y="4561052"/>
          <a:ext cx="1002529" cy="1002529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数字课程</a:t>
          </a:r>
        </a:p>
      </dsp:txBody>
      <dsp:txXfrm>
        <a:off x="3764536" y="4707869"/>
        <a:ext cx="708895" cy="708895"/>
      </dsp:txXfrm>
    </dsp:sp>
    <dsp:sp modelId="{6EA1FF63-5932-495E-ADB5-6D73F7E0A2DB}">
      <dsp:nvSpPr>
        <dsp:cNvPr id="0" name=""/>
        <dsp:cNvSpPr/>
      </dsp:nvSpPr>
      <dsp:spPr>
        <a:xfrm rot="6381818">
          <a:off x="2669819" y="4187751"/>
          <a:ext cx="793316" cy="26030"/>
        </a:xfrm>
        <a:custGeom>
          <a:avLst/>
          <a:gdLst/>
          <a:ahLst/>
          <a:cxnLst/>
          <a:rect l="0" t="0" r="0" b="0"/>
          <a:pathLst>
            <a:path>
              <a:moveTo>
                <a:pt x="0" y="13015"/>
              </a:moveTo>
              <a:lnTo>
                <a:pt x="793316" y="13015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500" kern="1200"/>
        </a:p>
      </dsp:txBody>
      <dsp:txXfrm rot="10800000">
        <a:off x="3046644" y="4180933"/>
        <a:ext cx="39665" cy="39665"/>
      </dsp:txXfrm>
    </dsp:sp>
    <dsp:sp modelId="{B45037EF-1EA4-4A9D-A9F2-63E171823E4E}">
      <dsp:nvSpPr>
        <dsp:cNvPr id="0" name=""/>
        <dsp:cNvSpPr/>
      </dsp:nvSpPr>
      <dsp:spPr>
        <a:xfrm>
          <a:off x="2312238" y="4561052"/>
          <a:ext cx="1002529" cy="1002529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学习资源</a:t>
          </a:r>
        </a:p>
      </dsp:txBody>
      <dsp:txXfrm>
        <a:off x="2459055" y="4707869"/>
        <a:ext cx="708895" cy="708895"/>
      </dsp:txXfrm>
    </dsp:sp>
    <dsp:sp modelId="{C4BA433E-F986-40B6-9DC4-5632AB2E1139}">
      <dsp:nvSpPr>
        <dsp:cNvPr id="0" name=""/>
        <dsp:cNvSpPr/>
      </dsp:nvSpPr>
      <dsp:spPr>
        <a:xfrm rot="8345455">
          <a:off x="1998866" y="3759932"/>
          <a:ext cx="779753" cy="26030"/>
        </a:xfrm>
        <a:custGeom>
          <a:avLst/>
          <a:gdLst/>
          <a:ahLst/>
          <a:cxnLst/>
          <a:rect l="0" t="0" r="0" b="0"/>
          <a:pathLst>
            <a:path>
              <a:moveTo>
                <a:pt x="0" y="13015"/>
              </a:moveTo>
              <a:lnTo>
                <a:pt x="779753" y="13015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500" kern="1200"/>
        </a:p>
      </dsp:txBody>
      <dsp:txXfrm rot="10800000">
        <a:off x="2369249" y="3753453"/>
        <a:ext cx="38987" cy="38987"/>
      </dsp:txXfrm>
    </dsp:sp>
    <dsp:sp modelId="{04C8CA3D-E521-46FA-9371-52932A9427EE}">
      <dsp:nvSpPr>
        <dsp:cNvPr id="0" name=""/>
        <dsp:cNvSpPr/>
      </dsp:nvSpPr>
      <dsp:spPr>
        <a:xfrm>
          <a:off x="1213998" y="3855256"/>
          <a:ext cx="1002529" cy="1002529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赛事活动</a:t>
          </a:r>
        </a:p>
      </dsp:txBody>
      <dsp:txXfrm>
        <a:off x="1360815" y="4002073"/>
        <a:ext cx="708895" cy="708895"/>
      </dsp:txXfrm>
    </dsp:sp>
    <dsp:sp modelId="{E71B9ADC-1B26-4F03-A0E5-CC68B6AA4A15}">
      <dsp:nvSpPr>
        <dsp:cNvPr id="0" name=""/>
        <dsp:cNvSpPr/>
      </dsp:nvSpPr>
      <dsp:spPr>
        <a:xfrm rot="10309091">
          <a:off x="1665200" y="3030007"/>
          <a:ext cx="768064" cy="26030"/>
        </a:xfrm>
        <a:custGeom>
          <a:avLst/>
          <a:gdLst/>
          <a:ahLst/>
          <a:cxnLst/>
          <a:rect l="0" t="0" r="0" b="0"/>
          <a:pathLst>
            <a:path>
              <a:moveTo>
                <a:pt x="0" y="13015"/>
              </a:moveTo>
              <a:lnTo>
                <a:pt x="768064" y="13015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500" kern="1200"/>
        </a:p>
      </dsp:txBody>
      <dsp:txXfrm rot="10800000">
        <a:off x="2030031" y="3023821"/>
        <a:ext cx="38403" cy="38403"/>
      </dsp:txXfrm>
    </dsp:sp>
    <dsp:sp modelId="{79007553-F697-4A52-9B81-8315EFA43E9A}">
      <dsp:nvSpPr>
        <dsp:cNvPr id="0" name=""/>
        <dsp:cNvSpPr/>
      </dsp:nvSpPr>
      <dsp:spPr>
        <a:xfrm>
          <a:off x="671682" y="2667748"/>
          <a:ext cx="1002529" cy="1002529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微软雅黑" pitchFamily="34" charset="-122"/>
              <a:ea typeface="微软雅黑" pitchFamily="34" charset="-122"/>
            </a:rPr>
            <a:t>院校交流</a:t>
          </a:r>
        </a:p>
      </dsp:txBody>
      <dsp:txXfrm>
        <a:off x="818499" y="2814565"/>
        <a:ext cx="708895" cy="708895"/>
      </dsp:txXfrm>
    </dsp:sp>
    <dsp:sp modelId="{DD93D132-8CB0-4981-BDB1-B3D5C3F8277C}">
      <dsp:nvSpPr>
        <dsp:cNvPr id="0" name=""/>
        <dsp:cNvSpPr/>
      </dsp:nvSpPr>
      <dsp:spPr>
        <a:xfrm rot="12272727">
          <a:off x="1779799" y="2232486"/>
          <a:ext cx="772468" cy="26030"/>
        </a:xfrm>
        <a:custGeom>
          <a:avLst/>
          <a:gdLst/>
          <a:ahLst/>
          <a:cxnLst/>
          <a:rect l="0" t="0" r="0" b="0"/>
          <a:pathLst>
            <a:path>
              <a:moveTo>
                <a:pt x="0" y="13015"/>
              </a:moveTo>
              <a:lnTo>
                <a:pt x="772468" y="13015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500" kern="1200"/>
        </a:p>
      </dsp:txBody>
      <dsp:txXfrm rot="10800000">
        <a:off x="2146721" y="2226189"/>
        <a:ext cx="38623" cy="38623"/>
      </dsp:txXfrm>
    </dsp:sp>
    <dsp:sp modelId="{8332E230-6B65-4D95-827B-A49DADE1E6B5}">
      <dsp:nvSpPr>
        <dsp:cNvPr id="0" name=""/>
        <dsp:cNvSpPr/>
      </dsp:nvSpPr>
      <dsp:spPr>
        <a:xfrm>
          <a:off x="857471" y="1375556"/>
          <a:ext cx="1002529" cy="1002529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latin typeface="微软雅黑" pitchFamily="34" charset="-122"/>
              <a:ea typeface="微软雅黑" pitchFamily="34" charset="-122"/>
            </a:rPr>
            <a:t>教育资讯</a:t>
          </a:r>
          <a:endParaRPr lang="zh-CN" altLang="en-US" sz="1800" b="1" kern="1200" dirty="0">
            <a:latin typeface="微软雅黑" pitchFamily="34" charset="-122"/>
            <a:ea typeface="微软雅黑" pitchFamily="34" charset="-122"/>
          </a:endParaRPr>
        </a:p>
      </dsp:txBody>
      <dsp:txXfrm>
        <a:off x="1004288" y="1522373"/>
        <a:ext cx="708895" cy="708895"/>
      </dsp:txXfrm>
    </dsp:sp>
    <dsp:sp modelId="{8E57707C-33DD-4009-892E-BF8439717CF2}">
      <dsp:nvSpPr>
        <dsp:cNvPr id="0" name=""/>
        <dsp:cNvSpPr/>
      </dsp:nvSpPr>
      <dsp:spPr>
        <a:xfrm rot="14236364">
          <a:off x="2303773" y="1630127"/>
          <a:ext cx="787509" cy="26030"/>
        </a:xfrm>
        <a:custGeom>
          <a:avLst/>
          <a:gdLst/>
          <a:ahLst/>
          <a:cxnLst/>
          <a:rect l="0" t="0" r="0" b="0"/>
          <a:pathLst>
            <a:path>
              <a:moveTo>
                <a:pt x="0" y="13015"/>
              </a:moveTo>
              <a:lnTo>
                <a:pt x="787509" y="13015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500" kern="1200"/>
        </a:p>
      </dsp:txBody>
      <dsp:txXfrm rot="10800000">
        <a:off x="2677840" y="1623455"/>
        <a:ext cx="39375" cy="39375"/>
      </dsp:txXfrm>
    </dsp:sp>
    <dsp:sp modelId="{0583BEFC-707E-4072-A239-9C8B6CFD8BED}">
      <dsp:nvSpPr>
        <dsp:cNvPr id="0" name=""/>
        <dsp:cNvSpPr/>
      </dsp:nvSpPr>
      <dsp:spPr>
        <a:xfrm>
          <a:off x="1712379" y="388939"/>
          <a:ext cx="1002529" cy="1002529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微软雅黑" pitchFamily="34" charset="-122"/>
              <a:ea typeface="微软雅黑" pitchFamily="34" charset="-122"/>
            </a:rPr>
            <a:t>共建共享</a:t>
          </a:r>
        </a:p>
      </dsp:txBody>
      <dsp:txXfrm>
        <a:off x="1859196" y="535756"/>
        <a:ext cx="708895" cy="7088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1B25DC5-5888-436D-B313-9E458A30B3A7}" type="datetimeFigureOut">
              <a:rPr lang="zh-CN" altLang="en-US"/>
              <a:pPr>
                <a:defRPr/>
              </a:pPr>
              <a:t>2016/7/18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E1906C64-AB6A-45D1-8E20-0765F2F333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936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58F4FD4-177B-4D8C-94BC-DF2F9F6BC649}" type="datetimeFigureOut">
              <a:rPr lang="zh-CN" altLang="en-US"/>
              <a:pPr>
                <a:defRPr/>
              </a:pPr>
              <a:t>2016/7/18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B72008AA-14A2-4131-A072-9207965183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3443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5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6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7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8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kumimoji="1" lang="zh-CN" altLang="en-US" smtClean="0"/>
          </a:p>
        </p:txBody>
      </p:sp>
      <p:sp>
        <p:nvSpPr>
          <p:cNvPr id="93188" name="幻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C62645-5E22-4B00-B5BD-DFA0F9A41FB7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822673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kumimoji="1" lang="zh-CN" altLang="en-US" smtClean="0"/>
          </a:p>
        </p:txBody>
      </p:sp>
      <p:sp>
        <p:nvSpPr>
          <p:cNvPr id="105476" name="幻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7B727E-3061-4C1E-A637-EC7813FB9AEF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400243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kumimoji="1" lang="zh-CN" altLang="en-US" smtClean="0"/>
          </a:p>
        </p:txBody>
      </p:sp>
      <p:sp>
        <p:nvSpPr>
          <p:cNvPr id="107524" name="幻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CEAB9F-0549-4C66-987C-FFF702442C97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357152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kumimoji="1" lang="zh-CN" altLang="en-US" smtClean="0"/>
          </a:p>
        </p:txBody>
      </p:sp>
      <p:sp>
        <p:nvSpPr>
          <p:cNvPr id="97284" name="幻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9A8E0-0CCA-4985-99BE-529CACAD2BC7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224319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2147483647" y="0"/>
            <a:ext cx="222103950" cy="166577963"/>
          </a:xfrm>
        </p:spPr>
      </p:sp>
      <p:sp>
        <p:nvSpPr>
          <p:cNvPr id="40963" name="备注占位符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CN" altLang="en-US" smtClean="0"/>
              <a:t>语言技能类教材共分为五类</a:t>
            </a:r>
            <a:endParaRPr lang="en-US" smtClean="0"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1655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588" y="0"/>
            <a:ext cx="0" cy="0"/>
          </a:xfrm>
        </p:spPr>
      </p:sp>
      <p:sp>
        <p:nvSpPr>
          <p:cNvPr id="41987" name="备注占位符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 dirty="0" smtClean="0"/>
              <a:t>1 </a:t>
            </a:r>
            <a:r>
              <a:rPr lang="zh-CN" altLang="en-US" dirty="0" smtClean="0"/>
              <a:t>很多学校开设文化类课程</a:t>
            </a:r>
            <a:endParaRPr lang="en-US" altLang="zh-CN" dirty="0" smtClean="0"/>
          </a:p>
          <a:p>
            <a:r>
              <a:rPr lang="en-US" altLang="zh-CN" dirty="0" smtClean="0"/>
              <a:t>2 </a:t>
            </a:r>
            <a:r>
              <a:rPr lang="zh-CN" altLang="en-US" dirty="0" smtClean="0"/>
              <a:t>新时代跨文化交际能力，我们研发了一系列语言文化类教材。包括</a:t>
            </a:r>
            <a:r>
              <a:rPr lang="en-US" altLang="zh-CN" dirty="0" smtClean="0"/>
              <a:t>xxx</a:t>
            </a:r>
            <a:r>
              <a:rPr lang="zh-CN" altLang="en-US" dirty="0" smtClean="0"/>
              <a:t>等。</a:t>
            </a:r>
            <a:endParaRPr lang="en-US" altLang="zh-CN" dirty="0" smtClean="0"/>
          </a:p>
          <a:p>
            <a:r>
              <a:rPr lang="en-US" altLang="zh-CN" dirty="0" smtClean="0"/>
              <a:t>3 </a:t>
            </a:r>
            <a:r>
              <a:rPr lang="zh-CN" altLang="en-US" dirty="0" smtClean="0"/>
              <a:t>在“中国文化走出去”这样大背景下，我们新推出的</a:t>
            </a:r>
            <a:r>
              <a:rPr lang="en-US" altLang="zh-CN" dirty="0" err="1" smtClean="0"/>
              <a:t>xxxx</a:t>
            </a:r>
            <a:r>
              <a:rPr lang="zh-CN" altLang="en-US" dirty="0" smtClean="0"/>
              <a:t>教材，将为学生全面展示中国文化的精髓，架起一座沟通中西的桥梁。</a:t>
            </a:r>
            <a:endParaRPr lang="en-US" dirty="0" smtClean="0"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1227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开设口语的老师，可能都遇到这样的情况。学生知道怎么说，但交流起来才发现，各种文化障碍会极大地限制哪怕基本的交流。不懂国外习俗。禁忌，有中国固始思维。。。。。</a:t>
            </a:r>
            <a:endParaRPr lang="en-US" altLang="zh-CN" dirty="0" smtClean="0"/>
          </a:p>
          <a:p>
            <a:r>
              <a:rPr lang="en-US" altLang="zh-CN" dirty="0" smtClean="0"/>
              <a:t>Simon</a:t>
            </a:r>
            <a:r>
              <a:rPr lang="zh-CN" altLang="en-US" dirty="0" smtClean="0"/>
              <a:t>有得天独厚的优势，了解文化，同中国同事紧密工作</a:t>
            </a:r>
            <a:r>
              <a:rPr lang="en-US" altLang="zh-CN" dirty="0" smtClean="0"/>
              <a:t>10</a:t>
            </a:r>
            <a:r>
              <a:rPr lang="zh-CN" altLang="en-US" dirty="0" smtClean="0"/>
              <a:t>年，了解中国学生弱点。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980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C5504-CCEC-45C3-9934-4919A890C064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958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C5504-CCEC-45C3-9934-4919A890C064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944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2147483647" y="0"/>
            <a:ext cx="222103950" cy="166577963"/>
          </a:xfrm>
        </p:spPr>
      </p:sp>
      <p:sp>
        <p:nvSpPr>
          <p:cNvPr id="40963" name="备注占位符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CN" altLang="en-US" smtClean="0"/>
              <a:t>语言技能类教材共分为五类</a:t>
            </a:r>
            <a:endParaRPr lang="en-US" smtClean="0"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8267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2147483647" y="0"/>
            <a:ext cx="0" cy="2147483647"/>
          </a:xfrm>
        </p:spPr>
      </p:sp>
      <p:sp>
        <p:nvSpPr>
          <p:cNvPr id="46083" name="备注占位符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74214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kumimoji="1" lang="zh-CN" altLang="en-US" smtClean="0"/>
          </a:p>
        </p:txBody>
      </p:sp>
      <p:sp>
        <p:nvSpPr>
          <p:cNvPr id="93188" name="幻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C62645-5E22-4B00-B5BD-DFA0F9A41FB7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048821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2147483647" y="0"/>
            <a:ext cx="0" cy="2147483647"/>
          </a:xfrm>
        </p:spPr>
      </p:sp>
      <p:sp>
        <p:nvSpPr>
          <p:cNvPr id="46083" name="备注占位符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 dirty="0" smtClean="0"/>
              <a:t>1 </a:t>
            </a:r>
            <a:r>
              <a:rPr lang="zh-CN" altLang="en-US" dirty="0" smtClean="0"/>
              <a:t>写作教学越来越重视对学生思维能力的培养</a:t>
            </a:r>
            <a:endParaRPr lang="en-US" altLang="zh-CN" dirty="0" smtClean="0"/>
          </a:p>
          <a:p>
            <a:r>
              <a:rPr lang="en-US" altLang="zh-CN" dirty="0" smtClean="0"/>
              <a:t>2</a:t>
            </a:r>
            <a:r>
              <a:rPr lang="en-US" altLang="zh-CN" baseline="0" dirty="0" smtClean="0"/>
              <a:t> 《</a:t>
            </a:r>
            <a:r>
              <a:rPr lang="zh-CN" altLang="en-US" baseline="0" dirty="0" smtClean="0"/>
              <a:t>大学英语写作教程</a:t>
            </a:r>
            <a:r>
              <a:rPr lang="en-US" altLang="zh-CN" baseline="0" dirty="0" smtClean="0"/>
              <a:t>——</a:t>
            </a:r>
            <a:r>
              <a:rPr lang="zh-CN" altLang="en-US" baseline="0" dirty="0" smtClean="0"/>
              <a:t>从创新思维到批判思维</a:t>
            </a:r>
            <a:r>
              <a:rPr lang="en-US" altLang="zh-CN" baseline="0" dirty="0" smtClean="0"/>
              <a:t>》</a:t>
            </a:r>
            <a:r>
              <a:rPr lang="zh-CN" altLang="en-US" baseline="0" dirty="0" smtClean="0"/>
              <a:t>从思维训练入手，全面提高学生写作水平</a:t>
            </a:r>
            <a:endParaRPr lang="en-US" altLang="zh-CN" baseline="0" dirty="0" smtClean="0"/>
          </a:p>
          <a:p>
            <a:r>
              <a:rPr lang="en-US" altLang="zh-CN" baseline="0" dirty="0" smtClean="0"/>
              <a:t>3 《</a:t>
            </a:r>
            <a:r>
              <a:rPr lang="zh-CN" altLang="en-US" baseline="0" dirty="0" smtClean="0"/>
              <a:t>美国大学英语写作</a:t>
            </a:r>
            <a:r>
              <a:rPr lang="en-US" altLang="zh-CN" baseline="0" dirty="0" smtClean="0"/>
              <a:t>》</a:t>
            </a:r>
            <a:r>
              <a:rPr lang="zh-CN" altLang="en-US" baseline="0" dirty="0" smtClean="0"/>
              <a:t>由美籍英语教师编写，从中国学生在写作中出现的普遍错误入手，从语言、思维方式、东西方文化提高中国学生英语写作能力。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845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4175" y="2503488"/>
            <a:ext cx="2655888" cy="1990725"/>
          </a:xfrm>
        </p:spPr>
      </p:sp>
      <p:sp>
        <p:nvSpPr>
          <p:cNvPr id="45059" name="备注占位符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CN" altLang="en-US" smtClean="0"/>
              <a:t>我们新推出了《演讲的艺术（第十版）中文版</a:t>
            </a:r>
            <a:r>
              <a:rPr lang="en-US" altLang="zh-CN" smtClean="0"/>
              <a:t>》</a:t>
            </a:r>
            <a:endParaRPr lang="zh-CN" altLang="en-US" smtClean="0"/>
          </a:p>
          <a:p>
            <a:r>
              <a:rPr lang="zh-CN" altLang="en-US" smtClean="0"/>
              <a:t>作者为著名演讲学大师，</a:t>
            </a:r>
            <a:r>
              <a:rPr lang="en-US" altLang="zh-CN" smtClean="0"/>
              <a:t>Stephen Lucas </a:t>
            </a:r>
            <a:r>
              <a:rPr lang="zh-CN" altLang="en-US" smtClean="0"/>
              <a:t>教授，被誉为“演讲圣经”畅销三十年，全球传播学顶尖学府唯一指定演讲教材。</a:t>
            </a:r>
          </a:p>
          <a:p>
            <a:r>
              <a:rPr lang="en-US" altLang="zh-CN" smtClean="0"/>
              <a:t> </a:t>
            </a:r>
            <a:endParaRPr lang="zh-CN" altLang="en-US" smtClean="0"/>
          </a:p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719658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2147483647" y="0"/>
            <a:ext cx="222103950" cy="166577963"/>
          </a:xfrm>
        </p:spPr>
      </p:sp>
      <p:sp>
        <p:nvSpPr>
          <p:cNvPr id="40963" name="备注占位符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CN" altLang="en-US" smtClean="0"/>
              <a:t>语言技能类教材共分为五类</a:t>
            </a:r>
            <a:endParaRPr lang="en-US" smtClean="0"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5983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国内首套以中国高校的大学科类别为基础的学术英语教材。大学科类，受到广泛欢迎。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理工一版：科普类文章，听说读写</a:t>
            </a:r>
            <a:endParaRPr lang="en-US" altLang="zh-CN" dirty="0" smtClean="0"/>
          </a:p>
          <a:p>
            <a:r>
              <a:rPr lang="zh-CN" altLang="en-US" dirty="0" smtClean="0"/>
              <a:t>理工二版：学科论文：听说读写， </a:t>
            </a:r>
            <a:r>
              <a:rPr lang="en-US" altLang="zh-CN" dirty="0" smtClean="0"/>
              <a:t>academic</a:t>
            </a:r>
            <a:r>
              <a:rPr lang="en-US" altLang="zh-CN" baseline="0" dirty="0" smtClean="0"/>
              <a:t> literacy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3575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除了学科类的，还有学校的课程设置是按技能分，我们也做了国内外的调研，推出了一套、、、、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C5504-CCEC-45C3-9934-4919A890C064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0496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老师们在开设学术英语课程的时候，往往有这样的需求，需要学术听说结合，</a:t>
            </a:r>
            <a:r>
              <a:rPr lang="en-US" altLang="zh-CN" dirty="0" smtClean="0"/>
              <a:t>pathway</a:t>
            </a:r>
            <a:r>
              <a:rPr lang="zh-CN" altLang="en-US" dirty="0" smtClean="0"/>
              <a:t>就很适合，同圣智合作的。国家地理的资源，让学术技能学起来不那么枯燥，在看世界的过程中，就学到了技能。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2286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老师们在开设学术英语课程的时候，往往有这样的需求，需要学术听说结合，</a:t>
            </a:r>
            <a:r>
              <a:rPr lang="en-US" altLang="zh-CN" dirty="0" smtClean="0"/>
              <a:t>pathway</a:t>
            </a:r>
            <a:r>
              <a:rPr lang="zh-CN" altLang="en-US" dirty="0" smtClean="0"/>
              <a:t>就很适合，同圣智合作的。国家地理的资源，让学术技能学起来不那么枯燥，在看世界的过程中，就学到了技能。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4507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BEC</a:t>
            </a:r>
            <a:r>
              <a:rPr lang="zh-CN" altLang="en-US" dirty="0" smtClean="0"/>
              <a:t>考试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8423-65B5-43B5-AC01-069ABB7B0633}" type="slidenum">
              <a:rPr lang="zh-CN" altLang="en-US" smtClean="0"/>
              <a:pPr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1285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52227" name="Rectangle 3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-622300" y="8210550"/>
            <a:ext cx="7045325" cy="8928100"/>
          </a:xfrm>
          <a:prstGeom prst="rect">
            <a:avLst/>
          </a:prstGeom>
          <a:noFill/>
          <a:ln w="1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zh-CN" dirty="0" smtClean="0"/>
              <a:t>1 </a:t>
            </a:r>
            <a:r>
              <a:rPr lang="zh-CN" altLang="en-US" dirty="0" smtClean="0"/>
              <a:t>为了适应院校多元化的课程设置，我们开发了丰富的专业英语类教材。</a:t>
            </a:r>
          </a:p>
          <a:p>
            <a:r>
              <a:rPr lang="en-US" altLang="zh-CN" dirty="0" smtClean="0"/>
              <a:t>2 </a:t>
            </a:r>
            <a:r>
              <a:rPr lang="zh-CN" altLang="en-US" dirty="0" smtClean="0"/>
              <a:t>包括商务英语、金融英语、科技英语、法律英语和专门用途英语等。</a:t>
            </a:r>
          </a:p>
          <a:p>
            <a:r>
              <a:rPr lang="en-US" altLang="zh-CN" dirty="0" smtClean="0"/>
              <a:t>3 </a:t>
            </a:r>
            <a:r>
              <a:rPr lang="zh-CN" altLang="en-US" dirty="0" smtClean="0"/>
              <a:t>专门用途英语系列还在不断丰富和完善中。</a:t>
            </a:r>
          </a:p>
        </p:txBody>
      </p:sp>
    </p:spTree>
    <p:extLst>
      <p:ext uri="{BB962C8B-B14F-4D97-AF65-F5344CB8AC3E}">
        <p14:creationId xmlns:p14="http://schemas.microsoft.com/office/powerpoint/2010/main" val="4275868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569913" y="0"/>
            <a:ext cx="2346325" cy="1758950"/>
          </a:xfrm>
        </p:spPr>
      </p:sp>
      <p:sp>
        <p:nvSpPr>
          <p:cNvPr id="54275" name="备注占位符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 dirty="0" smtClean="0"/>
              <a:t>1. </a:t>
            </a:r>
            <a:r>
              <a:rPr lang="en-US" altLang="zh-CN" dirty="0" err="1" smtClean="0"/>
              <a:t>Unipus</a:t>
            </a:r>
            <a:r>
              <a:rPr lang="zh-CN" altLang="en-US" dirty="0" smtClean="0"/>
              <a:t>是集教、学、测、评、研于一体的线上“共同校园”，</a:t>
            </a:r>
            <a:r>
              <a:rPr lang="zh-CN" altLang="en-US" baseline="0" dirty="0" smtClean="0"/>
              <a:t> 是一个与院校之间共建、共享、共赢的平台。</a:t>
            </a:r>
            <a:endParaRPr lang="zh-CN" altLang="en-US" dirty="0" smtClean="0"/>
          </a:p>
          <a:p>
            <a:r>
              <a:rPr lang="en-US" altLang="zh-CN" dirty="0" smtClean="0"/>
              <a:t>2. </a:t>
            </a:r>
            <a:r>
              <a:rPr lang="zh-CN" altLang="en-US" dirty="0" smtClean="0"/>
              <a:t>教师：获得教学和科研的支持</a:t>
            </a:r>
            <a:endParaRPr lang="en-US" altLang="zh-CN" dirty="0" smtClean="0"/>
          </a:p>
          <a:p>
            <a:r>
              <a:rPr lang="en-US" altLang="zh-CN" baseline="0" dirty="0" smtClean="0"/>
              <a:t>   </a:t>
            </a:r>
            <a:r>
              <a:rPr lang="zh-CN" altLang="en-US" baseline="0" dirty="0" smtClean="0"/>
              <a:t>院校：实现院校交流、资源共享、共建共赢</a:t>
            </a:r>
            <a:endParaRPr lang="en-US" altLang="zh-CN" baseline="0" dirty="0" smtClean="0"/>
          </a:p>
          <a:p>
            <a:r>
              <a:rPr lang="en-US" altLang="zh-CN" baseline="0" dirty="0" smtClean="0"/>
              <a:t>   </a:t>
            </a:r>
            <a:r>
              <a:rPr lang="zh-CN" altLang="en-US" baseline="0" dirty="0" smtClean="0"/>
              <a:t>学生：学习资源，线上线下混合式学习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 </a:t>
            </a:r>
            <a:endParaRPr lang="zh-CN" altLang="en-US" dirty="0" smtClean="0"/>
          </a:p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  <a:p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4892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kumimoji="1" lang="zh-CN" altLang="en-US" smtClean="0"/>
          </a:p>
        </p:txBody>
      </p:sp>
      <p:sp>
        <p:nvSpPr>
          <p:cNvPr id="97284" name="幻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9A8E0-0CCA-4985-99BE-529CACAD2BC7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224319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kumimoji="1" lang="zh-CN" altLang="en-US" smtClean="0"/>
          </a:p>
        </p:txBody>
      </p:sp>
      <p:sp>
        <p:nvSpPr>
          <p:cNvPr id="98308" name="幻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FB74CE-3B35-4662-ADE5-8054B15FE6A2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671240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kumimoji="1" lang="zh-CN" altLang="en-US" smtClean="0"/>
          </a:p>
        </p:txBody>
      </p:sp>
      <p:sp>
        <p:nvSpPr>
          <p:cNvPr id="99332" name="幻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727CA5-9C7A-4A70-B4D9-5969A4635F72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262567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kumimoji="1" lang="zh-CN" altLang="en-US" smtClean="0"/>
          </a:p>
        </p:txBody>
      </p:sp>
      <p:sp>
        <p:nvSpPr>
          <p:cNvPr id="100356" name="幻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F8F9A4-B0C0-4183-905D-F76406AAC069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632435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E5692-1DE8-4A34-A37C-F94D7038E32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746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教师发展</a:t>
            </a:r>
            <a:r>
              <a:rPr lang="en-US" altLang="zh-CN" dirty="0" smtClean="0"/>
              <a:t>Webinar</a:t>
            </a:r>
            <a:r>
              <a:rPr lang="zh-CN" altLang="en-US" dirty="0" smtClean="0"/>
              <a:t>邀请国际国内权威专家</a:t>
            </a:r>
            <a:r>
              <a:rPr lang="en-US" altLang="zh-CN" dirty="0" smtClean="0"/>
              <a:t>,</a:t>
            </a:r>
            <a:r>
              <a:rPr lang="zh-CN" altLang="en-US" dirty="0" smtClean="0"/>
              <a:t>采用在线直播座谈的形式</a:t>
            </a:r>
            <a:r>
              <a:rPr lang="en-US" altLang="zh-CN" dirty="0" smtClean="0"/>
              <a:t>,</a:t>
            </a:r>
            <a:r>
              <a:rPr lang="zh-CN" altLang="en-US" dirty="0" smtClean="0"/>
              <a:t>探讨教学新动向、学术研究新趋势。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2008AA-14A2-4131-A072-920796518354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252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2016Unipus</a:t>
            </a:r>
            <a:r>
              <a:rPr lang="zh-CN" altLang="en-US" dirty="0" smtClean="0"/>
              <a:t>线上研修夏令营 第一季“外语教学理念与实践”系列在线直播课，由杨鲁新教授主讲，</a:t>
            </a:r>
            <a:r>
              <a:rPr lang="en-US" altLang="zh-CN" dirty="0" smtClean="0"/>
              <a:t>7</a:t>
            </a:r>
            <a:r>
              <a:rPr lang="zh-CN" altLang="en-US" dirty="0" smtClean="0"/>
              <a:t>月</a:t>
            </a:r>
            <a:r>
              <a:rPr lang="en-US" altLang="zh-CN" dirty="0" smtClean="0"/>
              <a:t>4-15</a:t>
            </a:r>
            <a:r>
              <a:rPr lang="zh-CN" altLang="en-US" dirty="0" smtClean="0"/>
              <a:t>日连续两周每晚直播，已完美收官。系统讲解外语教与学核心理念、课程与教案设计、语法词汇、听说读写教学方法以及课堂评估。大量阅读资料与推荐书目，杨老师授课风格扎实精辟，深入浅出，受到在线学员好评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2008AA-14A2-4131-A072-920796518354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273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419100"/>
          </a:xfrm>
          <a:prstGeom prst="rect">
            <a:avLst/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0" y="0"/>
            <a:ext cx="796529" cy="419100"/>
          </a:xfrm>
          <a:prstGeom prst="rect">
            <a:avLst/>
          </a:prstGeom>
          <a:solidFill>
            <a:srgbClr val="131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/>
          <a:srcRect r="10899"/>
          <a:stretch>
            <a:fillRect/>
          </a:stretch>
        </p:blipFill>
        <p:spPr bwMode="auto">
          <a:xfrm>
            <a:off x="1" y="0"/>
            <a:ext cx="91654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 userDrawn="1"/>
        </p:nvSpPr>
        <p:spPr>
          <a:xfrm>
            <a:off x="1" y="0"/>
            <a:ext cx="9252347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4" name="组合 13"/>
          <p:cNvGrpSpPr>
            <a:grpSpLocks/>
          </p:cNvGrpSpPr>
          <p:nvPr userDrawn="1"/>
        </p:nvGrpSpPr>
        <p:grpSpPr bwMode="auto">
          <a:xfrm>
            <a:off x="0" y="2130425"/>
            <a:ext cx="9864329" cy="5994400"/>
            <a:chOff x="-1" y="2131146"/>
            <a:chExt cx="13152938" cy="5993685"/>
          </a:xfrm>
        </p:grpSpPr>
        <p:sp>
          <p:nvSpPr>
            <p:cNvPr id="5" name="等腰三角形 4"/>
            <p:cNvSpPr/>
            <p:nvPr/>
          </p:nvSpPr>
          <p:spPr>
            <a:xfrm rot="5400000">
              <a:off x="357464" y="2386383"/>
              <a:ext cx="3361924" cy="4076855"/>
            </a:xfrm>
            <a:prstGeom prst="triangle">
              <a:avLst>
                <a:gd name="adj" fmla="val 6974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5400000">
              <a:off x="747942" y="2776861"/>
              <a:ext cx="2580967" cy="4076855"/>
            </a:xfrm>
            <a:prstGeom prst="triangle">
              <a:avLst>
                <a:gd name="adj" fmla="val 6015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>
              <a:off x="-1" y="5080369"/>
              <a:ext cx="5559636" cy="1025403"/>
            </a:xfrm>
            <a:prstGeom prst="triangle">
              <a:avLst>
                <a:gd name="adj" fmla="val 73183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等腰三角形 4"/>
            <p:cNvSpPr/>
            <p:nvPr/>
          </p:nvSpPr>
          <p:spPr>
            <a:xfrm rot="2070720">
              <a:off x="4962713" y="2186702"/>
              <a:ext cx="3133844" cy="4152405"/>
            </a:xfrm>
            <a:custGeom>
              <a:avLst/>
              <a:gdLst>
                <a:gd name="connsiteX0" fmla="*/ 0 w 1809247"/>
                <a:gd name="connsiteY0" fmla="*/ 3029798 h 3029798"/>
                <a:gd name="connsiteX1" fmla="*/ 1809247 w 1809247"/>
                <a:gd name="connsiteY1" fmla="*/ 0 h 3029798"/>
                <a:gd name="connsiteX2" fmla="*/ 1809247 w 1809247"/>
                <a:gd name="connsiteY2" fmla="*/ 3029798 h 3029798"/>
                <a:gd name="connsiteX3" fmla="*/ 0 w 1809247"/>
                <a:gd name="connsiteY3" fmla="*/ 3029798 h 3029798"/>
                <a:gd name="connsiteX0" fmla="*/ 0 w 3133791"/>
                <a:gd name="connsiteY0" fmla="*/ 4151912 h 4151912"/>
                <a:gd name="connsiteX1" fmla="*/ 3133791 w 3133791"/>
                <a:gd name="connsiteY1" fmla="*/ 0 h 4151912"/>
                <a:gd name="connsiteX2" fmla="*/ 1809247 w 3133791"/>
                <a:gd name="connsiteY2" fmla="*/ 4151912 h 4151912"/>
                <a:gd name="connsiteX3" fmla="*/ 0 w 3133791"/>
                <a:gd name="connsiteY3" fmla="*/ 4151912 h 41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3791" h="4151912">
                  <a:moveTo>
                    <a:pt x="0" y="4151912"/>
                  </a:moveTo>
                  <a:lnTo>
                    <a:pt x="3133791" y="0"/>
                  </a:lnTo>
                  <a:lnTo>
                    <a:pt x="1809247" y="4151912"/>
                  </a:lnTo>
                  <a:lnTo>
                    <a:pt x="0" y="41519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等腰三角形 4"/>
            <p:cNvSpPr/>
            <p:nvPr/>
          </p:nvSpPr>
          <p:spPr>
            <a:xfrm rot="2070720">
              <a:off x="366726" y="4493064"/>
              <a:ext cx="4586461" cy="3631767"/>
            </a:xfrm>
            <a:custGeom>
              <a:avLst/>
              <a:gdLst>
                <a:gd name="connsiteX0" fmla="*/ 0 w 1809247"/>
                <a:gd name="connsiteY0" fmla="*/ 3029798 h 3029798"/>
                <a:gd name="connsiteX1" fmla="*/ 1809247 w 1809247"/>
                <a:gd name="connsiteY1" fmla="*/ 0 h 3029798"/>
                <a:gd name="connsiteX2" fmla="*/ 1809247 w 1809247"/>
                <a:gd name="connsiteY2" fmla="*/ 3029798 h 3029798"/>
                <a:gd name="connsiteX3" fmla="*/ 0 w 1809247"/>
                <a:gd name="connsiteY3" fmla="*/ 3029798 h 3029798"/>
                <a:gd name="connsiteX0" fmla="*/ 0 w 3133791"/>
                <a:gd name="connsiteY0" fmla="*/ 4151912 h 4151912"/>
                <a:gd name="connsiteX1" fmla="*/ 3133791 w 3133791"/>
                <a:gd name="connsiteY1" fmla="*/ 0 h 4151912"/>
                <a:gd name="connsiteX2" fmla="*/ 1809247 w 3133791"/>
                <a:gd name="connsiteY2" fmla="*/ 4151912 h 4151912"/>
                <a:gd name="connsiteX3" fmla="*/ 0 w 3133791"/>
                <a:gd name="connsiteY3" fmla="*/ 4151912 h 4151912"/>
                <a:gd name="connsiteX0" fmla="*/ 0 w 4516255"/>
                <a:gd name="connsiteY0" fmla="*/ 3183626 h 4151912"/>
                <a:gd name="connsiteX1" fmla="*/ 4516255 w 4516255"/>
                <a:gd name="connsiteY1" fmla="*/ 0 h 4151912"/>
                <a:gd name="connsiteX2" fmla="*/ 3191711 w 4516255"/>
                <a:gd name="connsiteY2" fmla="*/ 4151912 h 4151912"/>
                <a:gd name="connsiteX3" fmla="*/ 0 w 4516255"/>
                <a:gd name="connsiteY3" fmla="*/ 3183626 h 4151912"/>
                <a:gd name="connsiteX0" fmla="*/ 0 w 4516255"/>
                <a:gd name="connsiteY0" fmla="*/ 3183626 h 3660525"/>
                <a:gd name="connsiteX1" fmla="*/ 4516255 w 4516255"/>
                <a:gd name="connsiteY1" fmla="*/ 0 h 3660525"/>
                <a:gd name="connsiteX2" fmla="*/ 611323 w 4516255"/>
                <a:gd name="connsiteY2" fmla="*/ 3660525 h 3660525"/>
                <a:gd name="connsiteX3" fmla="*/ 0 w 4516255"/>
                <a:gd name="connsiteY3" fmla="*/ 3183626 h 3660525"/>
                <a:gd name="connsiteX0" fmla="*/ 0 w 4558936"/>
                <a:gd name="connsiteY0" fmla="*/ 3155176 h 3632075"/>
                <a:gd name="connsiteX1" fmla="*/ 4558936 w 4558936"/>
                <a:gd name="connsiteY1" fmla="*/ 0 h 3632075"/>
                <a:gd name="connsiteX2" fmla="*/ 611323 w 4558936"/>
                <a:gd name="connsiteY2" fmla="*/ 3632075 h 3632075"/>
                <a:gd name="connsiteX3" fmla="*/ 0 w 4558936"/>
                <a:gd name="connsiteY3" fmla="*/ 3155176 h 3632075"/>
                <a:gd name="connsiteX0" fmla="*/ 0 w 4585426"/>
                <a:gd name="connsiteY0" fmla="*/ 3150272 h 3632075"/>
                <a:gd name="connsiteX1" fmla="*/ 4585426 w 4585426"/>
                <a:gd name="connsiteY1" fmla="*/ 0 h 3632075"/>
                <a:gd name="connsiteX2" fmla="*/ 637813 w 4585426"/>
                <a:gd name="connsiteY2" fmla="*/ 3632075 h 3632075"/>
                <a:gd name="connsiteX3" fmla="*/ 0 w 4585426"/>
                <a:gd name="connsiteY3" fmla="*/ 3150272 h 363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5426" h="3632075">
                  <a:moveTo>
                    <a:pt x="0" y="3150272"/>
                  </a:moveTo>
                  <a:lnTo>
                    <a:pt x="4585426" y="0"/>
                  </a:lnTo>
                  <a:lnTo>
                    <a:pt x="637813" y="3632075"/>
                  </a:lnTo>
                  <a:lnTo>
                    <a:pt x="0" y="315027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" name="等腰三角形 6"/>
            <p:cNvSpPr/>
            <p:nvPr/>
          </p:nvSpPr>
          <p:spPr>
            <a:xfrm>
              <a:off x="7107507" y="3450202"/>
              <a:ext cx="4969064" cy="2112710"/>
            </a:xfrm>
            <a:custGeom>
              <a:avLst/>
              <a:gdLst>
                <a:gd name="connsiteX0" fmla="*/ 0 w 5558971"/>
                <a:gd name="connsiteY0" fmla="*/ 1025526 h 1025526"/>
                <a:gd name="connsiteX1" fmla="*/ 4068222 w 5558971"/>
                <a:gd name="connsiteY1" fmla="*/ 0 h 1025526"/>
                <a:gd name="connsiteX2" fmla="*/ 5558971 w 5558971"/>
                <a:gd name="connsiteY2" fmla="*/ 1025526 h 1025526"/>
                <a:gd name="connsiteX3" fmla="*/ 0 w 5558971"/>
                <a:gd name="connsiteY3" fmla="*/ 1025526 h 1025526"/>
                <a:gd name="connsiteX0" fmla="*/ 0 w 5558971"/>
                <a:gd name="connsiteY0" fmla="*/ 2130426 h 2130426"/>
                <a:gd name="connsiteX1" fmla="*/ 2468022 w 5558971"/>
                <a:gd name="connsiteY1" fmla="*/ 0 h 2130426"/>
                <a:gd name="connsiteX2" fmla="*/ 5558971 w 5558971"/>
                <a:gd name="connsiteY2" fmla="*/ 2130426 h 2130426"/>
                <a:gd name="connsiteX3" fmla="*/ 0 w 5558971"/>
                <a:gd name="connsiteY3" fmla="*/ 2130426 h 2130426"/>
                <a:gd name="connsiteX0" fmla="*/ 0 w 4968421"/>
                <a:gd name="connsiteY0" fmla="*/ 1463676 h 2130426"/>
                <a:gd name="connsiteX1" fmla="*/ 1877472 w 4968421"/>
                <a:gd name="connsiteY1" fmla="*/ 0 h 2130426"/>
                <a:gd name="connsiteX2" fmla="*/ 4968421 w 4968421"/>
                <a:gd name="connsiteY2" fmla="*/ 2130426 h 2130426"/>
                <a:gd name="connsiteX3" fmla="*/ 0 w 4968421"/>
                <a:gd name="connsiteY3" fmla="*/ 1463676 h 2130426"/>
                <a:gd name="connsiteX0" fmla="*/ 0 w 4968421"/>
                <a:gd name="connsiteY0" fmla="*/ 1444626 h 2111376"/>
                <a:gd name="connsiteX1" fmla="*/ 1858422 w 4968421"/>
                <a:gd name="connsiteY1" fmla="*/ 0 h 2111376"/>
                <a:gd name="connsiteX2" fmla="*/ 4968421 w 4968421"/>
                <a:gd name="connsiteY2" fmla="*/ 2111376 h 2111376"/>
                <a:gd name="connsiteX3" fmla="*/ 0 w 4968421"/>
                <a:gd name="connsiteY3" fmla="*/ 1444626 h 2111376"/>
                <a:gd name="connsiteX0" fmla="*/ 0 w 4968421"/>
                <a:gd name="connsiteY0" fmla="*/ 1444626 h 2111376"/>
                <a:gd name="connsiteX1" fmla="*/ 1877472 w 4968421"/>
                <a:gd name="connsiteY1" fmla="*/ 0 h 2111376"/>
                <a:gd name="connsiteX2" fmla="*/ 4968421 w 4968421"/>
                <a:gd name="connsiteY2" fmla="*/ 2111376 h 2111376"/>
                <a:gd name="connsiteX3" fmla="*/ 0 w 4968421"/>
                <a:gd name="connsiteY3" fmla="*/ 1444626 h 211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8421" h="2111376">
                  <a:moveTo>
                    <a:pt x="0" y="1444626"/>
                  </a:moveTo>
                  <a:lnTo>
                    <a:pt x="1877472" y="0"/>
                  </a:lnTo>
                  <a:lnTo>
                    <a:pt x="4968421" y="2111376"/>
                  </a:lnTo>
                  <a:lnTo>
                    <a:pt x="0" y="144462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" name="等腰三角形 4"/>
            <p:cNvSpPr/>
            <p:nvPr/>
          </p:nvSpPr>
          <p:spPr>
            <a:xfrm rot="2070720">
              <a:off x="9368193" y="2131146"/>
              <a:ext cx="3784744" cy="2619063"/>
            </a:xfrm>
            <a:custGeom>
              <a:avLst/>
              <a:gdLst>
                <a:gd name="connsiteX0" fmla="*/ 0 w 1809247"/>
                <a:gd name="connsiteY0" fmla="*/ 3029798 h 3029798"/>
                <a:gd name="connsiteX1" fmla="*/ 1809247 w 1809247"/>
                <a:gd name="connsiteY1" fmla="*/ 0 h 3029798"/>
                <a:gd name="connsiteX2" fmla="*/ 1809247 w 1809247"/>
                <a:gd name="connsiteY2" fmla="*/ 3029798 h 3029798"/>
                <a:gd name="connsiteX3" fmla="*/ 0 w 1809247"/>
                <a:gd name="connsiteY3" fmla="*/ 3029798 h 3029798"/>
                <a:gd name="connsiteX0" fmla="*/ 0 w 3133791"/>
                <a:gd name="connsiteY0" fmla="*/ 4151912 h 4151912"/>
                <a:gd name="connsiteX1" fmla="*/ 3133791 w 3133791"/>
                <a:gd name="connsiteY1" fmla="*/ 0 h 4151912"/>
                <a:gd name="connsiteX2" fmla="*/ 1809247 w 3133791"/>
                <a:gd name="connsiteY2" fmla="*/ 4151912 h 4151912"/>
                <a:gd name="connsiteX3" fmla="*/ 0 w 3133791"/>
                <a:gd name="connsiteY3" fmla="*/ 4151912 h 4151912"/>
                <a:gd name="connsiteX0" fmla="*/ 0 w 3785232"/>
                <a:gd name="connsiteY0" fmla="*/ 4151912 h 4151912"/>
                <a:gd name="connsiteX1" fmla="*/ 3133791 w 3785232"/>
                <a:gd name="connsiteY1" fmla="*/ 0 h 4151912"/>
                <a:gd name="connsiteX2" fmla="*/ 3785232 w 3785232"/>
                <a:gd name="connsiteY2" fmla="*/ 4134132 h 4151912"/>
                <a:gd name="connsiteX3" fmla="*/ 0 w 3785232"/>
                <a:gd name="connsiteY3" fmla="*/ 4151912 h 4151912"/>
                <a:gd name="connsiteX0" fmla="*/ 0 w 3785232"/>
                <a:gd name="connsiteY0" fmla="*/ 2619416 h 2619416"/>
                <a:gd name="connsiteX1" fmla="*/ 3493957 w 3785232"/>
                <a:gd name="connsiteY1" fmla="*/ 0 h 2619416"/>
                <a:gd name="connsiteX2" fmla="*/ 3785232 w 3785232"/>
                <a:gd name="connsiteY2" fmla="*/ 2601636 h 2619416"/>
                <a:gd name="connsiteX3" fmla="*/ 0 w 3785232"/>
                <a:gd name="connsiteY3" fmla="*/ 2619416 h 2619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5232" h="2619416">
                  <a:moveTo>
                    <a:pt x="0" y="2619416"/>
                  </a:moveTo>
                  <a:lnTo>
                    <a:pt x="3493957" y="0"/>
                  </a:lnTo>
                  <a:lnTo>
                    <a:pt x="3785232" y="2601636"/>
                  </a:lnTo>
                  <a:lnTo>
                    <a:pt x="0" y="261941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60688ED-924F-4FB8-B519-5803135E6951}" type="datetimeFigureOut">
              <a:rPr lang="zh-CN" altLang="en-US"/>
              <a:pPr>
                <a:defRPr/>
              </a:pPr>
              <a:t>2016/7/18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846AEFE-8F4C-42BA-B77E-C1AD1E5ACD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FA812E7-FCA5-4E21-8BB5-F1782F3FF753}" type="datetimeFigureOut">
              <a:rPr lang="zh-CN" altLang="en-US"/>
              <a:pPr>
                <a:defRPr/>
              </a:pPr>
              <a:t>2016/7/18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52C9B6F-D6F6-405F-AA1F-68FF216BFF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049156"/>
      </p:ext>
    </p:extLst>
  </p:cSld>
  <p:clrMapOvr>
    <a:masterClrMapping/>
  </p:clrMapOvr>
  <p:transition spd="slow" advClick="0" advTm="10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562170"/>
      </p:ext>
    </p:extLst>
  </p:cSld>
  <p:clrMapOvr>
    <a:masterClrMapping/>
  </p:clrMapOvr>
  <p:transition spd="slow" advClick="0" advTm="10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1486"/>
            <a:ext cx="7772400" cy="1468967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136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729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/>
          <a:srcRect r="10899"/>
          <a:stretch>
            <a:fillRect/>
          </a:stretch>
        </p:blipFill>
        <p:spPr bwMode="auto">
          <a:xfrm>
            <a:off x="1" y="0"/>
            <a:ext cx="91654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 userDrawn="1"/>
        </p:nvSpPr>
        <p:spPr>
          <a:xfrm>
            <a:off x="1" y="0"/>
            <a:ext cx="9252347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4" name="组合 5"/>
          <p:cNvGrpSpPr>
            <a:grpSpLocks/>
          </p:cNvGrpSpPr>
          <p:nvPr userDrawn="1"/>
        </p:nvGrpSpPr>
        <p:grpSpPr bwMode="auto">
          <a:xfrm>
            <a:off x="0" y="2195513"/>
            <a:ext cx="9864329" cy="5994400"/>
            <a:chOff x="-1" y="2131146"/>
            <a:chExt cx="13152938" cy="5993685"/>
          </a:xfrm>
        </p:grpSpPr>
        <p:sp>
          <p:nvSpPr>
            <p:cNvPr id="5" name="等腰三角形 4"/>
            <p:cNvSpPr/>
            <p:nvPr/>
          </p:nvSpPr>
          <p:spPr>
            <a:xfrm rot="5400000">
              <a:off x="357464" y="2386383"/>
              <a:ext cx="3361924" cy="4076855"/>
            </a:xfrm>
            <a:prstGeom prst="triangle">
              <a:avLst>
                <a:gd name="adj" fmla="val 6974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5400000">
              <a:off x="747942" y="2776861"/>
              <a:ext cx="2580967" cy="4076855"/>
            </a:xfrm>
            <a:prstGeom prst="triangle">
              <a:avLst>
                <a:gd name="adj" fmla="val 6015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>
              <a:off x="-1" y="5080369"/>
              <a:ext cx="5559636" cy="1025403"/>
            </a:xfrm>
            <a:prstGeom prst="triangle">
              <a:avLst>
                <a:gd name="adj" fmla="val 73183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等腰三角形 4"/>
            <p:cNvSpPr/>
            <p:nvPr/>
          </p:nvSpPr>
          <p:spPr>
            <a:xfrm rot="2070720">
              <a:off x="4962713" y="2186701"/>
              <a:ext cx="3133844" cy="4152405"/>
            </a:xfrm>
            <a:custGeom>
              <a:avLst/>
              <a:gdLst>
                <a:gd name="connsiteX0" fmla="*/ 0 w 1809247"/>
                <a:gd name="connsiteY0" fmla="*/ 3029798 h 3029798"/>
                <a:gd name="connsiteX1" fmla="*/ 1809247 w 1809247"/>
                <a:gd name="connsiteY1" fmla="*/ 0 h 3029798"/>
                <a:gd name="connsiteX2" fmla="*/ 1809247 w 1809247"/>
                <a:gd name="connsiteY2" fmla="*/ 3029798 h 3029798"/>
                <a:gd name="connsiteX3" fmla="*/ 0 w 1809247"/>
                <a:gd name="connsiteY3" fmla="*/ 3029798 h 3029798"/>
                <a:gd name="connsiteX0" fmla="*/ 0 w 3133791"/>
                <a:gd name="connsiteY0" fmla="*/ 4151912 h 4151912"/>
                <a:gd name="connsiteX1" fmla="*/ 3133791 w 3133791"/>
                <a:gd name="connsiteY1" fmla="*/ 0 h 4151912"/>
                <a:gd name="connsiteX2" fmla="*/ 1809247 w 3133791"/>
                <a:gd name="connsiteY2" fmla="*/ 4151912 h 4151912"/>
                <a:gd name="connsiteX3" fmla="*/ 0 w 3133791"/>
                <a:gd name="connsiteY3" fmla="*/ 4151912 h 41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3791" h="4151912">
                  <a:moveTo>
                    <a:pt x="0" y="4151912"/>
                  </a:moveTo>
                  <a:lnTo>
                    <a:pt x="3133791" y="0"/>
                  </a:lnTo>
                  <a:lnTo>
                    <a:pt x="1809247" y="4151912"/>
                  </a:lnTo>
                  <a:lnTo>
                    <a:pt x="0" y="41519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等腰三角形 4"/>
            <p:cNvSpPr/>
            <p:nvPr/>
          </p:nvSpPr>
          <p:spPr>
            <a:xfrm rot="2070720">
              <a:off x="366726" y="4493064"/>
              <a:ext cx="4586461" cy="3631767"/>
            </a:xfrm>
            <a:custGeom>
              <a:avLst/>
              <a:gdLst>
                <a:gd name="connsiteX0" fmla="*/ 0 w 1809247"/>
                <a:gd name="connsiteY0" fmla="*/ 3029798 h 3029798"/>
                <a:gd name="connsiteX1" fmla="*/ 1809247 w 1809247"/>
                <a:gd name="connsiteY1" fmla="*/ 0 h 3029798"/>
                <a:gd name="connsiteX2" fmla="*/ 1809247 w 1809247"/>
                <a:gd name="connsiteY2" fmla="*/ 3029798 h 3029798"/>
                <a:gd name="connsiteX3" fmla="*/ 0 w 1809247"/>
                <a:gd name="connsiteY3" fmla="*/ 3029798 h 3029798"/>
                <a:gd name="connsiteX0" fmla="*/ 0 w 3133791"/>
                <a:gd name="connsiteY0" fmla="*/ 4151912 h 4151912"/>
                <a:gd name="connsiteX1" fmla="*/ 3133791 w 3133791"/>
                <a:gd name="connsiteY1" fmla="*/ 0 h 4151912"/>
                <a:gd name="connsiteX2" fmla="*/ 1809247 w 3133791"/>
                <a:gd name="connsiteY2" fmla="*/ 4151912 h 4151912"/>
                <a:gd name="connsiteX3" fmla="*/ 0 w 3133791"/>
                <a:gd name="connsiteY3" fmla="*/ 4151912 h 4151912"/>
                <a:gd name="connsiteX0" fmla="*/ 0 w 4516255"/>
                <a:gd name="connsiteY0" fmla="*/ 3183626 h 4151912"/>
                <a:gd name="connsiteX1" fmla="*/ 4516255 w 4516255"/>
                <a:gd name="connsiteY1" fmla="*/ 0 h 4151912"/>
                <a:gd name="connsiteX2" fmla="*/ 3191711 w 4516255"/>
                <a:gd name="connsiteY2" fmla="*/ 4151912 h 4151912"/>
                <a:gd name="connsiteX3" fmla="*/ 0 w 4516255"/>
                <a:gd name="connsiteY3" fmla="*/ 3183626 h 4151912"/>
                <a:gd name="connsiteX0" fmla="*/ 0 w 4516255"/>
                <a:gd name="connsiteY0" fmla="*/ 3183626 h 3660525"/>
                <a:gd name="connsiteX1" fmla="*/ 4516255 w 4516255"/>
                <a:gd name="connsiteY1" fmla="*/ 0 h 3660525"/>
                <a:gd name="connsiteX2" fmla="*/ 611323 w 4516255"/>
                <a:gd name="connsiteY2" fmla="*/ 3660525 h 3660525"/>
                <a:gd name="connsiteX3" fmla="*/ 0 w 4516255"/>
                <a:gd name="connsiteY3" fmla="*/ 3183626 h 3660525"/>
                <a:gd name="connsiteX0" fmla="*/ 0 w 4558936"/>
                <a:gd name="connsiteY0" fmla="*/ 3155176 h 3632075"/>
                <a:gd name="connsiteX1" fmla="*/ 4558936 w 4558936"/>
                <a:gd name="connsiteY1" fmla="*/ 0 h 3632075"/>
                <a:gd name="connsiteX2" fmla="*/ 611323 w 4558936"/>
                <a:gd name="connsiteY2" fmla="*/ 3632075 h 3632075"/>
                <a:gd name="connsiteX3" fmla="*/ 0 w 4558936"/>
                <a:gd name="connsiteY3" fmla="*/ 3155176 h 3632075"/>
                <a:gd name="connsiteX0" fmla="*/ 0 w 4585426"/>
                <a:gd name="connsiteY0" fmla="*/ 3150272 h 3632075"/>
                <a:gd name="connsiteX1" fmla="*/ 4585426 w 4585426"/>
                <a:gd name="connsiteY1" fmla="*/ 0 h 3632075"/>
                <a:gd name="connsiteX2" fmla="*/ 637813 w 4585426"/>
                <a:gd name="connsiteY2" fmla="*/ 3632075 h 3632075"/>
                <a:gd name="connsiteX3" fmla="*/ 0 w 4585426"/>
                <a:gd name="connsiteY3" fmla="*/ 3150272 h 363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5426" h="3632075">
                  <a:moveTo>
                    <a:pt x="0" y="3150272"/>
                  </a:moveTo>
                  <a:lnTo>
                    <a:pt x="4585426" y="0"/>
                  </a:lnTo>
                  <a:lnTo>
                    <a:pt x="637813" y="3632075"/>
                  </a:lnTo>
                  <a:lnTo>
                    <a:pt x="0" y="315027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" name="等腰三角形 6"/>
            <p:cNvSpPr/>
            <p:nvPr/>
          </p:nvSpPr>
          <p:spPr>
            <a:xfrm>
              <a:off x="7107507" y="3450201"/>
              <a:ext cx="4969064" cy="2112711"/>
            </a:xfrm>
            <a:custGeom>
              <a:avLst/>
              <a:gdLst>
                <a:gd name="connsiteX0" fmla="*/ 0 w 5558971"/>
                <a:gd name="connsiteY0" fmla="*/ 1025526 h 1025526"/>
                <a:gd name="connsiteX1" fmla="*/ 4068222 w 5558971"/>
                <a:gd name="connsiteY1" fmla="*/ 0 h 1025526"/>
                <a:gd name="connsiteX2" fmla="*/ 5558971 w 5558971"/>
                <a:gd name="connsiteY2" fmla="*/ 1025526 h 1025526"/>
                <a:gd name="connsiteX3" fmla="*/ 0 w 5558971"/>
                <a:gd name="connsiteY3" fmla="*/ 1025526 h 1025526"/>
                <a:gd name="connsiteX0" fmla="*/ 0 w 5558971"/>
                <a:gd name="connsiteY0" fmla="*/ 2130426 h 2130426"/>
                <a:gd name="connsiteX1" fmla="*/ 2468022 w 5558971"/>
                <a:gd name="connsiteY1" fmla="*/ 0 h 2130426"/>
                <a:gd name="connsiteX2" fmla="*/ 5558971 w 5558971"/>
                <a:gd name="connsiteY2" fmla="*/ 2130426 h 2130426"/>
                <a:gd name="connsiteX3" fmla="*/ 0 w 5558971"/>
                <a:gd name="connsiteY3" fmla="*/ 2130426 h 2130426"/>
                <a:gd name="connsiteX0" fmla="*/ 0 w 4968421"/>
                <a:gd name="connsiteY0" fmla="*/ 1463676 h 2130426"/>
                <a:gd name="connsiteX1" fmla="*/ 1877472 w 4968421"/>
                <a:gd name="connsiteY1" fmla="*/ 0 h 2130426"/>
                <a:gd name="connsiteX2" fmla="*/ 4968421 w 4968421"/>
                <a:gd name="connsiteY2" fmla="*/ 2130426 h 2130426"/>
                <a:gd name="connsiteX3" fmla="*/ 0 w 4968421"/>
                <a:gd name="connsiteY3" fmla="*/ 1463676 h 2130426"/>
                <a:gd name="connsiteX0" fmla="*/ 0 w 4968421"/>
                <a:gd name="connsiteY0" fmla="*/ 1444626 h 2111376"/>
                <a:gd name="connsiteX1" fmla="*/ 1858422 w 4968421"/>
                <a:gd name="connsiteY1" fmla="*/ 0 h 2111376"/>
                <a:gd name="connsiteX2" fmla="*/ 4968421 w 4968421"/>
                <a:gd name="connsiteY2" fmla="*/ 2111376 h 2111376"/>
                <a:gd name="connsiteX3" fmla="*/ 0 w 4968421"/>
                <a:gd name="connsiteY3" fmla="*/ 1444626 h 2111376"/>
                <a:gd name="connsiteX0" fmla="*/ 0 w 4968421"/>
                <a:gd name="connsiteY0" fmla="*/ 1444626 h 2111376"/>
                <a:gd name="connsiteX1" fmla="*/ 1877472 w 4968421"/>
                <a:gd name="connsiteY1" fmla="*/ 0 h 2111376"/>
                <a:gd name="connsiteX2" fmla="*/ 4968421 w 4968421"/>
                <a:gd name="connsiteY2" fmla="*/ 2111376 h 2111376"/>
                <a:gd name="connsiteX3" fmla="*/ 0 w 4968421"/>
                <a:gd name="connsiteY3" fmla="*/ 1444626 h 211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8421" h="2111376">
                  <a:moveTo>
                    <a:pt x="0" y="1444626"/>
                  </a:moveTo>
                  <a:lnTo>
                    <a:pt x="1877472" y="0"/>
                  </a:lnTo>
                  <a:lnTo>
                    <a:pt x="4968421" y="2111376"/>
                  </a:lnTo>
                  <a:lnTo>
                    <a:pt x="0" y="144462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" name="等腰三角形 4"/>
            <p:cNvSpPr/>
            <p:nvPr/>
          </p:nvSpPr>
          <p:spPr>
            <a:xfrm rot="2070720">
              <a:off x="9368193" y="2131146"/>
              <a:ext cx="3784744" cy="2619063"/>
            </a:xfrm>
            <a:custGeom>
              <a:avLst/>
              <a:gdLst>
                <a:gd name="connsiteX0" fmla="*/ 0 w 1809247"/>
                <a:gd name="connsiteY0" fmla="*/ 3029798 h 3029798"/>
                <a:gd name="connsiteX1" fmla="*/ 1809247 w 1809247"/>
                <a:gd name="connsiteY1" fmla="*/ 0 h 3029798"/>
                <a:gd name="connsiteX2" fmla="*/ 1809247 w 1809247"/>
                <a:gd name="connsiteY2" fmla="*/ 3029798 h 3029798"/>
                <a:gd name="connsiteX3" fmla="*/ 0 w 1809247"/>
                <a:gd name="connsiteY3" fmla="*/ 3029798 h 3029798"/>
                <a:gd name="connsiteX0" fmla="*/ 0 w 3133791"/>
                <a:gd name="connsiteY0" fmla="*/ 4151912 h 4151912"/>
                <a:gd name="connsiteX1" fmla="*/ 3133791 w 3133791"/>
                <a:gd name="connsiteY1" fmla="*/ 0 h 4151912"/>
                <a:gd name="connsiteX2" fmla="*/ 1809247 w 3133791"/>
                <a:gd name="connsiteY2" fmla="*/ 4151912 h 4151912"/>
                <a:gd name="connsiteX3" fmla="*/ 0 w 3133791"/>
                <a:gd name="connsiteY3" fmla="*/ 4151912 h 4151912"/>
                <a:gd name="connsiteX0" fmla="*/ 0 w 3785232"/>
                <a:gd name="connsiteY0" fmla="*/ 4151912 h 4151912"/>
                <a:gd name="connsiteX1" fmla="*/ 3133791 w 3785232"/>
                <a:gd name="connsiteY1" fmla="*/ 0 h 4151912"/>
                <a:gd name="connsiteX2" fmla="*/ 3785232 w 3785232"/>
                <a:gd name="connsiteY2" fmla="*/ 4134132 h 4151912"/>
                <a:gd name="connsiteX3" fmla="*/ 0 w 3785232"/>
                <a:gd name="connsiteY3" fmla="*/ 4151912 h 4151912"/>
                <a:gd name="connsiteX0" fmla="*/ 0 w 3785232"/>
                <a:gd name="connsiteY0" fmla="*/ 2619416 h 2619416"/>
                <a:gd name="connsiteX1" fmla="*/ 3493957 w 3785232"/>
                <a:gd name="connsiteY1" fmla="*/ 0 h 2619416"/>
                <a:gd name="connsiteX2" fmla="*/ 3785232 w 3785232"/>
                <a:gd name="connsiteY2" fmla="*/ 2601636 h 2619416"/>
                <a:gd name="connsiteX3" fmla="*/ 0 w 3785232"/>
                <a:gd name="connsiteY3" fmla="*/ 2619416 h 2619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5232" h="2619416">
                  <a:moveTo>
                    <a:pt x="0" y="2619416"/>
                  </a:moveTo>
                  <a:lnTo>
                    <a:pt x="3493957" y="0"/>
                  </a:lnTo>
                  <a:lnTo>
                    <a:pt x="3785232" y="2601636"/>
                  </a:lnTo>
                  <a:lnTo>
                    <a:pt x="0" y="26194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2" name="矩形 11"/>
          <p:cNvSpPr/>
          <p:nvPr userDrawn="1"/>
        </p:nvSpPr>
        <p:spPr>
          <a:xfrm>
            <a:off x="1" y="0"/>
            <a:ext cx="9252347" cy="419100"/>
          </a:xfrm>
          <a:prstGeom prst="rect">
            <a:avLst/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3" name="矩形 12"/>
          <p:cNvSpPr/>
          <p:nvPr userDrawn="1"/>
        </p:nvSpPr>
        <p:spPr>
          <a:xfrm>
            <a:off x="0" y="0"/>
            <a:ext cx="806054" cy="419100"/>
          </a:xfrm>
          <a:prstGeom prst="rect">
            <a:avLst/>
          </a:prstGeom>
          <a:solidFill>
            <a:srgbClr val="131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lum contrast="-20000"/>
          </a:blip>
          <a:srcRect/>
          <a:stretch>
            <a:fillRect/>
          </a:stretch>
        </p:blipFill>
        <p:spPr bwMode="auto">
          <a:xfrm>
            <a:off x="1" y="0"/>
            <a:ext cx="92904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手动输入 3"/>
          <p:cNvSpPr/>
          <p:nvPr userDrawn="1"/>
        </p:nvSpPr>
        <p:spPr>
          <a:xfrm rot="5400000">
            <a:off x="-86320" y="367308"/>
            <a:ext cx="771525" cy="627460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文本框 37"/>
          <p:cNvSpPr txBox="1">
            <a:spLocks noChangeArrowheads="1"/>
          </p:cNvSpPr>
          <p:nvPr userDrawn="1"/>
        </p:nvSpPr>
        <p:spPr bwMode="auto">
          <a:xfrm>
            <a:off x="613172" y="85725"/>
            <a:ext cx="1000125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7200" b="1" smtClean="0">
                <a:ea typeface="微软雅黑" pitchFamily="34" charset="-122"/>
              </a:rPr>
              <a:t>1</a:t>
            </a:r>
            <a:endParaRPr lang="zh-CN" altLang="en-US" sz="7200" b="1" smtClean="0">
              <a:ea typeface="微软雅黑" pitchFamily="34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1099017" y="335610"/>
            <a:ext cx="1260068" cy="4598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2" name="文本占位符 41"/>
          <p:cNvSpPr>
            <a:spLocks noGrp="1"/>
          </p:cNvSpPr>
          <p:nvPr>
            <p:ph type="body" sz="quarter" idx="11"/>
          </p:nvPr>
        </p:nvSpPr>
        <p:spPr>
          <a:xfrm>
            <a:off x="1095666" y="775057"/>
            <a:ext cx="948131" cy="26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手动输入 3"/>
          <p:cNvSpPr/>
          <p:nvPr userDrawn="1"/>
        </p:nvSpPr>
        <p:spPr>
          <a:xfrm rot="5400000">
            <a:off x="-86320" y="367308"/>
            <a:ext cx="771525" cy="627460"/>
          </a:xfrm>
          <a:prstGeom prst="flowChartManualInpu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文本框 37"/>
          <p:cNvSpPr txBox="1">
            <a:spLocks noChangeArrowheads="1"/>
          </p:cNvSpPr>
          <p:nvPr userDrawn="1"/>
        </p:nvSpPr>
        <p:spPr bwMode="auto">
          <a:xfrm>
            <a:off x="613172" y="85725"/>
            <a:ext cx="1000125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7200" b="1" smtClean="0">
                <a:ea typeface="微软雅黑" pitchFamily="34" charset="-122"/>
              </a:rPr>
              <a:t>2</a:t>
            </a:r>
            <a:endParaRPr lang="zh-CN" altLang="en-US" sz="7200" b="1" smtClean="0">
              <a:ea typeface="微软雅黑" pitchFamily="34" charset="-122"/>
            </a:endParaRPr>
          </a:p>
        </p:txBody>
      </p:sp>
      <p:sp>
        <p:nvSpPr>
          <p:cNvPr id="39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1099017" y="335610"/>
            <a:ext cx="1260068" cy="4598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0" name="文本占位符 41"/>
          <p:cNvSpPr>
            <a:spLocks noGrp="1"/>
          </p:cNvSpPr>
          <p:nvPr>
            <p:ph type="body" sz="quarter" idx="11"/>
          </p:nvPr>
        </p:nvSpPr>
        <p:spPr>
          <a:xfrm>
            <a:off x="1095666" y="775057"/>
            <a:ext cx="948131" cy="26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手动输入 3"/>
          <p:cNvSpPr/>
          <p:nvPr userDrawn="1"/>
        </p:nvSpPr>
        <p:spPr>
          <a:xfrm rot="5400000">
            <a:off x="-86320" y="367308"/>
            <a:ext cx="771525" cy="627460"/>
          </a:xfrm>
          <a:prstGeom prst="flowChartManualInp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文本框 39"/>
          <p:cNvSpPr txBox="1">
            <a:spLocks noChangeArrowheads="1"/>
          </p:cNvSpPr>
          <p:nvPr userDrawn="1"/>
        </p:nvSpPr>
        <p:spPr bwMode="auto">
          <a:xfrm>
            <a:off x="613172" y="85725"/>
            <a:ext cx="1000125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7200" b="1" smtClean="0">
                <a:ea typeface="微软雅黑" pitchFamily="34" charset="-122"/>
              </a:rPr>
              <a:t>3</a:t>
            </a:r>
            <a:endParaRPr lang="zh-CN" altLang="en-US" sz="7200" b="1" smtClean="0">
              <a:ea typeface="微软雅黑" pitchFamily="34" charset="-122"/>
            </a:endParaRPr>
          </a:p>
        </p:txBody>
      </p:sp>
      <p:sp>
        <p:nvSpPr>
          <p:cNvPr id="37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1099017" y="335610"/>
            <a:ext cx="1260068" cy="4598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8" name="文本占位符 41"/>
          <p:cNvSpPr>
            <a:spLocks noGrp="1"/>
          </p:cNvSpPr>
          <p:nvPr>
            <p:ph type="body" sz="quarter" idx="11"/>
          </p:nvPr>
        </p:nvSpPr>
        <p:spPr>
          <a:xfrm>
            <a:off x="1095666" y="775057"/>
            <a:ext cx="948131" cy="26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5"/>
          <p:cNvSpPr txBox="1">
            <a:spLocks noChangeArrowheads="1"/>
          </p:cNvSpPr>
          <p:nvPr userDrawn="1"/>
        </p:nvSpPr>
        <p:spPr bwMode="auto">
          <a:xfrm>
            <a:off x="613172" y="85725"/>
            <a:ext cx="1000125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7200" b="1" smtClean="0">
                <a:ea typeface="微软雅黑" pitchFamily="34" charset="-122"/>
              </a:rPr>
              <a:t>4</a:t>
            </a:r>
            <a:endParaRPr lang="zh-CN" altLang="en-US" sz="7200" b="1" smtClean="0">
              <a:ea typeface="微软雅黑" pitchFamily="34" charset="-122"/>
            </a:endParaRPr>
          </a:p>
        </p:txBody>
      </p:sp>
      <p:sp>
        <p:nvSpPr>
          <p:cNvPr id="5" name="流程图: 手动输入 4"/>
          <p:cNvSpPr/>
          <p:nvPr userDrawn="1"/>
        </p:nvSpPr>
        <p:spPr>
          <a:xfrm rot="5400000">
            <a:off x="-86320" y="367308"/>
            <a:ext cx="771525" cy="627460"/>
          </a:xfrm>
          <a:prstGeom prst="flowChartManualInp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4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1099017" y="335610"/>
            <a:ext cx="1260068" cy="4598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5" name="文本占位符 41"/>
          <p:cNvSpPr>
            <a:spLocks noGrp="1"/>
          </p:cNvSpPr>
          <p:nvPr>
            <p:ph type="body" sz="quarter" idx="11"/>
          </p:nvPr>
        </p:nvSpPr>
        <p:spPr>
          <a:xfrm>
            <a:off x="1095666" y="775057"/>
            <a:ext cx="948131" cy="26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/>
          <p:cNvGrpSpPr>
            <a:grpSpLocks/>
          </p:cNvGrpSpPr>
          <p:nvPr userDrawn="1"/>
        </p:nvGrpSpPr>
        <p:grpSpPr bwMode="auto">
          <a:xfrm>
            <a:off x="6032898" y="1685926"/>
            <a:ext cx="3111103" cy="5172075"/>
            <a:chOff x="3200972" y="1723869"/>
            <a:chExt cx="2742057" cy="3419631"/>
          </a:xfrm>
        </p:grpSpPr>
        <p:sp>
          <p:nvSpPr>
            <p:cNvPr id="3" name="Freeform 112"/>
            <p:cNvSpPr>
              <a:spLocks/>
            </p:cNvSpPr>
            <p:nvPr/>
          </p:nvSpPr>
          <p:spPr bwMode="auto">
            <a:xfrm flipH="1">
              <a:off x="3200972" y="1723869"/>
              <a:ext cx="2742057" cy="3419631"/>
            </a:xfrm>
            <a:custGeom>
              <a:avLst/>
              <a:gdLst>
                <a:gd name="T0" fmla="*/ 219 w 219"/>
                <a:gd name="T1" fmla="*/ 273 h 273"/>
                <a:gd name="T2" fmla="*/ 0 w 219"/>
                <a:gd name="T3" fmla="*/ 273 h 273"/>
                <a:gd name="T4" fmla="*/ 51 w 219"/>
                <a:gd name="T5" fmla="*/ 131 h 273"/>
                <a:gd name="T6" fmla="*/ 31 w 219"/>
                <a:gd name="T7" fmla="*/ 99 h 273"/>
                <a:gd name="T8" fmla="*/ 92 w 219"/>
                <a:gd name="T9" fmla="*/ 0 h 273"/>
                <a:gd name="T10" fmla="*/ 132 w 219"/>
                <a:gd name="T11" fmla="*/ 3 h 273"/>
                <a:gd name="T12" fmla="*/ 193 w 219"/>
                <a:gd name="T13" fmla="*/ 66 h 273"/>
                <a:gd name="T14" fmla="*/ 193 w 219"/>
                <a:gd name="T15" fmla="*/ 73 h 273"/>
                <a:gd name="T16" fmla="*/ 195 w 219"/>
                <a:gd name="T17" fmla="*/ 86 h 273"/>
                <a:gd name="T18" fmla="*/ 211 w 219"/>
                <a:gd name="T19" fmla="*/ 105 h 273"/>
                <a:gd name="T20" fmla="*/ 207 w 219"/>
                <a:gd name="T21" fmla="*/ 120 h 273"/>
                <a:gd name="T22" fmla="*/ 200 w 219"/>
                <a:gd name="T23" fmla="*/ 127 h 273"/>
                <a:gd name="T24" fmla="*/ 201 w 219"/>
                <a:gd name="T25" fmla="*/ 133 h 273"/>
                <a:gd name="T26" fmla="*/ 200 w 219"/>
                <a:gd name="T27" fmla="*/ 137 h 273"/>
                <a:gd name="T28" fmla="*/ 197 w 219"/>
                <a:gd name="T29" fmla="*/ 141 h 273"/>
                <a:gd name="T30" fmla="*/ 197 w 219"/>
                <a:gd name="T31" fmla="*/ 146 h 273"/>
                <a:gd name="T32" fmla="*/ 196 w 219"/>
                <a:gd name="T33" fmla="*/ 149 h 273"/>
                <a:gd name="T34" fmla="*/ 192 w 219"/>
                <a:gd name="T35" fmla="*/ 152 h 273"/>
                <a:gd name="T36" fmla="*/ 191 w 219"/>
                <a:gd name="T37" fmla="*/ 156 h 273"/>
                <a:gd name="T38" fmla="*/ 178 w 219"/>
                <a:gd name="T39" fmla="*/ 179 h 273"/>
                <a:gd name="T40" fmla="*/ 154 w 219"/>
                <a:gd name="T41" fmla="*/ 200 h 273"/>
                <a:gd name="T42" fmla="*/ 219 w 219"/>
                <a:gd name="T43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273">
                  <a:moveTo>
                    <a:pt x="219" y="273"/>
                  </a:moveTo>
                  <a:cubicBezTo>
                    <a:pt x="0" y="273"/>
                    <a:pt x="0" y="273"/>
                    <a:pt x="0" y="273"/>
                  </a:cubicBezTo>
                  <a:cubicBezTo>
                    <a:pt x="11" y="240"/>
                    <a:pt x="105" y="193"/>
                    <a:pt x="51" y="131"/>
                  </a:cubicBezTo>
                  <a:cubicBezTo>
                    <a:pt x="42" y="121"/>
                    <a:pt x="34" y="111"/>
                    <a:pt x="31" y="99"/>
                  </a:cubicBezTo>
                  <a:cubicBezTo>
                    <a:pt x="18" y="44"/>
                    <a:pt x="40" y="4"/>
                    <a:pt x="92" y="0"/>
                  </a:cubicBezTo>
                  <a:cubicBezTo>
                    <a:pt x="105" y="0"/>
                    <a:pt x="118" y="0"/>
                    <a:pt x="132" y="3"/>
                  </a:cubicBezTo>
                  <a:cubicBezTo>
                    <a:pt x="170" y="9"/>
                    <a:pt x="187" y="27"/>
                    <a:pt x="193" y="66"/>
                  </a:cubicBezTo>
                  <a:cubicBezTo>
                    <a:pt x="194" y="69"/>
                    <a:pt x="194" y="72"/>
                    <a:pt x="193" y="73"/>
                  </a:cubicBezTo>
                  <a:cubicBezTo>
                    <a:pt x="192" y="79"/>
                    <a:pt x="192" y="82"/>
                    <a:pt x="195" y="86"/>
                  </a:cubicBezTo>
                  <a:cubicBezTo>
                    <a:pt x="200" y="92"/>
                    <a:pt x="206" y="99"/>
                    <a:pt x="211" y="105"/>
                  </a:cubicBezTo>
                  <a:cubicBezTo>
                    <a:pt x="216" y="112"/>
                    <a:pt x="215" y="117"/>
                    <a:pt x="207" y="120"/>
                  </a:cubicBezTo>
                  <a:cubicBezTo>
                    <a:pt x="206" y="120"/>
                    <a:pt x="200" y="120"/>
                    <a:pt x="200" y="127"/>
                  </a:cubicBezTo>
                  <a:cubicBezTo>
                    <a:pt x="201" y="133"/>
                    <a:pt x="201" y="133"/>
                    <a:pt x="201" y="133"/>
                  </a:cubicBezTo>
                  <a:cubicBezTo>
                    <a:pt x="201" y="135"/>
                    <a:pt x="201" y="136"/>
                    <a:pt x="200" y="137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6"/>
                    <a:pt x="197" y="146"/>
                    <a:pt x="197" y="146"/>
                  </a:cubicBezTo>
                  <a:cubicBezTo>
                    <a:pt x="197" y="147"/>
                    <a:pt x="197" y="148"/>
                    <a:pt x="196" y="149"/>
                  </a:cubicBezTo>
                  <a:cubicBezTo>
                    <a:pt x="192" y="152"/>
                    <a:pt x="192" y="152"/>
                    <a:pt x="192" y="152"/>
                  </a:cubicBezTo>
                  <a:cubicBezTo>
                    <a:pt x="191" y="153"/>
                    <a:pt x="191" y="154"/>
                    <a:pt x="191" y="156"/>
                  </a:cubicBezTo>
                  <a:cubicBezTo>
                    <a:pt x="195" y="169"/>
                    <a:pt x="192" y="177"/>
                    <a:pt x="178" y="179"/>
                  </a:cubicBezTo>
                  <a:cubicBezTo>
                    <a:pt x="166" y="182"/>
                    <a:pt x="155" y="187"/>
                    <a:pt x="154" y="200"/>
                  </a:cubicBezTo>
                  <a:cubicBezTo>
                    <a:pt x="151" y="233"/>
                    <a:pt x="191" y="255"/>
                    <a:pt x="219" y="27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grpSp>
          <p:nvGrpSpPr>
            <p:cNvPr id="4" name="组合 81"/>
            <p:cNvGrpSpPr/>
            <p:nvPr/>
          </p:nvGrpSpPr>
          <p:grpSpPr>
            <a:xfrm>
              <a:off x="4406271" y="2071835"/>
              <a:ext cx="710172" cy="708754"/>
              <a:chOff x="3763963" y="1430337"/>
              <a:chExt cx="793750" cy="792163"/>
            </a:xfrm>
            <a:solidFill>
              <a:schemeClr val="bg1"/>
            </a:solidFill>
          </p:grpSpPr>
          <p:sp>
            <p:nvSpPr>
              <p:cNvPr id="5" name="Freeform 15"/>
              <p:cNvSpPr>
                <a:spLocks/>
              </p:cNvSpPr>
              <p:nvPr/>
            </p:nvSpPr>
            <p:spPr bwMode="auto">
              <a:xfrm>
                <a:off x="3887788" y="1430337"/>
                <a:ext cx="669925" cy="792163"/>
              </a:xfrm>
              <a:custGeom>
                <a:avLst/>
                <a:gdLst>
                  <a:gd name="T0" fmla="*/ 150 w 178"/>
                  <a:gd name="T1" fmla="*/ 0 h 211"/>
                  <a:gd name="T2" fmla="*/ 106 w 178"/>
                  <a:gd name="T3" fmla="*/ 0 h 211"/>
                  <a:gd name="T4" fmla="*/ 106 w 178"/>
                  <a:gd name="T5" fmla="*/ 14 h 211"/>
                  <a:gd name="T6" fmla="*/ 132 w 178"/>
                  <a:gd name="T7" fmla="*/ 14 h 211"/>
                  <a:gd name="T8" fmla="*/ 132 w 178"/>
                  <a:gd name="T9" fmla="*/ 33 h 211"/>
                  <a:gd name="T10" fmla="*/ 3 w 178"/>
                  <a:gd name="T11" fmla="*/ 33 h 211"/>
                  <a:gd name="T12" fmla="*/ 3 w 178"/>
                  <a:gd name="T13" fmla="*/ 33 h 211"/>
                  <a:gd name="T14" fmla="*/ 0 w 178"/>
                  <a:gd name="T15" fmla="*/ 33 h 211"/>
                  <a:gd name="T16" fmla="*/ 0 w 178"/>
                  <a:gd name="T17" fmla="*/ 79 h 211"/>
                  <a:gd name="T18" fmla="*/ 14 w 178"/>
                  <a:gd name="T19" fmla="*/ 79 h 211"/>
                  <a:gd name="T20" fmla="*/ 14 w 178"/>
                  <a:gd name="T21" fmla="*/ 47 h 211"/>
                  <a:gd name="T22" fmla="*/ 66 w 178"/>
                  <a:gd name="T23" fmla="*/ 47 h 211"/>
                  <a:gd name="T24" fmla="*/ 66 w 178"/>
                  <a:gd name="T25" fmla="*/ 131 h 211"/>
                  <a:gd name="T26" fmla="*/ 0 w 178"/>
                  <a:gd name="T27" fmla="*/ 131 h 211"/>
                  <a:gd name="T28" fmla="*/ 0 w 178"/>
                  <a:gd name="T29" fmla="*/ 145 h 211"/>
                  <a:gd name="T30" fmla="*/ 80 w 178"/>
                  <a:gd name="T31" fmla="*/ 145 h 211"/>
                  <a:gd name="T32" fmla="*/ 80 w 178"/>
                  <a:gd name="T33" fmla="*/ 47 h 211"/>
                  <a:gd name="T34" fmla="*/ 146 w 178"/>
                  <a:gd name="T35" fmla="*/ 47 h 211"/>
                  <a:gd name="T36" fmla="*/ 146 w 178"/>
                  <a:gd name="T37" fmla="*/ 14 h 211"/>
                  <a:gd name="T38" fmla="*/ 150 w 178"/>
                  <a:gd name="T39" fmla="*/ 14 h 211"/>
                  <a:gd name="T40" fmla="*/ 164 w 178"/>
                  <a:gd name="T41" fmla="*/ 28 h 211"/>
                  <a:gd name="T42" fmla="*/ 164 w 178"/>
                  <a:gd name="T43" fmla="*/ 98 h 211"/>
                  <a:gd name="T44" fmla="*/ 99 w 178"/>
                  <a:gd name="T45" fmla="*/ 98 h 211"/>
                  <a:gd name="T46" fmla="*/ 99 w 178"/>
                  <a:gd name="T47" fmla="*/ 99 h 211"/>
                  <a:gd name="T48" fmla="*/ 99 w 178"/>
                  <a:gd name="T49" fmla="*/ 99 h 211"/>
                  <a:gd name="T50" fmla="*/ 99 w 178"/>
                  <a:gd name="T51" fmla="*/ 164 h 211"/>
                  <a:gd name="T52" fmla="*/ 0 w 178"/>
                  <a:gd name="T53" fmla="*/ 164 h 211"/>
                  <a:gd name="T54" fmla="*/ 0 w 178"/>
                  <a:gd name="T55" fmla="*/ 178 h 211"/>
                  <a:gd name="T56" fmla="*/ 146 w 178"/>
                  <a:gd name="T57" fmla="*/ 178 h 211"/>
                  <a:gd name="T58" fmla="*/ 146 w 178"/>
                  <a:gd name="T59" fmla="*/ 131 h 211"/>
                  <a:gd name="T60" fmla="*/ 132 w 178"/>
                  <a:gd name="T61" fmla="*/ 131 h 211"/>
                  <a:gd name="T62" fmla="*/ 132 w 178"/>
                  <a:gd name="T63" fmla="*/ 164 h 211"/>
                  <a:gd name="T64" fmla="*/ 113 w 178"/>
                  <a:gd name="T65" fmla="*/ 164 h 211"/>
                  <a:gd name="T66" fmla="*/ 113 w 178"/>
                  <a:gd name="T67" fmla="*/ 112 h 211"/>
                  <a:gd name="T68" fmla="*/ 164 w 178"/>
                  <a:gd name="T69" fmla="*/ 112 h 211"/>
                  <a:gd name="T70" fmla="*/ 164 w 178"/>
                  <a:gd name="T71" fmla="*/ 183 h 211"/>
                  <a:gd name="T72" fmla="*/ 150 w 178"/>
                  <a:gd name="T73" fmla="*/ 197 h 211"/>
                  <a:gd name="T74" fmla="*/ 59 w 178"/>
                  <a:gd name="T75" fmla="*/ 197 h 211"/>
                  <a:gd name="T76" fmla="*/ 59 w 178"/>
                  <a:gd name="T77" fmla="*/ 211 h 211"/>
                  <a:gd name="T78" fmla="*/ 150 w 178"/>
                  <a:gd name="T79" fmla="*/ 211 h 211"/>
                  <a:gd name="T80" fmla="*/ 178 w 178"/>
                  <a:gd name="T81" fmla="*/ 183 h 211"/>
                  <a:gd name="T82" fmla="*/ 178 w 178"/>
                  <a:gd name="T83" fmla="*/ 28 h 211"/>
                  <a:gd name="T84" fmla="*/ 150 w 178"/>
                  <a:gd name="T85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8" h="211">
                    <a:moveTo>
                      <a:pt x="150" y="0"/>
                    </a:moveTo>
                    <a:cubicBezTo>
                      <a:pt x="106" y="0"/>
                      <a:pt x="106" y="0"/>
                      <a:pt x="106" y="0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32" y="14"/>
                      <a:pt x="132" y="14"/>
                      <a:pt x="132" y="14"/>
                    </a:cubicBezTo>
                    <a:cubicBezTo>
                      <a:pt x="132" y="33"/>
                      <a:pt x="132" y="33"/>
                      <a:pt x="132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14" y="79"/>
                      <a:pt x="14" y="79"/>
                      <a:pt x="14" y="79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6" y="131"/>
                      <a:pt x="66" y="131"/>
                      <a:pt x="66" y="131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0" y="47"/>
                      <a:pt x="80" y="47"/>
                      <a:pt x="80" y="47"/>
                    </a:cubicBezTo>
                    <a:cubicBezTo>
                      <a:pt x="146" y="47"/>
                      <a:pt x="146" y="47"/>
                      <a:pt x="146" y="47"/>
                    </a:cubicBezTo>
                    <a:cubicBezTo>
                      <a:pt x="146" y="14"/>
                      <a:pt x="146" y="14"/>
                      <a:pt x="146" y="14"/>
                    </a:cubicBezTo>
                    <a:cubicBezTo>
                      <a:pt x="150" y="14"/>
                      <a:pt x="150" y="14"/>
                      <a:pt x="150" y="14"/>
                    </a:cubicBezTo>
                    <a:cubicBezTo>
                      <a:pt x="158" y="14"/>
                      <a:pt x="164" y="20"/>
                      <a:pt x="164" y="28"/>
                    </a:cubicBezTo>
                    <a:cubicBezTo>
                      <a:pt x="164" y="98"/>
                      <a:pt x="164" y="98"/>
                      <a:pt x="164" y="98"/>
                    </a:cubicBezTo>
                    <a:cubicBezTo>
                      <a:pt x="99" y="98"/>
                      <a:pt x="99" y="98"/>
                      <a:pt x="99" y="98"/>
                    </a:cubicBezTo>
                    <a:cubicBezTo>
                      <a:pt x="99" y="99"/>
                      <a:pt x="99" y="99"/>
                      <a:pt x="99" y="99"/>
                    </a:cubicBezTo>
                    <a:cubicBezTo>
                      <a:pt x="99" y="99"/>
                      <a:pt x="99" y="99"/>
                      <a:pt x="99" y="99"/>
                    </a:cubicBezTo>
                    <a:cubicBezTo>
                      <a:pt x="99" y="164"/>
                      <a:pt x="99" y="164"/>
                      <a:pt x="99" y="164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146" y="178"/>
                      <a:pt x="146" y="178"/>
                      <a:pt x="146" y="178"/>
                    </a:cubicBezTo>
                    <a:cubicBezTo>
                      <a:pt x="146" y="131"/>
                      <a:pt x="146" y="131"/>
                      <a:pt x="146" y="131"/>
                    </a:cubicBezTo>
                    <a:cubicBezTo>
                      <a:pt x="132" y="131"/>
                      <a:pt x="132" y="131"/>
                      <a:pt x="132" y="131"/>
                    </a:cubicBezTo>
                    <a:cubicBezTo>
                      <a:pt x="132" y="164"/>
                      <a:pt x="132" y="164"/>
                      <a:pt x="132" y="164"/>
                    </a:cubicBezTo>
                    <a:cubicBezTo>
                      <a:pt x="113" y="164"/>
                      <a:pt x="113" y="164"/>
                      <a:pt x="113" y="164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64" y="112"/>
                      <a:pt x="164" y="112"/>
                      <a:pt x="164" y="112"/>
                    </a:cubicBezTo>
                    <a:cubicBezTo>
                      <a:pt x="164" y="183"/>
                      <a:pt x="164" y="183"/>
                      <a:pt x="164" y="183"/>
                    </a:cubicBezTo>
                    <a:cubicBezTo>
                      <a:pt x="164" y="191"/>
                      <a:pt x="158" y="197"/>
                      <a:pt x="150" y="197"/>
                    </a:cubicBezTo>
                    <a:cubicBezTo>
                      <a:pt x="59" y="197"/>
                      <a:pt x="59" y="197"/>
                      <a:pt x="59" y="197"/>
                    </a:cubicBezTo>
                    <a:cubicBezTo>
                      <a:pt x="59" y="211"/>
                      <a:pt x="59" y="211"/>
                      <a:pt x="59" y="211"/>
                    </a:cubicBezTo>
                    <a:cubicBezTo>
                      <a:pt x="150" y="211"/>
                      <a:pt x="150" y="211"/>
                      <a:pt x="150" y="211"/>
                    </a:cubicBezTo>
                    <a:cubicBezTo>
                      <a:pt x="166" y="211"/>
                      <a:pt x="178" y="198"/>
                      <a:pt x="178" y="183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8" y="13"/>
                      <a:pt x="166" y="0"/>
                      <a:pt x="1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" name="Rectangle 13"/>
              <p:cNvSpPr>
                <a:spLocks noChangeArrowheads="1"/>
              </p:cNvSpPr>
              <p:nvPr/>
            </p:nvSpPr>
            <p:spPr bwMode="auto">
              <a:xfrm>
                <a:off x="4256088" y="1677987"/>
                <a:ext cx="180975" cy="52388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7" name="Freeform 14"/>
              <p:cNvSpPr>
                <a:spLocks/>
              </p:cNvSpPr>
              <p:nvPr/>
            </p:nvSpPr>
            <p:spPr bwMode="auto">
              <a:xfrm>
                <a:off x="3763963" y="1430337"/>
                <a:ext cx="447675" cy="792163"/>
              </a:xfrm>
              <a:custGeom>
                <a:avLst/>
                <a:gdLst>
                  <a:gd name="T0" fmla="*/ 14 w 119"/>
                  <a:gd name="T1" fmla="*/ 183 h 211"/>
                  <a:gd name="T2" fmla="*/ 14 w 119"/>
                  <a:gd name="T3" fmla="*/ 112 h 211"/>
                  <a:gd name="T4" fmla="*/ 80 w 119"/>
                  <a:gd name="T5" fmla="*/ 112 h 211"/>
                  <a:gd name="T6" fmla="*/ 80 w 119"/>
                  <a:gd name="T7" fmla="*/ 66 h 211"/>
                  <a:gd name="T8" fmla="*/ 66 w 119"/>
                  <a:gd name="T9" fmla="*/ 66 h 211"/>
                  <a:gd name="T10" fmla="*/ 66 w 119"/>
                  <a:gd name="T11" fmla="*/ 98 h 211"/>
                  <a:gd name="T12" fmla="*/ 14 w 119"/>
                  <a:gd name="T13" fmla="*/ 98 h 211"/>
                  <a:gd name="T14" fmla="*/ 14 w 119"/>
                  <a:gd name="T15" fmla="*/ 28 h 211"/>
                  <a:gd name="T16" fmla="*/ 28 w 119"/>
                  <a:gd name="T17" fmla="*/ 14 h 211"/>
                  <a:gd name="T18" fmla="*/ 119 w 119"/>
                  <a:gd name="T19" fmla="*/ 14 h 211"/>
                  <a:gd name="T20" fmla="*/ 119 w 119"/>
                  <a:gd name="T21" fmla="*/ 0 h 211"/>
                  <a:gd name="T22" fmla="*/ 28 w 119"/>
                  <a:gd name="T23" fmla="*/ 0 h 211"/>
                  <a:gd name="T24" fmla="*/ 0 w 119"/>
                  <a:gd name="T25" fmla="*/ 28 h 211"/>
                  <a:gd name="T26" fmla="*/ 0 w 119"/>
                  <a:gd name="T27" fmla="*/ 183 h 211"/>
                  <a:gd name="T28" fmla="*/ 28 w 119"/>
                  <a:gd name="T29" fmla="*/ 211 h 211"/>
                  <a:gd name="T30" fmla="*/ 72 w 119"/>
                  <a:gd name="T31" fmla="*/ 211 h 211"/>
                  <a:gd name="T32" fmla="*/ 72 w 119"/>
                  <a:gd name="T33" fmla="*/ 197 h 211"/>
                  <a:gd name="T34" fmla="*/ 28 w 119"/>
                  <a:gd name="T35" fmla="*/ 197 h 211"/>
                  <a:gd name="T36" fmla="*/ 14 w 119"/>
                  <a:gd name="T37" fmla="*/ 183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9" h="211">
                    <a:moveTo>
                      <a:pt x="14" y="183"/>
                    </a:moveTo>
                    <a:cubicBezTo>
                      <a:pt x="14" y="112"/>
                      <a:pt x="14" y="112"/>
                      <a:pt x="14" y="112"/>
                    </a:cubicBezTo>
                    <a:cubicBezTo>
                      <a:pt x="80" y="112"/>
                      <a:pt x="80" y="112"/>
                      <a:pt x="80" y="112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66" y="66"/>
                      <a:pt x="66" y="66"/>
                      <a:pt x="66" y="66"/>
                    </a:cubicBezTo>
                    <a:cubicBezTo>
                      <a:pt x="66" y="98"/>
                      <a:pt x="66" y="98"/>
                      <a:pt x="66" y="98"/>
                    </a:cubicBezTo>
                    <a:cubicBezTo>
                      <a:pt x="14" y="98"/>
                      <a:pt x="14" y="98"/>
                      <a:pt x="14" y="9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0"/>
                      <a:pt x="21" y="14"/>
                      <a:pt x="28" y="14"/>
                    </a:cubicBezTo>
                    <a:cubicBezTo>
                      <a:pt x="119" y="14"/>
                      <a:pt x="119" y="14"/>
                      <a:pt x="119" y="14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13" y="0"/>
                      <a:pt x="0" y="13"/>
                      <a:pt x="0" y="28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8"/>
                      <a:pt x="13" y="211"/>
                      <a:pt x="28" y="211"/>
                    </a:cubicBezTo>
                    <a:cubicBezTo>
                      <a:pt x="72" y="211"/>
                      <a:pt x="72" y="211"/>
                      <a:pt x="72" y="211"/>
                    </a:cubicBezTo>
                    <a:cubicBezTo>
                      <a:pt x="72" y="197"/>
                      <a:pt x="72" y="197"/>
                      <a:pt x="72" y="197"/>
                    </a:cubicBezTo>
                    <a:cubicBezTo>
                      <a:pt x="28" y="197"/>
                      <a:pt x="28" y="197"/>
                      <a:pt x="28" y="197"/>
                    </a:cubicBezTo>
                    <a:cubicBezTo>
                      <a:pt x="21" y="197"/>
                      <a:pt x="14" y="191"/>
                      <a:pt x="14" y="183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9050"/>
            <a:ext cx="9144000" cy="419100"/>
          </a:xfrm>
          <a:prstGeom prst="rect">
            <a:avLst/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0" y="19050"/>
            <a:ext cx="796529" cy="419100"/>
          </a:xfrm>
          <a:prstGeom prst="rect">
            <a:avLst/>
          </a:prstGeom>
          <a:solidFill>
            <a:srgbClr val="131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77" r:id="rId8"/>
    <p:sldLayoutId id="2147484184" r:id="rId9"/>
    <p:sldLayoutId id="2147484185" r:id="rId10"/>
    <p:sldLayoutId id="2147484186" r:id="rId11"/>
    <p:sldLayoutId id="2147484187" r:id="rId12"/>
    <p:sldLayoutId id="2147484188" r:id="rId13"/>
    <p:sldLayoutId id="2147484192" r:id="rId14"/>
    <p:sldLayoutId id="2147484193" r:id="rId15"/>
    <p:sldLayoutId id="2147484194" r:id="rId16"/>
    <p:sldLayoutId id="2147484195" r:id="rId17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7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png"/><Relationship Id="rId9" Type="http://schemas.openxmlformats.org/officeDocument/2006/relationships/image" Target="../media/image117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4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jpe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12" Type="http://schemas.openxmlformats.org/officeDocument/2006/relationships/image" Target="../media/image1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8.png"/><Relationship Id="rId11" Type="http://schemas.openxmlformats.org/officeDocument/2006/relationships/image" Target="../media/image143.jpeg"/><Relationship Id="rId5" Type="http://schemas.openxmlformats.org/officeDocument/2006/relationships/image" Target="../media/image137.pn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Relationship Id="rId14" Type="http://schemas.openxmlformats.org/officeDocument/2006/relationships/image" Target="../media/image14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4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://ucourse.unipus.cn/" TargetMode="Externa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图片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330201"/>
            <a:ext cx="739379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301858" y="1559126"/>
            <a:ext cx="64279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 smtClean="0">
                <a:solidFill>
                  <a:schemeClr val="bg1"/>
                </a:solidFill>
                <a:latin typeface="+mj-ea"/>
                <a:ea typeface="+mj-ea"/>
              </a:rPr>
              <a:t>优化教学设计 </a:t>
            </a:r>
            <a:endParaRPr lang="en-US" altLang="zh-CN" sz="6000" b="1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6000" b="1" dirty="0" smtClean="0">
                <a:solidFill>
                  <a:schemeClr val="bg1"/>
                </a:solidFill>
                <a:latin typeface="+mj-ea"/>
                <a:ea typeface="+mj-ea"/>
              </a:rPr>
              <a:t>提升</a:t>
            </a:r>
            <a:r>
              <a:rPr lang="zh-CN" altLang="en-US" sz="6000" b="1" dirty="0" smtClean="0">
                <a:solidFill>
                  <a:schemeClr val="bg1"/>
                </a:solidFill>
                <a:latin typeface="+mj-ea"/>
                <a:ea typeface="+mj-ea"/>
              </a:rPr>
              <a:t>教学质量</a:t>
            </a:r>
            <a:endParaRPr lang="zh-CN" altLang="en-US" sz="6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44"/>
          <p:cNvSpPr/>
          <p:nvPr/>
        </p:nvSpPr>
        <p:spPr>
          <a:xfrm rot="5400000">
            <a:off x="-86320" y="367308"/>
            <a:ext cx="771525" cy="627460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直角三角形 6"/>
          <p:cNvSpPr/>
          <p:nvPr/>
        </p:nvSpPr>
        <p:spPr>
          <a:xfrm flipH="1">
            <a:off x="6012657" y="1"/>
            <a:ext cx="3137297" cy="6869113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53772" y="1307094"/>
            <a:ext cx="875533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zh-CN" altLang="en-US" sz="6000" b="1" dirty="0">
                <a:latin typeface="+mj-ea"/>
                <a:ea typeface="+mj-ea"/>
              </a:rPr>
              <a:t>外语学术核心术语丛书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zh-CN" altLang="en-US" sz="6000" b="1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7496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49"/>
          <p:cNvSpPr/>
          <p:nvPr/>
        </p:nvSpPr>
        <p:spPr>
          <a:xfrm rot="10800000">
            <a:off x="2837260" y="419101"/>
            <a:ext cx="3581400" cy="392113"/>
          </a:xfrm>
          <a:custGeom>
            <a:avLst/>
            <a:gdLst>
              <a:gd name="connsiteX0" fmla="*/ 850107 w 1700214"/>
              <a:gd name="connsiteY0" fmla="*/ 0 h 472230"/>
              <a:gd name="connsiteX1" fmla="*/ 1682059 w 1700214"/>
              <a:gd name="connsiteY1" fmla="*/ 442346 h 472230"/>
              <a:gd name="connsiteX2" fmla="*/ 1700214 w 1700214"/>
              <a:gd name="connsiteY2" fmla="*/ 472230 h 472230"/>
              <a:gd name="connsiteX3" fmla="*/ 0 w 1700214"/>
              <a:gd name="connsiteY3" fmla="*/ 472230 h 472230"/>
              <a:gd name="connsiteX4" fmla="*/ 18155 w 1700214"/>
              <a:gd name="connsiteY4" fmla="*/ 442346 h 472230"/>
              <a:gd name="connsiteX5" fmla="*/ 850107 w 1700214"/>
              <a:gd name="connsiteY5" fmla="*/ 0 h 47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214" h="472230">
                <a:moveTo>
                  <a:pt x="850107" y="0"/>
                </a:moveTo>
                <a:cubicBezTo>
                  <a:pt x="1196424" y="0"/>
                  <a:pt x="1501759" y="175466"/>
                  <a:pt x="1682059" y="442346"/>
                </a:cubicBezTo>
                <a:lnTo>
                  <a:pt x="1700214" y="472230"/>
                </a:lnTo>
                <a:lnTo>
                  <a:pt x="0" y="472230"/>
                </a:lnTo>
                <a:lnTo>
                  <a:pt x="18155" y="442346"/>
                </a:lnTo>
                <a:cubicBezTo>
                  <a:pt x="198455" y="175466"/>
                  <a:pt x="503790" y="0"/>
                  <a:pt x="850107" y="0"/>
                </a:cubicBezTo>
                <a:close/>
              </a:path>
            </a:pathLst>
          </a:cu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93187" name="文本框 8"/>
          <p:cNvSpPr txBox="1">
            <a:spLocks noChangeArrowheads="1"/>
          </p:cNvSpPr>
          <p:nvPr/>
        </p:nvSpPr>
        <p:spPr bwMode="auto">
          <a:xfrm>
            <a:off x="3285641" y="201613"/>
            <a:ext cx="28687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ea typeface="微软雅黑" pitchFamily="34" charset="-122"/>
              </a:rPr>
              <a:t>外语学术核心术语丛书</a:t>
            </a:r>
          </a:p>
        </p:txBody>
      </p:sp>
      <p:sp>
        <p:nvSpPr>
          <p:cNvPr id="20" name="流程图: 手动输入 44"/>
          <p:cNvSpPr/>
          <p:nvPr/>
        </p:nvSpPr>
        <p:spPr>
          <a:xfrm rot="5400000">
            <a:off x="-86320" y="367308"/>
            <a:ext cx="771525" cy="627460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3189" name="矩形 11"/>
          <p:cNvSpPr>
            <a:spLocks noChangeArrowheads="1"/>
          </p:cNvSpPr>
          <p:nvPr/>
        </p:nvSpPr>
        <p:spPr bwMode="auto">
          <a:xfrm>
            <a:off x="-247085" y="1303465"/>
            <a:ext cx="5479614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09600" indent="-246063">
              <a:lnSpc>
                <a:spcPct val="150000"/>
              </a:lnSpc>
              <a:buClr>
                <a:srgbClr val="0099FF"/>
              </a:buClr>
            </a:pPr>
            <a:r>
              <a:rPr lang="zh-CN" altLang="en-US" sz="28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把握核心术语    纵观学科发展</a:t>
            </a:r>
            <a:endParaRPr lang="en-US" altLang="zh-CN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 marL="609600" indent="-246063">
              <a:lnSpc>
                <a:spcPct val="150000"/>
              </a:lnSpc>
              <a:buClr>
                <a:srgbClr val="0099FF"/>
              </a:buClr>
            </a:pPr>
            <a:r>
              <a:rPr lang="en-US" altLang="zh-CN" sz="28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</a:t>
            </a:r>
          </a:p>
          <a:p>
            <a:pPr marL="609600" indent="-246063">
              <a:lnSpc>
                <a:spcPct val="150000"/>
              </a:lnSpc>
              <a:buClr>
                <a:srgbClr val="0099FF"/>
              </a:buClr>
              <a:buFont typeface="Wingdings" pitchFamily="2" charset="2"/>
              <a:buChar char="ü"/>
            </a:pP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全套丛书特别邀请胡壮麟教授做总序；</a:t>
            </a:r>
          </a:p>
          <a:p>
            <a:pPr marL="609600" indent="-246063">
              <a:lnSpc>
                <a:spcPct val="150000"/>
              </a:lnSpc>
              <a:buClr>
                <a:srgbClr val="0099FF"/>
              </a:buClr>
              <a:buFont typeface="Wingdings" pitchFamily="2" charset="2"/>
              <a:buChar char="ü"/>
            </a:pP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每个分册都包含了针对该学科的中文导读、引言、核心术语、重要学者、代表性论著和索引等；</a:t>
            </a:r>
          </a:p>
          <a:p>
            <a:pPr marL="609600" indent="-246063">
              <a:lnSpc>
                <a:spcPct val="150000"/>
              </a:lnSpc>
              <a:buClr>
                <a:srgbClr val="0099FF"/>
              </a:buClr>
              <a:buFont typeface="Wingdings" pitchFamily="2" charset="2"/>
              <a:buChar char="ü"/>
            </a:pP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各册导读、核心术语所配中译文皆由各学科知名学者专门撰写和翻译；</a:t>
            </a:r>
          </a:p>
          <a:p>
            <a:pPr marL="609600" indent="-246063">
              <a:lnSpc>
                <a:spcPct val="150000"/>
              </a:lnSpc>
              <a:buClr>
                <a:srgbClr val="0099FF"/>
              </a:buClr>
              <a:buFont typeface="Wingdings" pitchFamily="2" charset="2"/>
              <a:buChar char="ü"/>
            </a:pPr>
            <a:r>
              <a:rPr lang="en-US" altLang="zh-CN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14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个分册，</a:t>
            </a:r>
            <a:r>
              <a:rPr lang="en-US" altLang="zh-CN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2016-2017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年将陆续出版</a:t>
            </a:r>
            <a:endParaRPr lang="zh-CN" sz="20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3190" name="图片 7" descr="话语分析核心术语-封面-01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9557" y="3235162"/>
            <a:ext cx="1181100" cy="1839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3191" name="图片 8" descr="系统功能学核心术语-封面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640" y="3235162"/>
            <a:ext cx="1216868" cy="18614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3192" name="图片 9" descr="语用学核心术语-封面-01(1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7225" y="3208783"/>
            <a:ext cx="1182290" cy="1865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3193" name="图片 10" descr="语用学核心术语-封面-01(2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3048" y="980750"/>
            <a:ext cx="1138238" cy="1812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3194" name="图片 13" descr="文学核心术语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3475" y="916279"/>
            <a:ext cx="1155627" cy="1834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38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44"/>
          <p:cNvSpPr/>
          <p:nvPr/>
        </p:nvSpPr>
        <p:spPr>
          <a:xfrm rot="5400000">
            <a:off x="-86320" y="367308"/>
            <a:ext cx="771525" cy="627460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直角三角形 6"/>
          <p:cNvSpPr/>
          <p:nvPr/>
        </p:nvSpPr>
        <p:spPr>
          <a:xfrm flipH="1">
            <a:off x="6012657" y="1"/>
            <a:ext cx="3137297" cy="6869113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949" y="2674939"/>
            <a:ext cx="59358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dirty="0">
                <a:latin typeface="+mj-ea"/>
                <a:ea typeface="+mj-ea"/>
              </a:rPr>
              <a:t>为教师发展而设计</a:t>
            </a:r>
          </a:p>
        </p:txBody>
      </p:sp>
      <p:pic>
        <p:nvPicPr>
          <p:cNvPr id="62469" name="Picture 6" descr="小树1"/>
          <p:cNvPicPr>
            <a:picLocks noRot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2" y="5654676"/>
            <a:ext cx="1042988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44"/>
          <p:cNvSpPr/>
          <p:nvPr/>
        </p:nvSpPr>
        <p:spPr>
          <a:xfrm rot="5400000">
            <a:off x="-86320" y="367308"/>
            <a:ext cx="771525" cy="627460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直角三角形 6"/>
          <p:cNvSpPr/>
          <p:nvPr/>
        </p:nvSpPr>
        <p:spPr>
          <a:xfrm flipH="1">
            <a:off x="6012657" y="1"/>
            <a:ext cx="3137297" cy="6869113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63492" name="矩形 13"/>
          <p:cNvSpPr>
            <a:spLocks noChangeArrowheads="1"/>
          </p:cNvSpPr>
          <p:nvPr/>
        </p:nvSpPr>
        <p:spPr bwMode="auto">
          <a:xfrm>
            <a:off x="750094" y="1714501"/>
            <a:ext cx="5250656" cy="2298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ts val="663"/>
              </a:spcBef>
              <a:buClr>
                <a:srgbClr val="CC0000"/>
              </a:buClr>
              <a:buFont typeface="Wingdings" pitchFamily="2" charset="2"/>
              <a:buChar char="l"/>
            </a:pPr>
            <a:r>
              <a:rPr lang="zh-CN" sz="2800" b="1" dirty="0">
                <a:solidFill>
                  <a:srgbClr val="003366"/>
                </a:solidFill>
                <a:latin typeface="微软雅黑" pitchFamily="34" charset="-122"/>
              </a:rPr>
              <a:t>教师培训</a:t>
            </a:r>
            <a:endParaRPr lang="en-US" altLang="zh-CN" sz="2800" b="1" dirty="0">
              <a:solidFill>
                <a:srgbClr val="003366"/>
              </a:solidFill>
              <a:latin typeface="微软雅黑" pitchFamily="34" charset="-122"/>
            </a:endParaRPr>
          </a:p>
          <a:p>
            <a:pPr>
              <a:spcBef>
                <a:spcPts val="663"/>
              </a:spcBef>
              <a:buClr>
                <a:srgbClr val="CC0000"/>
              </a:buClr>
            </a:pPr>
            <a:endParaRPr lang="zh-CN" dirty="0"/>
          </a:p>
          <a:p>
            <a:pPr marL="457200" indent="-457200">
              <a:spcBef>
                <a:spcPts val="663"/>
              </a:spcBef>
              <a:buClr>
                <a:srgbClr val="CC0000"/>
              </a:buClr>
              <a:buFont typeface="Wingdings" pitchFamily="2" charset="2"/>
              <a:buChar char="l"/>
            </a:pPr>
            <a:r>
              <a:rPr lang="zh-CN" altLang="en-US" sz="2800" b="1" dirty="0">
                <a:solidFill>
                  <a:srgbClr val="003366"/>
                </a:solidFill>
                <a:latin typeface="微软雅黑" pitchFamily="34" charset="-122"/>
              </a:rPr>
              <a:t>学术</a:t>
            </a:r>
            <a:r>
              <a:rPr lang="zh-CN" altLang="en-US" sz="2800" b="1" dirty="0" smtClean="0">
                <a:solidFill>
                  <a:srgbClr val="003366"/>
                </a:solidFill>
                <a:latin typeface="微软雅黑" pitchFamily="34" charset="-122"/>
              </a:rPr>
              <a:t>图</a:t>
            </a:r>
            <a:r>
              <a:rPr lang="zh-CN" sz="2800" b="1" dirty="0" smtClean="0">
                <a:solidFill>
                  <a:srgbClr val="003366"/>
                </a:solidFill>
                <a:latin typeface="微软雅黑" pitchFamily="34" charset="-122"/>
              </a:rPr>
              <a:t>书</a:t>
            </a:r>
            <a:endParaRPr lang="en-US" altLang="zh-CN" sz="2800" b="1" dirty="0" smtClean="0">
              <a:solidFill>
                <a:srgbClr val="003366"/>
              </a:solidFill>
              <a:latin typeface="微软雅黑" pitchFamily="34" charset="-122"/>
            </a:endParaRPr>
          </a:p>
          <a:p>
            <a:pPr marL="457200" indent="-457200">
              <a:spcBef>
                <a:spcPts val="663"/>
              </a:spcBef>
              <a:buClr>
                <a:srgbClr val="CC0000"/>
              </a:buClr>
              <a:buFont typeface="Arial" pitchFamily="34" charset="0"/>
              <a:buChar char="n"/>
            </a:pPr>
            <a:endParaRPr lang="zh-CN" dirty="0"/>
          </a:p>
          <a:p>
            <a:pPr marL="457200" indent="-457200">
              <a:spcBef>
                <a:spcPts val="663"/>
              </a:spcBef>
              <a:buClr>
                <a:srgbClr val="CC0000"/>
              </a:buClr>
              <a:buFont typeface="Wingdings" pitchFamily="2" charset="2"/>
              <a:buChar char="l"/>
            </a:pPr>
            <a:r>
              <a:rPr lang="zh-CN" altLang="zh-CN" sz="2800" b="1" dirty="0" smtClean="0">
                <a:solidFill>
                  <a:srgbClr val="003366"/>
                </a:solidFill>
                <a:latin typeface="微软雅黑" pitchFamily="34" charset="-122"/>
              </a:rPr>
              <a:t>iResearch</a:t>
            </a:r>
            <a:endParaRPr lang="zh-CN" altLang="zh-CN" dirty="0"/>
          </a:p>
        </p:txBody>
      </p:sp>
      <p:sp>
        <p:nvSpPr>
          <p:cNvPr id="3" name="TextBox 2"/>
          <p:cNvSpPr txBox="1"/>
          <p:nvPr/>
        </p:nvSpPr>
        <p:spPr>
          <a:xfrm>
            <a:off x="753666" y="566738"/>
            <a:ext cx="26217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latin typeface="+mj-ea"/>
                <a:ea typeface="+mj-ea"/>
              </a:rPr>
              <a:t>设计内容</a:t>
            </a:r>
          </a:p>
        </p:txBody>
      </p:sp>
      <p:pic>
        <p:nvPicPr>
          <p:cNvPr id="63494" name="Picture 6" descr="小树1"/>
          <p:cNvPicPr>
            <a:picLocks noRot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2" y="5654676"/>
            <a:ext cx="1042988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44"/>
          <p:cNvSpPr/>
          <p:nvPr/>
        </p:nvSpPr>
        <p:spPr>
          <a:xfrm rot="5400000">
            <a:off x="-86320" y="367308"/>
            <a:ext cx="771525" cy="627460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直角三角形 6"/>
          <p:cNvSpPr/>
          <p:nvPr/>
        </p:nvSpPr>
        <p:spPr>
          <a:xfrm flipH="1">
            <a:off x="6012657" y="1"/>
            <a:ext cx="3137297" cy="6869113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64516" name="矩形 13"/>
          <p:cNvSpPr>
            <a:spLocks noChangeArrowheads="1"/>
          </p:cNvSpPr>
          <p:nvPr/>
        </p:nvSpPr>
        <p:spPr bwMode="auto">
          <a:xfrm>
            <a:off x="750094" y="1714501"/>
            <a:ext cx="5250656" cy="220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ts val="663"/>
              </a:spcBef>
              <a:buClr>
                <a:srgbClr val="CC0000"/>
              </a:buClr>
              <a:buFont typeface="Wingdings" pitchFamily="2" charset="2"/>
              <a:buChar char="l"/>
            </a:pPr>
            <a:r>
              <a:rPr lang="zh-CN" sz="2800" b="1" dirty="0">
                <a:solidFill>
                  <a:srgbClr val="003366"/>
                </a:solidFill>
                <a:latin typeface="微软雅黑" pitchFamily="34" charset="-122"/>
              </a:rPr>
              <a:t>教师培训</a:t>
            </a:r>
            <a:endParaRPr lang="en-US" altLang="zh-CN" sz="2800" b="1" dirty="0">
              <a:solidFill>
                <a:srgbClr val="003366"/>
              </a:solidFill>
              <a:latin typeface="微软雅黑" pitchFamily="34" charset="-122"/>
            </a:endParaRPr>
          </a:p>
          <a:p>
            <a:pPr marL="457200" indent="-457200">
              <a:buClr>
                <a:srgbClr val="CC0000"/>
              </a:buClr>
              <a:buFont typeface="Arial" pitchFamily="34" charset="0"/>
              <a:buChar char="n"/>
            </a:pPr>
            <a:endParaRPr lang="zh-CN" dirty="0"/>
          </a:p>
          <a:p>
            <a:pPr marL="457200" indent="-457200">
              <a:spcBef>
                <a:spcPts val="663"/>
              </a:spcBef>
              <a:buClr>
                <a:srgbClr val="CC0000"/>
              </a:buClr>
              <a:buFont typeface="Wingdings" pitchFamily="2" charset="2"/>
              <a:buChar char="l"/>
            </a:pPr>
            <a:r>
              <a:rPr lang="zh-CN" altLang="en-US" sz="2800" b="1" dirty="0" smtClean="0">
                <a:solidFill>
                  <a:srgbClr val="BFBFBF"/>
                </a:solidFill>
                <a:latin typeface="微软雅黑" pitchFamily="34" charset="-122"/>
              </a:rPr>
              <a:t>学术图</a:t>
            </a:r>
            <a:r>
              <a:rPr lang="zh-CN" sz="2800" b="1" dirty="0" smtClean="0">
                <a:solidFill>
                  <a:srgbClr val="BFBFBF"/>
                </a:solidFill>
                <a:latin typeface="微软雅黑" pitchFamily="34" charset="-122"/>
              </a:rPr>
              <a:t>书</a:t>
            </a:r>
            <a:endParaRPr lang="en-US" altLang="zh-CN" sz="2800" b="1" dirty="0" smtClean="0">
              <a:solidFill>
                <a:srgbClr val="BFBFBF"/>
              </a:solidFill>
              <a:latin typeface="微软雅黑" pitchFamily="34" charset="-122"/>
            </a:endParaRPr>
          </a:p>
          <a:p>
            <a:pPr>
              <a:spcBef>
                <a:spcPts val="663"/>
              </a:spcBef>
              <a:buClr>
                <a:srgbClr val="CC0000"/>
              </a:buClr>
            </a:pPr>
            <a:endParaRPr lang="zh-CN" dirty="0"/>
          </a:p>
          <a:p>
            <a:pPr marL="457200" indent="-457200">
              <a:spcBef>
                <a:spcPts val="663"/>
              </a:spcBef>
              <a:buClr>
                <a:srgbClr val="CC0000"/>
              </a:buClr>
              <a:buFont typeface="Wingdings" pitchFamily="2" charset="2"/>
              <a:buChar char="l"/>
            </a:pPr>
            <a:r>
              <a:rPr lang="zh-CN" altLang="zh-CN" sz="2800" b="1" dirty="0">
                <a:solidFill>
                  <a:srgbClr val="BFBFBF"/>
                </a:solidFill>
                <a:latin typeface="微软雅黑" pitchFamily="34" charset="-122"/>
              </a:rPr>
              <a:t>iResearch</a:t>
            </a:r>
            <a:endParaRPr lang="zh-CN" altLang="zh-CN" dirty="0">
              <a:solidFill>
                <a:srgbClr val="BFBFB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3667" y="566738"/>
            <a:ext cx="2934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latin typeface="+mj-ea"/>
                <a:ea typeface="+mj-ea"/>
              </a:rPr>
              <a:t>设计内容</a:t>
            </a:r>
          </a:p>
        </p:txBody>
      </p:sp>
      <p:pic>
        <p:nvPicPr>
          <p:cNvPr id="64518" name="Picture 6" descr="小树1"/>
          <p:cNvPicPr>
            <a:picLocks noRot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2" y="5654676"/>
            <a:ext cx="1042988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44"/>
          <p:cNvSpPr/>
          <p:nvPr/>
        </p:nvSpPr>
        <p:spPr>
          <a:xfrm rot="5400000">
            <a:off x="-86320" y="367308"/>
            <a:ext cx="771525" cy="627460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直角三角形 6"/>
          <p:cNvSpPr/>
          <p:nvPr/>
        </p:nvSpPr>
        <p:spPr>
          <a:xfrm flipH="1">
            <a:off x="6012657" y="1"/>
            <a:ext cx="3137297" cy="6869113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65540" name="TextBox 2"/>
          <p:cNvSpPr txBox="1">
            <a:spLocks noChangeArrowheads="1"/>
          </p:cNvSpPr>
          <p:nvPr/>
        </p:nvSpPr>
        <p:spPr bwMode="auto">
          <a:xfrm>
            <a:off x="771526" y="1625601"/>
            <a:ext cx="4974431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ea typeface="微软雅黑" pitchFamily="34" charset="-122"/>
              </a:rPr>
              <a:t>线下 </a:t>
            </a:r>
            <a:r>
              <a:rPr lang="en-US" altLang="zh-CN" sz="3600" b="1" dirty="0">
                <a:solidFill>
                  <a:srgbClr val="FF0000"/>
                </a:solidFill>
                <a:ea typeface="微软雅黑" pitchFamily="34" charset="-122"/>
              </a:rPr>
              <a:t>+ </a:t>
            </a:r>
            <a:r>
              <a:rPr lang="zh-CN" altLang="en-US" sz="3600" b="1" dirty="0">
                <a:solidFill>
                  <a:srgbClr val="FF0000"/>
                </a:solidFill>
                <a:ea typeface="微软雅黑" pitchFamily="34" charset="-122"/>
              </a:rPr>
              <a:t>线上</a:t>
            </a:r>
            <a:endParaRPr lang="en-US" altLang="zh-CN" sz="3600" b="1" dirty="0">
              <a:solidFill>
                <a:srgbClr val="FF0000"/>
              </a:solidFill>
              <a:ea typeface="微软雅黑" pitchFamily="34" charset="-122"/>
            </a:endParaRPr>
          </a:p>
          <a:p>
            <a:endParaRPr lang="zh-CN" altLang="en-US" sz="3600" dirty="0">
              <a:solidFill>
                <a:srgbClr val="FF0000"/>
              </a:solidFill>
              <a:ea typeface="微软雅黑" pitchFamily="34" charset="-122"/>
            </a:endParaRPr>
          </a:p>
          <a:p>
            <a:r>
              <a:rPr lang="zh-CN" altLang="en-US" sz="3600" b="1" dirty="0">
                <a:solidFill>
                  <a:srgbClr val="FF0000"/>
                </a:solidFill>
                <a:ea typeface="微软雅黑" pitchFamily="34" charset="-122"/>
              </a:rPr>
              <a:t>国内 </a:t>
            </a:r>
            <a:r>
              <a:rPr lang="en-US" altLang="zh-CN" sz="3600" b="1" dirty="0">
                <a:solidFill>
                  <a:srgbClr val="FF0000"/>
                </a:solidFill>
                <a:ea typeface="微软雅黑" pitchFamily="34" charset="-122"/>
              </a:rPr>
              <a:t>+ </a:t>
            </a:r>
            <a:r>
              <a:rPr lang="zh-CN" altLang="en-US" sz="3600" b="1" dirty="0">
                <a:solidFill>
                  <a:srgbClr val="FF0000"/>
                </a:solidFill>
                <a:ea typeface="微软雅黑" pitchFamily="34" charset="-122"/>
              </a:rPr>
              <a:t>国际</a:t>
            </a:r>
            <a:endParaRPr lang="en-US" altLang="zh-CN" sz="3600" b="1" dirty="0">
              <a:solidFill>
                <a:srgbClr val="FF0000"/>
              </a:solidFill>
              <a:ea typeface="微软雅黑" pitchFamily="34" charset="-122"/>
            </a:endParaRPr>
          </a:p>
          <a:p>
            <a:endParaRPr lang="zh-CN" altLang="en-US" sz="3600" dirty="0">
              <a:solidFill>
                <a:srgbClr val="FF0000"/>
              </a:solidFill>
              <a:ea typeface="微软雅黑" pitchFamily="34" charset="-122"/>
            </a:endParaRPr>
          </a:p>
          <a:p>
            <a:r>
              <a:rPr lang="zh-CN" altLang="en-US" sz="3600" b="1" dirty="0">
                <a:solidFill>
                  <a:srgbClr val="FF0000"/>
                </a:solidFill>
                <a:ea typeface="微软雅黑" pitchFamily="34" charset="-122"/>
              </a:rPr>
              <a:t>课程 </a:t>
            </a:r>
            <a:r>
              <a:rPr lang="en-US" altLang="zh-CN" sz="3600" b="1" dirty="0">
                <a:solidFill>
                  <a:srgbClr val="FF0000"/>
                </a:solidFill>
                <a:ea typeface="微软雅黑" pitchFamily="34" charset="-122"/>
              </a:rPr>
              <a:t>+ </a:t>
            </a:r>
            <a:r>
              <a:rPr lang="zh-CN" altLang="en-US" sz="3600" b="1" dirty="0">
                <a:solidFill>
                  <a:srgbClr val="FF0000"/>
                </a:solidFill>
                <a:ea typeface="微软雅黑" pitchFamily="34" charset="-122"/>
              </a:rPr>
              <a:t>服务</a:t>
            </a:r>
            <a:endParaRPr lang="en-US" altLang="zh-CN" sz="3600" b="1" dirty="0">
              <a:solidFill>
                <a:srgbClr val="FF0000"/>
              </a:solidFill>
              <a:ea typeface="微软雅黑" pitchFamily="34" charset="-122"/>
            </a:endParaRPr>
          </a:p>
          <a:p>
            <a:endParaRPr lang="zh-CN" altLang="en-US" sz="3600" dirty="0">
              <a:solidFill>
                <a:srgbClr val="FF0000"/>
              </a:solidFill>
              <a:ea typeface="微软雅黑" pitchFamily="34" charset="-122"/>
            </a:endParaRPr>
          </a:p>
          <a:p>
            <a:r>
              <a:rPr lang="zh-CN" altLang="en-US" sz="3600" b="1" dirty="0">
                <a:solidFill>
                  <a:srgbClr val="FF0000"/>
                </a:solidFill>
                <a:ea typeface="微软雅黑" pitchFamily="34" charset="-122"/>
              </a:rPr>
              <a:t>共享 </a:t>
            </a:r>
            <a:r>
              <a:rPr lang="en-US" altLang="zh-CN" sz="3600" b="1" dirty="0">
                <a:solidFill>
                  <a:srgbClr val="FF0000"/>
                </a:solidFill>
                <a:ea typeface="微软雅黑" pitchFamily="34" charset="-122"/>
              </a:rPr>
              <a:t>+ </a:t>
            </a:r>
            <a:r>
              <a:rPr lang="zh-CN" altLang="en-US" sz="3600" b="1" dirty="0">
                <a:solidFill>
                  <a:srgbClr val="FF0000"/>
                </a:solidFill>
                <a:ea typeface="微软雅黑" pitchFamily="34" charset="-122"/>
              </a:rPr>
              <a:t>定制</a:t>
            </a:r>
            <a:endParaRPr lang="zh-CN" altLang="en-US" sz="3600" dirty="0">
              <a:solidFill>
                <a:srgbClr val="FF0000"/>
              </a:solidFill>
              <a:ea typeface="微软雅黑" pitchFamily="34" charset="-122"/>
            </a:endParaRPr>
          </a:p>
          <a:p>
            <a:endParaRPr lang="zh-CN" altLang="en-US" dirty="0">
              <a:ea typeface="微软雅黑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666" y="566738"/>
            <a:ext cx="2702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latin typeface="+mj-ea"/>
                <a:ea typeface="+mj-ea"/>
              </a:rPr>
              <a:t>设计理念</a:t>
            </a:r>
          </a:p>
        </p:txBody>
      </p:sp>
      <p:pic>
        <p:nvPicPr>
          <p:cNvPr id="65542" name="Picture 6" descr="小树1"/>
          <p:cNvPicPr>
            <a:picLocks noRot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2" y="5654676"/>
            <a:ext cx="1042988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49"/>
          <p:cNvSpPr/>
          <p:nvPr/>
        </p:nvSpPr>
        <p:spPr>
          <a:xfrm rot="10800000">
            <a:off x="2837260" y="419101"/>
            <a:ext cx="3581400" cy="392113"/>
          </a:xfrm>
          <a:custGeom>
            <a:avLst/>
            <a:gdLst>
              <a:gd name="connsiteX0" fmla="*/ 850107 w 1700214"/>
              <a:gd name="connsiteY0" fmla="*/ 0 h 472230"/>
              <a:gd name="connsiteX1" fmla="*/ 1682059 w 1700214"/>
              <a:gd name="connsiteY1" fmla="*/ 442346 h 472230"/>
              <a:gd name="connsiteX2" fmla="*/ 1700214 w 1700214"/>
              <a:gd name="connsiteY2" fmla="*/ 472230 h 472230"/>
              <a:gd name="connsiteX3" fmla="*/ 0 w 1700214"/>
              <a:gd name="connsiteY3" fmla="*/ 472230 h 472230"/>
              <a:gd name="connsiteX4" fmla="*/ 18155 w 1700214"/>
              <a:gd name="connsiteY4" fmla="*/ 442346 h 472230"/>
              <a:gd name="connsiteX5" fmla="*/ 850107 w 1700214"/>
              <a:gd name="connsiteY5" fmla="*/ 0 h 47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214" h="472230">
                <a:moveTo>
                  <a:pt x="850107" y="0"/>
                </a:moveTo>
                <a:cubicBezTo>
                  <a:pt x="1196424" y="0"/>
                  <a:pt x="1501759" y="175466"/>
                  <a:pt x="1682059" y="442346"/>
                </a:cubicBezTo>
                <a:lnTo>
                  <a:pt x="1700214" y="472230"/>
                </a:lnTo>
                <a:lnTo>
                  <a:pt x="0" y="472230"/>
                </a:lnTo>
                <a:lnTo>
                  <a:pt x="18155" y="442346"/>
                </a:lnTo>
                <a:cubicBezTo>
                  <a:pt x="198455" y="175466"/>
                  <a:pt x="503790" y="0"/>
                  <a:pt x="850107" y="0"/>
                </a:cubicBezTo>
                <a:close/>
              </a:path>
            </a:pathLst>
          </a:cu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67587" name="文本框 8"/>
          <p:cNvSpPr txBox="1">
            <a:spLocks noChangeArrowheads="1"/>
          </p:cNvSpPr>
          <p:nvPr/>
        </p:nvSpPr>
        <p:spPr bwMode="auto">
          <a:xfrm>
            <a:off x="4131469" y="127000"/>
            <a:ext cx="260866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zh-CN" altLang="en-US" sz="3200" b="1" dirty="0">
                <a:solidFill>
                  <a:schemeClr val="bg1"/>
                </a:solidFill>
                <a:ea typeface="微软雅黑" pitchFamily="34" charset="-122"/>
              </a:rPr>
              <a:t>骨干班</a:t>
            </a:r>
          </a:p>
        </p:txBody>
      </p:sp>
      <p:grpSp>
        <p:nvGrpSpPr>
          <p:cNvPr id="67588" name="组合 29"/>
          <p:cNvGrpSpPr>
            <a:grpSpLocks/>
          </p:cNvGrpSpPr>
          <p:nvPr/>
        </p:nvGrpSpPr>
        <p:grpSpPr bwMode="auto">
          <a:xfrm>
            <a:off x="613172" y="85725"/>
            <a:ext cx="2476500" cy="1200150"/>
            <a:chOff x="817866" y="85070"/>
            <a:chExt cx="3301070" cy="1200329"/>
          </a:xfrm>
        </p:grpSpPr>
        <p:sp>
          <p:nvSpPr>
            <p:cNvPr id="67592" name="文本框 2"/>
            <p:cNvSpPr txBox="1">
              <a:spLocks noChangeArrowheads="1"/>
            </p:cNvSpPr>
            <p:nvPr/>
          </p:nvSpPr>
          <p:spPr bwMode="auto">
            <a:xfrm>
              <a:off x="817866" y="85070"/>
              <a:ext cx="133350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7200" b="1">
                  <a:ea typeface="微软雅黑" pitchFamily="34" charset="-122"/>
                </a:rPr>
                <a:t>1</a:t>
              </a:r>
              <a:endParaRPr lang="zh-CN" altLang="en-US" sz="7200" b="1">
                <a:ea typeface="微软雅黑" pitchFamily="34" charset="-122"/>
              </a:endParaRPr>
            </a:p>
          </p:txBody>
        </p:sp>
        <p:sp>
          <p:nvSpPr>
            <p:cNvPr id="18" name="文本框 3"/>
            <p:cNvSpPr txBox="1"/>
            <p:nvPr/>
          </p:nvSpPr>
          <p:spPr>
            <a:xfrm>
              <a:off x="1484428" y="480417"/>
              <a:ext cx="2634508" cy="4620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spc="300" dirty="0">
                  <a:latin typeface="+mn-lt"/>
                  <a:ea typeface="+mn-ea"/>
                </a:rPr>
                <a:t>课程类别</a:t>
              </a:r>
            </a:p>
          </p:txBody>
        </p:sp>
      </p:grpSp>
      <p:sp>
        <p:nvSpPr>
          <p:cNvPr id="20" name="流程图: 手动输入 44"/>
          <p:cNvSpPr/>
          <p:nvPr/>
        </p:nvSpPr>
        <p:spPr>
          <a:xfrm rot="5400000">
            <a:off x="-86320" y="367308"/>
            <a:ext cx="771525" cy="627460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aphicFrame>
        <p:nvGraphicFramePr>
          <p:cNvPr id="2" name="图示 1"/>
          <p:cNvGraphicFramePr/>
          <p:nvPr/>
        </p:nvGraphicFramePr>
        <p:xfrm>
          <a:off x="1580012" y="942027"/>
          <a:ext cx="6096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7591" name="Picture 6" descr="小树1"/>
          <p:cNvPicPr>
            <a:picLocks noRot="1"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1012" y="5654676"/>
            <a:ext cx="1042988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429925" y="1"/>
            <a:ext cx="3176079" cy="1791477"/>
            <a:chOff x="787145" y="0"/>
            <a:chExt cx="2475746" cy="1343608"/>
          </a:xfrm>
        </p:grpSpPr>
        <p:sp>
          <p:nvSpPr>
            <p:cNvPr id="3" name="矩形 2"/>
            <p:cNvSpPr/>
            <p:nvPr/>
          </p:nvSpPr>
          <p:spPr>
            <a:xfrm>
              <a:off x="787145" y="0"/>
              <a:ext cx="2120044" cy="1343608"/>
            </a:xfrm>
            <a:prstGeom prst="rect">
              <a:avLst/>
            </a:prstGeom>
            <a:solidFill>
              <a:srgbClr val="E93929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871106" y="533943"/>
              <a:ext cx="2391785" cy="709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zh-CN" altLang="en-US" sz="4267" b="1" dirty="0"/>
                <a:t>教学方法</a:t>
              </a:r>
              <a:endParaRPr kumimoji="1" lang="en-US" altLang="zh-CN" sz="4267" b="1" dirty="0"/>
            </a:p>
          </p:txBody>
        </p:sp>
      </p:grpSp>
      <p:sp>
        <p:nvSpPr>
          <p:cNvPr id="5" name="右箭头 4"/>
          <p:cNvSpPr/>
          <p:nvPr/>
        </p:nvSpPr>
        <p:spPr>
          <a:xfrm>
            <a:off x="1" y="4103852"/>
            <a:ext cx="7212009" cy="393075"/>
          </a:xfrm>
          <a:prstGeom prst="rightArrow">
            <a:avLst/>
          </a:prstGeom>
          <a:solidFill>
            <a:srgbClr val="E939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右箭头 5"/>
          <p:cNvSpPr/>
          <p:nvPr/>
        </p:nvSpPr>
        <p:spPr>
          <a:xfrm rot="5400000" flipH="1">
            <a:off x="2805616" y="587619"/>
            <a:ext cx="710617" cy="6321847"/>
          </a:xfrm>
          <a:prstGeom prst="bentArrow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7" name="圆角右箭头 6"/>
          <p:cNvSpPr/>
          <p:nvPr/>
        </p:nvSpPr>
        <p:spPr>
          <a:xfrm rot="16200000" flipH="1" flipV="1">
            <a:off x="2446616" y="2050313"/>
            <a:ext cx="710617" cy="5603847"/>
          </a:xfrm>
          <a:prstGeom prst="bentArrow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940094" y="2552635"/>
            <a:ext cx="5134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E93929"/>
                </a:solidFill>
                <a:cs typeface="Arial" panose="020B0604020202020204" pitchFamily="34" charset="0"/>
              </a:rPr>
              <a:t>跨文化教育研习营：架接课堂与职场</a:t>
            </a:r>
            <a:endParaRPr lang="en-US" altLang="zh-CN" sz="2400" b="1" dirty="0">
              <a:solidFill>
                <a:srgbClr val="E93929"/>
              </a:solidFill>
            </a:endParaRPr>
          </a:p>
        </p:txBody>
      </p:sp>
      <p:sp>
        <p:nvSpPr>
          <p:cNvPr id="12" name="圆角右箭头 11"/>
          <p:cNvSpPr/>
          <p:nvPr/>
        </p:nvSpPr>
        <p:spPr>
          <a:xfrm rot="5400000" flipH="1">
            <a:off x="988238" y="2186410"/>
            <a:ext cx="710613" cy="3124256"/>
          </a:xfrm>
          <a:prstGeom prst="bentArrow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60135" y="5411649"/>
            <a:ext cx="45159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E93929"/>
                </a:solidFill>
              </a:rPr>
              <a:t>大学英语课程设计与教学实践：</a:t>
            </a:r>
            <a:endParaRPr lang="en-US" altLang="zh-CN" sz="2400" b="1" dirty="0">
              <a:solidFill>
                <a:srgbClr val="E93929"/>
              </a:solidFill>
            </a:endParaRPr>
          </a:p>
          <a:p>
            <a:r>
              <a:rPr lang="zh-CN" altLang="en-US" sz="2400" b="1" dirty="0">
                <a:solidFill>
                  <a:srgbClr val="E93929"/>
                </a:solidFill>
              </a:rPr>
              <a:t>理念、方法与研究</a:t>
            </a:r>
            <a:endParaRPr lang="en-US" altLang="zh-CN" sz="2400" b="1" dirty="0">
              <a:solidFill>
                <a:srgbClr val="E93929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68044" y="2552635"/>
            <a:ext cx="2969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E93929"/>
                </a:solidFill>
              </a:rPr>
              <a:t>英语写作教学与研究</a:t>
            </a:r>
            <a:endParaRPr lang="en-US" altLang="zh-CN" sz="2400" b="1" dirty="0">
              <a:solidFill>
                <a:srgbClr val="E93929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676115" y="5411649"/>
            <a:ext cx="4206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E93929"/>
                </a:solidFill>
              </a:rPr>
              <a:t>学术英语课程设计与教学方法</a:t>
            </a:r>
            <a:endParaRPr lang="en-US" altLang="zh-CN" sz="2400" b="1" dirty="0">
              <a:solidFill>
                <a:srgbClr val="E93929"/>
              </a:solidFill>
            </a:endParaRPr>
          </a:p>
        </p:txBody>
      </p:sp>
      <p:sp>
        <p:nvSpPr>
          <p:cNvPr id="32" name="圆角右箭头 31"/>
          <p:cNvSpPr/>
          <p:nvPr/>
        </p:nvSpPr>
        <p:spPr>
          <a:xfrm rot="16200000" flipH="1" flipV="1">
            <a:off x="455474" y="4041453"/>
            <a:ext cx="710619" cy="1621570"/>
          </a:xfrm>
          <a:prstGeom prst="bentArrow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448292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429925" y="1"/>
            <a:ext cx="2812541" cy="2511520"/>
            <a:chOff x="787145" y="0"/>
            <a:chExt cx="2120044" cy="1883640"/>
          </a:xfrm>
        </p:grpSpPr>
        <p:sp>
          <p:nvSpPr>
            <p:cNvPr id="3" name="矩形 2"/>
            <p:cNvSpPr/>
            <p:nvPr/>
          </p:nvSpPr>
          <p:spPr>
            <a:xfrm>
              <a:off x="787145" y="0"/>
              <a:ext cx="2120044" cy="1343608"/>
            </a:xfrm>
            <a:prstGeom prst="rect">
              <a:avLst/>
            </a:prstGeom>
            <a:solidFill>
              <a:srgbClr val="E93929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871107" y="533943"/>
              <a:ext cx="1855426" cy="1349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zh-CN" altLang="en-US" sz="4267" b="1" dirty="0"/>
                <a:t>科研方法</a:t>
              </a:r>
              <a:endParaRPr kumimoji="1" lang="en-US" altLang="zh-CN" sz="4267" b="1" dirty="0"/>
            </a:p>
          </p:txBody>
        </p:sp>
      </p:grpSp>
      <p:sp>
        <p:nvSpPr>
          <p:cNvPr id="5" name="右箭头 4"/>
          <p:cNvSpPr/>
          <p:nvPr/>
        </p:nvSpPr>
        <p:spPr>
          <a:xfrm>
            <a:off x="1" y="4103852"/>
            <a:ext cx="7212009" cy="393075"/>
          </a:xfrm>
          <a:prstGeom prst="rightArrow">
            <a:avLst/>
          </a:prstGeom>
          <a:solidFill>
            <a:srgbClr val="E939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右箭头 5"/>
          <p:cNvSpPr/>
          <p:nvPr/>
        </p:nvSpPr>
        <p:spPr>
          <a:xfrm rot="5400000" flipH="1">
            <a:off x="3319503" y="587624"/>
            <a:ext cx="710617" cy="6321847"/>
          </a:xfrm>
          <a:prstGeom prst="bentArrow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7" name="圆角右箭头 6"/>
          <p:cNvSpPr/>
          <p:nvPr/>
        </p:nvSpPr>
        <p:spPr>
          <a:xfrm rot="16200000" flipH="1" flipV="1">
            <a:off x="2446616" y="2050313"/>
            <a:ext cx="710617" cy="5603847"/>
          </a:xfrm>
          <a:prstGeom prst="bentArrow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38807" y="2285896"/>
            <a:ext cx="2665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E93929"/>
                </a:solidFill>
              </a:rPr>
              <a:t>语料库在外语教学与研究中的应用</a:t>
            </a:r>
            <a:endParaRPr lang="en-US" altLang="zh-CN" sz="2400" b="1" dirty="0">
              <a:solidFill>
                <a:srgbClr val="E93929"/>
              </a:solidFill>
            </a:endParaRPr>
          </a:p>
        </p:txBody>
      </p:sp>
      <p:sp>
        <p:nvSpPr>
          <p:cNvPr id="12" name="圆角右箭头 11"/>
          <p:cNvSpPr/>
          <p:nvPr/>
        </p:nvSpPr>
        <p:spPr>
          <a:xfrm rot="5400000" flipH="1">
            <a:off x="-295866" y="2186411"/>
            <a:ext cx="710613" cy="312425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6068"/>
            </a:avLst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939777" y="2309038"/>
            <a:ext cx="35412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E93929"/>
                </a:solidFill>
              </a:rPr>
              <a:t>学术动态挖掘与文献综述撰写</a:t>
            </a:r>
            <a:endParaRPr lang="en-US" altLang="zh-CN" sz="2400" b="1" dirty="0">
              <a:solidFill>
                <a:srgbClr val="E93929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13460" y="2285895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E93929"/>
                </a:solidFill>
              </a:rPr>
              <a:t>外语教学研究方法</a:t>
            </a:r>
            <a:endParaRPr lang="en-US" altLang="zh-CN" sz="2400" b="1" dirty="0">
              <a:solidFill>
                <a:srgbClr val="E93929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13460" y="5473203"/>
            <a:ext cx="3587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E93929"/>
                </a:solidFill>
              </a:rPr>
              <a:t>学术期刊论文写作与发表</a:t>
            </a:r>
            <a:endParaRPr lang="en-US" altLang="zh-CN" sz="2400" b="1" dirty="0">
              <a:solidFill>
                <a:srgbClr val="E93929"/>
              </a:solidFill>
            </a:endParaRPr>
          </a:p>
        </p:txBody>
      </p:sp>
      <p:sp>
        <p:nvSpPr>
          <p:cNvPr id="32" name="圆角右箭头 31"/>
          <p:cNvSpPr/>
          <p:nvPr/>
        </p:nvSpPr>
        <p:spPr>
          <a:xfrm rot="16200000" flipH="1" flipV="1">
            <a:off x="455474" y="4041453"/>
            <a:ext cx="710619" cy="1621570"/>
          </a:xfrm>
          <a:prstGeom prst="bentArrow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4" name="圆角右箭头 13"/>
          <p:cNvSpPr/>
          <p:nvPr/>
        </p:nvSpPr>
        <p:spPr>
          <a:xfrm rot="5400000" flipH="1">
            <a:off x="2014007" y="2186417"/>
            <a:ext cx="710613" cy="3124256"/>
          </a:xfrm>
          <a:prstGeom prst="bentArrow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206059" y="5473203"/>
            <a:ext cx="4703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E93929"/>
                </a:solidFill>
              </a:rPr>
              <a:t>科研项目设计与申报 （一）</a:t>
            </a:r>
            <a:r>
              <a:rPr lang="en-US" altLang="zh-CN" sz="2400" b="1" dirty="0">
                <a:solidFill>
                  <a:srgbClr val="E93929"/>
                </a:solidFill>
              </a:rPr>
              <a:t>(</a:t>
            </a:r>
            <a:r>
              <a:rPr lang="zh-CN" altLang="en-US" sz="2400" b="1" dirty="0">
                <a:solidFill>
                  <a:srgbClr val="E93929"/>
                </a:solidFill>
              </a:rPr>
              <a:t>二）</a:t>
            </a:r>
            <a:endParaRPr lang="en-US" altLang="zh-CN" sz="2400" b="1" dirty="0">
              <a:solidFill>
                <a:srgbClr val="E9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26764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429925" y="1"/>
            <a:ext cx="3176080" cy="2511520"/>
            <a:chOff x="787145" y="0"/>
            <a:chExt cx="2374043" cy="1883640"/>
          </a:xfrm>
        </p:grpSpPr>
        <p:sp>
          <p:nvSpPr>
            <p:cNvPr id="3" name="矩形 2"/>
            <p:cNvSpPr/>
            <p:nvPr/>
          </p:nvSpPr>
          <p:spPr>
            <a:xfrm>
              <a:off x="787145" y="0"/>
              <a:ext cx="2374043" cy="1343608"/>
            </a:xfrm>
            <a:prstGeom prst="rect">
              <a:avLst/>
            </a:prstGeom>
            <a:solidFill>
              <a:srgbClr val="E93929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871107" y="533943"/>
              <a:ext cx="1855426" cy="1349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zh-CN" altLang="en-US" sz="4267" b="1" dirty="0"/>
                <a:t>科研专题</a:t>
              </a:r>
              <a:endParaRPr kumimoji="1" lang="en-US" altLang="zh-CN" sz="4267" b="1" dirty="0"/>
            </a:p>
          </p:txBody>
        </p:sp>
      </p:grpSp>
      <p:sp>
        <p:nvSpPr>
          <p:cNvPr id="5" name="右箭头 4"/>
          <p:cNvSpPr/>
          <p:nvPr/>
        </p:nvSpPr>
        <p:spPr>
          <a:xfrm>
            <a:off x="1" y="4103852"/>
            <a:ext cx="7212009" cy="393075"/>
          </a:xfrm>
          <a:prstGeom prst="rightArrow">
            <a:avLst/>
          </a:prstGeom>
          <a:solidFill>
            <a:srgbClr val="E939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右箭头 5"/>
          <p:cNvSpPr/>
          <p:nvPr/>
        </p:nvSpPr>
        <p:spPr>
          <a:xfrm rot="5400000" flipH="1">
            <a:off x="3081564" y="825551"/>
            <a:ext cx="710617" cy="5845970"/>
          </a:xfrm>
          <a:prstGeom prst="bentArrow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20475" y="2552636"/>
            <a:ext cx="3509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E93929"/>
                </a:solidFill>
              </a:rPr>
              <a:t>英汉对比理论与实践</a:t>
            </a:r>
            <a:endParaRPr lang="en-US" altLang="zh-CN" sz="2800" b="1" dirty="0">
              <a:solidFill>
                <a:srgbClr val="E93929"/>
              </a:solidFill>
            </a:endParaRPr>
          </a:p>
        </p:txBody>
      </p:sp>
      <p:sp>
        <p:nvSpPr>
          <p:cNvPr id="12" name="圆角右箭头 11"/>
          <p:cNvSpPr/>
          <p:nvPr/>
        </p:nvSpPr>
        <p:spPr>
          <a:xfrm rot="5400000" flipH="1">
            <a:off x="78006" y="1812538"/>
            <a:ext cx="710613" cy="387200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6068"/>
            </a:avLst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303474" y="2552636"/>
            <a:ext cx="3430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E93929"/>
                </a:solidFill>
              </a:rPr>
              <a:t>二语习得与外语教学</a:t>
            </a:r>
            <a:endParaRPr lang="en-US" altLang="zh-CN" sz="2800" b="1" dirty="0">
              <a:solidFill>
                <a:srgbClr val="E9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995350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86000" y="1900264"/>
            <a:ext cx="4572000" cy="307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indent="-257175" algn="ctr">
              <a:spcBef>
                <a:spcPct val="20000"/>
              </a:spcBef>
            </a:pPr>
            <a:r>
              <a:rPr lang="zh-CN" altLang="en-US" sz="8800" b="1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经 历</a:t>
            </a:r>
            <a:endParaRPr lang="en-US" altLang="zh-CN" sz="8800" b="1" dirty="0">
              <a:solidFill>
                <a:srgbClr val="FF0000"/>
              </a:solidFill>
              <a:latin typeface="华文中宋" pitchFamily="2" charset="-122"/>
              <a:ea typeface="华文中宋" pitchFamily="2" charset="-122"/>
            </a:endParaRPr>
          </a:p>
          <a:p>
            <a:pPr marL="257175" indent="-257175" algn="ctr">
              <a:spcBef>
                <a:spcPct val="20000"/>
              </a:spcBef>
            </a:pPr>
            <a:r>
              <a:rPr lang="zh-CN" altLang="en-US" sz="8800" b="1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发 现</a:t>
            </a:r>
            <a:endParaRPr lang="en-US" altLang="zh-CN" sz="8800" b="1" dirty="0">
              <a:solidFill>
                <a:srgbClr val="FF0000"/>
              </a:solidFill>
              <a:latin typeface="华文中宋" pitchFamily="2" charset="-122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8094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429927" y="1"/>
            <a:ext cx="3176080" cy="2511520"/>
            <a:chOff x="787146" y="0"/>
            <a:chExt cx="1960083" cy="1883640"/>
          </a:xfrm>
        </p:grpSpPr>
        <p:sp>
          <p:nvSpPr>
            <p:cNvPr id="3" name="矩形 2"/>
            <p:cNvSpPr/>
            <p:nvPr/>
          </p:nvSpPr>
          <p:spPr>
            <a:xfrm>
              <a:off x="787146" y="0"/>
              <a:ext cx="1960083" cy="1343608"/>
            </a:xfrm>
            <a:prstGeom prst="rect">
              <a:avLst/>
            </a:prstGeom>
            <a:solidFill>
              <a:srgbClr val="E93929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871107" y="533943"/>
              <a:ext cx="1855426" cy="1349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zh-CN" altLang="en-US" sz="4267" b="1" dirty="0"/>
                <a:t>专项能力</a:t>
              </a:r>
              <a:endParaRPr kumimoji="1" lang="en-US" altLang="zh-CN" sz="4267" b="1" dirty="0"/>
            </a:p>
          </p:txBody>
        </p:sp>
      </p:grpSp>
      <p:sp>
        <p:nvSpPr>
          <p:cNvPr id="5" name="右箭头 4"/>
          <p:cNvSpPr/>
          <p:nvPr/>
        </p:nvSpPr>
        <p:spPr>
          <a:xfrm>
            <a:off x="1" y="4103852"/>
            <a:ext cx="7212009" cy="393075"/>
          </a:xfrm>
          <a:prstGeom prst="rightArrow">
            <a:avLst/>
          </a:prstGeom>
          <a:solidFill>
            <a:srgbClr val="E939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右箭头 5"/>
          <p:cNvSpPr/>
          <p:nvPr/>
        </p:nvSpPr>
        <p:spPr>
          <a:xfrm rot="5400000" flipH="1">
            <a:off x="3081564" y="825551"/>
            <a:ext cx="710617" cy="5845970"/>
          </a:xfrm>
          <a:prstGeom prst="bentArrow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20474" y="2552636"/>
            <a:ext cx="43150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E93929"/>
                </a:solidFill>
              </a:rPr>
              <a:t>外语教学中的测试与评估</a:t>
            </a:r>
            <a:endParaRPr lang="en-US" altLang="zh-CN" sz="2800" b="1" dirty="0">
              <a:solidFill>
                <a:srgbClr val="E93929"/>
              </a:solidFill>
            </a:endParaRPr>
          </a:p>
        </p:txBody>
      </p:sp>
      <p:sp>
        <p:nvSpPr>
          <p:cNvPr id="12" name="圆角右箭头 11"/>
          <p:cNvSpPr/>
          <p:nvPr/>
        </p:nvSpPr>
        <p:spPr>
          <a:xfrm rot="5400000" flipH="1">
            <a:off x="78006" y="1812538"/>
            <a:ext cx="710613" cy="387200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6068"/>
            </a:avLst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303474" y="2552636"/>
            <a:ext cx="3430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E93929"/>
                </a:solidFill>
              </a:rPr>
              <a:t>外语教材设计与编写</a:t>
            </a:r>
            <a:endParaRPr lang="en-US" altLang="zh-CN" sz="2800" b="1" dirty="0">
              <a:solidFill>
                <a:srgbClr val="E9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688819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6"/>
          <p:cNvGrpSpPr/>
          <p:nvPr/>
        </p:nvGrpSpPr>
        <p:grpSpPr>
          <a:xfrm>
            <a:off x="226597" y="1"/>
            <a:ext cx="3557814" cy="1791478"/>
            <a:chOff x="583817" y="-137861"/>
            <a:chExt cx="3162082" cy="1343608"/>
          </a:xfrm>
        </p:grpSpPr>
        <p:sp>
          <p:nvSpPr>
            <p:cNvPr id="8" name="矩形 7"/>
            <p:cNvSpPr/>
            <p:nvPr/>
          </p:nvSpPr>
          <p:spPr>
            <a:xfrm>
              <a:off x="583817" y="-137861"/>
              <a:ext cx="3089919" cy="1343608"/>
            </a:xfrm>
            <a:prstGeom prst="rect">
              <a:avLst/>
            </a:prstGeom>
            <a:solidFill>
              <a:srgbClr val="E93929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83817" y="533943"/>
              <a:ext cx="3162082" cy="442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zh-CN" altLang="en-US" sz="2800" b="1" dirty="0"/>
                <a:t>二语习得与外语教学</a:t>
              </a:r>
              <a:endParaRPr kumimoji="1" lang="en-US" altLang="zh-CN" sz="2800" b="1" dirty="0"/>
            </a:p>
          </p:txBody>
        </p:sp>
      </p:grpSp>
      <p:sp>
        <p:nvSpPr>
          <p:cNvPr id="10" name="文本框 8"/>
          <p:cNvSpPr txBox="1"/>
          <p:nvPr/>
        </p:nvSpPr>
        <p:spPr>
          <a:xfrm>
            <a:off x="226598" y="1921767"/>
            <a:ext cx="2333878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en-US" altLang="zh-CN" sz="3200" b="1" dirty="0">
                <a:solidFill>
                  <a:srgbClr val="404040"/>
                </a:solidFill>
              </a:rPr>
              <a:t>0725-0728</a:t>
            </a:r>
            <a:endParaRPr kumimoji="1" lang="zh-CN" altLang="en-US" sz="3200" b="1" dirty="0">
              <a:solidFill>
                <a:srgbClr val="40404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84412" y="2709334"/>
            <a:ext cx="135909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7" b="1" dirty="0"/>
              <a:t>王初明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11873" y="2709334"/>
            <a:ext cx="135909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7" b="1" dirty="0"/>
              <a:t>金利民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02810" y="6138334"/>
            <a:ext cx="135909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7" b="1" dirty="0"/>
              <a:t>蔡金亭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11872" y="6138334"/>
            <a:ext cx="135909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7" b="1" dirty="0"/>
              <a:t>徐锦芬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11873" y="6138334"/>
            <a:ext cx="135909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7" b="1" dirty="0"/>
              <a:t>陈亚平</a:t>
            </a:r>
          </a:p>
        </p:txBody>
      </p:sp>
      <p:pic>
        <p:nvPicPr>
          <p:cNvPr id="6146" name="Picture 2" descr="C:\Documents and Settings\xunxm\桌面\wangch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7899" y="464947"/>
            <a:ext cx="1524000" cy="2257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7" name="Picture 3" descr="C:\Documents and Settings\xunxm\桌面\jinl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1261" y="451359"/>
            <a:ext cx="1409700" cy="2257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8" name="Picture 4" descr="C:\Documents and Settings\xunxm\桌面\laingma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2960" y="451359"/>
            <a:ext cx="1524000" cy="2257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9" name="Picture 5" descr="C:\Documents and Settings\xunxm\桌面\caijin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7899" y="3952068"/>
            <a:ext cx="1524000" cy="2186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50" name="Picture 6" descr="C:\Documents and Settings\xunxm\桌面\xujinf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2620" y="3952068"/>
            <a:ext cx="1524000" cy="2186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51" name="Picture 7" descr="C:\Documents and Settings\xunxm\桌面\chenyp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23899" y="3952068"/>
            <a:ext cx="1466503" cy="2186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7587872" y="2709334"/>
            <a:ext cx="135909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7" b="1" dirty="0"/>
              <a:t>梁茂成</a:t>
            </a:r>
          </a:p>
        </p:txBody>
      </p:sp>
    </p:spTree>
    <p:extLst>
      <p:ext uri="{BB962C8B-B14F-4D97-AF65-F5344CB8AC3E}">
        <p14:creationId xmlns:p14="http://schemas.microsoft.com/office/powerpoint/2010/main" val="328084915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429925" y="3"/>
            <a:ext cx="3449124" cy="1214773"/>
            <a:chOff x="787145" y="1"/>
            <a:chExt cx="3449124" cy="1106405"/>
          </a:xfrm>
        </p:grpSpPr>
        <p:sp>
          <p:nvSpPr>
            <p:cNvPr id="3" name="矩形 2"/>
            <p:cNvSpPr/>
            <p:nvPr/>
          </p:nvSpPr>
          <p:spPr>
            <a:xfrm>
              <a:off x="787145" y="1"/>
              <a:ext cx="3188388" cy="1106405"/>
            </a:xfrm>
            <a:prstGeom prst="rect">
              <a:avLst/>
            </a:prstGeom>
            <a:solidFill>
              <a:srgbClr val="E93929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956078" y="247710"/>
              <a:ext cx="3280191" cy="472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zh-CN" altLang="en-US" sz="2400" b="1" dirty="0"/>
                <a:t>二语习得与外语教学</a:t>
              </a:r>
              <a:endParaRPr kumimoji="1" lang="en-US" altLang="zh-CN" sz="2400" b="1" dirty="0"/>
            </a:p>
          </p:txBody>
        </p:sp>
      </p:grpSp>
      <p:grpSp>
        <p:nvGrpSpPr>
          <p:cNvPr id="5" name="组 36"/>
          <p:cNvGrpSpPr/>
          <p:nvPr/>
        </p:nvGrpSpPr>
        <p:grpSpPr>
          <a:xfrm>
            <a:off x="387456" y="1667610"/>
            <a:ext cx="3370342" cy="5464506"/>
            <a:chOff x="1785345" y="1609292"/>
            <a:chExt cx="1902869" cy="3764380"/>
          </a:xfrm>
        </p:grpSpPr>
        <p:sp>
          <p:nvSpPr>
            <p:cNvPr id="6" name="矩形 5"/>
            <p:cNvSpPr/>
            <p:nvPr/>
          </p:nvSpPr>
          <p:spPr>
            <a:xfrm rot="10800000">
              <a:off x="1809833" y="1609292"/>
              <a:ext cx="1694955" cy="92035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10800000">
              <a:off x="1918271" y="2671115"/>
              <a:ext cx="1479064" cy="233168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梯形 7"/>
            <p:cNvSpPr/>
            <p:nvPr/>
          </p:nvSpPr>
          <p:spPr>
            <a:xfrm rot="10800000">
              <a:off x="1809835" y="2506015"/>
              <a:ext cx="1694955" cy="165100"/>
            </a:xfrm>
            <a:prstGeom prst="trapezoid">
              <a:avLst>
                <a:gd name="adj" fmla="val 67593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3"/>
            <p:cNvSpPr txBox="1"/>
            <p:nvPr/>
          </p:nvSpPr>
          <p:spPr>
            <a:xfrm>
              <a:off x="1855898" y="1921240"/>
              <a:ext cx="1557177" cy="515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4267" b="1" dirty="0">
                  <a:latin typeface="华文细黑" panose="02010600040101010101" pitchFamily="2" charset="-122"/>
                  <a:ea typeface="华文细黑" panose="02010600040101010101" pitchFamily="2" charset="-122"/>
                  <a:cs typeface="Microsoft Tai Le" pitchFamily="34" charset="0"/>
                </a:rPr>
                <a:t>重点问题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85345" y="2671116"/>
              <a:ext cx="1902869" cy="2702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  <a:buFont typeface="Arial" pitchFamily="34" charset="0"/>
                <a:buChar char="•"/>
              </a:pPr>
              <a:r>
                <a:rPr lang="zh-CN" altLang="en-US" sz="2133" b="1" dirty="0">
                  <a:latin typeface="微软雅黑" pitchFamily="34" charset="-122"/>
                  <a:ea typeface="微软雅黑" pitchFamily="34" charset="-122"/>
                  <a:cs typeface="Levenim MT" pitchFamily="2" charset="-79"/>
                </a:rPr>
                <a:t> 续理论与二语习得</a:t>
              </a:r>
              <a:endParaRPr lang="en-US" altLang="zh-CN" sz="2133" b="1" dirty="0">
                <a:latin typeface="微软雅黑" pitchFamily="34" charset="-122"/>
                <a:ea typeface="微软雅黑" pitchFamily="34" charset="-122"/>
                <a:cs typeface="Levenim MT" pitchFamily="2" charset="-79"/>
              </a:endParaRPr>
            </a:p>
            <a:p>
              <a:pPr>
                <a:lnSpc>
                  <a:spcPts val="4000"/>
                </a:lnSpc>
                <a:buFont typeface="Arial" pitchFamily="34" charset="0"/>
                <a:buChar char="•"/>
              </a:pPr>
              <a:r>
                <a:rPr lang="zh-CN" altLang="en-US" sz="2133" b="1" dirty="0">
                  <a:latin typeface="微软雅黑" pitchFamily="34" charset="-122"/>
                  <a:ea typeface="微软雅黑" pitchFamily="34" charset="-122"/>
                  <a:cs typeface="Levenim MT" pitchFamily="2" charset="-79"/>
                </a:rPr>
                <a:t> 语言迁移</a:t>
              </a:r>
              <a:endParaRPr lang="en-US" altLang="zh-CN" sz="2133" b="1" dirty="0">
                <a:latin typeface="微软雅黑" pitchFamily="34" charset="-122"/>
                <a:ea typeface="微软雅黑" pitchFamily="34" charset="-122"/>
                <a:cs typeface="Levenim MT" pitchFamily="2" charset="-79"/>
              </a:endParaRPr>
            </a:p>
            <a:p>
              <a:pPr>
                <a:lnSpc>
                  <a:spcPts val="4000"/>
                </a:lnSpc>
                <a:buFont typeface="Arial" pitchFamily="34" charset="0"/>
                <a:buChar char="•"/>
              </a:pPr>
              <a:r>
                <a:rPr lang="zh-CN" altLang="en-US" sz="2133" b="1" dirty="0">
                  <a:latin typeface="微软雅黑" pitchFamily="34" charset="-122"/>
                  <a:ea typeface="微软雅黑" pitchFamily="34" charset="-122"/>
                  <a:cs typeface="Levenim MT" pitchFamily="2" charset="-79"/>
                </a:rPr>
                <a:t> 隐性学习和显性学习</a:t>
              </a:r>
              <a:endParaRPr lang="en-US" altLang="zh-CN" sz="2133" b="1" dirty="0">
                <a:latin typeface="微软雅黑" pitchFamily="34" charset="-122"/>
                <a:ea typeface="微软雅黑" pitchFamily="34" charset="-122"/>
                <a:cs typeface="Levenim MT" pitchFamily="2" charset="-79"/>
              </a:endParaRPr>
            </a:p>
            <a:p>
              <a:pPr>
                <a:lnSpc>
                  <a:spcPts val="4000"/>
                </a:lnSpc>
                <a:buFont typeface="Arial" pitchFamily="34" charset="0"/>
                <a:buChar char="•"/>
              </a:pPr>
              <a:r>
                <a:rPr lang="zh-CN" altLang="en-US" sz="2133" b="1" dirty="0">
                  <a:latin typeface="微软雅黑" pitchFamily="34" charset="-122"/>
                  <a:ea typeface="微软雅黑" pitchFamily="34" charset="-122"/>
                  <a:cs typeface="Levenim MT" pitchFamily="2" charset="-79"/>
                </a:rPr>
                <a:t> 语言输入、输出与互动</a:t>
              </a:r>
              <a:endParaRPr lang="en-US" altLang="zh-CN" sz="2133" b="1" dirty="0">
                <a:latin typeface="微软雅黑" pitchFamily="34" charset="-122"/>
                <a:ea typeface="微软雅黑" pitchFamily="34" charset="-122"/>
                <a:cs typeface="Levenim MT" pitchFamily="2" charset="-79"/>
              </a:endParaRPr>
            </a:p>
            <a:p>
              <a:pPr>
                <a:lnSpc>
                  <a:spcPts val="4000"/>
                </a:lnSpc>
                <a:buFont typeface="Arial" pitchFamily="34" charset="0"/>
                <a:buChar char="•"/>
              </a:pPr>
              <a:r>
                <a:rPr lang="zh-CN" altLang="en-US" sz="2133" b="1" dirty="0">
                  <a:latin typeface="微软雅黑" pitchFamily="34" charset="-122"/>
                  <a:ea typeface="微软雅黑" pitchFamily="34" charset="-122"/>
                  <a:cs typeface="Levenim MT" pitchFamily="2" charset="-79"/>
                </a:rPr>
                <a:t> 二语写作能力发展</a:t>
              </a:r>
              <a:endParaRPr lang="en-US" altLang="zh-CN" sz="2133" b="1" dirty="0">
                <a:latin typeface="微软雅黑" pitchFamily="34" charset="-122"/>
                <a:ea typeface="微软雅黑" pitchFamily="34" charset="-122"/>
                <a:cs typeface="Levenim MT" pitchFamily="2" charset="-79"/>
              </a:endParaRPr>
            </a:p>
            <a:p>
              <a:pPr>
                <a:lnSpc>
                  <a:spcPts val="4000"/>
                </a:lnSpc>
                <a:buFont typeface="Arial" pitchFamily="34" charset="0"/>
                <a:buChar char="•"/>
              </a:pPr>
              <a:r>
                <a:rPr lang="zh-CN" altLang="en-US" sz="2133" b="1" dirty="0">
                  <a:latin typeface="微软雅黑" pitchFamily="34" charset="-122"/>
                  <a:ea typeface="微软雅黑" pitchFamily="34" charset="-122"/>
                  <a:cs typeface="Levenim MT" pitchFamily="2" charset="-79"/>
                </a:rPr>
                <a:t> 二语口语能力发展</a:t>
              </a:r>
              <a:endParaRPr lang="en-US" altLang="zh-CN" sz="2133" b="1" dirty="0">
                <a:latin typeface="微软雅黑" pitchFamily="34" charset="-122"/>
                <a:ea typeface="微软雅黑" pitchFamily="34" charset="-122"/>
                <a:cs typeface="Levenim MT" pitchFamily="2" charset="-79"/>
              </a:endParaRPr>
            </a:p>
            <a:p>
              <a:pPr>
                <a:lnSpc>
                  <a:spcPct val="130000"/>
                </a:lnSpc>
              </a:pPr>
              <a:endParaRPr lang="zh-CN" altLang="en-US" sz="1200" dirty="0">
                <a:solidFill>
                  <a:schemeClr val="bg1"/>
                </a:solidFill>
                <a:latin typeface="Levenim MT" pitchFamily="2" charset="-79"/>
                <a:cs typeface="Levenim MT" pitchFamily="2" charset="-79"/>
              </a:endParaRPr>
            </a:p>
          </p:txBody>
        </p:sp>
      </p:grpSp>
      <p:grpSp>
        <p:nvGrpSpPr>
          <p:cNvPr id="19" name="组 38"/>
          <p:cNvGrpSpPr/>
          <p:nvPr/>
        </p:nvGrpSpPr>
        <p:grpSpPr>
          <a:xfrm>
            <a:off x="3701692" y="1735954"/>
            <a:ext cx="2646878" cy="4926140"/>
            <a:chOff x="4252431" y="1609292"/>
            <a:chExt cx="1910936" cy="3440590"/>
          </a:xfrm>
        </p:grpSpPr>
        <p:sp>
          <p:nvSpPr>
            <p:cNvPr id="9" name="矩形 8"/>
            <p:cNvSpPr/>
            <p:nvPr/>
          </p:nvSpPr>
          <p:spPr>
            <a:xfrm rot="10800000">
              <a:off x="4324433" y="1609292"/>
              <a:ext cx="1694955" cy="881295"/>
            </a:xfrm>
            <a:prstGeom prst="rect">
              <a:avLst/>
            </a:prstGeom>
            <a:solidFill>
              <a:srgbClr val="E93929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0800000">
              <a:off x="4432870" y="2626055"/>
              <a:ext cx="1479064" cy="2423827"/>
            </a:xfrm>
            <a:prstGeom prst="rect">
              <a:avLst/>
            </a:prstGeom>
            <a:solidFill>
              <a:srgbClr val="E93929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梯形 10"/>
            <p:cNvSpPr/>
            <p:nvPr/>
          </p:nvSpPr>
          <p:spPr>
            <a:xfrm rot="10800000">
              <a:off x="4324433" y="2467962"/>
              <a:ext cx="1694955" cy="165100"/>
            </a:xfrm>
            <a:prstGeom prst="trapezoid">
              <a:avLst>
                <a:gd name="adj" fmla="val 67593"/>
              </a:avLst>
            </a:prstGeom>
            <a:solidFill>
              <a:srgbClr val="E93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extBox 3"/>
            <p:cNvSpPr txBox="1"/>
            <p:nvPr/>
          </p:nvSpPr>
          <p:spPr>
            <a:xfrm>
              <a:off x="4252431" y="1883311"/>
              <a:ext cx="1910936" cy="580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4800" b="1" dirty="0">
                  <a:latin typeface="华文细黑" panose="02010600040101010101" pitchFamily="2" charset="-122"/>
                  <a:ea typeface="华文细黑" panose="02010600040101010101" pitchFamily="2" charset="-122"/>
                  <a:cs typeface="Microsoft Tai Le" pitchFamily="34" charset="0"/>
                </a:rPr>
                <a:t>研究视角</a:t>
              </a:r>
            </a:p>
          </p:txBody>
        </p:sp>
        <p:sp>
          <p:nvSpPr>
            <p:cNvPr id="34" name="TextBox 17"/>
            <p:cNvSpPr txBox="1"/>
            <p:nvPr/>
          </p:nvSpPr>
          <p:spPr>
            <a:xfrm>
              <a:off x="4432870" y="2718508"/>
              <a:ext cx="1403084" cy="204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buFont typeface="Arial" pitchFamily="34" charset="0"/>
                <a:buChar char="•"/>
              </a:pPr>
              <a:r>
                <a:rPr lang="zh-CN" altLang="en-US" sz="2400" b="1" dirty="0" smtClean="0">
                  <a:latin typeface="+mn-ea"/>
                  <a:cs typeface="Levenim MT" pitchFamily="2" charset="-79"/>
                </a:rPr>
                <a:t> </a:t>
              </a:r>
              <a:r>
                <a:rPr lang="zh-CN" altLang="en-US" sz="2000" b="1" dirty="0" smtClean="0">
                  <a:latin typeface="+mn-ea"/>
                  <a:ea typeface="+mn-ea"/>
                  <a:cs typeface="Levenim MT" pitchFamily="2" charset="-79"/>
                </a:rPr>
                <a:t>心理语言学视角的二语研究方法</a:t>
              </a:r>
              <a:endParaRPr lang="en-US" altLang="zh-CN" sz="2000" b="1" dirty="0" smtClean="0">
                <a:latin typeface="+mn-ea"/>
                <a:ea typeface="+mn-ea"/>
                <a:cs typeface="Levenim MT" pitchFamily="2" charset="-79"/>
              </a:endParaRPr>
            </a:p>
            <a:p>
              <a:pPr>
                <a:lnSpc>
                  <a:spcPct val="130000"/>
                </a:lnSpc>
              </a:pPr>
              <a:endParaRPr lang="en-US" altLang="zh-CN" sz="2000" b="1" dirty="0" smtClean="0">
                <a:latin typeface="+mn-ea"/>
                <a:ea typeface="+mn-ea"/>
                <a:cs typeface="Levenim MT" pitchFamily="2" charset="-79"/>
              </a:endParaRPr>
            </a:p>
            <a:p>
              <a:pPr>
                <a:lnSpc>
                  <a:spcPct val="130000"/>
                </a:lnSpc>
                <a:buFont typeface="Arial" pitchFamily="34" charset="0"/>
                <a:buChar char="•"/>
              </a:pPr>
              <a:r>
                <a:rPr lang="en-US" altLang="zh-CN" sz="2000" b="1" dirty="0" smtClean="0">
                  <a:latin typeface="+mn-ea"/>
                  <a:ea typeface="+mn-ea"/>
                  <a:cs typeface="Levenim MT" pitchFamily="2" charset="-79"/>
                </a:rPr>
                <a:t> </a:t>
              </a:r>
              <a:r>
                <a:rPr lang="zh-CN" altLang="en-US" sz="2000" b="1" dirty="0" smtClean="0">
                  <a:latin typeface="+mn-ea"/>
                  <a:ea typeface="+mn-ea"/>
                  <a:cs typeface="Levenim MT" pitchFamily="2" charset="-79"/>
                </a:rPr>
                <a:t>社会文化视角的课堂教学研究</a:t>
              </a:r>
              <a:endParaRPr lang="zh-CN" altLang="en-US" sz="2000" b="1" dirty="0">
                <a:latin typeface="+mn-ea"/>
                <a:ea typeface="+mn-ea"/>
                <a:cs typeface="Levenim MT" pitchFamily="2" charset="-79"/>
              </a:endParaRPr>
            </a:p>
          </p:txBody>
        </p:sp>
      </p:grpSp>
      <p:grpSp>
        <p:nvGrpSpPr>
          <p:cNvPr id="20" name="组 37"/>
          <p:cNvGrpSpPr/>
          <p:nvPr/>
        </p:nvGrpSpPr>
        <p:grpSpPr>
          <a:xfrm>
            <a:off x="6412307" y="1804295"/>
            <a:ext cx="2731691" cy="4809652"/>
            <a:chOff x="6933319" y="1609292"/>
            <a:chExt cx="1969402" cy="3273231"/>
          </a:xfrm>
        </p:grpSpPr>
        <p:sp>
          <p:nvSpPr>
            <p:cNvPr id="12" name="矩形 11"/>
            <p:cNvSpPr/>
            <p:nvPr/>
          </p:nvSpPr>
          <p:spPr>
            <a:xfrm rot="10800000">
              <a:off x="6947467" y="1609292"/>
              <a:ext cx="1879827" cy="8250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0800000">
              <a:off x="6933319" y="2553514"/>
              <a:ext cx="1801542" cy="2329009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梯形 13"/>
            <p:cNvSpPr/>
            <p:nvPr/>
          </p:nvSpPr>
          <p:spPr>
            <a:xfrm rot="10800000">
              <a:off x="6947469" y="2434371"/>
              <a:ext cx="1879824" cy="130892"/>
            </a:xfrm>
            <a:prstGeom prst="trapezoid">
              <a:avLst>
                <a:gd name="adj" fmla="val 67593"/>
              </a:avLst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TextBox 3"/>
            <p:cNvSpPr txBox="1"/>
            <p:nvPr/>
          </p:nvSpPr>
          <p:spPr>
            <a:xfrm>
              <a:off x="6933320" y="1891579"/>
              <a:ext cx="1714102" cy="509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4267" b="1" dirty="0">
                  <a:latin typeface="华文细黑" panose="02010600040101010101" pitchFamily="2" charset="-122"/>
                  <a:ea typeface="华文细黑" panose="02010600040101010101" pitchFamily="2" charset="-122"/>
                  <a:cs typeface="Microsoft Tai Le" pitchFamily="34" charset="0"/>
                </a:rPr>
                <a:t>研究成果</a:t>
              </a:r>
            </a:p>
          </p:txBody>
        </p:sp>
        <p:sp>
          <p:nvSpPr>
            <p:cNvPr id="36" name="TextBox 17"/>
            <p:cNvSpPr txBox="1"/>
            <p:nvPr/>
          </p:nvSpPr>
          <p:spPr>
            <a:xfrm>
              <a:off x="6947469" y="2698812"/>
              <a:ext cx="1955252" cy="87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buFont typeface="Arial" pitchFamily="34" charset="0"/>
                <a:buChar char="•"/>
              </a:pPr>
              <a:r>
                <a:rPr lang="zh-CN" altLang="en-US" sz="2000" b="1" dirty="0" smtClean="0">
                  <a:latin typeface="+mj-ea"/>
                  <a:ea typeface="+mj-ea"/>
                  <a:cs typeface="Levenim MT" pitchFamily="2" charset="-79"/>
                </a:rPr>
                <a:t> 期刊论文写作与投稿</a:t>
              </a:r>
              <a:endParaRPr lang="en-US" altLang="zh-CN" sz="2000" b="1" dirty="0" smtClean="0">
                <a:latin typeface="+mj-ea"/>
                <a:ea typeface="+mj-ea"/>
                <a:cs typeface="Levenim MT" pitchFamily="2" charset="-79"/>
              </a:endParaRPr>
            </a:p>
            <a:p>
              <a:pPr>
                <a:lnSpc>
                  <a:spcPct val="130000"/>
                </a:lnSpc>
                <a:buFont typeface="Arial" pitchFamily="34" charset="0"/>
                <a:buChar char="•"/>
              </a:pPr>
              <a:endParaRPr lang="en-US" altLang="zh-CN" sz="2000" b="1" dirty="0" smtClean="0">
                <a:latin typeface="+mj-ea"/>
                <a:ea typeface="+mj-ea"/>
                <a:cs typeface="Levenim MT" pitchFamily="2" charset="-79"/>
              </a:endParaRPr>
            </a:p>
            <a:p>
              <a:pPr>
                <a:lnSpc>
                  <a:spcPct val="130000"/>
                </a:lnSpc>
                <a:buFont typeface="Arial" pitchFamily="34" charset="0"/>
                <a:buChar char="•"/>
              </a:pPr>
              <a:r>
                <a:rPr lang="zh-CN" altLang="en-US" sz="2000" b="1" dirty="0" smtClean="0">
                  <a:latin typeface="+mj-ea"/>
                  <a:ea typeface="+mj-ea"/>
                  <a:cs typeface="Levenim MT" pitchFamily="2" charset="-79"/>
                </a:rPr>
                <a:t> 项目申报及案例分析</a:t>
              </a:r>
              <a:endParaRPr lang="zh-CN" altLang="en-US" sz="2000" b="1" dirty="0">
                <a:latin typeface="+mj-ea"/>
                <a:ea typeface="+mj-ea"/>
                <a:cs typeface="Levenim M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532700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6"/>
          <p:cNvGrpSpPr/>
          <p:nvPr/>
        </p:nvGrpSpPr>
        <p:grpSpPr>
          <a:xfrm>
            <a:off x="226597" y="1"/>
            <a:ext cx="4324363" cy="1791477"/>
            <a:chOff x="583816" y="-137861"/>
            <a:chExt cx="4324363" cy="1343608"/>
          </a:xfrm>
        </p:grpSpPr>
        <p:sp>
          <p:nvSpPr>
            <p:cNvPr id="8" name="矩形 7"/>
            <p:cNvSpPr/>
            <p:nvPr/>
          </p:nvSpPr>
          <p:spPr>
            <a:xfrm>
              <a:off x="583817" y="-137861"/>
              <a:ext cx="4086096" cy="1343608"/>
            </a:xfrm>
            <a:prstGeom prst="rect">
              <a:avLst/>
            </a:prstGeom>
            <a:solidFill>
              <a:srgbClr val="E93929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83816" y="207700"/>
              <a:ext cx="4324363" cy="442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zh-CN" altLang="en-US" sz="2800" b="1" dirty="0"/>
                <a:t>外语教学中</a:t>
              </a:r>
              <a:r>
                <a:rPr kumimoji="1" lang="zh-CN" altLang="en-US" sz="2800" b="1" dirty="0" smtClean="0"/>
                <a:t>的测试</a:t>
              </a:r>
              <a:r>
                <a:rPr kumimoji="1" lang="zh-CN" altLang="en-US" sz="2800" b="1" dirty="0"/>
                <a:t>与评估</a:t>
              </a:r>
              <a:endParaRPr kumimoji="1" lang="en-US" altLang="zh-CN" sz="2800" b="1" dirty="0"/>
            </a:p>
          </p:txBody>
        </p:sp>
      </p:grpSp>
      <p:sp>
        <p:nvSpPr>
          <p:cNvPr id="10" name="文本框 8"/>
          <p:cNvSpPr txBox="1"/>
          <p:nvPr/>
        </p:nvSpPr>
        <p:spPr>
          <a:xfrm>
            <a:off x="226598" y="1921767"/>
            <a:ext cx="2333878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en-US" altLang="zh-CN" sz="3200" b="1" dirty="0">
                <a:solidFill>
                  <a:srgbClr val="404040"/>
                </a:solidFill>
              </a:rPr>
              <a:t>0808-0809</a:t>
            </a:r>
            <a:endParaRPr kumimoji="1" lang="zh-CN" altLang="en-US" sz="3200" b="1" dirty="0">
              <a:solidFill>
                <a:srgbClr val="404040"/>
              </a:solidFill>
            </a:endParaRPr>
          </a:p>
        </p:txBody>
      </p:sp>
      <p:pic>
        <p:nvPicPr>
          <p:cNvPr id="5122" name="Picture 2" descr="C:\Documents and Settings\xunxm\桌面\h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1997" y="74435"/>
            <a:ext cx="2133131" cy="25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/>
          <p:cNvSpPr txBox="1"/>
          <p:nvPr/>
        </p:nvSpPr>
        <p:spPr>
          <a:xfrm>
            <a:off x="5986250" y="2614435"/>
            <a:ext cx="1758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7" b="1" dirty="0"/>
              <a:t>韩宝成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50959" y="5969267"/>
            <a:ext cx="117200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7" b="1" dirty="0"/>
              <a:t>杨莉芳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72249" y="5969267"/>
            <a:ext cx="117200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7" b="1" dirty="0"/>
              <a:t>江进林</a:t>
            </a:r>
          </a:p>
        </p:txBody>
      </p:sp>
      <p:pic>
        <p:nvPicPr>
          <p:cNvPr id="8194" name="Picture 2" descr="C:\Documents and Settings\xunxm\桌面\yangl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4129" y="3169891"/>
            <a:ext cx="2328833" cy="2759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Documents and Settings\xunxm\桌面\jiangji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66704" y="3147915"/>
            <a:ext cx="2296849" cy="2781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93998244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429922" y="-1"/>
            <a:ext cx="5111070" cy="2038066"/>
            <a:chOff x="787144" y="-1"/>
            <a:chExt cx="3226496" cy="1763468"/>
          </a:xfrm>
        </p:grpSpPr>
        <p:sp>
          <p:nvSpPr>
            <p:cNvPr id="3" name="矩形 2"/>
            <p:cNvSpPr/>
            <p:nvPr/>
          </p:nvSpPr>
          <p:spPr>
            <a:xfrm>
              <a:off x="787144" y="-1"/>
              <a:ext cx="3117710" cy="1763468"/>
            </a:xfrm>
            <a:prstGeom prst="rect">
              <a:avLst/>
            </a:prstGeom>
            <a:solidFill>
              <a:srgbClr val="E93929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838916" y="177421"/>
              <a:ext cx="3174724" cy="1557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zh-CN" altLang="en-US" sz="4267" b="1" dirty="0"/>
                <a:t>外语教学中的测试与评估</a:t>
              </a:r>
              <a:endParaRPr kumimoji="1" lang="en-US" altLang="zh-CN" sz="4267" b="1" dirty="0"/>
            </a:p>
          </p:txBody>
        </p:sp>
      </p:grpSp>
      <p:sp>
        <p:nvSpPr>
          <p:cNvPr id="5" name="右箭头 4"/>
          <p:cNvSpPr/>
          <p:nvPr/>
        </p:nvSpPr>
        <p:spPr>
          <a:xfrm>
            <a:off x="1" y="4103852"/>
            <a:ext cx="7212009" cy="393075"/>
          </a:xfrm>
          <a:prstGeom prst="rightArrow">
            <a:avLst/>
          </a:prstGeom>
          <a:solidFill>
            <a:srgbClr val="E939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右箭头 5"/>
          <p:cNvSpPr/>
          <p:nvPr/>
        </p:nvSpPr>
        <p:spPr>
          <a:xfrm rot="5400000" flipH="1">
            <a:off x="3975695" y="587625"/>
            <a:ext cx="710617" cy="6321847"/>
          </a:xfrm>
          <a:prstGeom prst="bentArrow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7" name="圆角右箭头 6"/>
          <p:cNvSpPr/>
          <p:nvPr/>
        </p:nvSpPr>
        <p:spPr>
          <a:xfrm rot="16200000" flipH="1" flipV="1">
            <a:off x="-119239" y="2050298"/>
            <a:ext cx="710617" cy="5603847"/>
          </a:xfrm>
          <a:prstGeom prst="bentArrow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07696" y="2552635"/>
            <a:ext cx="2568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</a:rPr>
              <a:t>语言测试设计新进展</a:t>
            </a:r>
            <a:endParaRPr lang="en-US" altLang="zh-CN" sz="2400" b="1" dirty="0">
              <a:solidFill>
                <a:srgbClr val="C00000"/>
              </a:solidFill>
            </a:endParaRPr>
          </a:p>
        </p:txBody>
      </p:sp>
      <p:sp>
        <p:nvSpPr>
          <p:cNvPr id="12" name="圆角右箭头 11"/>
          <p:cNvSpPr/>
          <p:nvPr/>
        </p:nvSpPr>
        <p:spPr>
          <a:xfrm rot="5400000" flipH="1">
            <a:off x="-295866" y="2186411"/>
            <a:ext cx="710613" cy="312425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6068"/>
            </a:avLst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026463" y="2783467"/>
            <a:ext cx="35412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</a:rPr>
              <a:t>促学评价：原则与方法</a:t>
            </a:r>
            <a:endParaRPr lang="en-US" altLang="zh-CN" sz="2400" b="1" dirty="0">
              <a:solidFill>
                <a:srgbClr val="C0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37027" y="2554575"/>
            <a:ext cx="2969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</a:rPr>
              <a:t>语言测试的基本理论</a:t>
            </a:r>
            <a:endParaRPr lang="en-US" altLang="zh-CN" sz="2400" b="1" dirty="0">
              <a:solidFill>
                <a:srgbClr val="C0000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01892" y="5473203"/>
            <a:ext cx="2249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000" b="1" dirty="0"/>
              <a:t>阅读测试任务设计</a:t>
            </a:r>
            <a:endParaRPr lang="en-US" altLang="zh-CN" sz="2000" b="1" dirty="0"/>
          </a:p>
        </p:txBody>
      </p:sp>
      <p:sp>
        <p:nvSpPr>
          <p:cNvPr id="32" name="圆角右箭头 31"/>
          <p:cNvSpPr/>
          <p:nvPr/>
        </p:nvSpPr>
        <p:spPr>
          <a:xfrm rot="16200000" flipH="1" flipV="1">
            <a:off x="-355310" y="4041440"/>
            <a:ext cx="710619" cy="1621570"/>
          </a:xfrm>
          <a:prstGeom prst="bentArrow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4" name="圆角右箭头 13"/>
          <p:cNvSpPr/>
          <p:nvPr/>
        </p:nvSpPr>
        <p:spPr>
          <a:xfrm rot="5400000" flipH="1">
            <a:off x="2682687" y="2186422"/>
            <a:ext cx="710613" cy="3124256"/>
          </a:xfrm>
          <a:prstGeom prst="bentArrow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38402" y="5473203"/>
            <a:ext cx="2249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听力测试任务设计</a:t>
            </a:r>
            <a:endParaRPr lang="en-US" altLang="zh-CN" sz="2000" b="1" dirty="0">
              <a:solidFill>
                <a:srgbClr val="C00000"/>
              </a:solidFill>
            </a:endParaRPr>
          </a:p>
        </p:txBody>
      </p:sp>
      <p:sp>
        <p:nvSpPr>
          <p:cNvPr id="17" name="圆角右箭头 16"/>
          <p:cNvSpPr/>
          <p:nvPr/>
        </p:nvSpPr>
        <p:spPr>
          <a:xfrm rot="16200000" flipH="1" flipV="1">
            <a:off x="4994138" y="2050306"/>
            <a:ext cx="710617" cy="5603847"/>
          </a:xfrm>
          <a:prstGeom prst="bentArrow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9" name="圆角右箭头 18"/>
          <p:cNvSpPr/>
          <p:nvPr/>
        </p:nvSpPr>
        <p:spPr>
          <a:xfrm rot="16200000" flipH="1" flipV="1">
            <a:off x="2446616" y="2050300"/>
            <a:ext cx="710617" cy="5603847"/>
          </a:xfrm>
          <a:prstGeom prst="bentArrow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907491" y="5473203"/>
            <a:ext cx="2249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000" b="1" dirty="0">
                <a:solidFill>
                  <a:srgbClr val="C00000"/>
                </a:solidFill>
              </a:rPr>
              <a:t>写作测试任务设计</a:t>
            </a:r>
          </a:p>
        </p:txBody>
      </p:sp>
      <p:sp>
        <p:nvSpPr>
          <p:cNvPr id="23" name="矩形 22"/>
          <p:cNvSpPr/>
          <p:nvPr/>
        </p:nvSpPr>
        <p:spPr>
          <a:xfrm>
            <a:off x="4674912" y="5473203"/>
            <a:ext cx="2249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000" b="1" dirty="0"/>
              <a:t>口语测试任务设计</a:t>
            </a:r>
            <a:endParaRPr lang="en-US" altLang="zh-CN" sz="2000" b="1" dirty="0"/>
          </a:p>
        </p:txBody>
      </p:sp>
    </p:spTree>
    <p:extLst>
      <p:ext uri="{BB962C8B-B14F-4D97-AF65-F5344CB8AC3E}">
        <p14:creationId xmlns:p14="http://schemas.microsoft.com/office/powerpoint/2010/main" val="1273830616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6"/>
          <p:cNvGrpSpPr/>
          <p:nvPr/>
        </p:nvGrpSpPr>
        <p:grpSpPr>
          <a:xfrm>
            <a:off x="226597" y="0"/>
            <a:ext cx="4099743" cy="1791478"/>
            <a:chOff x="583816" y="-137861"/>
            <a:chExt cx="4099743" cy="1343608"/>
          </a:xfrm>
        </p:grpSpPr>
        <p:sp>
          <p:nvSpPr>
            <p:cNvPr id="8" name="矩形 7"/>
            <p:cNvSpPr/>
            <p:nvPr/>
          </p:nvSpPr>
          <p:spPr>
            <a:xfrm>
              <a:off x="583817" y="-137861"/>
              <a:ext cx="4099742" cy="1343608"/>
            </a:xfrm>
            <a:prstGeom prst="rect">
              <a:avLst/>
            </a:prstGeom>
            <a:solidFill>
              <a:srgbClr val="E93929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83816" y="-6893"/>
              <a:ext cx="4099743" cy="9762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zh-CN" altLang="en-US" sz="3200" b="1" dirty="0"/>
                <a:t>跨文化外语教育研习营：架接课堂与职场</a:t>
              </a:r>
              <a:endParaRPr kumimoji="1" lang="en-US" altLang="zh-CN" sz="3200" b="1" dirty="0"/>
            </a:p>
          </p:txBody>
        </p:sp>
      </p:grpSp>
      <p:sp>
        <p:nvSpPr>
          <p:cNvPr id="10" name="文本框 8"/>
          <p:cNvSpPr txBox="1"/>
          <p:nvPr/>
        </p:nvSpPr>
        <p:spPr>
          <a:xfrm>
            <a:off x="226598" y="1921767"/>
            <a:ext cx="2333878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en-US" altLang="zh-CN" sz="3200" b="1" dirty="0">
                <a:solidFill>
                  <a:srgbClr val="404040"/>
                </a:solidFill>
              </a:rPr>
              <a:t>0811-0812</a:t>
            </a:r>
            <a:endParaRPr kumimoji="1" lang="zh-CN" altLang="en-US" sz="3200" b="1" dirty="0">
              <a:solidFill>
                <a:srgbClr val="40404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50960" y="2914082"/>
            <a:ext cx="193400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/>
              <a:t>Janet Bennett</a:t>
            </a:r>
            <a:endParaRPr lang="zh-CN" altLang="en-US" sz="2667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836960" y="2883958"/>
            <a:ext cx="147977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7" b="1" dirty="0"/>
              <a:t>孙有中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77153" y="5969267"/>
            <a:ext cx="153274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7" b="1" dirty="0"/>
              <a:t>黄伟东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88960" y="5969267"/>
            <a:ext cx="117200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7" b="1" dirty="0"/>
              <a:t>蓝  纯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22961" y="5969267"/>
            <a:ext cx="117200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7" b="1" dirty="0"/>
              <a:t>郑  萱</a:t>
            </a:r>
          </a:p>
        </p:txBody>
      </p:sp>
      <p:pic>
        <p:nvPicPr>
          <p:cNvPr id="7170" name="Picture 2" descr="C:\Documents and Settings\xunxm\桌面\jan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0960" y="174625"/>
            <a:ext cx="1756850" cy="2709333"/>
          </a:xfrm>
          <a:prstGeom prst="rect">
            <a:avLst/>
          </a:prstGeom>
          <a:noFill/>
        </p:spPr>
      </p:pic>
      <p:pic>
        <p:nvPicPr>
          <p:cNvPr id="7171" name="Picture 3" descr="C:\Documents and Settings\xunxm\桌面\sunyo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4960" y="174625"/>
            <a:ext cx="1831769" cy="2709333"/>
          </a:xfrm>
          <a:prstGeom prst="rect">
            <a:avLst/>
          </a:prstGeom>
          <a:noFill/>
        </p:spPr>
      </p:pic>
      <p:pic>
        <p:nvPicPr>
          <p:cNvPr id="7172" name="Picture 4" descr="C:\Documents and Settings\xunxm\桌面\hua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3682" y="3751033"/>
            <a:ext cx="1796218" cy="2218235"/>
          </a:xfrm>
          <a:prstGeom prst="rect">
            <a:avLst/>
          </a:prstGeom>
          <a:noFill/>
        </p:spPr>
      </p:pic>
      <p:pic>
        <p:nvPicPr>
          <p:cNvPr id="7173" name="Picture 5" descr="C:\Documents and Settings\xunxm\桌面\la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0376" y="3776295"/>
            <a:ext cx="1813616" cy="2192973"/>
          </a:xfrm>
          <a:prstGeom prst="rect">
            <a:avLst/>
          </a:prstGeom>
          <a:noFill/>
        </p:spPr>
      </p:pic>
      <p:pic>
        <p:nvPicPr>
          <p:cNvPr id="7174" name="Picture 6" descr="C:\Documents and Settings\xunxm\桌面\zhen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68972" y="3776294"/>
            <a:ext cx="1858052" cy="22182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6565724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429924" y="-1"/>
            <a:ext cx="8209556" cy="1237399"/>
            <a:chOff x="787145" y="-1"/>
            <a:chExt cx="4518821" cy="1070679"/>
          </a:xfrm>
        </p:grpSpPr>
        <p:sp>
          <p:nvSpPr>
            <p:cNvPr id="3" name="矩形 2"/>
            <p:cNvSpPr/>
            <p:nvPr/>
          </p:nvSpPr>
          <p:spPr>
            <a:xfrm>
              <a:off x="787145" y="-1"/>
              <a:ext cx="4518821" cy="1070679"/>
            </a:xfrm>
            <a:prstGeom prst="rect">
              <a:avLst/>
            </a:prstGeom>
            <a:solidFill>
              <a:srgbClr val="E93929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838916" y="391981"/>
              <a:ext cx="4467050" cy="5723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zh-CN" altLang="en-US" sz="3200" b="1" dirty="0"/>
                <a:t>跨文化外语教育研习营：架接课堂与职场</a:t>
              </a:r>
              <a:endParaRPr kumimoji="1" lang="en-US" altLang="zh-CN" sz="3200" b="1" dirty="0"/>
            </a:p>
          </p:txBody>
        </p:sp>
      </p:grpSp>
      <p:sp>
        <p:nvSpPr>
          <p:cNvPr id="18" name="矩形 17"/>
          <p:cNvSpPr/>
          <p:nvPr/>
        </p:nvSpPr>
        <p:spPr>
          <a:xfrm>
            <a:off x="523979" y="1582575"/>
            <a:ext cx="7608173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lnSpc>
                <a:spcPts val="4533"/>
              </a:lnSpc>
              <a:buFontTx/>
              <a:buChar char="•"/>
            </a:pPr>
            <a:r>
              <a:rPr lang="en-US" altLang="zh-CN" sz="2667" b="1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 </a:t>
            </a:r>
            <a:r>
              <a:rPr lang="zh-CN" altLang="zh-CN" sz="2667" b="1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跨文化交际能力内涵与评价</a:t>
            </a:r>
            <a:endParaRPr lang="zh-CN" altLang="zh-CN" sz="2667" b="1" dirty="0">
              <a:latin typeface="微软雅黑" pitchFamily="34" charset="-122"/>
              <a:ea typeface="微软雅黑" pitchFamily="34" charset="-122"/>
            </a:endParaRPr>
          </a:p>
          <a:p>
            <a:pPr defTabSz="1219170" eaLnBrk="0" hangingPunct="0">
              <a:lnSpc>
                <a:spcPts val="4533"/>
              </a:lnSpc>
              <a:buFontTx/>
              <a:buChar char="•"/>
            </a:pPr>
            <a:r>
              <a:rPr lang="en-US" altLang="zh-CN" sz="2667" b="1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 </a:t>
            </a:r>
            <a:r>
              <a:rPr lang="zh-CN" altLang="zh-CN" sz="2667" b="1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跨文化背景下的全球思维</a:t>
            </a:r>
            <a:endParaRPr lang="zh-CN" altLang="zh-CN" sz="2667" b="1" dirty="0">
              <a:latin typeface="微软雅黑" pitchFamily="34" charset="-122"/>
              <a:ea typeface="微软雅黑" pitchFamily="34" charset="-122"/>
            </a:endParaRPr>
          </a:p>
          <a:p>
            <a:pPr defTabSz="1219170" eaLnBrk="0" hangingPunct="0">
              <a:lnSpc>
                <a:spcPts val="4533"/>
              </a:lnSpc>
              <a:buFontTx/>
              <a:buChar char="•"/>
            </a:pPr>
            <a:r>
              <a:rPr lang="en-US" altLang="zh-CN" sz="2667" b="1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 </a:t>
            </a:r>
            <a:r>
              <a:rPr lang="zh-CN" altLang="zh-CN" sz="2667" b="1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跨文化交际能力培养的理念与实践、原则与方法</a:t>
            </a:r>
            <a:endParaRPr lang="zh-CN" altLang="zh-CN" sz="2667" b="1" dirty="0">
              <a:latin typeface="微软雅黑" pitchFamily="34" charset="-122"/>
              <a:ea typeface="微软雅黑" pitchFamily="34" charset="-122"/>
            </a:endParaRPr>
          </a:p>
          <a:p>
            <a:pPr defTabSz="1219170" eaLnBrk="0" hangingPunct="0">
              <a:lnSpc>
                <a:spcPts val="4533"/>
              </a:lnSpc>
              <a:buFontTx/>
              <a:buChar char="•"/>
            </a:pPr>
            <a:r>
              <a:rPr lang="en-US" altLang="zh-CN" sz="2667" b="1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 </a:t>
            </a:r>
            <a:r>
              <a:rPr lang="zh-CN" altLang="zh-CN" sz="2667" b="1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职场跨文化交际人才需求与大学课堂教学</a:t>
            </a:r>
            <a:endParaRPr lang="zh-CN" altLang="zh-CN" sz="2667" b="1" dirty="0">
              <a:latin typeface="微软雅黑" pitchFamily="34" charset="-122"/>
              <a:ea typeface="微软雅黑" pitchFamily="34" charset="-122"/>
            </a:endParaRPr>
          </a:p>
          <a:p>
            <a:pPr defTabSz="1219170" eaLnBrk="0" hangingPunct="0">
              <a:lnSpc>
                <a:spcPts val="4533"/>
              </a:lnSpc>
              <a:buFontTx/>
              <a:buChar char="•"/>
            </a:pPr>
            <a:r>
              <a:rPr lang="en-US" altLang="zh-CN" sz="2667" b="1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 </a:t>
            </a:r>
            <a:r>
              <a:rPr lang="zh-CN" altLang="zh-CN" sz="2667" b="1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跨文化交际能力培养课程设计</a:t>
            </a:r>
            <a:endParaRPr lang="zh-CN" altLang="zh-CN" sz="2667" b="1" dirty="0">
              <a:latin typeface="微软雅黑" pitchFamily="34" charset="-122"/>
              <a:ea typeface="微软雅黑" pitchFamily="34" charset="-122"/>
            </a:endParaRPr>
          </a:p>
          <a:p>
            <a:pPr defTabSz="1219170" eaLnBrk="0" hangingPunct="0">
              <a:lnSpc>
                <a:spcPts val="4533"/>
              </a:lnSpc>
              <a:buFontTx/>
              <a:buChar char="•"/>
            </a:pPr>
            <a:r>
              <a:rPr lang="en-US" altLang="zh-CN" sz="2667" b="1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 </a:t>
            </a:r>
            <a:r>
              <a:rPr lang="zh-CN" altLang="zh-CN" sz="2667" b="1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大学英语和英语专业跨文化交际能力教学示范课</a:t>
            </a:r>
            <a:endParaRPr lang="zh-CN" altLang="zh-CN" sz="2667" b="1" dirty="0">
              <a:latin typeface="微软雅黑" pitchFamily="34" charset="-122"/>
              <a:ea typeface="微软雅黑" pitchFamily="34" charset="-122"/>
            </a:endParaRPr>
          </a:p>
          <a:p>
            <a:pPr defTabSz="1219170" eaLnBrk="0" hangingPunct="0">
              <a:lnSpc>
                <a:spcPts val="4533"/>
              </a:lnSpc>
              <a:buFontTx/>
              <a:buChar char="•"/>
            </a:pPr>
            <a:r>
              <a:rPr lang="en-US" altLang="zh-CN" sz="2667" b="1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 </a:t>
            </a:r>
            <a:r>
              <a:rPr lang="zh-CN" altLang="zh-CN" sz="2667" b="1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跨文化教育中的教师素养</a:t>
            </a:r>
            <a:endParaRPr lang="en-US" altLang="zh-CN" sz="2667" b="1" dirty="0"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  <a:p>
            <a:pPr defTabSz="1219170" eaLnBrk="0" hangingPunct="0">
              <a:lnSpc>
                <a:spcPts val="4533"/>
              </a:lnSpc>
              <a:buFontTx/>
              <a:buChar char="•"/>
            </a:pPr>
            <a:r>
              <a:rPr lang="en-US" altLang="zh-CN" sz="2667" b="1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 </a:t>
            </a:r>
            <a:r>
              <a:rPr lang="zh-CN" altLang="en-US" sz="2667" b="1" dirty="0"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跨文化交际研究前沿</a:t>
            </a:r>
            <a:r>
              <a:rPr lang="zh-CN" altLang="en-US" sz="2667" b="1" dirty="0">
                <a:latin typeface="微软雅黑" pitchFamily="34" charset="-122"/>
                <a:ea typeface="微软雅黑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1092066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755579" y="841828"/>
            <a:ext cx="82187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3200" b="1" dirty="0">
              <a:latin typeface="+mj-ea"/>
              <a:ea typeface="+mj-ea"/>
            </a:endParaRPr>
          </a:p>
          <a:p>
            <a:endParaRPr lang="en-US" altLang="zh-CN" sz="3200" b="1" dirty="0">
              <a:latin typeface="+mj-ea"/>
              <a:ea typeface="+mj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434"/>
            <a:ext cx="9155933" cy="642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图片 17" descr="春霞 10"/>
          <p:cNvPicPr/>
          <p:nvPr/>
        </p:nvPicPr>
        <p:blipFill>
          <a:blip r:embed="rId4"/>
          <a:stretch>
            <a:fillRect/>
          </a:stretch>
        </p:blipFill>
        <p:spPr>
          <a:xfrm>
            <a:off x="6127992" y="2071422"/>
            <a:ext cx="2642521" cy="2152849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87" y="2091883"/>
            <a:ext cx="2854154" cy="2140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93" y="2047307"/>
            <a:ext cx="2851103" cy="2138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/>
          <p:cNvSpPr txBox="1"/>
          <p:nvPr/>
        </p:nvSpPr>
        <p:spPr>
          <a:xfrm>
            <a:off x="689477" y="803143"/>
            <a:ext cx="6629402" cy="72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33"/>
              </a:lnSpc>
            </a:pPr>
            <a:r>
              <a:rPr lang="zh-CN" altLang="en-US" sz="3733" b="1" dirty="0" smtClean="0">
                <a:latin typeface="+mj-ea"/>
                <a:ea typeface="+mj-ea"/>
              </a:rPr>
              <a:t>教师发展</a:t>
            </a:r>
            <a:r>
              <a:rPr lang="en-US" altLang="zh-CN" sz="3733" b="1" dirty="0" smtClean="0"/>
              <a:t>Webinar</a:t>
            </a:r>
            <a:endParaRPr lang="zh-CN" altLang="en-US" sz="3733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202" y="4471644"/>
            <a:ext cx="10194332" cy="2390422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任意多边形 49"/>
          <p:cNvSpPr/>
          <p:nvPr/>
        </p:nvSpPr>
        <p:spPr>
          <a:xfrm rot="10800000">
            <a:off x="2837260" y="419101"/>
            <a:ext cx="3581400" cy="392113"/>
          </a:xfrm>
          <a:custGeom>
            <a:avLst/>
            <a:gdLst>
              <a:gd name="connsiteX0" fmla="*/ 850107 w 1700214"/>
              <a:gd name="connsiteY0" fmla="*/ 0 h 472230"/>
              <a:gd name="connsiteX1" fmla="*/ 1682059 w 1700214"/>
              <a:gd name="connsiteY1" fmla="*/ 442346 h 472230"/>
              <a:gd name="connsiteX2" fmla="*/ 1700214 w 1700214"/>
              <a:gd name="connsiteY2" fmla="*/ 472230 h 472230"/>
              <a:gd name="connsiteX3" fmla="*/ 0 w 1700214"/>
              <a:gd name="connsiteY3" fmla="*/ 472230 h 472230"/>
              <a:gd name="connsiteX4" fmla="*/ 18155 w 1700214"/>
              <a:gd name="connsiteY4" fmla="*/ 442346 h 472230"/>
              <a:gd name="connsiteX5" fmla="*/ 850107 w 1700214"/>
              <a:gd name="connsiteY5" fmla="*/ 0 h 47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214" h="472230">
                <a:moveTo>
                  <a:pt x="850107" y="0"/>
                </a:moveTo>
                <a:cubicBezTo>
                  <a:pt x="1196424" y="0"/>
                  <a:pt x="1501759" y="175466"/>
                  <a:pt x="1682059" y="442346"/>
                </a:cubicBezTo>
                <a:lnTo>
                  <a:pt x="1700214" y="472230"/>
                </a:lnTo>
                <a:lnTo>
                  <a:pt x="0" y="472230"/>
                </a:lnTo>
                <a:lnTo>
                  <a:pt x="18155" y="442346"/>
                </a:lnTo>
                <a:cubicBezTo>
                  <a:pt x="198455" y="175466"/>
                  <a:pt x="503790" y="0"/>
                  <a:pt x="850107" y="0"/>
                </a:cubicBezTo>
                <a:close/>
              </a:path>
            </a:pathLst>
          </a:cu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2" name="文本框 8"/>
          <p:cNvSpPr txBox="1">
            <a:spLocks noChangeArrowheads="1"/>
          </p:cNvSpPr>
          <p:nvPr/>
        </p:nvSpPr>
        <p:spPr bwMode="auto">
          <a:xfrm>
            <a:off x="3980364" y="127000"/>
            <a:ext cx="260866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zh-CN" altLang="en-US" sz="3200" b="1" dirty="0" smtClean="0">
                <a:solidFill>
                  <a:schemeClr val="bg1"/>
                </a:solidFill>
                <a:ea typeface="微软雅黑" pitchFamily="34" charset="-122"/>
              </a:rPr>
              <a:t>线上课程</a:t>
            </a:r>
            <a:endParaRPr kumimoji="1" lang="zh-CN" altLang="en-US" sz="3200" b="1" dirty="0">
              <a:solidFill>
                <a:schemeClr val="bg1"/>
              </a:solidFill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2265541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755579" y="841828"/>
            <a:ext cx="82187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3200" b="1" dirty="0">
              <a:latin typeface="+mj-ea"/>
              <a:ea typeface="+mj-ea"/>
            </a:endParaRPr>
          </a:p>
          <a:p>
            <a:endParaRPr lang="en-US" altLang="zh-CN" sz="3200" b="1" dirty="0">
              <a:latin typeface="+mj-ea"/>
              <a:ea typeface="+mj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723"/>
            <a:ext cx="9155933" cy="642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直接连接符 12"/>
          <p:cNvCxnSpPr/>
          <p:nvPr/>
        </p:nvCxnSpPr>
        <p:spPr>
          <a:xfrm>
            <a:off x="580178" y="2704666"/>
            <a:ext cx="105311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316834" y="2128602"/>
            <a:ext cx="1205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altLang="zh-CN" sz="2800" b="1" dirty="0" smtClean="0">
                <a:solidFill>
                  <a:schemeClr val="bg1"/>
                </a:solidFill>
                <a:latin typeface="Arial Black" pitchFamily="34" charset="0"/>
              </a:rPr>
              <a:t>U</a:t>
            </a:r>
            <a:r>
              <a:rPr lang="zh-CN" altLang="en-US" sz="2800" b="1" dirty="0" smtClean="0">
                <a:solidFill>
                  <a:schemeClr val="bg1"/>
                </a:solidFill>
                <a:latin typeface="Impact"/>
              </a:rPr>
              <a:t>讲堂</a:t>
            </a:r>
            <a:endParaRPr lang="zh-CN" altLang="en-US" sz="2800" b="1" dirty="0">
              <a:solidFill>
                <a:schemeClr val="bg1"/>
              </a:solidFill>
              <a:latin typeface="Impac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03" y="1849652"/>
            <a:ext cx="3073617" cy="24007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3" descr="C:\Users\Administrator.qwtgw\Desktop\6242271493204147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776" y="3974862"/>
            <a:ext cx="2268252" cy="606705"/>
          </a:xfrm>
          <a:prstGeom prst="rect">
            <a:avLst/>
          </a:prstGeom>
          <a:ln>
            <a:solidFill>
              <a:srgbClr val="481E6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istrator.qwtgw\Downloads\6.p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776" y="4761627"/>
            <a:ext cx="2298576" cy="986762"/>
          </a:xfrm>
          <a:prstGeom prst="rect">
            <a:avLst/>
          </a:prstGeom>
          <a:ln>
            <a:solidFill>
              <a:srgbClr val="481E6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istrator.qwtgw\Downloads\10.pi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776" y="2940076"/>
            <a:ext cx="2241426" cy="865736"/>
          </a:xfrm>
          <a:prstGeom prst="rect">
            <a:avLst/>
          </a:prstGeom>
          <a:ln>
            <a:solidFill>
              <a:srgbClr val="481E6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istrator.qwtgw\Downloads\7.pi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776" y="1877470"/>
            <a:ext cx="2241426" cy="903521"/>
          </a:xfrm>
          <a:prstGeom prst="rect">
            <a:avLst/>
          </a:prstGeom>
          <a:ln>
            <a:solidFill>
              <a:srgbClr val="481E6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13581" y="4492673"/>
            <a:ext cx="3003908" cy="2012859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 smtClean="0">
                <a:latin typeface="+mj-ea"/>
                <a:ea typeface="+mj-ea"/>
              </a:rPr>
              <a:t>杨老师的课给我最大的感触是，作为教师，只有不断提高自己的语言能力，潜心钻研教学理论和实践，不止步于已经掌握的知识，才能真正和学生一起进步，共同发展！</a:t>
            </a:r>
            <a:endParaRPr lang="zh-CN" altLang="en-US" sz="1600" b="1" dirty="0">
              <a:latin typeface="+mj-ea"/>
              <a:ea typeface="+mj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290" y="4360850"/>
            <a:ext cx="486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“</a:t>
            </a:r>
            <a:endParaRPr lang="zh-CN" altLang="en-US" sz="4000" b="1" dirty="0">
              <a:solidFill>
                <a:srgbClr val="7030A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28644" y="5284760"/>
            <a:ext cx="486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”</a:t>
            </a:r>
            <a:endParaRPr lang="zh-CN" altLang="en-US" sz="4000" b="1" dirty="0">
              <a:solidFill>
                <a:srgbClr val="7030A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9" name="文本框 75"/>
          <p:cNvSpPr>
            <a:spLocks noChangeArrowheads="1"/>
          </p:cNvSpPr>
          <p:nvPr/>
        </p:nvSpPr>
        <p:spPr bwMode="auto">
          <a:xfrm>
            <a:off x="372270" y="736453"/>
            <a:ext cx="6812514" cy="95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zh-CN" altLang="en-US" sz="3733" b="1" dirty="0">
                <a:latin typeface="+mj-ea"/>
                <a:ea typeface="+mj-ea"/>
                <a:sym typeface="微软雅黑" pitchFamily="34" charset="-122"/>
              </a:rPr>
              <a:t>“</a:t>
            </a:r>
            <a:r>
              <a:rPr lang="en-US" altLang="zh-CN" sz="3733" b="1" dirty="0">
                <a:latin typeface="+mj-ea"/>
                <a:ea typeface="+mj-ea"/>
                <a:sym typeface="微软雅黑" pitchFamily="34" charset="-122"/>
              </a:rPr>
              <a:t> </a:t>
            </a:r>
            <a:r>
              <a:rPr lang="zh-CN" altLang="en-US" sz="3733" b="1" dirty="0">
                <a:latin typeface="+mj-ea"/>
                <a:ea typeface="+mj-ea"/>
                <a:sym typeface="微软雅黑" pitchFamily="34" charset="-122"/>
              </a:rPr>
              <a:t>外语教学研究与实践” 系列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180667" y="1919046"/>
            <a:ext cx="33866" cy="3719657"/>
          </a:xfrm>
          <a:prstGeom prst="line">
            <a:avLst/>
          </a:prstGeom>
          <a:ln w="9525">
            <a:solidFill>
              <a:srgbClr val="481E6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0063" y="2350022"/>
            <a:ext cx="2115245" cy="1543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63" y="4072389"/>
            <a:ext cx="2144357" cy="1608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任意多边形 49"/>
          <p:cNvSpPr/>
          <p:nvPr/>
        </p:nvSpPr>
        <p:spPr>
          <a:xfrm rot="10800000">
            <a:off x="2837260" y="419101"/>
            <a:ext cx="3581400" cy="392113"/>
          </a:xfrm>
          <a:custGeom>
            <a:avLst/>
            <a:gdLst>
              <a:gd name="connsiteX0" fmla="*/ 850107 w 1700214"/>
              <a:gd name="connsiteY0" fmla="*/ 0 h 472230"/>
              <a:gd name="connsiteX1" fmla="*/ 1682059 w 1700214"/>
              <a:gd name="connsiteY1" fmla="*/ 442346 h 472230"/>
              <a:gd name="connsiteX2" fmla="*/ 1700214 w 1700214"/>
              <a:gd name="connsiteY2" fmla="*/ 472230 h 472230"/>
              <a:gd name="connsiteX3" fmla="*/ 0 w 1700214"/>
              <a:gd name="connsiteY3" fmla="*/ 472230 h 472230"/>
              <a:gd name="connsiteX4" fmla="*/ 18155 w 1700214"/>
              <a:gd name="connsiteY4" fmla="*/ 442346 h 472230"/>
              <a:gd name="connsiteX5" fmla="*/ 850107 w 1700214"/>
              <a:gd name="connsiteY5" fmla="*/ 0 h 47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214" h="472230">
                <a:moveTo>
                  <a:pt x="850107" y="0"/>
                </a:moveTo>
                <a:cubicBezTo>
                  <a:pt x="1196424" y="0"/>
                  <a:pt x="1501759" y="175466"/>
                  <a:pt x="1682059" y="442346"/>
                </a:cubicBezTo>
                <a:lnTo>
                  <a:pt x="1700214" y="472230"/>
                </a:lnTo>
                <a:lnTo>
                  <a:pt x="0" y="472230"/>
                </a:lnTo>
                <a:lnTo>
                  <a:pt x="18155" y="442346"/>
                </a:lnTo>
                <a:cubicBezTo>
                  <a:pt x="198455" y="175466"/>
                  <a:pt x="503790" y="0"/>
                  <a:pt x="850107" y="0"/>
                </a:cubicBezTo>
                <a:close/>
              </a:path>
            </a:pathLst>
          </a:cu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22" name="文本框 8"/>
          <p:cNvSpPr txBox="1">
            <a:spLocks noChangeArrowheads="1"/>
          </p:cNvSpPr>
          <p:nvPr/>
        </p:nvSpPr>
        <p:spPr bwMode="auto">
          <a:xfrm>
            <a:off x="3980364" y="127000"/>
            <a:ext cx="260866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zh-CN" altLang="en-US" sz="3200" b="1" dirty="0" smtClean="0">
                <a:solidFill>
                  <a:schemeClr val="bg1"/>
                </a:solidFill>
                <a:ea typeface="微软雅黑" pitchFamily="34" charset="-122"/>
              </a:rPr>
              <a:t>线上课程</a:t>
            </a:r>
            <a:endParaRPr kumimoji="1" lang="zh-CN" altLang="en-US" sz="3200" b="1" dirty="0">
              <a:solidFill>
                <a:schemeClr val="bg1"/>
              </a:solidFill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5589378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  <p:bldLst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755579" y="841828"/>
            <a:ext cx="82187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3200" b="1" dirty="0">
              <a:latin typeface="+mj-ea"/>
              <a:ea typeface="+mj-ea"/>
            </a:endParaRPr>
          </a:p>
          <a:p>
            <a:endParaRPr lang="en-US" altLang="zh-CN" sz="3200" b="1" dirty="0">
              <a:latin typeface="+mj-ea"/>
              <a:ea typeface="+mj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434"/>
            <a:ext cx="9155933" cy="642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9476" y="803142"/>
            <a:ext cx="8035883" cy="72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33"/>
              </a:lnSpc>
            </a:pPr>
            <a:r>
              <a:rPr lang="zh-CN" altLang="en-US" sz="3733" b="1" dirty="0" smtClean="0">
                <a:latin typeface="+mj-ea"/>
                <a:ea typeface="+mj-ea"/>
              </a:rPr>
              <a:t>“量化研究方法”系列</a:t>
            </a:r>
            <a:endParaRPr lang="zh-CN" altLang="en-US" sz="3733" b="1" dirty="0">
              <a:latin typeface="+mj-ea"/>
              <a:ea typeface="+mj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348524" y="1851670"/>
            <a:ext cx="125825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赵颖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36" y="2072256"/>
            <a:ext cx="2273049" cy="1975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 descr="C:\Users\Administrator.qwtgw\Desktop\14343394359f3766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552" y="2072256"/>
            <a:ext cx="2373927" cy="1894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16" y="2072256"/>
            <a:ext cx="2526203" cy="1894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/>
          <p:cNvSpPr txBox="1"/>
          <p:nvPr/>
        </p:nvSpPr>
        <p:spPr>
          <a:xfrm>
            <a:off x="1493607" y="4692366"/>
            <a:ext cx="674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+mn-ea"/>
                <a:ea typeface="+mn-ea"/>
              </a:rPr>
              <a:t>系统学习数据收集和分析方法 ，全面掌握量化研究的核心</a:t>
            </a:r>
            <a:r>
              <a:rPr lang="zh-CN" altLang="en-US" b="1" dirty="0" smtClean="0">
                <a:latin typeface="+mn-ea"/>
                <a:ea typeface="+mn-ea"/>
              </a:rPr>
              <a:t>要义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12" name="任意多边形 49"/>
          <p:cNvSpPr/>
          <p:nvPr/>
        </p:nvSpPr>
        <p:spPr>
          <a:xfrm rot="10800000">
            <a:off x="2837260" y="419101"/>
            <a:ext cx="3581400" cy="392113"/>
          </a:xfrm>
          <a:custGeom>
            <a:avLst/>
            <a:gdLst>
              <a:gd name="connsiteX0" fmla="*/ 850107 w 1700214"/>
              <a:gd name="connsiteY0" fmla="*/ 0 h 472230"/>
              <a:gd name="connsiteX1" fmla="*/ 1682059 w 1700214"/>
              <a:gd name="connsiteY1" fmla="*/ 442346 h 472230"/>
              <a:gd name="connsiteX2" fmla="*/ 1700214 w 1700214"/>
              <a:gd name="connsiteY2" fmla="*/ 472230 h 472230"/>
              <a:gd name="connsiteX3" fmla="*/ 0 w 1700214"/>
              <a:gd name="connsiteY3" fmla="*/ 472230 h 472230"/>
              <a:gd name="connsiteX4" fmla="*/ 18155 w 1700214"/>
              <a:gd name="connsiteY4" fmla="*/ 442346 h 472230"/>
              <a:gd name="connsiteX5" fmla="*/ 850107 w 1700214"/>
              <a:gd name="connsiteY5" fmla="*/ 0 h 47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214" h="472230">
                <a:moveTo>
                  <a:pt x="850107" y="0"/>
                </a:moveTo>
                <a:cubicBezTo>
                  <a:pt x="1196424" y="0"/>
                  <a:pt x="1501759" y="175466"/>
                  <a:pt x="1682059" y="442346"/>
                </a:cubicBezTo>
                <a:lnTo>
                  <a:pt x="1700214" y="472230"/>
                </a:lnTo>
                <a:lnTo>
                  <a:pt x="0" y="472230"/>
                </a:lnTo>
                <a:lnTo>
                  <a:pt x="18155" y="442346"/>
                </a:lnTo>
                <a:cubicBezTo>
                  <a:pt x="198455" y="175466"/>
                  <a:pt x="503790" y="0"/>
                  <a:pt x="850107" y="0"/>
                </a:cubicBezTo>
                <a:close/>
              </a:path>
            </a:pathLst>
          </a:cu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9" name="文本框 8"/>
          <p:cNvSpPr txBox="1">
            <a:spLocks noChangeArrowheads="1"/>
          </p:cNvSpPr>
          <p:nvPr/>
        </p:nvSpPr>
        <p:spPr bwMode="auto">
          <a:xfrm>
            <a:off x="3980364" y="127000"/>
            <a:ext cx="260866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zh-CN" altLang="en-US" sz="3200" b="1" dirty="0" smtClean="0">
                <a:solidFill>
                  <a:schemeClr val="bg1"/>
                </a:solidFill>
                <a:ea typeface="微软雅黑" pitchFamily="34" charset="-122"/>
              </a:rPr>
              <a:t>线上课程</a:t>
            </a:r>
            <a:endParaRPr kumimoji="1" lang="zh-CN" altLang="en-US" sz="3200" b="1" dirty="0">
              <a:solidFill>
                <a:schemeClr val="bg1"/>
              </a:solidFill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261393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6"/>
          <p:cNvSpPr txBox="1">
            <a:spLocks/>
          </p:cNvSpPr>
          <p:nvPr/>
        </p:nvSpPr>
        <p:spPr>
          <a:xfrm>
            <a:off x="1223631" y="1530577"/>
            <a:ext cx="6642737" cy="3228276"/>
          </a:xfrm>
          <a:prstGeom prst="rect">
            <a:avLst/>
          </a:prstGeom>
        </p:spPr>
        <p:txBody>
          <a:bodyPr/>
          <a:lstStyle/>
          <a:p>
            <a:pPr marL="257175" indent="-257175" algn="ctr">
              <a:spcBef>
                <a:spcPct val="20000"/>
              </a:spcBef>
            </a:pPr>
            <a:r>
              <a:rPr lang="zh-CN" altLang="en-US" sz="8800" b="1" dirty="0" smtClean="0">
                <a:solidFill>
                  <a:srgbClr val="FF0000"/>
                </a:solidFill>
              </a:rPr>
              <a:t> 时代</a:t>
            </a:r>
            <a:r>
              <a:rPr lang="zh-CN" altLang="en-US" sz="8800" b="1" dirty="0">
                <a:solidFill>
                  <a:srgbClr val="FF0000"/>
                </a:solidFill>
              </a:rPr>
              <a:t>的</a:t>
            </a:r>
            <a:r>
              <a:rPr lang="zh-CN" altLang="en-US" sz="8800" b="1" dirty="0" smtClean="0">
                <a:solidFill>
                  <a:srgbClr val="FF0000"/>
                </a:solidFill>
              </a:rPr>
              <a:t>课堂</a:t>
            </a:r>
            <a:endParaRPr lang="en-US" altLang="zh-CN" sz="8800" b="1" dirty="0" smtClean="0">
              <a:solidFill>
                <a:srgbClr val="FF0000"/>
              </a:solidFill>
            </a:endParaRPr>
          </a:p>
          <a:p>
            <a:pPr marL="257175" indent="-257175" algn="ctr">
              <a:spcBef>
                <a:spcPct val="20000"/>
              </a:spcBef>
            </a:pPr>
            <a:r>
              <a:rPr lang="en-US" altLang="zh-CN" sz="8800" b="1" dirty="0">
                <a:solidFill>
                  <a:srgbClr val="FF0000"/>
                </a:solidFill>
              </a:rPr>
              <a:t> </a:t>
            </a:r>
            <a:r>
              <a:rPr lang="zh-CN" altLang="en-US" sz="8800" b="1" dirty="0" smtClean="0">
                <a:solidFill>
                  <a:srgbClr val="FF0000"/>
                </a:solidFill>
              </a:rPr>
              <a:t>时代</a:t>
            </a:r>
            <a:r>
              <a:rPr lang="zh-CN" altLang="en-US" sz="8800" b="1" dirty="0">
                <a:solidFill>
                  <a:srgbClr val="FF0000"/>
                </a:solidFill>
              </a:rPr>
              <a:t>的教师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 marL="257175" indent="-257175" algn="ctr">
              <a:spcBef>
                <a:spcPct val="20000"/>
              </a:spcBef>
            </a:pPr>
            <a:endParaRPr lang="en-US" altLang="zh-CN" sz="900" b="1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45124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755579" y="841828"/>
            <a:ext cx="82187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3200" b="1" dirty="0">
              <a:latin typeface="+mj-ea"/>
              <a:ea typeface="+mj-ea"/>
            </a:endParaRPr>
          </a:p>
          <a:p>
            <a:endParaRPr lang="en-US" altLang="zh-CN" sz="3200" b="1" dirty="0">
              <a:latin typeface="+mj-ea"/>
              <a:ea typeface="+mj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5434"/>
            <a:ext cx="9155933" cy="642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9476" y="803142"/>
            <a:ext cx="8035883" cy="72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33"/>
              </a:lnSpc>
            </a:pPr>
            <a:r>
              <a:rPr lang="zh-CN" altLang="en-US" sz="3733" b="1" dirty="0">
                <a:latin typeface="+mj-ea"/>
                <a:ea typeface="+mj-ea"/>
              </a:rPr>
              <a:t>“微课与翻转课堂”系列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1286342" y="1851670"/>
            <a:ext cx="105311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春霞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802" y="1877862"/>
            <a:ext cx="1989458" cy="1581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图片 8" descr="微课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278" y="1851671"/>
            <a:ext cx="2105211" cy="1636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C:\Users\Administrator.qwtgw\Desktop\160411c0046b8421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37" y="1858489"/>
            <a:ext cx="2017192" cy="1584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TextBox 11"/>
          <p:cNvSpPr txBox="1"/>
          <p:nvPr/>
        </p:nvSpPr>
        <p:spPr>
          <a:xfrm>
            <a:off x="1579398" y="4115376"/>
            <a:ext cx="52560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+mj-ea"/>
                <a:ea typeface="+mj-ea"/>
              </a:rPr>
              <a:t>教学理念</a:t>
            </a:r>
            <a:r>
              <a:rPr lang="en-US" altLang="zh-CN" b="1" dirty="0">
                <a:latin typeface="+mj-ea"/>
                <a:ea typeface="+mj-ea"/>
              </a:rPr>
              <a:t>+</a:t>
            </a:r>
            <a:r>
              <a:rPr lang="zh-CN" altLang="en-US" b="1" dirty="0">
                <a:latin typeface="+mj-ea"/>
                <a:ea typeface="+mj-ea"/>
              </a:rPr>
              <a:t>教学设计，制作方法</a:t>
            </a:r>
            <a:r>
              <a:rPr lang="en-US" altLang="zh-CN" b="1" dirty="0">
                <a:latin typeface="+mj-ea"/>
                <a:ea typeface="+mj-ea"/>
              </a:rPr>
              <a:t>+</a:t>
            </a:r>
            <a:r>
              <a:rPr lang="zh-CN" altLang="en-US" b="1" dirty="0">
                <a:latin typeface="+mj-ea"/>
                <a:ea typeface="+mj-ea"/>
              </a:rPr>
              <a:t>工具实操，翻转实践</a:t>
            </a:r>
            <a:r>
              <a:rPr lang="en-US" altLang="zh-CN" b="1" dirty="0">
                <a:latin typeface="+mj-ea"/>
                <a:ea typeface="+mj-ea"/>
              </a:rPr>
              <a:t>+</a:t>
            </a:r>
            <a:r>
              <a:rPr lang="zh-CN" altLang="en-US" b="1" dirty="0">
                <a:latin typeface="+mj-ea"/>
                <a:ea typeface="+mj-ea"/>
              </a:rPr>
              <a:t>案例分析</a:t>
            </a:r>
          </a:p>
          <a:p>
            <a:pPr algn="ctr">
              <a:lnSpc>
                <a:spcPct val="150000"/>
              </a:lnSpc>
            </a:pPr>
            <a:r>
              <a:rPr lang="zh-CN" altLang="en-US" dirty="0">
                <a:latin typeface="+mj-ea"/>
                <a:ea typeface="+mj-ea"/>
              </a:rPr>
              <a:t>全方位探索“翻转模式”的奥秘，多角度思考“微课教学”的</a:t>
            </a:r>
            <a:r>
              <a:rPr lang="zh-CN" altLang="en-US" dirty="0" smtClean="0">
                <a:latin typeface="+mj-ea"/>
                <a:ea typeface="+mj-ea"/>
              </a:rPr>
              <a:t>本质</a:t>
            </a:r>
            <a:endParaRPr lang="zh-CN" altLang="en-US" dirty="0"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20" y="1837575"/>
            <a:ext cx="1351293" cy="2051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任意多边形 49"/>
          <p:cNvSpPr/>
          <p:nvPr/>
        </p:nvSpPr>
        <p:spPr>
          <a:xfrm rot="10800000">
            <a:off x="2837260" y="419101"/>
            <a:ext cx="3581400" cy="392113"/>
          </a:xfrm>
          <a:custGeom>
            <a:avLst/>
            <a:gdLst>
              <a:gd name="connsiteX0" fmla="*/ 850107 w 1700214"/>
              <a:gd name="connsiteY0" fmla="*/ 0 h 472230"/>
              <a:gd name="connsiteX1" fmla="*/ 1682059 w 1700214"/>
              <a:gd name="connsiteY1" fmla="*/ 442346 h 472230"/>
              <a:gd name="connsiteX2" fmla="*/ 1700214 w 1700214"/>
              <a:gd name="connsiteY2" fmla="*/ 472230 h 472230"/>
              <a:gd name="connsiteX3" fmla="*/ 0 w 1700214"/>
              <a:gd name="connsiteY3" fmla="*/ 472230 h 472230"/>
              <a:gd name="connsiteX4" fmla="*/ 18155 w 1700214"/>
              <a:gd name="connsiteY4" fmla="*/ 442346 h 472230"/>
              <a:gd name="connsiteX5" fmla="*/ 850107 w 1700214"/>
              <a:gd name="connsiteY5" fmla="*/ 0 h 47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214" h="472230">
                <a:moveTo>
                  <a:pt x="850107" y="0"/>
                </a:moveTo>
                <a:cubicBezTo>
                  <a:pt x="1196424" y="0"/>
                  <a:pt x="1501759" y="175466"/>
                  <a:pt x="1682059" y="442346"/>
                </a:cubicBezTo>
                <a:lnTo>
                  <a:pt x="1700214" y="472230"/>
                </a:lnTo>
                <a:lnTo>
                  <a:pt x="0" y="472230"/>
                </a:lnTo>
                <a:lnTo>
                  <a:pt x="18155" y="442346"/>
                </a:lnTo>
                <a:cubicBezTo>
                  <a:pt x="198455" y="175466"/>
                  <a:pt x="503790" y="0"/>
                  <a:pt x="850107" y="0"/>
                </a:cubicBezTo>
                <a:close/>
              </a:path>
            </a:pathLst>
          </a:cu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4" name="文本框 8"/>
          <p:cNvSpPr txBox="1">
            <a:spLocks noChangeArrowheads="1"/>
          </p:cNvSpPr>
          <p:nvPr/>
        </p:nvSpPr>
        <p:spPr bwMode="auto">
          <a:xfrm>
            <a:off x="3980364" y="127000"/>
            <a:ext cx="260866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zh-CN" altLang="en-US" sz="3200" b="1" dirty="0" smtClean="0">
                <a:solidFill>
                  <a:schemeClr val="bg1"/>
                </a:solidFill>
                <a:ea typeface="微软雅黑" pitchFamily="34" charset="-122"/>
              </a:rPr>
              <a:t>线上课程</a:t>
            </a:r>
            <a:endParaRPr kumimoji="1" lang="zh-CN" altLang="en-US" sz="3200" b="1" dirty="0">
              <a:solidFill>
                <a:schemeClr val="bg1"/>
              </a:solidFill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7953349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755579" y="841828"/>
            <a:ext cx="82187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3200" b="1" dirty="0">
              <a:latin typeface="+mj-ea"/>
              <a:ea typeface="+mj-ea"/>
            </a:endParaRPr>
          </a:p>
          <a:p>
            <a:endParaRPr lang="en-US" altLang="zh-CN" sz="3200" b="1" dirty="0">
              <a:latin typeface="+mj-ea"/>
              <a:ea typeface="+mj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434"/>
            <a:ext cx="9155933" cy="642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9476" y="803142"/>
            <a:ext cx="8035883" cy="72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33"/>
              </a:lnSpc>
            </a:pPr>
            <a:r>
              <a:rPr lang="zh-CN" altLang="en-US" sz="3733" b="1" dirty="0">
                <a:latin typeface="+mj-ea"/>
                <a:ea typeface="+mj-ea"/>
              </a:rPr>
              <a:t>教师发展精品数字</a:t>
            </a:r>
            <a:r>
              <a:rPr lang="zh-CN" altLang="en-US" sz="3733" b="1" dirty="0" smtClean="0">
                <a:latin typeface="+mj-ea"/>
                <a:ea typeface="+mj-ea"/>
              </a:rPr>
              <a:t>课程</a:t>
            </a:r>
            <a:endParaRPr lang="zh-CN" altLang="en-US" sz="3733" b="1" dirty="0">
              <a:latin typeface="+mj-ea"/>
              <a:ea typeface="+mj-ea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24" y="1912287"/>
            <a:ext cx="2067957" cy="155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999" y="1925100"/>
            <a:ext cx="2067957" cy="155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07" y="1886197"/>
            <a:ext cx="2052228" cy="158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182" y="3641799"/>
            <a:ext cx="1979679" cy="1484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891" y="3641799"/>
            <a:ext cx="1979679" cy="1484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201" y="5542845"/>
            <a:ext cx="10194332" cy="1667933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任意多边形 49"/>
          <p:cNvSpPr/>
          <p:nvPr/>
        </p:nvSpPr>
        <p:spPr>
          <a:xfrm rot="10800000">
            <a:off x="2837260" y="419101"/>
            <a:ext cx="3581400" cy="392113"/>
          </a:xfrm>
          <a:custGeom>
            <a:avLst/>
            <a:gdLst>
              <a:gd name="connsiteX0" fmla="*/ 850107 w 1700214"/>
              <a:gd name="connsiteY0" fmla="*/ 0 h 472230"/>
              <a:gd name="connsiteX1" fmla="*/ 1682059 w 1700214"/>
              <a:gd name="connsiteY1" fmla="*/ 442346 h 472230"/>
              <a:gd name="connsiteX2" fmla="*/ 1700214 w 1700214"/>
              <a:gd name="connsiteY2" fmla="*/ 472230 h 472230"/>
              <a:gd name="connsiteX3" fmla="*/ 0 w 1700214"/>
              <a:gd name="connsiteY3" fmla="*/ 472230 h 472230"/>
              <a:gd name="connsiteX4" fmla="*/ 18155 w 1700214"/>
              <a:gd name="connsiteY4" fmla="*/ 442346 h 472230"/>
              <a:gd name="connsiteX5" fmla="*/ 850107 w 1700214"/>
              <a:gd name="connsiteY5" fmla="*/ 0 h 47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214" h="472230">
                <a:moveTo>
                  <a:pt x="850107" y="0"/>
                </a:moveTo>
                <a:cubicBezTo>
                  <a:pt x="1196424" y="0"/>
                  <a:pt x="1501759" y="175466"/>
                  <a:pt x="1682059" y="442346"/>
                </a:cubicBezTo>
                <a:lnTo>
                  <a:pt x="1700214" y="472230"/>
                </a:lnTo>
                <a:lnTo>
                  <a:pt x="0" y="472230"/>
                </a:lnTo>
                <a:lnTo>
                  <a:pt x="18155" y="442346"/>
                </a:lnTo>
                <a:cubicBezTo>
                  <a:pt x="198455" y="175466"/>
                  <a:pt x="503790" y="0"/>
                  <a:pt x="850107" y="0"/>
                </a:cubicBezTo>
                <a:close/>
              </a:path>
            </a:pathLst>
          </a:cu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4" name="文本框 8"/>
          <p:cNvSpPr txBox="1">
            <a:spLocks noChangeArrowheads="1"/>
          </p:cNvSpPr>
          <p:nvPr/>
        </p:nvSpPr>
        <p:spPr bwMode="auto">
          <a:xfrm>
            <a:off x="3980364" y="127000"/>
            <a:ext cx="260866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zh-CN" altLang="en-US" sz="3200" b="1" dirty="0" smtClean="0">
                <a:solidFill>
                  <a:schemeClr val="bg1"/>
                </a:solidFill>
                <a:ea typeface="微软雅黑" pitchFamily="34" charset="-122"/>
              </a:rPr>
              <a:t>线上课程</a:t>
            </a:r>
            <a:endParaRPr kumimoji="1" lang="zh-CN" altLang="en-US" sz="3200" b="1" dirty="0">
              <a:solidFill>
                <a:schemeClr val="bg1"/>
              </a:solidFill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7546204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44"/>
          <p:cNvSpPr/>
          <p:nvPr/>
        </p:nvSpPr>
        <p:spPr>
          <a:xfrm rot="5400000">
            <a:off x="-86320" y="367308"/>
            <a:ext cx="771525" cy="627460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直角三角形 6"/>
          <p:cNvSpPr/>
          <p:nvPr/>
        </p:nvSpPr>
        <p:spPr>
          <a:xfrm flipH="1">
            <a:off x="6012657" y="1"/>
            <a:ext cx="3137297" cy="6869113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83972" name="矩形 13"/>
          <p:cNvSpPr>
            <a:spLocks noChangeArrowheads="1"/>
          </p:cNvSpPr>
          <p:nvPr/>
        </p:nvSpPr>
        <p:spPr bwMode="auto">
          <a:xfrm>
            <a:off x="750094" y="1714501"/>
            <a:ext cx="5250656" cy="318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ts val="663"/>
              </a:spcBef>
              <a:buClr>
                <a:srgbClr val="CC0000"/>
              </a:buClr>
              <a:buFont typeface="Wingdings" pitchFamily="2" charset="2"/>
              <a:buChar char="l"/>
            </a:pPr>
            <a:r>
              <a:rPr lang="zh-CN" sz="2800" b="1" dirty="0">
                <a:solidFill>
                  <a:srgbClr val="BFBFBF"/>
                </a:solidFill>
                <a:latin typeface="微软雅黑" pitchFamily="34" charset="-122"/>
              </a:rPr>
              <a:t>教师培训</a:t>
            </a:r>
            <a:endParaRPr lang="en-US" altLang="zh-CN" sz="2800" b="1" dirty="0">
              <a:solidFill>
                <a:srgbClr val="BFBFBF"/>
              </a:solidFill>
              <a:latin typeface="微软雅黑" pitchFamily="34" charset="-122"/>
            </a:endParaRPr>
          </a:p>
          <a:p>
            <a:pPr>
              <a:spcBef>
                <a:spcPts val="663"/>
              </a:spcBef>
              <a:buClr>
                <a:srgbClr val="CC0000"/>
              </a:buClr>
            </a:pPr>
            <a:endParaRPr lang="zh-CN" dirty="0">
              <a:solidFill>
                <a:srgbClr val="BFBFBF"/>
              </a:solidFill>
            </a:endParaRPr>
          </a:p>
          <a:p>
            <a:pPr marL="457200" indent="-457200">
              <a:spcBef>
                <a:spcPts val="663"/>
              </a:spcBef>
              <a:buClr>
                <a:srgbClr val="CC0000"/>
              </a:buClr>
              <a:buFont typeface="Wingdings" pitchFamily="2" charset="2"/>
              <a:buChar char="l"/>
            </a:pPr>
            <a:r>
              <a:rPr lang="zh-CN" altLang="en-US" sz="2800" b="1" dirty="0">
                <a:solidFill>
                  <a:srgbClr val="003366"/>
                </a:solidFill>
                <a:latin typeface="微软雅黑" pitchFamily="34" charset="-122"/>
              </a:rPr>
              <a:t>学术图书</a:t>
            </a:r>
            <a:endParaRPr lang="en-US" altLang="zh-CN" sz="2800" b="1" dirty="0">
              <a:solidFill>
                <a:srgbClr val="003366"/>
              </a:solidFill>
              <a:latin typeface="微软雅黑" pitchFamily="34" charset="-122"/>
            </a:endParaRPr>
          </a:p>
          <a:p>
            <a:pPr marL="457200" indent="-457200">
              <a:spcBef>
                <a:spcPts val="663"/>
              </a:spcBef>
              <a:buClr>
                <a:srgbClr val="CC0000"/>
              </a:buClr>
              <a:buFont typeface="Arial" pitchFamily="34" charset="0"/>
              <a:buChar char="n"/>
            </a:pPr>
            <a:endParaRPr lang="zh-CN" dirty="0"/>
          </a:p>
          <a:p>
            <a:pPr marL="457200" indent="-457200">
              <a:spcBef>
                <a:spcPts val="663"/>
              </a:spcBef>
              <a:buClr>
                <a:srgbClr val="CC0000"/>
              </a:buClr>
              <a:buFont typeface="Wingdings" pitchFamily="2" charset="2"/>
              <a:buChar char="l"/>
            </a:pPr>
            <a:r>
              <a:rPr lang="zh-CN" sz="2800" b="1" dirty="0">
                <a:solidFill>
                  <a:srgbClr val="BFBFBF"/>
                </a:solidFill>
                <a:latin typeface="微软雅黑" pitchFamily="34" charset="-122"/>
              </a:rPr>
              <a:t>学术期刊</a:t>
            </a:r>
            <a:endParaRPr lang="en-US" altLang="zh-CN" sz="2800" b="1" dirty="0">
              <a:solidFill>
                <a:srgbClr val="BFBFBF"/>
              </a:solidFill>
              <a:latin typeface="微软雅黑" pitchFamily="34" charset="-122"/>
            </a:endParaRPr>
          </a:p>
          <a:p>
            <a:pPr marL="457200" indent="-457200">
              <a:spcBef>
                <a:spcPts val="663"/>
              </a:spcBef>
              <a:buClr>
                <a:srgbClr val="CC0000"/>
              </a:buClr>
              <a:buFont typeface="Arial" pitchFamily="34" charset="0"/>
              <a:buChar char="n"/>
            </a:pPr>
            <a:endParaRPr lang="zh-CN" dirty="0"/>
          </a:p>
          <a:p>
            <a:pPr marL="457200" indent="-457200">
              <a:spcBef>
                <a:spcPts val="663"/>
              </a:spcBef>
              <a:buClr>
                <a:srgbClr val="CC0000"/>
              </a:buClr>
              <a:buFont typeface="Wingdings" pitchFamily="2" charset="2"/>
              <a:buChar char="l"/>
            </a:pPr>
            <a:r>
              <a:rPr lang="zh-CN" altLang="zh-CN" sz="2800" b="1" dirty="0">
                <a:solidFill>
                  <a:srgbClr val="BFBFBF"/>
                </a:solidFill>
                <a:latin typeface="微软雅黑" pitchFamily="34" charset="-122"/>
              </a:rPr>
              <a:t>iResearch</a:t>
            </a:r>
            <a:endParaRPr lang="zh-CN" altLang="zh-CN" dirty="0">
              <a:solidFill>
                <a:srgbClr val="BFBFB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3667" y="566738"/>
            <a:ext cx="154424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latin typeface="+mj-ea"/>
                <a:ea typeface="+mj-ea"/>
              </a:rPr>
              <a:t>设计内容</a:t>
            </a:r>
          </a:p>
        </p:txBody>
      </p:sp>
      <p:pic>
        <p:nvPicPr>
          <p:cNvPr id="83974" name="Picture 6" descr="小树1"/>
          <p:cNvPicPr>
            <a:picLocks noRot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2" y="5654676"/>
            <a:ext cx="1042988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49"/>
          <p:cNvSpPr/>
          <p:nvPr/>
        </p:nvSpPr>
        <p:spPr>
          <a:xfrm rot="10800000">
            <a:off x="2837260" y="419101"/>
            <a:ext cx="3581400" cy="392113"/>
          </a:xfrm>
          <a:custGeom>
            <a:avLst/>
            <a:gdLst>
              <a:gd name="connsiteX0" fmla="*/ 850107 w 1700214"/>
              <a:gd name="connsiteY0" fmla="*/ 0 h 472230"/>
              <a:gd name="connsiteX1" fmla="*/ 1682059 w 1700214"/>
              <a:gd name="connsiteY1" fmla="*/ 442346 h 472230"/>
              <a:gd name="connsiteX2" fmla="*/ 1700214 w 1700214"/>
              <a:gd name="connsiteY2" fmla="*/ 472230 h 472230"/>
              <a:gd name="connsiteX3" fmla="*/ 0 w 1700214"/>
              <a:gd name="connsiteY3" fmla="*/ 472230 h 472230"/>
              <a:gd name="connsiteX4" fmla="*/ 18155 w 1700214"/>
              <a:gd name="connsiteY4" fmla="*/ 442346 h 472230"/>
              <a:gd name="connsiteX5" fmla="*/ 850107 w 1700214"/>
              <a:gd name="connsiteY5" fmla="*/ 0 h 47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214" h="472230">
                <a:moveTo>
                  <a:pt x="850107" y="0"/>
                </a:moveTo>
                <a:cubicBezTo>
                  <a:pt x="1196424" y="0"/>
                  <a:pt x="1501759" y="175466"/>
                  <a:pt x="1682059" y="442346"/>
                </a:cubicBezTo>
                <a:lnTo>
                  <a:pt x="1700214" y="472230"/>
                </a:lnTo>
                <a:lnTo>
                  <a:pt x="0" y="472230"/>
                </a:lnTo>
                <a:lnTo>
                  <a:pt x="18155" y="442346"/>
                </a:lnTo>
                <a:cubicBezTo>
                  <a:pt x="198455" y="175466"/>
                  <a:pt x="503790" y="0"/>
                  <a:pt x="850107" y="0"/>
                </a:cubicBezTo>
                <a:close/>
              </a:path>
            </a:pathLst>
          </a:cu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84995" name="文本框 8"/>
          <p:cNvSpPr txBox="1">
            <a:spLocks noChangeArrowheads="1"/>
          </p:cNvSpPr>
          <p:nvPr/>
        </p:nvSpPr>
        <p:spPr bwMode="auto">
          <a:xfrm>
            <a:off x="2960460" y="187325"/>
            <a:ext cx="3458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ea typeface="微软雅黑" pitchFamily="34" charset="-122"/>
              </a:rPr>
              <a:t>全国高等学校外语教师丛书</a:t>
            </a:r>
          </a:p>
        </p:txBody>
      </p:sp>
      <p:sp>
        <p:nvSpPr>
          <p:cNvPr id="20" name="流程图: 手动输入 44"/>
          <p:cNvSpPr/>
          <p:nvPr/>
        </p:nvSpPr>
        <p:spPr>
          <a:xfrm rot="5400000">
            <a:off x="-86320" y="367308"/>
            <a:ext cx="771525" cy="627460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4997" name="矩形 11"/>
          <p:cNvSpPr>
            <a:spLocks noChangeArrowheads="1"/>
          </p:cNvSpPr>
          <p:nvPr/>
        </p:nvSpPr>
        <p:spPr bwMode="auto">
          <a:xfrm>
            <a:off x="571500" y="936626"/>
            <a:ext cx="8215313" cy="497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246063">
              <a:lnSpc>
                <a:spcPct val="150000"/>
              </a:lnSpc>
              <a:buClr>
                <a:srgbClr val="0099FF"/>
              </a:buClr>
            </a:pPr>
            <a:r>
              <a:rPr lang="zh-CN" sz="2800" b="1">
                <a:solidFill>
                  <a:srgbClr val="000090"/>
                </a:solidFill>
                <a:latin typeface="微软雅黑" pitchFamily="34" charset="-122"/>
                <a:ea typeface="微软雅黑" pitchFamily="34" charset="-122"/>
              </a:rPr>
              <a:t>特色：</a:t>
            </a:r>
            <a:r>
              <a:rPr 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科研与教学结合</a:t>
            </a:r>
            <a:r>
              <a:rPr lang="en-US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   </a:t>
            </a:r>
            <a:r>
              <a:rPr 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理论与实践结合</a:t>
            </a:r>
            <a:endParaRPr lang="en-US" altLang="zh-CN" sz="28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609600" indent="-246063">
              <a:lnSpc>
                <a:spcPct val="150000"/>
              </a:lnSpc>
              <a:buClr>
                <a:srgbClr val="0099FF"/>
              </a:buClr>
            </a:pPr>
            <a:r>
              <a:rPr lang="en-US" alt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</a:t>
            </a:r>
          </a:p>
          <a:p>
            <a:pPr marL="609600" indent="-246063">
              <a:lnSpc>
                <a:spcPts val="3000"/>
              </a:lnSpc>
              <a:buClr>
                <a:srgbClr val="0099FF"/>
              </a:buClr>
            </a:pPr>
            <a:r>
              <a:rPr lang="zh-CN" sz="2800" b="1">
                <a:solidFill>
                  <a:srgbClr val="000090"/>
                </a:solidFill>
                <a:latin typeface="微软雅黑" pitchFamily="34" charset="-122"/>
                <a:ea typeface="微软雅黑" pitchFamily="34" charset="-122"/>
              </a:rPr>
              <a:t>总主编：</a:t>
            </a:r>
            <a:r>
              <a:rPr lang="zh-CN" sz="28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文秋芳</a:t>
            </a:r>
          </a:p>
          <a:p>
            <a:pPr marL="609600" indent="-246063">
              <a:lnSpc>
                <a:spcPts val="3000"/>
              </a:lnSpc>
              <a:buClr>
                <a:srgbClr val="0099FF"/>
              </a:buClr>
            </a:pPr>
            <a:r>
              <a:rPr lang="zh-CN" sz="28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 marL="609600" indent="-246063">
              <a:lnSpc>
                <a:spcPts val="3000"/>
              </a:lnSpc>
              <a:buClr>
                <a:srgbClr val="0099FF"/>
              </a:buClr>
            </a:pPr>
            <a:r>
              <a:rPr lang="zh-CN" altLang="zh-CN" sz="28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4 </a:t>
            </a:r>
            <a:r>
              <a:rPr lang="zh-CN" sz="28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个子系列： </a:t>
            </a:r>
            <a:endParaRPr lang="en-US" altLang="zh-CN" sz="2800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609600" indent="-246063">
              <a:lnSpc>
                <a:spcPts val="3000"/>
              </a:lnSpc>
              <a:buClr>
                <a:srgbClr val="0099FF"/>
              </a:buClr>
            </a:pPr>
            <a:endParaRPr lang="en-US" altLang="zh-CN" sz="2800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609600" indent="-246063">
              <a:lnSpc>
                <a:spcPts val="3000"/>
              </a:lnSpc>
              <a:buClr>
                <a:srgbClr val="0099FF"/>
              </a:buClr>
            </a:pPr>
            <a:r>
              <a:rPr lang="zh-CN" altLang="zh-CN" sz="24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sz="24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）理论指导</a:t>
            </a:r>
          </a:p>
          <a:p>
            <a:pPr marL="609600" indent="-246063">
              <a:lnSpc>
                <a:spcPct val="150000"/>
              </a:lnSpc>
              <a:buClr>
                <a:srgbClr val="0099FF"/>
              </a:buClr>
            </a:pPr>
            <a:r>
              <a:rPr lang="zh-CN" altLang="zh-CN" sz="24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sz="24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）科研方法</a:t>
            </a:r>
            <a:endParaRPr lang="en-US" altLang="zh-CN" sz="24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609600" indent="-246063">
              <a:lnSpc>
                <a:spcPct val="150000"/>
              </a:lnSpc>
              <a:buClr>
                <a:srgbClr val="0099FF"/>
              </a:buClr>
            </a:pPr>
            <a:r>
              <a:rPr lang="zh-CN" altLang="zh-CN" sz="24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sz="24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）教学研究</a:t>
            </a:r>
            <a:endParaRPr lang="en-US" altLang="zh-CN" sz="24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609600" indent="-246063">
              <a:lnSpc>
                <a:spcPct val="150000"/>
              </a:lnSpc>
              <a:buClr>
                <a:srgbClr val="0099FF"/>
              </a:buClr>
            </a:pPr>
            <a:r>
              <a:rPr lang="zh-CN" altLang="zh-CN" sz="24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4 ) </a:t>
            </a:r>
            <a:r>
              <a:rPr lang="zh-CN" sz="24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课堂活动</a:t>
            </a:r>
          </a:p>
        </p:txBody>
      </p:sp>
      <p:pic>
        <p:nvPicPr>
          <p:cNvPr id="84998" name="Picture 6" descr="小树1"/>
          <p:cNvPicPr>
            <a:picLocks noRot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5787" y="5838826"/>
            <a:ext cx="1042988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图片 28" descr="外语教师教育重点问题研究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38476">
            <a:off x="2217860" y="2428606"/>
            <a:ext cx="1405301" cy="279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任意多边形 49"/>
          <p:cNvSpPr/>
          <p:nvPr/>
        </p:nvSpPr>
        <p:spPr>
          <a:xfrm rot="10800000">
            <a:off x="2837260" y="419101"/>
            <a:ext cx="3581400" cy="392113"/>
          </a:xfrm>
          <a:custGeom>
            <a:avLst/>
            <a:gdLst>
              <a:gd name="connsiteX0" fmla="*/ 850107 w 1700214"/>
              <a:gd name="connsiteY0" fmla="*/ 0 h 472230"/>
              <a:gd name="connsiteX1" fmla="*/ 1682059 w 1700214"/>
              <a:gd name="connsiteY1" fmla="*/ 442346 h 472230"/>
              <a:gd name="connsiteX2" fmla="*/ 1700214 w 1700214"/>
              <a:gd name="connsiteY2" fmla="*/ 472230 h 472230"/>
              <a:gd name="connsiteX3" fmla="*/ 0 w 1700214"/>
              <a:gd name="connsiteY3" fmla="*/ 472230 h 472230"/>
              <a:gd name="connsiteX4" fmla="*/ 18155 w 1700214"/>
              <a:gd name="connsiteY4" fmla="*/ 442346 h 472230"/>
              <a:gd name="connsiteX5" fmla="*/ 850107 w 1700214"/>
              <a:gd name="connsiteY5" fmla="*/ 0 h 47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214" h="472230">
                <a:moveTo>
                  <a:pt x="850107" y="0"/>
                </a:moveTo>
                <a:cubicBezTo>
                  <a:pt x="1196424" y="0"/>
                  <a:pt x="1501759" y="175466"/>
                  <a:pt x="1682059" y="442346"/>
                </a:cubicBezTo>
                <a:lnTo>
                  <a:pt x="1700214" y="472230"/>
                </a:lnTo>
                <a:lnTo>
                  <a:pt x="0" y="472230"/>
                </a:lnTo>
                <a:lnTo>
                  <a:pt x="18155" y="442346"/>
                </a:lnTo>
                <a:cubicBezTo>
                  <a:pt x="198455" y="175466"/>
                  <a:pt x="503790" y="0"/>
                  <a:pt x="850107" y="0"/>
                </a:cubicBezTo>
                <a:close/>
              </a:path>
            </a:pathLst>
          </a:cu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86020" name="文本框 8"/>
          <p:cNvSpPr txBox="1">
            <a:spLocks noChangeArrowheads="1"/>
          </p:cNvSpPr>
          <p:nvPr/>
        </p:nvSpPr>
        <p:spPr bwMode="auto">
          <a:xfrm>
            <a:off x="3091458" y="187325"/>
            <a:ext cx="32437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ea typeface="微软雅黑" pitchFamily="34" charset="-122"/>
              </a:rPr>
              <a:t>全国高等学校外语教师丛书</a:t>
            </a:r>
          </a:p>
        </p:txBody>
      </p:sp>
      <p:sp>
        <p:nvSpPr>
          <p:cNvPr id="20" name="流程图: 手动输入 44"/>
          <p:cNvSpPr/>
          <p:nvPr/>
        </p:nvSpPr>
        <p:spPr>
          <a:xfrm rot="5400000">
            <a:off x="-86320" y="367308"/>
            <a:ext cx="771525" cy="627460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6022" name="矩形 11"/>
          <p:cNvSpPr>
            <a:spLocks noChangeArrowheads="1"/>
          </p:cNvSpPr>
          <p:nvPr/>
        </p:nvSpPr>
        <p:spPr bwMode="auto">
          <a:xfrm>
            <a:off x="571500" y="936625"/>
            <a:ext cx="821531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246063">
              <a:lnSpc>
                <a:spcPts val="3000"/>
              </a:lnSpc>
              <a:buClr>
                <a:srgbClr val="0099FF"/>
              </a:buClr>
            </a:pPr>
            <a:r>
              <a:rPr lang="zh-CN" altLang="zh-CN" sz="28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zh-CN" sz="24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6023" name="Picture 6" descr="小树1"/>
          <p:cNvPicPr>
            <a:picLocks noRot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5787" y="5838826"/>
            <a:ext cx="1042988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4" name="图片 27" descr="语料库语言学群言集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83543">
            <a:off x="842080" y="2318173"/>
            <a:ext cx="1267845" cy="253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26"/>
          <p:cNvGrpSpPr>
            <a:grpSpLocks/>
          </p:cNvGrpSpPr>
          <p:nvPr/>
        </p:nvGrpSpPr>
        <p:grpSpPr bwMode="auto">
          <a:xfrm>
            <a:off x="866229" y="1951440"/>
            <a:ext cx="6408936" cy="4137124"/>
            <a:chOff x="-364076" y="989592"/>
            <a:chExt cx="8984488" cy="5775926"/>
          </a:xfrm>
        </p:grpSpPr>
        <p:sp>
          <p:nvSpPr>
            <p:cNvPr id="14" name="矩形 13"/>
            <p:cNvSpPr/>
            <p:nvPr/>
          </p:nvSpPr>
          <p:spPr>
            <a:xfrm>
              <a:off x="1449551" y="1048057"/>
              <a:ext cx="119934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altLang="zh-CN" b="1" dirty="0">
                  <a:ln w="11430">
                    <a:solidFill>
                      <a:srgbClr val="FF0000"/>
                    </a:solidFill>
                  </a:ln>
                  <a:solidFill>
                    <a:srgbClr val="C0000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</a:rPr>
                <a:t>New!</a:t>
              </a:r>
              <a:endParaRPr lang="zh-CN" altLang="en-US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364076" y="989592"/>
              <a:ext cx="1199344" cy="3693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altLang="zh-CN" b="1" dirty="0">
                  <a:ln w="11430">
                    <a:solidFill>
                      <a:srgbClr val="FF0000"/>
                    </a:solidFill>
                  </a:ln>
                  <a:solidFill>
                    <a:srgbClr val="C0000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</a:rPr>
                <a:t>New!</a:t>
              </a:r>
              <a:endParaRPr lang="zh-CN" altLang="en-US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328203" y="1224666"/>
              <a:ext cx="119934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altLang="zh-CN" b="1" dirty="0">
                  <a:ln w="11430">
                    <a:solidFill>
                      <a:srgbClr val="FF0000"/>
                    </a:solidFill>
                  </a:ln>
                  <a:solidFill>
                    <a:srgbClr val="C0000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</a:rPr>
                <a:t>New!</a:t>
              </a:r>
              <a:endParaRPr lang="zh-CN" altLang="en-US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endParaRPr>
            </a:p>
          </p:txBody>
        </p:sp>
        <p:grpSp>
          <p:nvGrpSpPr>
            <p:cNvPr id="3" name="组合 18"/>
            <p:cNvGrpSpPr>
              <a:grpSpLocks/>
            </p:cNvGrpSpPr>
            <p:nvPr/>
          </p:nvGrpSpPr>
          <p:grpSpPr bwMode="auto">
            <a:xfrm>
              <a:off x="390628" y="1811177"/>
              <a:ext cx="8229784" cy="4954341"/>
              <a:chOff x="-877965" y="2870004"/>
              <a:chExt cx="8585586" cy="5313891"/>
            </a:xfrm>
          </p:grpSpPr>
          <p:pic>
            <p:nvPicPr>
              <p:cNvPr id="86031" name="Picture 3" descr="F:\Xie Biyan @ fltrp\宣传相关\各种封面\外语教师丛书封面\理论指导系列\语言评估实践：现实条件下语言评估的开发与使用论证-01（V3）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54703"/>
              <a:stretch>
                <a:fillRect/>
              </a:stretch>
            </p:blipFill>
            <p:spPr bwMode="auto">
              <a:xfrm rot="639554">
                <a:off x="1597433" y="2886080"/>
                <a:ext cx="2524721" cy="3867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6032" name="Picture 2" descr="F:\Xie Biyan @ fltrp\宣传相关\各种封面\外语教师丛书封面\理论指导系列\英语文体学重点问题研究 封面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1040" t="-240"/>
              <a:stretch>
                <a:fillRect/>
              </a:stretch>
            </p:blipFill>
            <p:spPr bwMode="auto">
              <a:xfrm rot="607631">
                <a:off x="5520477" y="2931174"/>
                <a:ext cx="2187144" cy="3344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组合 21"/>
              <p:cNvGrpSpPr>
                <a:grpSpLocks/>
              </p:cNvGrpSpPr>
              <p:nvPr/>
            </p:nvGrpSpPr>
            <p:grpSpPr bwMode="auto">
              <a:xfrm>
                <a:off x="-877965" y="2870004"/>
                <a:ext cx="8268526" cy="5313891"/>
                <a:chOff x="-841212" y="1654250"/>
                <a:chExt cx="8940122" cy="5626475"/>
              </a:xfrm>
            </p:grpSpPr>
            <p:pic>
              <p:nvPicPr>
                <p:cNvPr id="86034" name="Picture 3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 rot="621089">
                  <a:off x="3623198" y="1654250"/>
                  <a:ext cx="2488082" cy="36883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5" name="组合 22"/>
                <p:cNvGrpSpPr>
                  <a:grpSpLocks/>
                </p:cNvGrpSpPr>
                <p:nvPr/>
              </p:nvGrpSpPr>
              <p:grpSpPr bwMode="auto">
                <a:xfrm>
                  <a:off x="-841212" y="3308211"/>
                  <a:ext cx="8940122" cy="3972514"/>
                  <a:chOff x="-1228943" y="679156"/>
                  <a:chExt cx="9783480" cy="4448631"/>
                </a:xfrm>
              </p:grpSpPr>
              <p:pic>
                <p:nvPicPr>
                  <p:cNvPr id="86036" name="图片 23" descr="5.jpg"/>
                  <p:cNvPicPr>
                    <a:picLocks noChangeAspect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 rot="575970">
                    <a:off x="5962787" y="1188346"/>
                    <a:ext cx="2591750" cy="393944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86037" name="Picture 2" descr="C:\Documents and Settings\xieby\桌面\宣传图片\认知语言学与二语教学.jpg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/>
                  <a:stretch>
                    <a:fillRect/>
                  </a:stretch>
                </p:blipFill>
                <p:spPr bwMode="auto">
                  <a:xfrm rot="592530">
                    <a:off x="3718485" y="922982"/>
                    <a:ext cx="2512307" cy="382446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86038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/>
                  <a:srcRect/>
                  <a:stretch>
                    <a:fillRect/>
                  </a:stretch>
                </p:blipFill>
                <p:spPr bwMode="auto">
                  <a:xfrm rot="614273">
                    <a:off x="1290924" y="847835"/>
                    <a:ext cx="2570898" cy="388881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86039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/>
                  <a:srcRect/>
                  <a:stretch>
                    <a:fillRect/>
                  </a:stretch>
                </p:blipFill>
                <p:spPr bwMode="auto">
                  <a:xfrm rot="637287">
                    <a:off x="-1228943" y="679156"/>
                    <a:ext cx="2664199" cy="404359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</p:grpSp>
      </p:grpSp>
      <p:sp>
        <p:nvSpPr>
          <p:cNvPr id="86026" name="内容占位符 2"/>
          <p:cNvSpPr>
            <a:spLocks noChangeArrowheads="1"/>
          </p:cNvSpPr>
          <p:nvPr/>
        </p:nvSpPr>
        <p:spPr bwMode="auto">
          <a:xfrm>
            <a:off x="785074" y="445594"/>
            <a:ext cx="1821656" cy="642938"/>
          </a:xfrm>
          <a:prstGeom prst="rect">
            <a:avLst/>
          </a:prstGeom>
          <a:gradFill rotWithShape="1">
            <a:gsLst>
              <a:gs pos="0">
                <a:srgbClr val="992F2B"/>
              </a:gs>
              <a:gs pos="79999">
                <a:srgbClr val="C93D39"/>
              </a:gs>
              <a:gs pos="100000">
                <a:srgbClr val="CD3A36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理论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指导</a:t>
            </a:r>
            <a:endParaRPr lang="zh-CN" altLang="en-US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宋体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00724" y="1133624"/>
            <a:ext cx="7571303" cy="579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快速了解某研究领域的核心知识、研究现状及前沿研究</a:t>
            </a:r>
            <a:endParaRPr lang="en-US" altLang="zh-CN" sz="24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49"/>
          <p:cNvSpPr/>
          <p:nvPr/>
        </p:nvSpPr>
        <p:spPr>
          <a:xfrm rot="10800000">
            <a:off x="2837260" y="419101"/>
            <a:ext cx="3581400" cy="392113"/>
          </a:xfrm>
          <a:custGeom>
            <a:avLst/>
            <a:gdLst>
              <a:gd name="connsiteX0" fmla="*/ 850107 w 1700214"/>
              <a:gd name="connsiteY0" fmla="*/ 0 h 472230"/>
              <a:gd name="connsiteX1" fmla="*/ 1682059 w 1700214"/>
              <a:gd name="connsiteY1" fmla="*/ 442346 h 472230"/>
              <a:gd name="connsiteX2" fmla="*/ 1700214 w 1700214"/>
              <a:gd name="connsiteY2" fmla="*/ 472230 h 472230"/>
              <a:gd name="connsiteX3" fmla="*/ 0 w 1700214"/>
              <a:gd name="connsiteY3" fmla="*/ 472230 h 472230"/>
              <a:gd name="connsiteX4" fmla="*/ 18155 w 1700214"/>
              <a:gd name="connsiteY4" fmla="*/ 442346 h 472230"/>
              <a:gd name="connsiteX5" fmla="*/ 850107 w 1700214"/>
              <a:gd name="connsiteY5" fmla="*/ 0 h 47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214" h="472230">
                <a:moveTo>
                  <a:pt x="850107" y="0"/>
                </a:moveTo>
                <a:cubicBezTo>
                  <a:pt x="1196424" y="0"/>
                  <a:pt x="1501759" y="175466"/>
                  <a:pt x="1682059" y="442346"/>
                </a:cubicBezTo>
                <a:lnTo>
                  <a:pt x="1700214" y="472230"/>
                </a:lnTo>
                <a:lnTo>
                  <a:pt x="0" y="472230"/>
                </a:lnTo>
                <a:lnTo>
                  <a:pt x="18155" y="442346"/>
                </a:lnTo>
                <a:cubicBezTo>
                  <a:pt x="198455" y="175466"/>
                  <a:pt x="503790" y="0"/>
                  <a:pt x="850107" y="0"/>
                </a:cubicBezTo>
                <a:close/>
              </a:path>
            </a:pathLst>
          </a:cu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88067" name="文本框 8"/>
          <p:cNvSpPr txBox="1">
            <a:spLocks noChangeArrowheads="1"/>
          </p:cNvSpPr>
          <p:nvPr/>
        </p:nvSpPr>
        <p:spPr bwMode="auto">
          <a:xfrm>
            <a:off x="3093025" y="187325"/>
            <a:ext cx="33256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ea typeface="微软雅黑" pitchFamily="34" charset="-122"/>
              </a:rPr>
              <a:t>全国高等学校外语教师丛书</a:t>
            </a:r>
          </a:p>
        </p:txBody>
      </p:sp>
      <p:sp>
        <p:nvSpPr>
          <p:cNvPr id="20" name="流程图: 手动输入 44"/>
          <p:cNvSpPr/>
          <p:nvPr/>
        </p:nvSpPr>
        <p:spPr>
          <a:xfrm rot="5400000">
            <a:off x="-86320" y="367308"/>
            <a:ext cx="771525" cy="627460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88069" name="Picture 6" descr="小树1"/>
          <p:cNvPicPr>
            <a:picLocks noRot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5787" y="5838826"/>
            <a:ext cx="1042988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内容占位符 2"/>
          <p:cNvSpPr txBox="1">
            <a:spLocks/>
          </p:cNvSpPr>
          <p:nvPr/>
        </p:nvSpPr>
        <p:spPr>
          <a:xfrm>
            <a:off x="786430" y="426273"/>
            <a:ext cx="1821656" cy="64293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</a:rPr>
              <a:t>科研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</a:rPr>
              <a:t>方法</a:t>
            </a:r>
            <a:endParaRPr lang="zh-CN" altLang="en-US" sz="2800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grpSp>
        <p:nvGrpSpPr>
          <p:cNvPr id="2" name="组合 11"/>
          <p:cNvGrpSpPr>
            <a:grpSpLocks/>
          </p:cNvGrpSpPr>
          <p:nvPr/>
        </p:nvGrpSpPr>
        <p:grpSpPr bwMode="auto">
          <a:xfrm>
            <a:off x="28908" y="1301795"/>
            <a:ext cx="6555498" cy="5207930"/>
            <a:chOff x="490970" y="1032522"/>
            <a:chExt cx="7905415" cy="6383366"/>
          </a:xfrm>
        </p:grpSpPr>
        <p:sp>
          <p:nvSpPr>
            <p:cNvPr id="14" name="矩形 13"/>
            <p:cNvSpPr/>
            <p:nvPr/>
          </p:nvSpPr>
          <p:spPr>
            <a:xfrm>
              <a:off x="2396922" y="1032522"/>
              <a:ext cx="1199344" cy="4526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altLang="zh-CN" b="1" dirty="0">
                  <a:ln w="11430">
                    <a:solidFill>
                      <a:srgbClr val="FF0000"/>
                    </a:solidFill>
                  </a:ln>
                  <a:solidFill>
                    <a:srgbClr val="C0000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New!</a:t>
              </a:r>
              <a:endParaRPr lang="zh-CN" altLang="en-US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237153" y="1179530"/>
              <a:ext cx="1199344" cy="4526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altLang="zh-CN" b="1" dirty="0">
                  <a:ln w="11430">
                    <a:solidFill>
                      <a:srgbClr val="FF0000"/>
                    </a:solidFill>
                  </a:ln>
                  <a:solidFill>
                    <a:srgbClr val="C0000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New!</a:t>
              </a:r>
              <a:endParaRPr lang="zh-CN" altLang="en-US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6274552" y="1326537"/>
              <a:ext cx="1199344" cy="4526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altLang="zh-CN" b="1" dirty="0">
                  <a:ln w="11430">
                    <a:solidFill>
                      <a:srgbClr val="FF0000"/>
                    </a:solidFill>
                  </a:ln>
                  <a:solidFill>
                    <a:srgbClr val="C0000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a:rPr>
                <a:t>New!</a:t>
              </a:r>
              <a:endParaRPr lang="zh-CN" altLang="en-US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3" name="组合 21"/>
            <p:cNvGrpSpPr>
              <a:grpSpLocks/>
            </p:cNvGrpSpPr>
            <p:nvPr/>
          </p:nvGrpSpPr>
          <p:grpSpPr bwMode="auto">
            <a:xfrm>
              <a:off x="490970" y="1266022"/>
              <a:ext cx="7905415" cy="6149866"/>
              <a:chOff x="490970" y="1551798"/>
              <a:chExt cx="7905415" cy="6149866"/>
            </a:xfrm>
          </p:grpSpPr>
          <p:pic>
            <p:nvPicPr>
              <p:cNvPr id="88076" name="Picture 4" descr="F:\Xie Biyan @ fltrp\宣传相关\各种封面\外语教师丛书封面\科研方法系列\有声思维在外语教学研究中的应用-(03-19-10-57-54)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2336" t="702"/>
              <a:stretch>
                <a:fillRect/>
              </a:stretch>
            </p:blipFill>
            <p:spPr bwMode="auto">
              <a:xfrm rot="872403">
                <a:off x="1259322" y="1551798"/>
                <a:ext cx="2009238" cy="3033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8077" name="Picture 2" descr="F:\Xie Biyan @ fltrp\宣传相关\各种封面\外语教师丛书封面\科研方法系列\应用语言学中的复制研究方法-01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1697" b="369"/>
              <a:stretch>
                <a:fillRect/>
              </a:stretch>
            </p:blipFill>
            <p:spPr bwMode="auto">
              <a:xfrm rot="823595">
                <a:off x="3193132" y="1726541"/>
                <a:ext cx="2343961" cy="3486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8078" name="Picture 3" descr="F:\Xie Biyan @ fltrp\宣传相关\各种封面\外语教师丛书封面\科研方法系列\外语教学定量研究方法与数据分析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52298" b="1222"/>
              <a:stretch>
                <a:fillRect/>
              </a:stretch>
            </p:blipFill>
            <p:spPr bwMode="auto">
              <a:xfrm rot="708385">
                <a:off x="5608646" y="1958352"/>
                <a:ext cx="2018300" cy="30150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组合 19"/>
              <p:cNvGrpSpPr>
                <a:grpSpLocks/>
              </p:cNvGrpSpPr>
              <p:nvPr/>
            </p:nvGrpSpPr>
            <p:grpSpPr bwMode="auto">
              <a:xfrm>
                <a:off x="490970" y="3362720"/>
                <a:ext cx="7905415" cy="4338944"/>
                <a:chOff x="-1031854" y="63248"/>
                <a:chExt cx="10546508" cy="6015751"/>
              </a:xfrm>
            </p:grpSpPr>
            <p:pic>
              <p:nvPicPr>
                <p:cNvPr id="88080" name="Picture 12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960000">
                  <a:off x="7100562" y="612811"/>
                  <a:ext cx="2414092" cy="31556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081" name="Picture 6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 rot="960000">
                  <a:off x="3037292" y="290039"/>
                  <a:ext cx="2375029" cy="36510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082" name="Picture 3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 rot="960000">
                  <a:off x="1081953" y="175522"/>
                  <a:ext cx="2267289" cy="34109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931241">
                  <a:off x="-1031856" y="64090"/>
                  <a:ext cx="2242571" cy="3403768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88084" name="Picture 10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 rot="960000">
                  <a:off x="-1030489" y="2516975"/>
                  <a:ext cx="2243043" cy="33380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085" name="Picture 11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 rot="960000">
                  <a:off x="5219877" y="493524"/>
                  <a:ext cx="2363117" cy="35698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086" name="Picture 7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 rot="960000">
                  <a:off x="905928" y="2266847"/>
                  <a:ext cx="2427591" cy="36505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087" name="Picture 9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 rot="960000">
                  <a:off x="2710364" y="2347796"/>
                  <a:ext cx="2374688" cy="35866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088" name="Picture 8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 rot="960000">
                  <a:off x="4697802" y="2356822"/>
                  <a:ext cx="2449077" cy="36828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089" name="Picture 5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 rot="960000">
                  <a:off x="6771871" y="2519529"/>
                  <a:ext cx="2349370" cy="3559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5" name="矩形 4"/>
          <p:cNvSpPr/>
          <p:nvPr/>
        </p:nvSpPr>
        <p:spPr>
          <a:xfrm>
            <a:off x="6528086" y="1253065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全面、系统</a:t>
            </a:r>
            <a:endParaRPr lang="en-US" altLang="zh-CN" sz="24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>
              <a:buFont typeface="Arial" pitchFamily="34" charset="0"/>
              <a:buChar char="•"/>
            </a:pPr>
            <a:endParaRPr lang="zh-CN" altLang="en-US" sz="24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理论</a:t>
            </a:r>
            <a:r>
              <a:rPr lang="zh-CN" altLang="en-US" sz="2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联系实际</a:t>
            </a:r>
            <a:endParaRPr lang="en-US" altLang="zh-CN" sz="24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>
              <a:buFont typeface="Arial" pitchFamily="34" charset="0"/>
              <a:buChar char="•"/>
            </a:pPr>
            <a:endParaRPr lang="zh-CN" altLang="en-US" sz="24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例证</a:t>
            </a:r>
            <a:r>
              <a:rPr lang="zh-CN" altLang="en-US" sz="2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丰富，浅显易懂</a:t>
            </a:r>
            <a:endParaRPr lang="zh-CN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49"/>
          <p:cNvSpPr/>
          <p:nvPr/>
        </p:nvSpPr>
        <p:spPr>
          <a:xfrm rot="10800000">
            <a:off x="2837260" y="419101"/>
            <a:ext cx="3581400" cy="392113"/>
          </a:xfrm>
          <a:custGeom>
            <a:avLst/>
            <a:gdLst>
              <a:gd name="connsiteX0" fmla="*/ 850107 w 1700214"/>
              <a:gd name="connsiteY0" fmla="*/ 0 h 472230"/>
              <a:gd name="connsiteX1" fmla="*/ 1682059 w 1700214"/>
              <a:gd name="connsiteY1" fmla="*/ 442346 h 472230"/>
              <a:gd name="connsiteX2" fmla="*/ 1700214 w 1700214"/>
              <a:gd name="connsiteY2" fmla="*/ 472230 h 472230"/>
              <a:gd name="connsiteX3" fmla="*/ 0 w 1700214"/>
              <a:gd name="connsiteY3" fmla="*/ 472230 h 472230"/>
              <a:gd name="connsiteX4" fmla="*/ 18155 w 1700214"/>
              <a:gd name="connsiteY4" fmla="*/ 442346 h 472230"/>
              <a:gd name="connsiteX5" fmla="*/ 850107 w 1700214"/>
              <a:gd name="connsiteY5" fmla="*/ 0 h 47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214" h="472230">
                <a:moveTo>
                  <a:pt x="850107" y="0"/>
                </a:moveTo>
                <a:cubicBezTo>
                  <a:pt x="1196424" y="0"/>
                  <a:pt x="1501759" y="175466"/>
                  <a:pt x="1682059" y="442346"/>
                </a:cubicBezTo>
                <a:lnTo>
                  <a:pt x="1700214" y="472230"/>
                </a:lnTo>
                <a:lnTo>
                  <a:pt x="0" y="472230"/>
                </a:lnTo>
                <a:lnTo>
                  <a:pt x="18155" y="442346"/>
                </a:lnTo>
                <a:cubicBezTo>
                  <a:pt x="198455" y="175466"/>
                  <a:pt x="503790" y="0"/>
                  <a:pt x="850107" y="0"/>
                </a:cubicBezTo>
                <a:close/>
              </a:path>
            </a:pathLst>
          </a:cu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90115" name="文本框 8"/>
          <p:cNvSpPr txBox="1">
            <a:spLocks noChangeArrowheads="1"/>
          </p:cNvSpPr>
          <p:nvPr/>
        </p:nvSpPr>
        <p:spPr bwMode="auto">
          <a:xfrm>
            <a:off x="3032778" y="187325"/>
            <a:ext cx="32889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ea typeface="微软雅黑" pitchFamily="34" charset="-122"/>
              </a:rPr>
              <a:t>全国高等学校外语教师丛书</a:t>
            </a:r>
          </a:p>
        </p:txBody>
      </p:sp>
      <p:sp>
        <p:nvSpPr>
          <p:cNvPr id="20" name="流程图: 手动输入 44"/>
          <p:cNvSpPr/>
          <p:nvPr/>
        </p:nvSpPr>
        <p:spPr>
          <a:xfrm rot="5400000">
            <a:off x="-86320" y="367308"/>
            <a:ext cx="771525" cy="627460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90117" name="Picture 6" descr="小树1"/>
          <p:cNvPicPr>
            <a:picLocks noRot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5787" y="5838826"/>
            <a:ext cx="1042988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8" name="内容占位符 2"/>
          <p:cNvSpPr>
            <a:spLocks noChangeArrowheads="1"/>
          </p:cNvSpPr>
          <p:nvPr/>
        </p:nvSpPr>
        <p:spPr bwMode="auto">
          <a:xfrm>
            <a:off x="797719" y="435031"/>
            <a:ext cx="1821656" cy="642937"/>
          </a:xfrm>
          <a:prstGeom prst="rect">
            <a:avLst/>
          </a:prstGeom>
          <a:gradFill rotWithShape="1">
            <a:gsLst>
              <a:gs pos="0">
                <a:srgbClr val="992F2B"/>
              </a:gs>
              <a:gs pos="79999">
                <a:srgbClr val="C93D39"/>
              </a:gs>
              <a:gs pos="100000">
                <a:srgbClr val="CD3A36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教学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研究</a:t>
            </a:r>
            <a:endParaRPr lang="zh-CN" altLang="en-US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宋体" pitchFamily="2" charset="-122"/>
            </a:endParaRPr>
          </a:p>
        </p:txBody>
      </p:sp>
      <p:grpSp>
        <p:nvGrpSpPr>
          <p:cNvPr id="2" name="组合 14"/>
          <p:cNvGrpSpPr>
            <a:grpSpLocks noChangeAspect="1"/>
          </p:cNvGrpSpPr>
          <p:nvPr/>
        </p:nvGrpSpPr>
        <p:grpSpPr bwMode="auto">
          <a:xfrm>
            <a:off x="976393" y="2336977"/>
            <a:ext cx="7594170" cy="3118426"/>
            <a:chOff x="82409" y="38888"/>
            <a:chExt cx="8489848" cy="3161279"/>
          </a:xfrm>
        </p:grpSpPr>
        <p:grpSp>
          <p:nvGrpSpPr>
            <p:cNvPr id="3" name="组合 37"/>
            <p:cNvGrpSpPr>
              <a:grpSpLocks noChangeAspect="1"/>
            </p:cNvGrpSpPr>
            <p:nvPr/>
          </p:nvGrpSpPr>
          <p:grpSpPr bwMode="auto">
            <a:xfrm>
              <a:off x="1609994" y="221677"/>
              <a:ext cx="6962263" cy="2978490"/>
              <a:chOff x="0" y="0"/>
              <a:chExt cx="6962263" cy="2978490"/>
            </a:xfrm>
          </p:grpSpPr>
          <p:pic>
            <p:nvPicPr>
              <p:cNvPr id="90125" name="Picture 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960000">
                <a:off x="5072562" y="98490"/>
                <a:ext cx="1889701" cy="288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0126" name="Picture 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960000">
                <a:off x="3909102" y="0"/>
                <a:ext cx="1910447" cy="288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0127" name="图片 23" descr="3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978"/>
              <a:stretch>
                <a:fillRect/>
              </a:stretch>
            </p:blipFill>
            <p:spPr bwMode="auto">
              <a:xfrm rot="960000">
                <a:off x="2520309" y="64744"/>
                <a:ext cx="1877931" cy="2879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0128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960000">
                <a:off x="1357602" y="97186"/>
                <a:ext cx="1899165" cy="288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0129" name="Picture 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rot="960000">
                <a:off x="0" y="95198"/>
                <a:ext cx="1913589" cy="288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0124" name="Picture 2" descr="F:\Xie Biyan @ fltrp\宣传相关\各种封面\外语教师丛书封面\教学研究系列\英语词汇教学与研究-01.jpg"/>
            <p:cNvPicPr>
              <a:picLocks noChangeAspect="1" noChangeArrowheads="1"/>
            </p:cNvPicPr>
            <p:nvPr/>
          </p:nvPicPr>
          <p:blipFill>
            <a:blip r:embed="rId8" cstate="print"/>
            <a:srcRect l="52071" b="388"/>
            <a:stretch>
              <a:fillRect/>
            </a:stretch>
          </p:blipFill>
          <p:spPr bwMode="auto">
            <a:xfrm rot="1113256">
              <a:off x="82409" y="38888"/>
              <a:ext cx="2044951" cy="3066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0120" name="图片 23" descr="英语阅读教学与研究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968904">
            <a:off x="168464" y="2258195"/>
            <a:ext cx="1856047" cy="291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矩形 24"/>
          <p:cNvSpPr/>
          <p:nvPr/>
        </p:nvSpPr>
        <p:spPr>
          <a:xfrm>
            <a:off x="2312965" y="1717040"/>
            <a:ext cx="9777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New!</a:t>
            </a:r>
            <a:endParaRPr lang="zh-CN" altLang="en-US" b="1" dirty="0">
              <a:ln w="11430">
                <a:solidFill>
                  <a:srgbClr val="FF0000"/>
                </a:solidFill>
              </a:ln>
              <a:solidFill>
                <a:srgbClr val="C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38354" y="1651075"/>
            <a:ext cx="9777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New!</a:t>
            </a:r>
            <a:endParaRPr lang="zh-CN" altLang="en-US" b="1" dirty="0">
              <a:ln w="11430">
                <a:solidFill>
                  <a:srgbClr val="FF0000"/>
                </a:solidFill>
              </a:ln>
              <a:solidFill>
                <a:srgbClr val="C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59750" y="1177913"/>
            <a:ext cx="6524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教学与研究相</a:t>
            </a:r>
            <a:r>
              <a:rPr lang="zh-CN" altLang="en-US" sz="28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结合 </a:t>
            </a:r>
            <a:r>
              <a:rPr lang="en-US" altLang="zh-CN" sz="28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</a:t>
            </a:r>
            <a:r>
              <a:rPr lang="zh-CN" altLang="en-US" sz="28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理论与实践相结合</a:t>
            </a:r>
            <a:endParaRPr lang="en-US" altLang="zh-CN" sz="28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44"/>
          <p:cNvSpPr/>
          <p:nvPr/>
        </p:nvSpPr>
        <p:spPr>
          <a:xfrm rot="5400000">
            <a:off x="-86320" y="367308"/>
            <a:ext cx="771525" cy="627460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直角三角形 6"/>
          <p:cNvSpPr/>
          <p:nvPr/>
        </p:nvSpPr>
        <p:spPr>
          <a:xfrm flipH="1">
            <a:off x="6012657" y="1"/>
            <a:ext cx="3137297" cy="6869113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97284" name="矩形 13"/>
          <p:cNvSpPr>
            <a:spLocks noChangeArrowheads="1"/>
          </p:cNvSpPr>
          <p:nvPr/>
        </p:nvSpPr>
        <p:spPr bwMode="auto">
          <a:xfrm>
            <a:off x="750094" y="1714501"/>
            <a:ext cx="5250656" cy="2298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ts val="663"/>
              </a:spcBef>
              <a:buClr>
                <a:srgbClr val="CC0000"/>
              </a:buClr>
              <a:buFont typeface="Wingdings" pitchFamily="2" charset="2"/>
              <a:buChar char="l"/>
            </a:pPr>
            <a:r>
              <a:rPr lang="zh-CN" sz="2800" b="1" dirty="0">
                <a:solidFill>
                  <a:srgbClr val="BFBFBF"/>
                </a:solidFill>
                <a:latin typeface="微软雅黑" pitchFamily="34" charset="-122"/>
              </a:rPr>
              <a:t>教师培训</a:t>
            </a:r>
            <a:endParaRPr lang="en-US" altLang="zh-CN" sz="2800" b="1" dirty="0">
              <a:solidFill>
                <a:srgbClr val="BFBFBF"/>
              </a:solidFill>
              <a:latin typeface="微软雅黑" pitchFamily="34" charset="-122"/>
            </a:endParaRPr>
          </a:p>
          <a:p>
            <a:pPr>
              <a:spcBef>
                <a:spcPts val="663"/>
              </a:spcBef>
              <a:buClr>
                <a:srgbClr val="CC0000"/>
              </a:buClr>
            </a:pPr>
            <a:endParaRPr lang="zh-CN" dirty="0"/>
          </a:p>
          <a:p>
            <a:pPr marL="457200" indent="-457200">
              <a:spcBef>
                <a:spcPts val="663"/>
              </a:spcBef>
              <a:buClr>
                <a:srgbClr val="CC0000"/>
              </a:buClr>
              <a:buFont typeface="Wingdings" pitchFamily="2" charset="2"/>
              <a:buChar char="l"/>
            </a:pPr>
            <a:r>
              <a:rPr lang="zh-CN" altLang="en-US" sz="2800" b="1" dirty="0">
                <a:solidFill>
                  <a:srgbClr val="BFBFBF"/>
                </a:solidFill>
                <a:latin typeface="微软雅黑" pitchFamily="34" charset="-122"/>
              </a:rPr>
              <a:t>学</a:t>
            </a:r>
            <a:r>
              <a:rPr lang="zh-CN" altLang="en-US" sz="2800" b="1" dirty="0" smtClean="0">
                <a:solidFill>
                  <a:srgbClr val="BFBFBF"/>
                </a:solidFill>
                <a:latin typeface="微软雅黑" pitchFamily="34" charset="-122"/>
              </a:rPr>
              <a:t>术图</a:t>
            </a:r>
            <a:r>
              <a:rPr lang="zh-CN" sz="2800" b="1" dirty="0" smtClean="0">
                <a:solidFill>
                  <a:srgbClr val="BFBFBF"/>
                </a:solidFill>
                <a:latin typeface="微软雅黑" pitchFamily="34" charset="-122"/>
              </a:rPr>
              <a:t>书</a:t>
            </a:r>
            <a:endParaRPr lang="en-US" altLang="zh-CN" sz="2800" b="1" dirty="0">
              <a:solidFill>
                <a:srgbClr val="BFBFBF"/>
              </a:solidFill>
              <a:latin typeface="微软雅黑" pitchFamily="34" charset="-122"/>
            </a:endParaRPr>
          </a:p>
          <a:p>
            <a:pPr>
              <a:spcBef>
                <a:spcPts val="663"/>
              </a:spcBef>
              <a:buClr>
                <a:srgbClr val="CC0000"/>
              </a:buClr>
            </a:pPr>
            <a:endParaRPr lang="zh-CN" dirty="0"/>
          </a:p>
          <a:p>
            <a:pPr marL="457200" indent="-457200">
              <a:spcBef>
                <a:spcPts val="663"/>
              </a:spcBef>
              <a:buClr>
                <a:srgbClr val="CC0000"/>
              </a:buClr>
              <a:buFont typeface="Wingdings" pitchFamily="2" charset="2"/>
              <a:buChar char="l"/>
            </a:pPr>
            <a:r>
              <a:rPr lang="zh-CN" altLang="zh-CN" sz="2800" b="1" dirty="0">
                <a:solidFill>
                  <a:srgbClr val="003366"/>
                </a:solidFill>
                <a:latin typeface="微软雅黑" pitchFamily="34" charset="-122"/>
              </a:rPr>
              <a:t>iResearch</a:t>
            </a:r>
            <a:endParaRPr lang="zh-CN" altLang="zh-CN" dirty="0"/>
          </a:p>
        </p:txBody>
      </p:sp>
      <p:sp>
        <p:nvSpPr>
          <p:cNvPr id="3" name="TextBox 2"/>
          <p:cNvSpPr txBox="1"/>
          <p:nvPr/>
        </p:nvSpPr>
        <p:spPr>
          <a:xfrm>
            <a:off x="753667" y="566738"/>
            <a:ext cx="2237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latin typeface="+mj-ea"/>
                <a:ea typeface="+mj-ea"/>
              </a:rPr>
              <a:t>设计内容</a:t>
            </a:r>
          </a:p>
        </p:txBody>
      </p:sp>
      <p:pic>
        <p:nvPicPr>
          <p:cNvPr id="97286" name="Picture 6" descr="小树1"/>
          <p:cNvPicPr>
            <a:picLocks noRot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2" y="5654676"/>
            <a:ext cx="1042988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49"/>
          <p:cNvSpPr/>
          <p:nvPr/>
        </p:nvSpPr>
        <p:spPr>
          <a:xfrm rot="10800000">
            <a:off x="2837260" y="419101"/>
            <a:ext cx="3581400" cy="392113"/>
          </a:xfrm>
          <a:custGeom>
            <a:avLst/>
            <a:gdLst>
              <a:gd name="connsiteX0" fmla="*/ 850107 w 1700214"/>
              <a:gd name="connsiteY0" fmla="*/ 0 h 472230"/>
              <a:gd name="connsiteX1" fmla="*/ 1682059 w 1700214"/>
              <a:gd name="connsiteY1" fmla="*/ 442346 h 472230"/>
              <a:gd name="connsiteX2" fmla="*/ 1700214 w 1700214"/>
              <a:gd name="connsiteY2" fmla="*/ 472230 h 472230"/>
              <a:gd name="connsiteX3" fmla="*/ 0 w 1700214"/>
              <a:gd name="connsiteY3" fmla="*/ 472230 h 472230"/>
              <a:gd name="connsiteX4" fmla="*/ 18155 w 1700214"/>
              <a:gd name="connsiteY4" fmla="*/ 442346 h 472230"/>
              <a:gd name="connsiteX5" fmla="*/ 850107 w 1700214"/>
              <a:gd name="connsiteY5" fmla="*/ 0 h 47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214" h="472230">
                <a:moveTo>
                  <a:pt x="850107" y="0"/>
                </a:moveTo>
                <a:cubicBezTo>
                  <a:pt x="1196424" y="0"/>
                  <a:pt x="1501759" y="175466"/>
                  <a:pt x="1682059" y="442346"/>
                </a:cubicBezTo>
                <a:lnTo>
                  <a:pt x="1700214" y="472230"/>
                </a:lnTo>
                <a:lnTo>
                  <a:pt x="0" y="472230"/>
                </a:lnTo>
                <a:lnTo>
                  <a:pt x="18155" y="442346"/>
                </a:lnTo>
                <a:cubicBezTo>
                  <a:pt x="198455" y="175466"/>
                  <a:pt x="503790" y="0"/>
                  <a:pt x="850107" y="0"/>
                </a:cubicBezTo>
                <a:close/>
              </a:path>
            </a:pathLst>
          </a:cu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98307" name="文本框 8"/>
          <p:cNvSpPr txBox="1">
            <a:spLocks noChangeArrowheads="1"/>
          </p:cNvSpPr>
          <p:nvPr/>
        </p:nvSpPr>
        <p:spPr bwMode="auto">
          <a:xfrm>
            <a:off x="2930248" y="126216"/>
            <a:ext cx="37999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  <a:ea typeface="微软雅黑" pitchFamily="34" charset="-122"/>
              </a:rPr>
              <a:t>iResearch</a:t>
            </a:r>
            <a:r>
              <a:rPr lang="zh-CN" altLang="en-US" sz="2000" b="1" dirty="0">
                <a:solidFill>
                  <a:schemeClr val="bg1"/>
                </a:solidFill>
                <a:ea typeface="微软雅黑" pitchFamily="34" charset="-122"/>
              </a:rPr>
              <a:t>外语学术科研平台</a:t>
            </a:r>
          </a:p>
        </p:txBody>
      </p:sp>
      <p:sp>
        <p:nvSpPr>
          <p:cNvPr id="20" name="流程图: 手动输入 44"/>
          <p:cNvSpPr/>
          <p:nvPr/>
        </p:nvSpPr>
        <p:spPr>
          <a:xfrm rot="5400000">
            <a:off x="-86320" y="367308"/>
            <a:ext cx="771525" cy="627460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98309" name="Picture 6" descr="小树1"/>
          <p:cNvPicPr>
            <a:picLocks noRot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12" y="5654676"/>
            <a:ext cx="1042988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内容占位符 2"/>
          <p:cNvSpPr txBox="1">
            <a:spLocks/>
          </p:cNvSpPr>
          <p:nvPr/>
        </p:nvSpPr>
        <p:spPr>
          <a:xfrm>
            <a:off x="6569869" y="1638300"/>
            <a:ext cx="769144" cy="6143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</a:rPr>
              <a:t>资讯</a:t>
            </a:r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8096250" y="1612900"/>
            <a:ext cx="769144" cy="6143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</a:rPr>
              <a:t>资源</a:t>
            </a:r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6530579" y="3632201"/>
            <a:ext cx="769144" cy="6143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</a:rPr>
              <a:t>交流</a:t>
            </a:r>
          </a:p>
        </p:txBody>
      </p:sp>
      <p:sp>
        <p:nvSpPr>
          <p:cNvPr id="14" name="内容占位符 2"/>
          <p:cNvSpPr txBox="1">
            <a:spLocks/>
          </p:cNvSpPr>
          <p:nvPr/>
        </p:nvSpPr>
        <p:spPr>
          <a:xfrm>
            <a:off x="8078391" y="3621088"/>
            <a:ext cx="769144" cy="6143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</a:rPr>
              <a:t>工具</a:t>
            </a:r>
          </a:p>
        </p:txBody>
      </p:sp>
      <p:pic>
        <p:nvPicPr>
          <p:cNvPr id="98314" name="图片 14" descr="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029" y="1241425"/>
            <a:ext cx="6228159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49"/>
          <p:cNvSpPr/>
          <p:nvPr/>
        </p:nvSpPr>
        <p:spPr>
          <a:xfrm rot="10800000">
            <a:off x="2837260" y="419101"/>
            <a:ext cx="3581400" cy="392113"/>
          </a:xfrm>
          <a:custGeom>
            <a:avLst/>
            <a:gdLst>
              <a:gd name="connsiteX0" fmla="*/ 850107 w 1700214"/>
              <a:gd name="connsiteY0" fmla="*/ 0 h 472230"/>
              <a:gd name="connsiteX1" fmla="*/ 1682059 w 1700214"/>
              <a:gd name="connsiteY1" fmla="*/ 442346 h 472230"/>
              <a:gd name="connsiteX2" fmla="*/ 1700214 w 1700214"/>
              <a:gd name="connsiteY2" fmla="*/ 472230 h 472230"/>
              <a:gd name="connsiteX3" fmla="*/ 0 w 1700214"/>
              <a:gd name="connsiteY3" fmla="*/ 472230 h 472230"/>
              <a:gd name="connsiteX4" fmla="*/ 18155 w 1700214"/>
              <a:gd name="connsiteY4" fmla="*/ 442346 h 472230"/>
              <a:gd name="connsiteX5" fmla="*/ 850107 w 1700214"/>
              <a:gd name="connsiteY5" fmla="*/ 0 h 47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214" h="472230">
                <a:moveTo>
                  <a:pt x="850107" y="0"/>
                </a:moveTo>
                <a:cubicBezTo>
                  <a:pt x="1196424" y="0"/>
                  <a:pt x="1501759" y="175466"/>
                  <a:pt x="1682059" y="442346"/>
                </a:cubicBezTo>
                <a:lnTo>
                  <a:pt x="1700214" y="472230"/>
                </a:lnTo>
                <a:lnTo>
                  <a:pt x="0" y="472230"/>
                </a:lnTo>
                <a:lnTo>
                  <a:pt x="18155" y="442346"/>
                </a:lnTo>
                <a:cubicBezTo>
                  <a:pt x="198455" y="175466"/>
                  <a:pt x="503790" y="0"/>
                  <a:pt x="850107" y="0"/>
                </a:cubicBezTo>
                <a:close/>
              </a:path>
            </a:pathLst>
          </a:cu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99331" name="文本框 8"/>
          <p:cNvSpPr txBox="1">
            <a:spLocks noChangeArrowheads="1"/>
          </p:cNvSpPr>
          <p:nvPr/>
        </p:nvSpPr>
        <p:spPr bwMode="auto">
          <a:xfrm>
            <a:off x="3423047" y="187325"/>
            <a:ext cx="26086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ea typeface="微软雅黑" pitchFamily="34" charset="-122"/>
              </a:rPr>
              <a:t>iResearch</a:t>
            </a:r>
            <a:r>
              <a:rPr lang="zh-CN" altLang="en-US" sz="2000" b="1">
                <a:solidFill>
                  <a:schemeClr val="bg1"/>
                </a:solidFill>
                <a:ea typeface="微软雅黑" pitchFamily="34" charset="-122"/>
              </a:rPr>
              <a:t>外语学术科研平台</a:t>
            </a:r>
          </a:p>
        </p:txBody>
      </p:sp>
      <p:sp>
        <p:nvSpPr>
          <p:cNvPr id="20" name="流程图: 手动输入 44"/>
          <p:cNvSpPr/>
          <p:nvPr/>
        </p:nvSpPr>
        <p:spPr>
          <a:xfrm rot="5400000">
            <a:off x="-86320" y="367308"/>
            <a:ext cx="771525" cy="627460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99333" name="Picture 6" descr="小树1"/>
          <p:cNvPicPr>
            <a:picLocks noRot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12" y="5654676"/>
            <a:ext cx="1042988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4" name="图片 10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835" y="1435100"/>
            <a:ext cx="667821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5" name="图片 13" descr="5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1994" y="4429126"/>
            <a:ext cx="4622006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5797" y="1611022"/>
            <a:ext cx="671747" cy="83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071359"/>
            <a:ext cx="6136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时代的课堂 时代的教师</a:t>
            </a:r>
          </a:p>
        </p:txBody>
      </p:sp>
      <p:sp>
        <p:nvSpPr>
          <p:cNvPr id="3" name="内容占位符 6"/>
          <p:cNvSpPr txBox="1">
            <a:spLocks/>
          </p:cNvSpPr>
          <p:nvPr/>
        </p:nvSpPr>
        <p:spPr>
          <a:xfrm>
            <a:off x="1213659" y="2277874"/>
            <a:ext cx="7235398" cy="4164380"/>
          </a:xfrm>
          <a:prstGeom prst="rect">
            <a:avLst/>
          </a:prstGeom>
        </p:spPr>
        <p:txBody>
          <a:bodyPr/>
          <a:lstStyle/>
          <a:p>
            <a:pPr marL="428625" indent="-428625"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2800" b="1" dirty="0" smtClean="0">
                <a:latin typeface="+mn-ea"/>
              </a:rPr>
              <a:t>是否选择了适合学生的教学内容</a:t>
            </a:r>
            <a:endParaRPr lang="en-US" altLang="zh-CN" sz="2800" b="1" dirty="0" smtClean="0">
              <a:latin typeface="+mn-ea"/>
            </a:endParaRPr>
          </a:p>
          <a:p>
            <a:pPr marL="428625" indent="-428625"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2800" b="1" dirty="0" smtClean="0">
                <a:latin typeface="+mn-ea"/>
              </a:rPr>
              <a:t>是否采用了合适学习的教学方法与手段</a:t>
            </a:r>
            <a:endParaRPr lang="en-US" altLang="zh-CN" sz="2800" b="1" dirty="0" smtClean="0">
              <a:latin typeface="+mn-ea"/>
            </a:endParaRPr>
          </a:p>
          <a:p>
            <a:pPr marL="428625" indent="-428625"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2800" b="1" dirty="0" smtClean="0">
                <a:latin typeface="+mn-ea"/>
              </a:rPr>
              <a:t>是否落实</a:t>
            </a:r>
            <a:r>
              <a:rPr lang="zh-CN" altLang="en-US" sz="2800" b="1" dirty="0">
                <a:latin typeface="+mn-ea"/>
              </a:rPr>
              <a:t>了知识、情感、思维、技能</a:t>
            </a:r>
            <a:r>
              <a:rPr lang="zh-CN" altLang="en-US" sz="2800" b="1" dirty="0" smtClean="0">
                <a:latin typeface="+mn-ea"/>
              </a:rPr>
              <a:t>目标</a:t>
            </a:r>
            <a:endParaRPr lang="en-US" altLang="zh-CN" sz="2800" b="1" dirty="0" smtClean="0">
              <a:latin typeface="+mn-ea"/>
            </a:endParaRPr>
          </a:p>
          <a:p>
            <a:pPr marL="428625" indent="-428625"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2800" b="1" dirty="0" smtClean="0">
                <a:latin typeface="+mn-ea"/>
              </a:rPr>
              <a:t>是否提高</a:t>
            </a:r>
            <a:r>
              <a:rPr lang="zh-CN" altLang="en-US" sz="2800" b="1" dirty="0">
                <a:latin typeface="+mn-ea"/>
              </a:rPr>
              <a:t>了学生的参与度与思维</a:t>
            </a:r>
            <a:r>
              <a:rPr lang="zh-CN" altLang="en-US" sz="2800" b="1" dirty="0" smtClean="0">
                <a:latin typeface="+mn-ea"/>
              </a:rPr>
              <a:t>度</a:t>
            </a:r>
            <a:endParaRPr lang="en-US" altLang="zh-CN" sz="2800" b="1" dirty="0" smtClean="0">
              <a:latin typeface="+mn-ea"/>
            </a:endParaRPr>
          </a:p>
          <a:p>
            <a:pPr marL="428625" indent="-428625"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2800" b="1" dirty="0" smtClean="0">
                <a:latin typeface="+mn-ea"/>
              </a:rPr>
              <a:t>是否激发</a:t>
            </a:r>
            <a:r>
              <a:rPr lang="zh-CN" altLang="en-US" sz="2800" b="1" dirty="0">
                <a:latin typeface="+mn-ea"/>
              </a:rPr>
              <a:t>了学生的主动性和</a:t>
            </a:r>
            <a:r>
              <a:rPr lang="zh-CN" altLang="en-US" sz="2800" b="1" dirty="0" smtClean="0">
                <a:latin typeface="+mn-ea"/>
              </a:rPr>
              <a:t>创造性</a:t>
            </a:r>
            <a:endParaRPr lang="en-US" altLang="zh-CN" sz="2800" b="1" dirty="0" smtClean="0">
              <a:latin typeface="+mn-ea"/>
            </a:endParaRPr>
          </a:p>
          <a:p>
            <a:pPr marL="428625" indent="-428625"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2800" b="1" dirty="0" smtClean="0">
                <a:latin typeface="+mn-ea"/>
              </a:rPr>
              <a:t>是否统一</a:t>
            </a:r>
            <a:r>
              <a:rPr lang="zh-CN" altLang="en-US" sz="2800" b="1" dirty="0">
                <a:latin typeface="+mn-ea"/>
              </a:rPr>
              <a:t>了教学的规范性和</a:t>
            </a:r>
            <a:r>
              <a:rPr lang="zh-CN" altLang="en-US" sz="2800" b="1" dirty="0" smtClean="0">
                <a:latin typeface="+mn-ea"/>
              </a:rPr>
              <a:t>创新性</a:t>
            </a:r>
            <a:endParaRPr lang="en-US" altLang="zh-CN" sz="2800" b="1" dirty="0" smtClean="0">
              <a:latin typeface="+mn-ea"/>
            </a:endParaRPr>
          </a:p>
          <a:p>
            <a:pPr marL="428625" indent="-428625"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2800" b="1" dirty="0" smtClean="0">
                <a:latin typeface="+mn-ea"/>
              </a:rPr>
              <a:t>是否创造</a:t>
            </a:r>
            <a:r>
              <a:rPr lang="zh-CN" altLang="en-US" sz="2800" b="1" dirty="0">
                <a:latin typeface="+mn-ea"/>
              </a:rPr>
              <a:t>了学生发展的良好</a:t>
            </a:r>
            <a:r>
              <a:rPr lang="zh-CN" altLang="en-US" sz="2800" b="1" dirty="0" smtClean="0">
                <a:latin typeface="+mn-ea"/>
              </a:rPr>
              <a:t>环境</a:t>
            </a:r>
            <a:endParaRPr lang="en-US" altLang="zh-CN" sz="2800" b="1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26393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44"/>
          <p:cNvSpPr/>
          <p:nvPr/>
        </p:nvSpPr>
        <p:spPr>
          <a:xfrm rot="5400000">
            <a:off x="-86320" y="367308"/>
            <a:ext cx="771525" cy="627460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直角三角形 6"/>
          <p:cNvSpPr/>
          <p:nvPr/>
        </p:nvSpPr>
        <p:spPr>
          <a:xfrm flipH="1">
            <a:off x="6012657" y="1"/>
            <a:ext cx="3137297" cy="6869113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451" y="2674939"/>
            <a:ext cx="58893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dirty="0" smtClean="0">
                <a:latin typeface="+mj-ea"/>
                <a:ea typeface="+mj-ea"/>
              </a:rPr>
              <a:t>为学生发展</a:t>
            </a:r>
            <a:r>
              <a:rPr lang="zh-CN" altLang="en-US" sz="5400" b="1" dirty="0">
                <a:latin typeface="+mj-ea"/>
                <a:ea typeface="+mj-ea"/>
              </a:rPr>
              <a:t>而设计</a:t>
            </a:r>
          </a:p>
        </p:txBody>
      </p:sp>
      <p:pic>
        <p:nvPicPr>
          <p:cNvPr id="62469" name="Picture 6" descr="小树1"/>
          <p:cNvPicPr>
            <a:picLocks noRot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2" y="5654676"/>
            <a:ext cx="1042988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512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51519" y="5973351"/>
            <a:ext cx="5386917" cy="995467"/>
            <a:chOff x="1115616" y="3291830"/>
            <a:chExt cx="3871028" cy="861462"/>
          </a:xfrm>
        </p:grpSpPr>
        <p:sp>
          <p:nvSpPr>
            <p:cNvPr id="8" name="五边形 7"/>
            <p:cNvSpPr/>
            <p:nvPr/>
          </p:nvSpPr>
          <p:spPr>
            <a:xfrm>
              <a:off x="1115616" y="3291830"/>
              <a:ext cx="3672408" cy="540000"/>
            </a:xfrm>
            <a:prstGeom prst="homePlat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82687" y="3354256"/>
              <a:ext cx="3803957" cy="799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大学英语基础教程（零起点）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120552" y="5205267"/>
            <a:ext cx="4258505" cy="624000"/>
            <a:chOff x="1115616" y="3291830"/>
            <a:chExt cx="2803376" cy="540000"/>
          </a:xfrm>
        </p:grpSpPr>
        <p:sp>
          <p:nvSpPr>
            <p:cNvPr id="11" name="五边形 10"/>
            <p:cNvSpPr/>
            <p:nvPr/>
          </p:nvSpPr>
          <p:spPr>
            <a:xfrm>
              <a:off x="1115616" y="3291830"/>
              <a:ext cx="2803376" cy="540000"/>
            </a:xfrm>
            <a:prstGeom prst="homePlat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82688" y="3354257"/>
              <a:ext cx="2232248" cy="439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7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E</a:t>
              </a:r>
              <a:r>
                <a:rPr lang="zh-CN" altLang="en-US" sz="27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英语教程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907703" y="4485116"/>
            <a:ext cx="4043553" cy="995467"/>
            <a:chOff x="1115616" y="3291830"/>
            <a:chExt cx="3147778" cy="861462"/>
          </a:xfrm>
        </p:grpSpPr>
        <p:sp>
          <p:nvSpPr>
            <p:cNvPr id="14" name="五边形 13"/>
            <p:cNvSpPr/>
            <p:nvPr/>
          </p:nvSpPr>
          <p:spPr>
            <a:xfrm>
              <a:off x="1115616" y="3291830"/>
              <a:ext cx="3147778" cy="540000"/>
            </a:xfrm>
            <a:prstGeom prst="homePlat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82688" y="3354256"/>
              <a:ext cx="2525216" cy="799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新视界大学英语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522240" y="3765107"/>
            <a:ext cx="3745650" cy="624000"/>
            <a:chOff x="1115616" y="3291830"/>
            <a:chExt cx="2803376" cy="540000"/>
          </a:xfrm>
        </p:grpSpPr>
        <p:sp>
          <p:nvSpPr>
            <p:cNvPr id="17" name="五边形 16"/>
            <p:cNvSpPr/>
            <p:nvPr/>
          </p:nvSpPr>
          <p:spPr>
            <a:xfrm>
              <a:off x="1115616" y="3291830"/>
              <a:ext cx="2803376" cy="540000"/>
            </a:xfrm>
            <a:prstGeom prst="homePlat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82688" y="3354257"/>
              <a:ext cx="2232248" cy="439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新视野大学英语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309392" y="3093032"/>
            <a:ext cx="3587354" cy="624000"/>
            <a:chOff x="1115616" y="3291830"/>
            <a:chExt cx="3147778" cy="540000"/>
          </a:xfrm>
        </p:grpSpPr>
        <p:sp>
          <p:nvSpPr>
            <p:cNvPr id="20" name="五边形 19"/>
            <p:cNvSpPr/>
            <p:nvPr/>
          </p:nvSpPr>
          <p:spPr>
            <a:xfrm>
              <a:off x="1115616" y="3291830"/>
              <a:ext cx="3147778" cy="540000"/>
            </a:xfrm>
            <a:prstGeom prst="homePlat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82688" y="3354257"/>
              <a:ext cx="2525216" cy="439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新编大学英语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923928" y="2373021"/>
            <a:ext cx="3747733" cy="624000"/>
            <a:chOff x="1115616" y="3291830"/>
            <a:chExt cx="2803376" cy="540000"/>
          </a:xfrm>
        </p:grpSpPr>
        <p:sp>
          <p:nvSpPr>
            <p:cNvPr id="23" name="五边形 22"/>
            <p:cNvSpPr/>
            <p:nvPr/>
          </p:nvSpPr>
          <p:spPr>
            <a:xfrm>
              <a:off x="1115616" y="3291830"/>
              <a:ext cx="2803376" cy="540000"/>
            </a:xfrm>
            <a:prstGeom prst="homePlat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82688" y="3354257"/>
              <a:ext cx="2232248" cy="439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新标准大学英语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682480" y="1652872"/>
            <a:ext cx="4322944" cy="624000"/>
            <a:chOff x="1115616" y="3291830"/>
            <a:chExt cx="3888006" cy="540000"/>
          </a:xfrm>
        </p:grpSpPr>
        <p:sp>
          <p:nvSpPr>
            <p:cNvPr id="26" name="五边形 25"/>
            <p:cNvSpPr/>
            <p:nvPr/>
          </p:nvSpPr>
          <p:spPr>
            <a:xfrm>
              <a:off x="1115616" y="3291830"/>
              <a:ext cx="3147778" cy="540000"/>
            </a:xfrm>
            <a:prstGeom prst="homePlat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82688" y="3354257"/>
              <a:ext cx="3820934" cy="439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国际交流英语视听说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297016" y="932861"/>
            <a:ext cx="3846984" cy="624000"/>
            <a:chOff x="1115616" y="3291830"/>
            <a:chExt cx="2803376" cy="540000"/>
          </a:xfrm>
        </p:grpSpPr>
        <p:sp>
          <p:nvSpPr>
            <p:cNvPr id="29" name="五边形 28"/>
            <p:cNvSpPr/>
            <p:nvPr/>
          </p:nvSpPr>
          <p:spPr>
            <a:xfrm>
              <a:off x="1115616" y="3291830"/>
              <a:ext cx="2803376" cy="540000"/>
            </a:xfrm>
            <a:prstGeom prst="homePlat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82688" y="3354257"/>
              <a:ext cx="2232248" cy="439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新一代大学英语</a:t>
              </a:r>
            </a:p>
          </p:txBody>
        </p:sp>
      </p:grpSp>
      <p:cxnSp>
        <p:nvCxnSpPr>
          <p:cNvPr id="32" name="直接箭头连接符 31"/>
          <p:cNvCxnSpPr/>
          <p:nvPr/>
        </p:nvCxnSpPr>
        <p:spPr>
          <a:xfrm flipV="1">
            <a:off x="354578" y="571967"/>
            <a:ext cx="4395465" cy="4743639"/>
          </a:xfrm>
          <a:prstGeom prst="straightConnector1">
            <a:avLst/>
          </a:prstGeom>
          <a:ln w="57150">
            <a:solidFill>
              <a:srgbClr val="90A1AD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9" name="椭圆 48"/>
          <p:cNvSpPr/>
          <p:nvPr/>
        </p:nvSpPr>
        <p:spPr>
          <a:xfrm>
            <a:off x="2280090" y="3686083"/>
            <a:ext cx="3987800" cy="77074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190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3923928" y="2373022"/>
            <a:ext cx="3577252" cy="77074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190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5017624" y="859491"/>
            <a:ext cx="3987800" cy="77074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190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53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420428" y="1429896"/>
            <a:ext cx="8535987" cy="72813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zh-CN" altLang="en-US" sz="4700" b="1" dirty="0">
                <a:solidFill>
                  <a:srgbClr val="FFD4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后续课程</a:t>
            </a:r>
          </a:p>
        </p:txBody>
      </p:sp>
      <p:sp>
        <p:nvSpPr>
          <p:cNvPr id="26" name="任意多边形 14"/>
          <p:cNvSpPr/>
          <p:nvPr/>
        </p:nvSpPr>
        <p:spPr>
          <a:xfrm>
            <a:off x="1785080" y="2060142"/>
            <a:ext cx="1585209" cy="479785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2750" tIns="783305" rIns="412751" bIns="783304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语</a:t>
            </a:r>
            <a:endParaRPr lang="en-US" altLang="zh-CN" sz="24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言</a:t>
            </a:r>
            <a:endParaRPr lang="en-US" altLang="zh-CN" sz="24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文</a:t>
            </a:r>
            <a:endParaRPr lang="en-US" altLang="zh-CN" sz="24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化</a:t>
            </a:r>
            <a:endParaRPr lang="en-US" altLang="zh-CN" sz="24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类</a:t>
            </a:r>
            <a:endParaRPr lang="zh-CN" altLang="en-US" sz="2400" kern="1200" dirty="0">
              <a:solidFill>
                <a:schemeClr val="tx1"/>
              </a:solidFill>
            </a:endParaRPr>
          </a:p>
        </p:txBody>
      </p:sp>
      <p:sp>
        <p:nvSpPr>
          <p:cNvPr id="27" name="任意多边形 15"/>
          <p:cNvSpPr/>
          <p:nvPr/>
        </p:nvSpPr>
        <p:spPr>
          <a:xfrm>
            <a:off x="3665095" y="2188565"/>
            <a:ext cx="1398226" cy="457949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2750" tIns="861630" rIns="412751" bIns="861630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chemeClr val="accent4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语</a:t>
            </a:r>
            <a:endParaRPr lang="en-US" altLang="zh-CN" sz="2400" b="1" dirty="0" smtClean="0">
              <a:solidFill>
                <a:schemeClr val="accent4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chemeClr val="accent4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言</a:t>
            </a:r>
            <a:endParaRPr lang="en-US" altLang="zh-CN" sz="2400" b="1" dirty="0" smtClean="0">
              <a:solidFill>
                <a:schemeClr val="accent4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chemeClr val="accent4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技</a:t>
            </a:r>
            <a:endParaRPr lang="en-US" altLang="zh-CN" sz="2400" b="1" dirty="0" smtClean="0">
              <a:solidFill>
                <a:schemeClr val="accent4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chemeClr val="accent4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能</a:t>
            </a:r>
            <a:endParaRPr lang="en-US" altLang="zh-CN" sz="2400" b="1" dirty="0" smtClean="0">
              <a:solidFill>
                <a:schemeClr val="accent4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chemeClr val="accent4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类</a:t>
            </a:r>
            <a:endParaRPr lang="zh-CN" altLang="en-US" sz="2400" kern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8" name="任意多边形 16"/>
          <p:cNvSpPr/>
          <p:nvPr/>
        </p:nvSpPr>
        <p:spPr>
          <a:xfrm>
            <a:off x="5497643" y="2188565"/>
            <a:ext cx="1451362" cy="460947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2750" tIns="947795" rIns="412751" bIns="947794" numCol="1" spcCol="1270" anchor="ctr" anchorCtr="0">
            <a:noAutofit/>
          </a:bodyPr>
          <a:lstStyle/>
          <a:p>
            <a:r>
              <a:rPr lang="zh-CN" altLang="en-US" sz="2400" b="1" dirty="0" smtClean="0">
                <a:solidFill>
                  <a:srgbClr val="FFD478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400" b="1" dirty="0" smtClean="0">
                <a:solidFill>
                  <a:schemeClr val="accent4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专</a:t>
            </a:r>
            <a:endParaRPr lang="en-US" altLang="zh-CN" sz="2400" b="1" dirty="0" smtClean="0">
              <a:solidFill>
                <a:schemeClr val="accent4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400" b="1" dirty="0" smtClean="0">
                <a:solidFill>
                  <a:schemeClr val="accent4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门</a:t>
            </a:r>
            <a:endParaRPr lang="en-US" altLang="zh-CN" sz="2400" b="1" dirty="0" smtClean="0">
              <a:solidFill>
                <a:schemeClr val="accent4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400" b="1" dirty="0" smtClean="0">
                <a:solidFill>
                  <a:schemeClr val="accent4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用</a:t>
            </a:r>
            <a:endParaRPr lang="en-US" altLang="zh-CN" sz="2400" b="1" dirty="0" smtClean="0">
              <a:solidFill>
                <a:schemeClr val="accent4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400" b="1" dirty="0" smtClean="0">
                <a:solidFill>
                  <a:schemeClr val="accent4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途</a:t>
            </a:r>
            <a:endParaRPr lang="en-US" altLang="zh-CN" sz="2400" b="1" dirty="0" smtClean="0">
              <a:solidFill>
                <a:schemeClr val="accent4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400" b="1" dirty="0" smtClean="0">
                <a:solidFill>
                  <a:schemeClr val="accent4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英</a:t>
            </a:r>
            <a:endParaRPr lang="en-US" altLang="zh-CN" sz="2400" b="1" dirty="0" smtClean="0">
              <a:solidFill>
                <a:schemeClr val="accent4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400" b="1" dirty="0" smtClean="0">
                <a:solidFill>
                  <a:schemeClr val="accent4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语</a:t>
            </a:r>
            <a:endParaRPr lang="en-US" altLang="zh-CN" sz="2400" b="1" dirty="0" smtClean="0">
              <a:solidFill>
                <a:schemeClr val="accent4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400" b="1" dirty="0" smtClean="0">
                <a:solidFill>
                  <a:schemeClr val="accent4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类</a:t>
            </a:r>
            <a:endParaRPr lang="zh-CN" altLang="en-US" sz="2400" b="1" dirty="0">
              <a:solidFill>
                <a:schemeClr val="accent4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流程图: 手动输入 10"/>
          <p:cNvSpPr/>
          <p:nvPr/>
        </p:nvSpPr>
        <p:spPr>
          <a:xfrm rot="5400000">
            <a:off x="-69687" y="367138"/>
            <a:ext cx="77235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7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128" y="2841380"/>
            <a:ext cx="1885426" cy="21420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8818" y="4409012"/>
            <a:ext cx="1873831" cy="21441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3505200" y="956214"/>
          <a:ext cx="4061502" cy="551759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061502"/>
              </a:tblGrid>
              <a:tr h="5517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Gulim" pitchFamily="34" charset="-127"/>
                        </a:rPr>
                        <a:t>大学英语文化口语教程</a:t>
                      </a:r>
                    </a:p>
                  </a:txBody>
                  <a:tcPr marT="60960" marB="60960">
                    <a:noFill/>
                  </a:tcPr>
                </a:tc>
              </a:tr>
              <a:tr h="5517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Gulim" pitchFamily="34" charset="-127"/>
                        </a:rPr>
                        <a:t>赴美实用英语手册</a:t>
                      </a:r>
                    </a:p>
                  </a:txBody>
                  <a:tcPr marT="60960" marB="60960">
                    <a:noFill/>
                  </a:tcPr>
                </a:tc>
              </a:tr>
              <a:tr h="5517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Gulim" pitchFamily="34" charset="-127"/>
                        </a:rPr>
                        <a:t>中国文化英语教程</a:t>
                      </a:r>
                      <a:endParaRPr kumimoji="0" 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  <a:sym typeface="Gulim" pitchFamily="34" charset="-127"/>
                      </a:endParaRPr>
                    </a:p>
                  </a:txBody>
                  <a:tcPr marT="60960" marB="60960">
                    <a:noFill/>
                  </a:tcPr>
                </a:tc>
              </a:tr>
              <a:tr h="5517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Gulim" pitchFamily="34" charset="-127"/>
                        </a:rPr>
                        <a:t>中国文化概况（修订版）</a:t>
                      </a:r>
                      <a:endParaRPr kumimoji="0" 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  <a:sym typeface="Gulim" pitchFamily="34" charset="-127"/>
                      </a:endParaRPr>
                    </a:p>
                  </a:txBody>
                  <a:tcPr marT="60960" marB="60960">
                    <a:noFill/>
                  </a:tcPr>
                </a:tc>
              </a:tr>
              <a:tr h="5517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Gulim" pitchFamily="34" charset="-127"/>
                        </a:rPr>
                        <a:t>英语电影赏析</a:t>
                      </a:r>
                      <a:endParaRPr kumimoji="0" 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  <a:sym typeface="Gulim" pitchFamily="34" charset="-127"/>
                      </a:endParaRPr>
                    </a:p>
                  </a:txBody>
                  <a:tcPr marT="60960" marB="60960">
                    <a:noFill/>
                  </a:tcPr>
                </a:tc>
              </a:tr>
              <a:tr h="5517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Gulim" pitchFamily="34" charset="-127"/>
                        </a:rPr>
                        <a:t>英语电影视听说</a:t>
                      </a:r>
                      <a:endParaRPr kumimoji="0" 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  <a:sym typeface="Gulim" pitchFamily="34" charset="-127"/>
                      </a:endParaRPr>
                    </a:p>
                  </a:txBody>
                  <a:tcPr marT="60960" marB="60960">
                    <a:noFill/>
                  </a:tcPr>
                </a:tc>
              </a:tr>
              <a:tr h="5517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Gulim" pitchFamily="34" charset="-127"/>
                        </a:rPr>
                        <a:t>高级媒体英语视听说</a:t>
                      </a:r>
                      <a:r>
                        <a:rPr kumimoji="0" lang="en-US" altLang="zh-CN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Gulim" pitchFamily="34" charset="-127"/>
                        </a:rPr>
                        <a:t>(</a:t>
                      </a:r>
                      <a:r>
                        <a:rPr kumimoji="0" lang="zh-CN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Gulim" pitchFamily="34" charset="-127"/>
                        </a:rPr>
                        <a:t>拓展</a:t>
                      </a:r>
                      <a:r>
                        <a:rPr kumimoji="0" lang="en-US" altLang="zh-CN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Gulim" pitchFamily="34" charset="-127"/>
                        </a:rPr>
                        <a:t>)</a:t>
                      </a:r>
                      <a:endParaRPr kumimoji="0" 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  <a:sym typeface="Gulim" pitchFamily="34" charset="-127"/>
                      </a:endParaRPr>
                    </a:p>
                  </a:txBody>
                  <a:tcPr marT="60960" marB="60960">
                    <a:noFill/>
                  </a:tcPr>
                </a:tc>
              </a:tr>
              <a:tr h="5517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Gulim" pitchFamily="34" charset="-127"/>
                        </a:rPr>
                        <a:t>英语报刊选读</a:t>
                      </a:r>
                      <a:endParaRPr kumimoji="0" 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  <a:sym typeface="Gulim" pitchFamily="34" charset="-127"/>
                      </a:endParaRPr>
                    </a:p>
                  </a:txBody>
                  <a:tcPr marT="60960" marB="60960">
                    <a:noFill/>
                  </a:tcPr>
                </a:tc>
              </a:tr>
              <a:tr h="5517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Gulim" pitchFamily="34" charset="-127"/>
                        </a:rPr>
                        <a:t>新编英语报刊选读</a:t>
                      </a:r>
                      <a:endParaRPr kumimoji="0" 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  <a:sym typeface="Gulim" pitchFamily="34" charset="-127"/>
                      </a:endParaRPr>
                    </a:p>
                  </a:txBody>
                  <a:tcPr marT="60960" marB="60960">
                    <a:noFill/>
                  </a:tcPr>
                </a:tc>
              </a:tr>
              <a:tr h="5517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Gulim" pitchFamily="34" charset="-127"/>
                        </a:rPr>
                        <a:t>英语发展史</a:t>
                      </a:r>
                      <a:endParaRPr kumimoji="0" lang="en-US" altLang="zh-CN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  <a:sym typeface="Gulim" pitchFamily="34" charset="-127"/>
                      </a:endParaRPr>
                    </a:p>
                  </a:txBody>
                  <a:tcPr marT="60960" marB="60960">
                    <a:noFill/>
                  </a:tcPr>
                </a:tc>
              </a:tr>
            </a:tbl>
          </a:graphicData>
        </a:graphic>
      </p:graphicFrame>
      <p:sp>
        <p:nvSpPr>
          <p:cNvPr id="8" name="文本框 5"/>
          <p:cNvSpPr txBox="1"/>
          <p:nvPr/>
        </p:nvSpPr>
        <p:spPr>
          <a:xfrm>
            <a:off x="630336" y="583882"/>
            <a:ext cx="3210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dirty="0" smtClean="0"/>
              <a:t>|</a:t>
            </a:r>
            <a:r>
              <a:rPr lang="zh-CN" altLang="en-US" sz="2400" dirty="0" smtClean="0"/>
              <a:t>语言文化类</a:t>
            </a:r>
            <a:r>
              <a:rPr lang="en-US" altLang="zh-CN" sz="2400" dirty="0" smtClean="0"/>
              <a:t>|</a:t>
            </a:r>
            <a:endParaRPr lang="zh-CN" altLang="en-US" sz="2400" dirty="0"/>
          </a:p>
        </p:txBody>
      </p:sp>
      <p:sp>
        <p:nvSpPr>
          <p:cNvPr id="9" name="流程图: 手动输入 8"/>
          <p:cNvSpPr/>
          <p:nvPr/>
        </p:nvSpPr>
        <p:spPr>
          <a:xfrm rot="5400000">
            <a:off x="-69687" y="367138"/>
            <a:ext cx="77235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13" descr="文化口语教程 上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4953" y="1428297"/>
            <a:ext cx="1597697" cy="202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712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40"/>
          <p:cNvSpPr>
            <a:spLocks/>
          </p:cNvSpPr>
          <p:nvPr/>
        </p:nvSpPr>
        <p:spPr bwMode="auto">
          <a:xfrm>
            <a:off x="3669033" y="3302284"/>
            <a:ext cx="2432556" cy="2449999"/>
          </a:xfrm>
          <a:custGeom>
            <a:avLst/>
            <a:gdLst>
              <a:gd name="T0" fmla="*/ 1149 w 1149"/>
              <a:gd name="T1" fmla="*/ 515 h 1030"/>
              <a:gd name="T2" fmla="*/ 1020 w 1149"/>
              <a:gd name="T3" fmla="*/ 412 h 1030"/>
              <a:gd name="T4" fmla="*/ 515 w 1149"/>
              <a:gd name="T5" fmla="*/ 0 h 1030"/>
              <a:gd name="T6" fmla="*/ 0 w 1149"/>
              <a:gd name="T7" fmla="*/ 515 h 1030"/>
              <a:gd name="T8" fmla="*/ 515 w 1149"/>
              <a:gd name="T9" fmla="*/ 1030 h 1030"/>
              <a:gd name="T10" fmla="*/ 1020 w 1149"/>
              <a:gd name="T11" fmla="*/ 618 h 1030"/>
              <a:gd name="T12" fmla="*/ 1149 w 1149"/>
              <a:gd name="T13" fmla="*/ 515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9" h="1030">
                <a:moveTo>
                  <a:pt x="1149" y="515"/>
                </a:moveTo>
                <a:cubicBezTo>
                  <a:pt x="1020" y="412"/>
                  <a:pt x="1020" y="412"/>
                  <a:pt x="1020" y="412"/>
                </a:cubicBezTo>
                <a:cubicBezTo>
                  <a:pt x="972" y="177"/>
                  <a:pt x="764" y="0"/>
                  <a:pt x="515" y="0"/>
                </a:cubicBezTo>
                <a:cubicBezTo>
                  <a:pt x="231" y="0"/>
                  <a:pt x="0" y="231"/>
                  <a:pt x="0" y="515"/>
                </a:cubicBezTo>
                <a:cubicBezTo>
                  <a:pt x="0" y="799"/>
                  <a:pt x="231" y="1030"/>
                  <a:pt x="515" y="1030"/>
                </a:cubicBezTo>
                <a:cubicBezTo>
                  <a:pt x="764" y="1030"/>
                  <a:pt x="972" y="853"/>
                  <a:pt x="1020" y="618"/>
                </a:cubicBezTo>
                <a:lnTo>
                  <a:pt x="1149" y="515"/>
                </a:lnTo>
                <a:close/>
              </a:path>
            </a:pathLst>
          </a:custGeom>
          <a:gradFill flip="none" rotWithShape="1">
            <a:gsLst>
              <a:gs pos="100000">
                <a:srgbClr val="FFFFFF">
                  <a:lumMod val="100000"/>
                </a:srgbClr>
              </a:gs>
              <a:gs pos="0">
                <a:srgbClr val="D9D9DA"/>
              </a:gs>
            </a:gsLst>
            <a:lin ang="2700000" scaled="1"/>
            <a:tileRect/>
          </a:gradFill>
          <a:ln w="19050">
            <a:gradFill flip="none" rotWithShape="1">
              <a:gsLst>
                <a:gs pos="100000">
                  <a:srgbClr val="FFFFFF"/>
                </a:gs>
                <a:gs pos="0">
                  <a:srgbClr val="D9D9DA"/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en-US" altLang="zh-CN" sz="2400" dirty="0" smtClean="0">
              <a:solidFill>
                <a:prstClr val="black"/>
              </a:solidFill>
            </a:endParaRPr>
          </a:p>
          <a:p>
            <a:pPr algn="ctr"/>
            <a:r>
              <a:rPr lang="zh-CN" altLang="en-US" sz="2400" dirty="0" smtClean="0">
                <a:solidFill>
                  <a:prstClr val="black"/>
                </a:solidFill>
              </a:rPr>
              <a:t>说得</a:t>
            </a:r>
            <a:endParaRPr lang="en-US" altLang="zh-CN" sz="2400" dirty="0" smtClean="0">
              <a:solidFill>
                <a:prstClr val="black"/>
              </a:solidFill>
            </a:endParaRPr>
          </a:p>
          <a:p>
            <a:pPr algn="ctr"/>
            <a:r>
              <a:rPr lang="zh-CN" altLang="en-US" sz="2400" dirty="0" smtClean="0">
                <a:solidFill>
                  <a:prstClr val="black"/>
                </a:solidFill>
              </a:rPr>
              <a:t>“有文化”</a:t>
            </a:r>
            <a:endParaRPr lang="zh-CN" altLang="en-US" sz="2400" dirty="0"/>
          </a:p>
        </p:txBody>
      </p:sp>
      <p:sp>
        <p:nvSpPr>
          <p:cNvPr id="21" name="Freeform 41"/>
          <p:cNvSpPr>
            <a:spLocks noEditPoints="1"/>
          </p:cNvSpPr>
          <p:nvPr/>
        </p:nvSpPr>
        <p:spPr bwMode="auto">
          <a:xfrm>
            <a:off x="3905573" y="3334574"/>
            <a:ext cx="2206365" cy="2444499"/>
          </a:xfrm>
          <a:custGeom>
            <a:avLst/>
            <a:gdLst>
              <a:gd name="T0" fmla="*/ 1020 w 1149"/>
              <a:gd name="T1" fmla="*/ 412 h 1030"/>
              <a:gd name="T2" fmla="*/ 515 w 1149"/>
              <a:gd name="T3" fmla="*/ 0 h 1030"/>
              <a:gd name="T4" fmla="*/ 0 w 1149"/>
              <a:gd name="T5" fmla="*/ 515 h 1030"/>
              <a:gd name="T6" fmla="*/ 515 w 1149"/>
              <a:gd name="T7" fmla="*/ 1030 h 1030"/>
              <a:gd name="T8" fmla="*/ 1020 w 1149"/>
              <a:gd name="T9" fmla="*/ 618 h 1030"/>
              <a:gd name="T10" fmla="*/ 1149 w 1149"/>
              <a:gd name="T11" fmla="*/ 515 h 1030"/>
              <a:gd name="T12" fmla="*/ 1020 w 1149"/>
              <a:gd name="T13" fmla="*/ 412 h 1030"/>
              <a:gd name="T14" fmla="*/ 515 w 1149"/>
              <a:gd name="T15" fmla="*/ 979 h 1030"/>
              <a:gd name="T16" fmla="*/ 51 w 1149"/>
              <a:gd name="T17" fmla="*/ 515 h 1030"/>
              <a:gd name="T18" fmla="*/ 515 w 1149"/>
              <a:gd name="T19" fmla="*/ 51 h 1030"/>
              <a:gd name="T20" fmla="*/ 979 w 1149"/>
              <a:gd name="T21" fmla="*/ 515 h 1030"/>
              <a:gd name="T22" fmla="*/ 515 w 1149"/>
              <a:gd name="T23" fmla="*/ 979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49" h="1030">
                <a:moveTo>
                  <a:pt x="1020" y="412"/>
                </a:moveTo>
                <a:cubicBezTo>
                  <a:pt x="972" y="177"/>
                  <a:pt x="764" y="0"/>
                  <a:pt x="515" y="0"/>
                </a:cubicBezTo>
                <a:cubicBezTo>
                  <a:pt x="231" y="0"/>
                  <a:pt x="0" y="231"/>
                  <a:pt x="0" y="515"/>
                </a:cubicBezTo>
                <a:cubicBezTo>
                  <a:pt x="0" y="799"/>
                  <a:pt x="231" y="1030"/>
                  <a:pt x="515" y="1030"/>
                </a:cubicBezTo>
                <a:cubicBezTo>
                  <a:pt x="764" y="1030"/>
                  <a:pt x="972" y="853"/>
                  <a:pt x="1020" y="618"/>
                </a:cubicBezTo>
                <a:cubicBezTo>
                  <a:pt x="1149" y="515"/>
                  <a:pt x="1149" y="515"/>
                  <a:pt x="1149" y="515"/>
                </a:cubicBezTo>
                <a:lnTo>
                  <a:pt x="1020" y="412"/>
                </a:lnTo>
                <a:close/>
                <a:moveTo>
                  <a:pt x="515" y="979"/>
                </a:moveTo>
                <a:cubicBezTo>
                  <a:pt x="259" y="979"/>
                  <a:pt x="51" y="771"/>
                  <a:pt x="51" y="515"/>
                </a:cubicBezTo>
                <a:cubicBezTo>
                  <a:pt x="51" y="259"/>
                  <a:pt x="259" y="51"/>
                  <a:pt x="515" y="51"/>
                </a:cubicBezTo>
                <a:cubicBezTo>
                  <a:pt x="771" y="51"/>
                  <a:pt x="979" y="259"/>
                  <a:pt x="979" y="515"/>
                </a:cubicBezTo>
                <a:cubicBezTo>
                  <a:pt x="979" y="771"/>
                  <a:pt x="771" y="979"/>
                  <a:pt x="515" y="979"/>
                </a:cubicBezTo>
                <a:close/>
              </a:path>
            </a:pathLst>
          </a:custGeom>
          <a:solidFill>
            <a:srgbClr val="4BAEE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44"/>
          <p:cNvSpPr>
            <a:spLocks/>
          </p:cNvSpPr>
          <p:nvPr/>
        </p:nvSpPr>
        <p:spPr bwMode="auto">
          <a:xfrm>
            <a:off x="2101258" y="3302284"/>
            <a:ext cx="2430498" cy="2444499"/>
          </a:xfrm>
          <a:custGeom>
            <a:avLst/>
            <a:gdLst>
              <a:gd name="T0" fmla="*/ 1148 w 1148"/>
              <a:gd name="T1" fmla="*/ 515 h 1030"/>
              <a:gd name="T2" fmla="*/ 1019 w 1148"/>
              <a:gd name="T3" fmla="*/ 412 h 1030"/>
              <a:gd name="T4" fmla="*/ 515 w 1148"/>
              <a:gd name="T5" fmla="*/ 0 h 1030"/>
              <a:gd name="T6" fmla="*/ 0 w 1148"/>
              <a:gd name="T7" fmla="*/ 515 h 1030"/>
              <a:gd name="T8" fmla="*/ 515 w 1148"/>
              <a:gd name="T9" fmla="*/ 1030 h 1030"/>
              <a:gd name="T10" fmla="*/ 1019 w 1148"/>
              <a:gd name="T11" fmla="*/ 618 h 1030"/>
              <a:gd name="T12" fmla="*/ 1148 w 1148"/>
              <a:gd name="T13" fmla="*/ 515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8" h="1030">
                <a:moveTo>
                  <a:pt x="1148" y="515"/>
                </a:moveTo>
                <a:cubicBezTo>
                  <a:pt x="1019" y="412"/>
                  <a:pt x="1019" y="412"/>
                  <a:pt x="1019" y="412"/>
                </a:cubicBezTo>
                <a:cubicBezTo>
                  <a:pt x="971" y="177"/>
                  <a:pt x="763" y="0"/>
                  <a:pt x="515" y="0"/>
                </a:cubicBezTo>
                <a:cubicBezTo>
                  <a:pt x="230" y="0"/>
                  <a:pt x="0" y="231"/>
                  <a:pt x="0" y="515"/>
                </a:cubicBezTo>
                <a:cubicBezTo>
                  <a:pt x="0" y="799"/>
                  <a:pt x="230" y="1030"/>
                  <a:pt x="515" y="1030"/>
                </a:cubicBezTo>
                <a:cubicBezTo>
                  <a:pt x="763" y="1030"/>
                  <a:pt x="971" y="853"/>
                  <a:pt x="1019" y="618"/>
                </a:cubicBezTo>
                <a:lnTo>
                  <a:pt x="1148" y="515"/>
                </a:lnTo>
                <a:close/>
              </a:path>
            </a:pathLst>
          </a:custGeom>
          <a:gradFill flip="none" rotWithShape="1">
            <a:gsLst>
              <a:gs pos="100000">
                <a:srgbClr val="FFFFFF">
                  <a:lumMod val="100000"/>
                </a:srgbClr>
              </a:gs>
              <a:gs pos="0">
                <a:srgbClr val="D9D9DA"/>
              </a:gs>
            </a:gsLst>
            <a:lin ang="2700000" scaled="1"/>
            <a:tileRect/>
          </a:gradFill>
          <a:ln w="19050">
            <a:gradFill flip="none" rotWithShape="1">
              <a:gsLst>
                <a:gs pos="100000">
                  <a:srgbClr val="FFFFFF"/>
                </a:gs>
                <a:gs pos="0">
                  <a:srgbClr val="D9D9DA"/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45"/>
          <p:cNvSpPr>
            <a:spLocks noEditPoints="1"/>
          </p:cNvSpPr>
          <p:nvPr/>
        </p:nvSpPr>
        <p:spPr bwMode="auto">
          <a:xfrm>
            <a:off x="2262753" y="3355178"/>
            <a:ext cx="2264344" cy="2444499"/>
          </a:xfrm>
          <a:custGeom>
            <a:avLst/>
            <a:gdLst>
              <a:gd name="T0" fmla="*/ 1019 w 1148"/>
              <a:gd name="T1" fmla="*/ 412 h 1030"/>
              <a:gd name="T2" fmla="*/ 515 w 1148"/>
              <a:gd name="T3" fmla="*/ 0 h 1030"/>
              <a:gd name="T4" fmla="*/ 0 w 1148"/>
              <a:gd name="T5" fmla="*/ 515 h 1030"/>
              <a:gd name="T6" fmla="*/ 515 w 1148"/>
              <a:gd name="T7" fmla="*/ 1030 h 1030"/>
              <a:gd name="T8" fmla="*/ 1019 w 1148"/>
              <a:gd name="T9" fmla="*/ 618 h 1030"/>
              <a:gd name="T10" fmla="*/ 1148 w 1148"/>
              <a:gd name="T11" fmla="*/ 515 h 1030"/>
              <a:gd name="T12" fmla="*/ 1019 w 1148"/>
              <a:gd name="T13" fmla="*/ 412 h 1030"/>
              <a:gd name="T14" fmla="*/ 515 w 1148"/>
              <a:gd name="T15" fmla="*/ 979 h 1030"/>
              <a:gd name="T16" fmla="*/ 51 w 1148"/>
              <a:gd name="T17" fmla="*/ 515 h 1030"/>
              <a:gd name="T18" fmla="*/ 515 w 1148"/>
              <a:gd name="T19" fmla="*/ 51 h 1030"/>
              <a:gd name="T20" fmla="*/ 979 w 1148"/>
              <a:gd name="T21" fmla="*/ 515 h 1030"/>
              <a:gd name="T22" fmla="*/ 515 w 1148"/>
              <a:gd name="T23" fmla="*/ 979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48" h="1030">
                <a:moveTo>
                  <a:pt x="1019" y="412"/>
                </a:moveTo>
                <a:cubicBezTo>
                  <a:pt x="971" y="177"/>
                  <a:pt x="763" y="0"/>
                  <a:pt x="515" y="0"/>
                </a:cubicBezTo>
                <a:cubicBezTo>
                  <a:pt x="230" y="0"/>
                  <a:pt x="0" y="231"/>
                  <a:pt x="0" y="515"/>
                </a:cubicBezTo>
                <a:cubicBezTo>
                  <a:pt x="0" y="799"/>
                  <a:pt x="230" y="1030"/>
                  <a:pt x="515" y="1030"/>
                </a:cubicBezTo>
                <a:cubicBezTo>
                  <a:pt x="763" y="1030"/>
                  <a:pt x="971" y="853"/>
                  <a:pt x="1019" y="618"/>
                </a:cubicBezTo>
                <a:cubicBezTo>
                  <a:pt x="1148" y="515"/>
                  <a:pt x="1148" y="515"/>
                  <a:pt x="1148" y="515"/>
                </a:cubicBezTo>
                <a:lnTo>
                  <a:pt x="1019" y="412"/>
                </a:lnTo>
                <a:close/>
                <a:moveTo>
                  <a:pt x="515" y="979"/>
                </a:moveTo>
                <a:cubicBezTo>
                  <a:pt x="258" y="979"/>
                  <a:pt x="51" y="771"/>
                  <a:pt x="51" y="515"/>
                </a:cubicBezTo>
                <a:cubicBezTo>
                  <a:pt x="51" y="259"/>
                  <a:pt x="258" y="51"/>
                  <a:pt x="515" y="51"/>
                </a:cubicBezTo>
                <a:cubicBezTo>
                  <a:pt x="771" y="51"/>
                  <a:pt x="979" y="259"/>
                  <a:pt x="979" y="515"/>
                </a:cubicBezTo>
                <a:cubicBezTo>
                  <a:pt x="979" y="771"/>
                  <a:pt x="771" y="979"/>
                  <a:pt x="515" y="97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46"/>
          <p:cNvSpPr>
            <a:spLocks/>
          </p:cNvSpPr>
          <p:nvPr/>
        </p:nvSpPr>
        <p:spPr bwMode="auto">
          <a:xfrm>
            <a:off x="616050" y="3349204"/>
            <a:ext cx="2432556" cy="2444499"/>
          </a:xfrm>
          <a:custGeom>
            <a:avLst/>
            <a:gdLst>
              <a:gd name="T0" fmla="*/ 1149 w 1149"/>
              <a:gd name="T1" fmla="*/ 515 h 1030"/>
              <a:gd name="T2" fmla="*/ 1020 w 1149"/>
              <a:gd name="T3" fmla="*/ 412 h 1030"/>
              <a:gd name="T4" fmla="*/ 515 w 1149"/>
              <a:gd name="T5" fmla="*/ 0 h 1030"/>
              <a:gd name="T6" fmla="*/ 0 w 1149"/>
              <a:gd name="T7" fmla="*/ 515 h 1030"/>
              <a:gd name="T8" fmla="*/ 515 w 1149"/>
              <a:gd name="T9" fmla="*/ 1030 h 1030"/>
              <a:gd name="T10" fmla="*/ 1020 w 1149"/>
              <a:gd name="T11" fmla="*/ 618 h 1030"/>
              <a:gd name="T12" fmla="*/ 1149 w 1149"/>
              <a:gd name="T13" fmla="*/ 515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9" h="1030">
                <a:moveTo>
                  <a:pt x="1149" y="515"/>
                </a:moveTo>
                <a:cubicBezTo>
                  <a:pt x="1020" y="412"/>
                  <a:pt x="1020" y="412"/>
                  <a:pt x="1020" y="412"/>
                </a:cubicBezTo>
                <a:cubicBezTo>
                  <a:pt x="972" y="177"/>
                  <a:pt x="764" y="0"/>
                  <a:pt x="515" y="0"/>
                </a:cubicBezTo>
                <a:cubicBezTo>
                  <a:pt x="231" y="0"/>
                  <a:pt x="0" y="231"/>
                  <a:pt x="0" y="515"/>
                </a:cubicBezTo>
                <a:cubicBezTo>
                  <a:pt x="0" y="799"/>
                  <a:pt x="231" y="1030"/>
                  <a:pt x="515" y="1030"/>
                </a:cubicBezTo>
                <a:cubicBezTo>
                  <a:pt x="764" y="1030"/>
                  <a:pt x="972" y="853"/>
                  <a:pt x="1020" y="618"/>
                </a:cubicBezTo>
                <a:lnTo>
                  <a:pt x="1149" y="515"/>
                </a:lnTo>
                <a:close/>
              </a:path>
            </a:pathLst>
          </a:custGeom>
          <a:gradFill flip="none" rotWithShape="1">
            <a:gsLst>
              <a:gs pos="100000">
                <a:srgbClr val="FFFFFF">
                  <a:lumMod val="100000"/>
                </a:srgbClr>
              </a:gs>
              <a:gs pos="0">
                <a:srgbClr val="D9D9DA"/>
              </a:gs>
            </a:gsLst>
            <a:lin ang="2700000" scaled="1"/>
            <a:tileRect/>
          </a:gradFill>
          <a:ln w="19050">
            <a:gradFill flip="none" rotWithShape="1">
              <a:gsLst>
                <a:gs pos="100000">
                  <a:srgbClr val="FFFFFF"/>
                </a:gs>
                <a:gs pos="0">
                  <a:srgbClr val="D9D9DA"/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47"/>
          <p:cNvSpPr>
            <a:spLocks noEditPoints="1"/>
          </p:cNvSpPr>
          <p:nvPr/>
        </p:nvSpPr>
        <p:spPr bwMode="auto">
          <a:xfrm>
            <a:off x="616050" y="3364702"/>
            <a:ext cx="2432556" cy="2444499"/>
          </a:xfrm>
          <a:custGeom>
            <a:avLst/>
            <a:gdLst>
              <a:gd name="T0" fmla="*/ 1020 w 1149"/>
              <a:gd name="T1" fmla="*/ 412 h 1030"/>
              <a:gd name="T2" fmla="*/ 515 w 1149"/>
              <a:gd name="T3" fmla="*/ 0 h 1030"/>
              <a:gd name="T4" fmla="*/ 0 w 1149"/>
              <a:gd name="T5" fmla="*/ 515 h 1030"/>
              <a:gd name="T6" fmla="*/ 515 w 1149"/>
              <a:gd name="T7" fmla="*/ 1030 h 1030"/>
              <a:gd name="T8" fmla="*/ 1020 w 1149"/>
              <a:gd name="T9" fmla="*/ 618 h 1030"/>
              <a:gd name="T10" fmla="*/ 1149 w 1149"/>
              <a:gd name="T11" fmla="*/ 515 h 1030"/>
              <a:gd name="T12" fmla="*/ 1020 w 1149"/>
              <a:gd name="T13" fmla="*/ 412 h 1030"/>
              <a:gd name="T14" fmla="*/ 515 w 1149"/>
              <a:gd name="T15" fmla="*/ 979 h 1030"/>
              <a:gd name="T16" fmla="*/ 51 w 1149"/>
              <a:gd name="T17" fmla="*/ 515 h 1030"/>
              <a:gd name="T18" fmla="*/ 515 w 1149"/>
              <a:gd name="T19" fmla="*/ 51 h 1030"/>
              <a:gd name="T20" fmla="*/ 979 w 1149"/>
              <a:gd name="T21" fmla="*/ 515 h 1030"/>
              <a:gd name="T22" fmla="*/ 515 w 1149"/>
              <a:gd name="T23" fmla="*/ 979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49" h="1030">
                <a:moveTo>
                  <a:pt x="1020" y="412"/>
                </a:moveTo>
                <a:cubicBezTo>
                  <a:pt x="972" y="177"/>
                  <a:pt x="764" y="0"/>
                  <a:pt x="515" y="0"/>
                </a:cubicBezTo>
                <a:cubicBezTo>
                  <a:pt x="231" y="0"/>
                  <a:pt x="0" y="231"/>
                  <a:pt x="0" y="515"/>
                </a:cubicBezTo>
                <a:cubicBezTo>
                  <a:pt x="0" y="799"/>
                  <a:pt x="231" y="1030"/>
                  <a:pt x="515" y="1030"/>
                </a:cubicBezTo>
                <a:cubicBezTo>
                  <a:pt x="764" y="1030"/>
                  <a:pt x="972" y="853"/>
                  <a:pt x="1020" y="618"/>
                </a:cubicBezTo>
                <a:cubicBezTo>
                  <a:pt x="1149" y="515"/>
                  <a:pt x="1149" y="515"/>
                  <a:pt x="1149" y="515"/>
                </a:cubicBezTo>
                <a:lnTo>
                  <a:pt x="1020" y="412"/>
                </a:lnTo>
                <a:close/>
                <a:moveTo>
                  <a:pt x="515" y="979"/>
                </a:moveTo>
                <a:cubicBezTo>
                  <a:pt x="259" y="979"/>
                  <a:pt x="51" y="771"/>
                  <a:pt x="51" y="515"/>
                </a:cubicBezTo>
                <a:cubicBezTo>
                  <a:pt x="51" y="259"/>
                  <a:pt x="259" y="51"/>
                  <a:pt x="515" y="51"/>
                </a:cubicBezTo>
                <a:cubicBezTo>
                  <a:pt x="771" y="51"/>
                  <a:pt x="979" y="259"/>
                  <a:pt x="979" y="515"/>
                </a:cubicBezTo>
                <a:cubicBezTo>
                  <a:pt x="979" y="771"/>
                  <a:pt x="771" y="979"/>
                  <a:pt x="515" y="979"/>
                </a:cubicBezTo>
                <a:close/>
              </a:path>
            </a:pathLst>
          </a:custGeom>
          <a:solidFill>
            <a:srgbClr val="1EB5A7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1004177" y="3573654"/>
            <a:ext cx="1420566" cy="707882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rgbClr val="605E5E"/>
                </a:solidFill>
                <a:latin typeface="Impact" panose="020B0806030902050204" pitchFamily="34" charset="0"/>
                <a:cs typeface="Aharoni" panose="02010803020104030203" pitchFamily="2" charset="-79"/>
              </a:defRPr>
            </a:lvl1pPr>
          </a:lstStyle>
          <a:p>
            <a:r>
              <a:rPr lang="en-US" altLang="zh-CN" dirty="0"/>
              <a:t>Step 1</a:t>
            </a:r>
            <a:endParaRPr lang="zh-CN" altLang="en-US" dirty="0"/>
          </a:p>
        </p:txBody>
      </p:sp>
      <p:sp>
        <p:nvSpPr>
          <p:cNvPr id="112" name="文本框 111"/>
          <p:cNvSpPr txBox="1"/>
          <p:nvPr/>
        </p:nvSpPr>
        <p:spPr>
          <a:xfrm>
            <a:off x="2621768" y="4439618"/>
            <a:ext cx="1767091" cy="707882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rgbClr val="605E5E"/>
                </a:solidFill>
                <a:latin typeface="Impact" panose="020B0806030902050204" pitchFamily="34" charset="0"/>
                <a:cs typeface="Aharoni" panose="02010803020104030203" pitchFamily="2" charset="-79"/>
              </a:defRPr>
            </a:lvl1pPr>
          </a:lstStyle>
          <a:p>
            <a:r>
              <a:rPr lang="en-US" altLang="zh-CN" dirty="0"/>
              <a:t>Step </a:t>
            </a:r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114" name="文本框 113"/>
          <p:cNvSpPr txBox="1"/>
          <p:nvPr/>
        </p:nvSpPr>
        <p:spPr>
          <a:xfrm>
            <a:off x="4260000" y="3576092"/>
            <a:ext cx="1497510" cy="707882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rgbClr val="605E5E"/>
                </a:solidFill>
                <a:latin typeface="Impact" panose="020B0806030902050204" pitchFamily="34" charset="0"/>
                <a:cs typeface="Aharoni" panose="02010803020104030203" pitchFamily="2" charset="-79"/>
              </a:defRPr>
            </a:lvl1pPr>
          </a:lstStyle>
          <a:p>
            <a:r>
              <a:rPr lang="en-US" altLang="zh-CN" dirty="0"/>
              <a:t>Step </a:t>
            </a:r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871024" y="4434484"/>
            <a:ext cx="1686872" cy="461661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r>
              <a:rPr lang="zh-CN" altLang="en-US" sz="2400" dirty="0" smtClean="0"/>
              <a:t>“会”说</a:t>
            </a:r>
            <a:endParaRPr lang="zh-CN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2708592" y="3662151"/>
            <a:ext cx="1415756" cy="830993"/>
          </a:xfrm>
          <a:prstGeom prst="rect">
            <a:avLst/>
          </a:prstGeom>
        </p:spPr>
        <p:txBody>
          <a:bodyPr wrap="none" lIns="91432" tIns="45718" rIns="91432" bIns="45718">
            <a:spAutoFit/>
          </a:bodyPr>
          <a:lstStyle/>
          <a:p>
            <a:r>
              <a:rPr lang="zh-CN" altLang="en-US" sz="2400" dirty="0" smtClean="0"/>
              <a:t>说得</a:t>
            </a:r>
            <a:endParaRPr lang="en-US" altLang="zh-CN" sz="2400" dirty="0" smtClean="0"/>
          </a:p>
          <a:p>
            <a:r>
              <a:rPr lang="zh-CN" altLang="en-US" sz="2400" dirty="0" smtClean="0"/>
              <a:t>“得体”</a:t>
            </a:r>
            <a:endParaRPr lang="zh-CN" altLang="en-US" sz="2400" dirty="0"/>
          </a:p>
        </p:txBody>
      </p:sp>
      <p:sp>
        <p:nvSpPr>
          <p:cNvPr id="33" name="流程图: 手动输入 1"/>
          <p:cNvSpPr/>
          <p:nvPr/>
        </p:nvSpPr>
        <p:spPr>
          <a:xfrm rot="5400000">
            <a:off x="-83974" y="367138"/>
            <a:ext cx="77235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76860" y="1441663"/>
            <a:ext cx="6694976" cy="1962072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700" dirty="0" smtClean="0"/>
              <a:t>国际知名英语教育专家，新标准主编</a:t>
            </a:r>
            <a:r>
              <a:rPr lang="en-US" altLang="zh-CN" sz="2700" dirty="0" smtClean="0">
                <a:solidFill>
                  <a:srgbClr val="CB450F"/>
                </a:solidFill>
              </a:rPr>
              <a:t>Simon </a:t>
            </a:r>
            <a:r>
              <a:rPr lang="en-US" altLang="zh-CN" sz="2700" dirty="0" err="1" smtClean="0">
                <a:solidFill>
                  <a:srgbClr val="CB450F"/>
                </a:solidFill>
              </a:rPr>
              <a:t>Greenall</a:t>
            </a:r>
            <a:r>
              <a:rPr lang="zh-CN" altLang="en-US" sz="2700" dirty="0" smtClean="0"/>
              <a:t>教授为</a:t>
            </a:r>
            <a:r>
              <a:rPr lang="zh-CN" altLang="en-US" sz="2700" dirty="0" smtClean="0">
                <a:solidFill>
                  <a:srgbClr val="CB450F"/>
                </a:solidFill>
              </a:rPr>
              <a:t>中国大学生</a:t>
            </a:r>
            <a:r>
              <a:rPr lang="zh-CN" altLang="en-US" sz="2700" dirty="0" smtClean="0"/>
              <a:t>量身打造</a:t>
            </a:r>
            <a:r>
              <a:rPr lang="zh-CN" altLang="en-US" sz="2700" dirty="0" smtClean="0">
                <a:solidFill>
                  <a:srgbClr val="CB450F"/>
                </a:solidFill>
              </a:rPr>
              <a:t>跨文化交际三部曲。</a:t>
            </a:r>
            <a:endParaRPr lang="zh-CN" altLang="en-US" sz="2700" dirty="0">
              <a:solidFill>
                <a:srgbClr val="CB450F"/>
              </a:solidFill>
            </a:endParaRPr>
          </a:p>
        </p:txBody>
      </p:sp>
      <p:grpSp>
        <p:nvGrpSpPr>
          <p:cNvPr id="7" name="组合 16"/>
          <p:cNvGrpSpPr>
            <a:grpSpLocks/>
          </p:cNvGrpSpPr>
          <p:nvPr/>
        </p:nvGrpSpPr>
        <p:grpSpPr bwMode="auto">
          <a:xfrm>
            <a:off x="6293645" y="2880416"/>
            <a:ext cx="2617880" cy="2871867"/>
            <a:chOff x="1549400" y="540693"/>
            <a:chExt cx="2008188" cy="2240607"/>
          </a:xfrm>
        </p:grpSpPr>
        <p:pic>
          <p:nvPicPr>
            <p:cNvPr id="43" name="图片 13" descr="文化口语教程 上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9400" y="540693"/>
              <a:ext cx="1149350" cy="160560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4" name="图片 14" descr="文化口语教程 下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6496" y="1168727"/>
              <a:ext cx="1151092" cy="161257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39" name="文本框 5"/>
          <p:cNvSpPr txBox="1"/>
          <p:nvPr/>
        </p:nvSpPr>
        <p:spPr>
          <a:xfrm>
            <a:off x="859908" y="768800"/>
            <a:ext cx="3210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dirty="0" smtClean="0"/>
              <a:t>|</a:t>
            </a:r>
            <a:r>
              <a:rPr lang="zh-CN" altLang="en-US" sz="2400" dirty="0" smtClean="0"/>
              <a:t>语言文化类</a:t>
            </a:r>
            <a:r>
              <a:rPr lang="en-US" altLang="zh-CN" sz="2400" dirty="0" smtClean="0"/>
              <a:t>|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91448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平行四边形 31"/>
          <p:cNvSpPr/>
          <p:nvPr/>
        </p:nvSpPr>
        <p:spPr>
          <a:xfrm>
            <a:off x="2995882" y="3035090"/>
            <a:ext cx="4753271" cy="1306660"/>
          </a:xfrm>
          <a:prstGeom prst="parallelogram">
            <a:avLst>
              <a:gd name="adj" fmla="val 52253"/>
            </a:avLst>
          </a:prstGeom>
          <a:solidFill>
            <a:srgbClr val="05869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2000" b="1" dirty="0"/>
          </a:p>
        </p:txBody>
      </p:sp>
      <p:sp>
        <p:nvSpPr>
          <p:cNvPr id="31" name="平行四边形 30"/>
          <p:cNvSpPr/>
          <p:nvPr/>
        </p:nvSpPr>
        <p:spPr>
          <a:xfrm>
            <a:off x="3334098" y="1611825"/>
            <a:ext cx="4119761" cy="1146366"/>
          </a:xfrm>
          <a:prstGeom prst="parallelogram">
            <a:avLst>
              <a:gd name="adj" fmla="val 52253"/>
            </a:avLst>
          </a:prstGeom>
          <a:solidFill>
            <a:srgbClr val="05869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2000" b="1" dirty="0"/>
          </a:p>
        </p:txBody>
      </p:sp>
      <p:pic>
        <p:nvPicPr>
          <p:cNvPr id="1027" name="Picture 3" descr="C:\Documents and Settings\gaoyl\桌面\临时\QQ截图2016071416410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5934" y="3285343"/>
            <a:ext cx="1941156" cy="2613320"/>
          </a:xfrm>
          <a:prstGeom prst="rect">
            <a:avLst/>
          </a:prstGeom>
          <a:noFill/>
        </p:spPr>
      </p:pic>
      <p:sp>
        <p:nvSpPr>
          <p:cNvPr id="13" name="流程图: 手动输入 1"/>
          <p:cNvSpPr/>
          <p:nvPr/>
        </p:nvSpPr>
        <p:spPr>
          <a:xfrm rot="5400000">
            <a:off x="-76831" y="367138"/>
            <a:ext cx="77235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"/>
          <p:cNvSpPr txBox="1"/>
          <p:nvPr/>
        </p:nvSpPr>
        <p:spPr>
          <a:xfrm>
            <a:off x="613403" y="85074"/>
            <a:ext cx="1000125" cy="1231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smtClean="0"/>
              <a:t>2</a:t>
            </a:r>
            <a:endParaRPr lang="zh-CN" altLang="en-US" sz="7200" b="1" dirty="0"/>
          </a:p>
        </p:txBody>
      </p:sp>
      <p:sp>
        <p:nvSpPr>
          <p:cNvPr id="21" name="文本框 3"/>
          <p:cNvSpPr txBox="1"/>
          <p:nvPr/>
        </p:nvSpPr>
        <p:spPr>
          <a:xfrm>
            <a:off x="1069810" y="402057"/>
            <a:ext cx="1926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 smtClean="0"/>
              <a:t>建设优质资源</a:t>
            </a:r>
            <a:endParaRPr lang="zh-CN" altLang="en-US" sz="2400" b="1" spc="300" dirty="0"/>
          </a:p>
        </p:txBody>
      </p:sp>
      <p:sp>
        <p:nvSpPr>
          <p:cNvPr id="25" name="文本框 5"/>
          <p:cNvSpPr txBox="1"/>
          <p:nvPr/>
        </p:nvSpPr>
        <p:spPr>
          <a:xfrm>
            <a:off x="1077080" y="768800"/>
            <a:ext cx="3210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000" dirty="0" smtClean="0"/>
              <a:t>|</a:t>
            </a:r>
            <a:r>
              <a:rPr lang="zh-CN" altLang="en-US" sz="2000" dirty="0" smtClean="0"/>
              <a:t>语言文化类</a:t>
            </a:r>
            <a:r>
              <a:rPr lang="en-US" altLang="zh-CN" sz="2000" dirty="0" smtClean="0"/>
              <a:t>|</a:t>
            </a:r>
            <a:endParaRPr lang="zh-CN" altLang="en-US" sz="2000" dirty="0"/>
          </a:p>
        </p:txBody>
      </p:sp>
      <p:pic>
        <p:nvPicPr>
          <p:cNvPr id="1026" name="Picture 2" descr="C:\Documents and Settings\gaoyl\桌面\临时\QQ截图2016071416114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321" y="1368570"/>
            <a:ext cx="2025809" cy="2753979"/>
          </a:xfrm>
          <a:prstGeom prst="rect">
            <a:avLst/>
          </a:prstGeom>
          <a:noFill/>
        </p:spPr>
      </p:pic>
      <p:sp>
        <p:nvSpPr>
          <p:cNvPr id="18" name="矩形 17"/>
          <p:cNvSpPr/>
          <p:nvPr/>
        </p:nvSpPr>
        <p:spPr>
          <a:xfrm>
            <a:off x="7476344" y="2460464"/>
            <a:ext cx="1364106" cy="612559"/>
          </a:xfrm>
          <a:prstGeom prst="rect">
            <a:avLst/>
          </a:prstGeom>
          <a:noFill/>
          <a:ln>
            <a:noFill/>
          </a:ln>
          <a:effectLst>
            <a:outerShdw blurRad="190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r>
              <a:rPr lang="zh-CN" altLang="en-US" sz="2400" b="1" dirty="0" smtClean="0">
                <a:solidFill>
                  <a:srgbClr val="E74C2E"/>
                </a:solidFill>
              </a:rPr>
              <a:t>商务篇</a:t>
            </a:r>
            <a:endParaRPr lang="en-US" altLang="zh-CN" sz="2400" b="1" dirty="0" smtClean="0">
              <a:solidFill>
                <a:srgbClr val="E74C2E"/>
              </a:solidFill>
            </a:endParaRPr>
          </a:p>
          <a:p>
            <a:pPr algn="ctr"/>
            <a:r>
              <a:rPr lang="en-US" altLang="zh-CN" sz="2400" b="1" dirty="0" smtClean="0">
                <a:solidFill>
                  <a:srgbClr val="E74C2E"/>
                </a:solidFill>
              </a:rPr>
              <a:t>2016.12</a:t>
            </a:r>
            <a:endParaRPr lang="zh-CN" altLang="en-US" sz="2400" b="1" dirty="0">
              <a:solidFill>
                <a:srgbClr val="E74C2E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698189" y="1919295"/>
            <a:ext cx="3238510" cy="111579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场景式的故事编排，情境真实</a:t>
            </a:r>
          </a:p>
          <a:p>
            <a:pPr algn="ctr"/>
            <a:endParaRPr lang="zh-CN" altLang="en-US" sz="24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430240" y="3165979"/>
            <a:ext cx="3731312" cy="112120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涵盖赴美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旅行</a:t>
            </a:r>
            <a:r>
              <a:rPr lang="zh-CN" altLang="en-US" sz="2400" b="1" dirty="0" smtClean="0">
                <a:solidFill>
                  <a:schemeClr val="bg1"/>
                </a:solidFill>
              </a:rPr>
              <a:t>、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求学</a:t>
            </a:r>
            <a:r>
              <a:rPr lang="zh-CN" altLang="en-US" sz="2400" b="1" dirty="0" smtClean="0">
                <a:solidFill>
                  <a:schemeClr val="bg1"/>
                </a:solidFill>
              </a:rPr>
              <a:t>和进行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商务</a:t>
            </a:r>
            <a:r>
              <a:rPr lang="zh-CN" altLang="en-US" sz="2400" b="1" dirty="0" smtClean="0">
                <a:solidFill>
                  <a:schemeClr val="bg1"/>
                </a:solidFill>
              </a:rPr>
              <a:t>活动时的常见语言和跨文化交际场景</a:t>
            </a:r>
          </a:p>
        </p:txBody>
      </p:sp>
    </p:spTree>
    <p:extLst>
      <p:ext uri="{BB962C8B-B14F-4D97-AF65-F5344CB8AC3E}">
        <p14:creationId xmlns:p14="http://schemas.microsoft.com/office/powerpoint/2010/main" val="50121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3710" y="3962406"/>
            <a:ext cx="1774248" cy="2175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9382" y="4067180"/>
            <a:ext cx="1722683" cy="2178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5844" y="4027469"/>
            <a:ext cx="1810277" cy="2198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流程图: 手动输入 1"/>
          <p:cNvSpPr/>
          <p:nvPr/>
        </p:nvSpPr>
        <p:spPr>
          <a:xfrm rot="5400000">
            <a:off x="-76831" y="367138"/>
            <a:ext cx="77235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2128840" y="1400179"/>
            <a:ext cx="1871663" cy="2104567"/>
            <a:chOff x="2239533" y="1081311"/>
            <a:chExt cx="2713468" cy="2299606"/>
          </a:xfrm>
          <a:noFill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533" y="1081311"/>
              <a:ext cx="2713468" cy="2299606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  <p:sp>
          <p:nvSpPr>
            <p:cNvPr id="16" name="矩形 15"/>
            <p:cNvSpPr/>
            <p:nvPr/>
          </p:nvSpPr>
          <p:spPr>
            <a:xfrm>
              <a:off x="2933701" y="1419225"/>
              <a:ext cx="1609724" cy="1219200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 smtClean="0"/>
                <a:t>经典教材更新改版</a:t>
              </a:r>
              <a:endParaRPr lang="zh-CN" altLang="en-US" sz="2400" b="1" dirty="0"/>
            </a:p>
          </p:txBody>
        </p:sp>
      </p:grpSp>
      <p:grpSp>
        <p:nvGrpSpPr>
          <p:cNvPr id="20" name="组合 19"/>
          <p:cNvGrpSpPr/>
          <p:nvPr/>
        </p:nvGrpSpPr>
        <p:grpSpPr>
          <a:xfrm rot="890032">
            <a:off x="4767866" y="1454557"/>
            <a:ext cx="1972851" cy="2081993"/>
            <a:chOff x="2239533" y="1081311"/>
            <a:chExt cx="2713468" cy="229960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533" y="1081311"/>
              <a:ext cx="2713468" cy="2299606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24" name="矩形 23"/>
            <p:cNvSpPr/>
            <p:nvPr/>
          </p:nvSpPr>
          <p:spPr>
            <a:xfrm>
              <a:off x="2933701" y="1419225"/>
              <a:ext cx="1609724" cy="121920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 smtClean="0"/>
                <a:t>配套资源更加完善</a:t>
              </a:r>
              <a:endParaRPr lang="zh-CN" altLang="en-US" sz="2400" b="1" dirty="0"/>
            </a:p>
          </p:txBody>
        </p:sp>
      </p:grpSp>
      <p:sp>
        <p:nvSpPr>
          <p:cNvPr id="25" name="文本框 5"/>
          <p:cNvSpPr txBox="1"/>
          <p:nvPr/>
        </p:nvSpPr>
        <p:spPr>
          <a:xfrm>
            <a:off x="790066" y="731688"/>
            <a:ext cx="3210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dirty="0" smtClean="0"/>
              <a:t>|</a:t>
            </a:r>
            <a:r>
              <a:rPr lang="zh-CN" altLang="en-US" sz="2400" dirty="0" smtClean="0"/>
              <a:t>语言文化类</a:t>
            </a:r>
            <a:r>
              <a:rPr lang="en-US" altLang="zh-CN" sz="2400" dirty="0" smtClean="0"/>
              <a:t>|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991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420428" y="1429896"/>
            <a:ext cx="8535987" cy="72813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zh-CN" altLang="en-US" sz="4700" b="1" dirty="0">
                <a:solidFill>
                  <a:srgbClr val="FFD4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后续课程</a:t>
            </a:r>
          </a:p>
        </p:txBody>
      </p:sp>
      <p:sp>
        <p:nvSpPr>
          <p:cNvPr id="26" name="任意多边形 14"/>
          <p:cNvSpPr/>
          <p:nvPr/>
        </p:nvSpPr>
        <p:spPr>
          <a:xfrm>
            <a:off x="1855033" y="2113612"/>
            <a:ext cx="1405328" cy="446807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2750" tIns="783305" rIns="412751" bIns="783304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rgbClr val="FFD478"/>
                </a:solidFill>
                <a:latin typeface="微软雅黑" pitchFamily="34" charset="-122"/>
                <a:ea typeface="微软雅黑" pitchFamily="34" charset="-122"/>
              </a:rPr>
              <a:t>语</a:t>
            </a:r>
            <a:endParaRPr lang="en-US" altLang="zh-CN" sz="2400" b="1" dirty="0" smtClean="0">
              <a:solidFill>
                <a:srgbClr val="FFD478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rgbClr val="FFD478"/>
                </a:solidFill>
                <a:latin typeface="微软雅黑" pitchFamily="34" charset="-122"/>
                <a:ea typeface="微软雅黑" pitchFamily="34" charset="-122"/>
              </a:rPr>
              <a:t>言</a:t>
            </a:r>
            <a:endParaRPr lang="en-US" altLang="zh-CN" sz="2400" b="1" dirty="0" smtClean="0">
              <a:solidFill>
                <a:srgbClr val="FFD478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rgbClr val="FFD478"/>
                </a:solidFill>
                <a:latin typeface="微软雅黑" pitchFamily="34" charset="-122"/>
                <a:ea typeface="微软雅黑" pitchFamily="34" charset="-122"/>
              </a:rPr>
              <a:t>文</a:t>
            </a:r>
            <a:endParaRPr lang="en-US" altLang="zh-CN" sz="2400" b="1" dirty="0" smtClean="0">
              <a:solidFill>
                <a:srgbClr val="FFD478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rgbClr val="FFD478"/>
                </a:solidFill>
                <a:latin typeface="微软雅黑" pitchFamily="34" charset="-122"/>
                <a:ea typeface="微软雅黑" pitchFamily="34" charset="-122"/>
              </a:rPr>
              <a:t>化</a:t>
            </a:r>
            <a:endParaRPr lang="en-US" altLang="zh-CN" sz="2400" b="1" dirty="0" smtClean="0">
              <a:solidFill>
                <a:srgbClr val="FFD478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rgbClr val="FFD478"/>
                </a:solidFill>
                <a:latin typeface="微软雅黑" pitchFamily="34" charset="-122"/>
                <a:ea typeface="微软雅黑" pitchFamily="34" charset="-122"/>
              </a:rPr>
              <a:t>类</a:t>
            </a:r>
            <a:endParaRPr lang="zh-CN" altLang="en-US" sz="2400" kern="1200" dirty="0"/>
          </a:p>
        </p:txBody>
      </p:sp>
      <p:sp>
        <p:nvSpPr>
          <p:cNvPr id="27" name="任意多边形 15"/>
          <p:cNvSpPr/>
          <p:nvPr/>
        </p:nvSpPr>
        <p:spPr>
          <a:xfrm>
            <a:off x="3451486" y="2113611"/>
            <a:ext cx="1611836" cy="465444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2750" tIns="861630" rIns="412751" bIns="861630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语</a:t>
            </a:r>
            <a:endParaRPr lang="en-US" altLang="zh-CN" sz="24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言</a:t>
            </a:r>
            <a:endParaRPr lang="en-US" altLang="zh-CN" sz="24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技</a:t>
            </a:r>
            <a:endParaRPr lang="en-US" altLang="zh-CN" sz="24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能</a:t>
            </a:r>
            <a:endParaRPr lang="en-US" altLang="zh-CN" sz="24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类</a:t>
            </a:r>
            <a:endParaRPr lang="zh-CN" altLang="en-US" sz="2400" kern="1200" dirty="0">
              <a:solidFill>
                <a:schemeClr val="tx1"/>
              </a:solidFill>
            </a:endParaRPr>
          </a:p>
        </p:txBody>
      </p:sp>
      <p:sp>
        <p:nvSpPr>
          <p:cNvPr id="28" name="任意多边形 16"/>
          <p:cNvSpPr/>
          <p:nvPr/>
        </p:nvSpPr>
        <p:spPr>
          <a:xfrm>
            <a:off x="5452672" y="2248524"/>
            <a:ext cx="1451362" cy="460947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2750" tIns="947795" rIns="412751" bIns="947794" numCol="1" spcCol="1270" anchor="ctr" anchorCtr="0">
            <a:noAutofit/>
          </a:bodyPr>
          <a:lstStyle/>
          <a:p>
            <a:r>
              <a:rPr lang="zh-CN" altLang="en-US" sz="2400" b="1" dirty="0" smtClean="0">
                <a:solidFill>
                  <a:srgbClr val="FFD478"/>
                </a:solidFill>
                <a:latin typeface="微软雅黑" pitchFamily="34" charset="-122"/>
                <a:ea typeface="微软雅黑" pitchFamily="34" charset="-122"/>
              </a:rPr>
              <a:t> 专</a:t>
            </a:r>
            <a:endParaRPr lang="en-US" altLang="zh-CN" sz="2400" b="1" dirty="0" smtClean="0">
              <a:solidFill>
                <a:srgbClr val="FFD478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400" b="1" dirty="0" smtClean="0">
                <a:solidFill>
                  <a:srgbClr val="FFD478"/>
                </a:solidFill>
                <a:latin typeface="微软雅黑" pitchFamily="34" charset="-122"/>
                <a:ea typeface="微软雅黑" pitchFamily="34" charset="-122"/>
              </a:rPr>
              <a:t> 门</a:t>
            </a:r>
            <a:endParaRPr lang="en-US" altLang="zh-CN" sz="2400" b="1" dirty="0" smtClean="0">
              <a:solidFill>
                <a:srgbClr val="FFD478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400" b="1" dirty="0" smtClean="0">
                <a:solidFill>
                  <a:srgbClr val="FFD478"/>
                </a:solidFill>
                <a:latin typeface="微软雅黑" pitchFamily="34" charset="-122"/>
                <a:ea typeface="微软雅黑" pitchFamily="34" charset="-122"/>
              </a:rPr>
              <a:t> 用</a:t>
            </a:r>
            <a:endParaRPr lang="en-US" altLang="zh-CN" sz="2400" b="1" dirty="0" smtClean="0">
              <a:solidFill>
                <a:srgbClr val="FFD478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400" b="1" dirty="0" smtClean="0">
                <a:solidFill>
                  <a:srgbClr val="FFD478"/>
                </a:solidFill>
                <a:latin typeface="微软雅黑" pitchFamily="34" charset="-122"/>
                <a:ea typeface="微软雅黑" pitchFamily="34" charset="-122"/>
              </a:rPr>
              <a:t> 途</a:t>
            </a:r>
            <a:endParaRPr lang="en-US" altLang="zh-CN" sz="2400" b="1" dirty="0" smtClean="0">
              <a:solidFill>
                <a:srgbClr val="FFD478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400" b="1" dirty="0" smtClean="0">
                <a:solidFill>
                  <a:srgbClr val="FFD478"/>
                </a:solidFill>
                <a:latin typeface="微软雅黑" pitchFamily="34" charset="-122"/>
                <a:ea typeface="微软雅黑" pitchFamily="34" charset="-122"/>
              </a:rPr>
              <a:t> 英</a:t>
            </a:r>
            <a:endParaRPr lang="en-US" altLang="zh-CN" sz="2400" b="1" dirty="0" smtClean="0">
              <a:solidFill>
                <a:srgbClr val="FFD478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400" b="1" dirty="0" smtClean="0">
                <a:solidFill>
                  <a:srgbClr val="FFD478"/>
                </a:solidFill>
                <a:latin typeface="微软雅黑" pitchFamily="34" charset="-122"/>
                <a:ea typeface="微软雅黑" pitchFamily="34" charset="-122"/>
              </a:rPr>
              <a:t> 语</a:t>
            </a:r>
            <a:endParaRPr lang="zh-CN" altLang="en-US" sz="2400" b="1" dirty="0">
              <a:solidFill>
                <a:srgbClr val="FFD47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流程图: 手动输入 10"/>
          <p:cNvSpPr/>
          <p:nvPr/>
        </p:nvSpPr>
        <p:spPr>
          <a:xfrm rot="5400000">
            <a:off x="-69687" y="367138"/>
            <a:ext cx="77235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55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3" name="矩形 3"/>
          <p:cNvSpPr>
            <a:spLocks noChangeArrowheads="1"/>
          </p:cNvSpPr>
          <p:nvPr/>
        </p:nvSpPr>
        <p:spPr bwMode="auto">
          <a:xfrm>
            <a:off x="3654453" y="680981"/>
            <a:ext cx="2117725" cy="80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zh-CN" altLang="en-US" sz="4400" b="1" dirty="0" smtClean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sym typeface="Roboto Th" pitchFamily="2" charset="0"/>
              </a:rPr>
              <a:t>口语类</a:t>
            </a:r>
            <a:endParaRPr lang="en-US" sz="4400" b="1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sym typeface="Roboto Th" pitchFamily="2" charset="0"/>
            </a:endParaRPr>
          </a:p>
        </p:txBody>
      </p:sp>
      <p:sp>
        <p:nvSpPr>
          <p:cNvPr id="9" name="文本框 5"/>
          <p:cNvSpPr txBox="1"/>
          <p:nvPr/>
        </p:nvSpPr>
        <p:spPr>
          <a:xfrm>
            <a:off x="798111" y="667051"/>
            <a:ext cx="3210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dirty="0" smtClean="0"/>
              <a:t>|</a:t>
            </a:r>
            <a:r>
              <a:rPr lang="zh-CN" altLang="en-US" sz="2400" dirty="0" smtClean="0"/>
              <a:t>语言技能类</a:t>
            </a:r>
            <a:r>
              <a:rPr lang="en-US" altLang="zh-CN" sz="2400" dirty="0" smtClean="0"/>
              <a:t>|</a:t>
            </a:r>
            <a:endParaRPr lang="zh-CN" altLang="en-US" sz="2400" dirty="0"/>
          </a:p>
        </p:txBody>
      </p:sp>
      <p:sp>
        <p:nvSpPr>
          <p:cNvPr id="10" name="流程图: 手动输入 1"/>
          <p:cNvSpPr/>
          <p:nvPr/>
        </p:nvSpPr>
        <p:spPr>
          <a:xfrm rot="5400000">
            <a:off x="-76831" y="367138"/>
            <a:ext cx="77235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1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62784"/>
              </p:ext>
            </p:extLst>
          </p:nvPr>
        </p:nvGraphicFramePr>
        <p:xfrm>
          <a:off x="3356901" y="1685700"/>
          <a:ext cx="5569386" cy="2959514"/>
        </p:xfrm>
        <a:graphic>
          <a:graphicData uri="http://schemas.openxmlformats.org/drawingml/2006/table">
            <a:tbl>
              <a:tblPr/>
              <a:tblGrid>
                <a:gridCol w="5569386"/>
              </a:tblGrid>
              <a:tr h="71514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宋体" pitchFamily="2" charset="-122"/>
                        </a:rPr>
                        <a:t>大学英语文化口语教程 （上、下）</a:t>
                      </a:r>
                    </a:p>
                  </a:txBody>
                  <a:tcPr marL="68580" marR="68580" marT="45724" marB="45724" anchor="ctr" horzOverflow="overflow">
                    <a:lnL w="12700" cap="flat" cmpd="sng" algn="ctr">
                      <a:solidFill>
                        <a:srgbClr val="0586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86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86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86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13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宋体" pitchFamily="2" charset="-122"/>
                        </a:rPr>
                        <a:t>大学英语口语进阶：交际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rPr>
                        <a:t>·</a:t>
                      </a: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宋体" pitchFamily="2" charset="-122"/>
                        </a:rPr>
                        <a:t>文化</a:t>
                      </a:r>
                      <a:endParaRPr kumimoji="0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  <a:sym typeface="Arial" pitchFamily="34" charset="0"/>
                      </a:endParaRPr>
                    </a:p>
                  </a:txBody>
                  <a:tcPr marL="68580" marR="68580" marT="45724" marB="45724" anchor="ctr" horzOverflow="overflow">
                    <a:lnL w="12700" cap="flat" cmpd="sng" algn="ctr">
                      <a:solidFill>
                        <a:srgbClr val="0586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86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86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86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13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宋体" pitchFamily="2" charset="-122"/>
                        </a:rPr>
                        <a:t>大学英语口语进阶：思辨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rPr>
                        <a:t>·</a:t>
                      </a: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宋体" pitchFamily="2" charset="-122"/>
                        </a:rPr>
                        <a:t>学术</a:t>
                      </a:r>
                      <a:endParaRPr kumimoji="0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  <a:sym typeface="Arial" pitchFamily="34" charset="0"/>
                      </a:endParaRPr>
                    </a:p>
                  </a:txBody>
                  <a:tcPr marL="68580" marR="68580" marT="45724" marB="45724" anchor="ctr" horzOverflow="overflow">
                    <a:lnL w="12700" cap="flat" cmpd="sng" algn="ctr">
                      <a:solidFill>
                        <a:srgbClr val="0586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86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86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86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931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宋体" pitchFamily="2" charset="-122"/>
                        </a:rPr>
                        <a:t>大学</a:t>
                      </a: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宋体" pitchFamily="2" charset="-122"/>
                        </a:rPr>
                        <a:t>交际口语</a:t>
                      </a:r>
                      <a:r>
                        <a:rPr kumimoji="0" 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宋体" pitchFamily="2" charset="-122"/>
                        </a:rPr>
                        <a:t>教程</a:t>
                      </a:r>
                      <a:endParaRPr kumimoji="0" 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  <a:sym typeface="Arial" pitchFamily="34" charset="0"/>
                      </a:endParaRPr>
                    </a:p>
                  </a:txBody>
                  <a:tcPr marL="68580" marR="68580" marT="45724" marB="45724" anchor="ctr" horzOverflow="overflow">
                    <a:lnL w="12700" cap="flat" cmpd="sng" algn="ctr">
                      <a:solidFill>
                        <a:srgbClr val="0586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86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86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86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0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宋体" pitchFamily="2" charset="-122"/>
                        </a:rPr>
                        <a:t>新世纪英语口语教程（修订版）（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宋体" pitchFamily="2" charset="-122"/>
                        </a:rPr>
                        <a:t>1-3</a:t>
                      </a: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宋体" pitchFamily="2" charset="-122"/>
                        </a:rPr>
                        <a:t>）</a:t>
                      </a: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marL="68580" marR="68580" marT="45724" marB="45724" anchor="ctr" horzOverflow="overflow">
                    <a:lnL w="12700" cap="flat" cmpd="sng" algn="ctr">
                      <a:solidFill>
                        <a:srgbClr val="0586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86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86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86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Picture 42" descr="口语上册封面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/>
          <a:stretch>
            <a:fillRect/>
          </a:stretch>
        </p:blipFill>
        <p:spPr bwMode="auto">
          <a:xfrm>
            <a:off x="283028" y="1926094"/>
            <a:ext cx="1350170" cy="1994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图片 10" descr="QQ截图2014031023052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8271" y="4904081"/>
            <a:ext cx="1026538" cy="1617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1" descr="QQ截图2014031023055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65909" y="4889794"/>
            <a:ext cx="1021850" cy="1637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图片 15" descr="QQ截图2014031023060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8193" y="4891380"/>
            <a:ext cx="1054663" cy="1661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图片 15" descr="文化口语教程 上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49919" y="4493948"/>
            <a:ext cx="1106982" cy="1740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图片 16" descr="文化口语教程 下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89488" y="4755533"/>
            <a:ext cx="1125149" cy="1776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9">
            <a:lum bright="-12000" contrast="24000"/>
          </a:blip>
          <a:srcRect/>
          <a:stretch>
            <a:fillRect/>
          </a:stretch>
        </p:blipFill>
        <p:spPr bwMode="auto">
          <a:xfrm>
            <a:off x="543932" y="3072724"/>
            <a:ext cx="1350183" cy="1969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Administrator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260" y="4904081"/>
            <a:ext cx="1141918" cy="165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02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2" name="Group 4"/>
          <p:cNvGraphicFramePr>
            <a:graphicFrameLocks noGrp="1"/>
          </p:cNvGraphicFramePr>
          <p:nvPr/>
        </p:nvGraphicFramePr>
        <p:xfrm>
          <a:off x="3679372" y="2017486"/>
          <a:ext cx="4876800" cy="3570514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876800"/>
              </a:tblGrid>
              <a:tr h="928530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Calibri" pitchFamily="34" charset="0"/>
                        </a:rPr>
                        <a:t>大学英语写作教程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Calibri" pitchFamily="34" charset="0"/>
                        </a:rPr>
                        <a:t>——</a:t>
                      </a:r>
                      <a:r>
                        <a:rPr kumimoji="0" lang="zh-CN" alt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Calibri" pitchFamily="34" charset="0"/>
                        </a:rPr>
                        <a:t>从创新思维到批判思维 </a:t>
                      </a: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marT="60965" marB="60965" anchor="ctr" horzOverflow="overflow"/>
                </a:tc>
              </a:tr>
              <a:tr h="706233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Calibri" pitchFamily="34" charset="0"/>
                        </a:rPr>
                        <a:t>新世纪实用英语写作（第三版） </a:t>
                      </a: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marT="60965" marB="60965" anchor="ctr" horzOverflow="overflow"/>
                </a:tc>
              </a:tr>
              <a:tr h="707984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Calibri" pitchFamily="34" charset="0"/>
                        </a:rPr>
                        <a:t>实用英语写作</a:t>
                      </a:r>
                      <a:endParaRPr kumimoji="0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marT="60965" marB="60965" anchor="ctr" horzOverflow="overflow"/>
                </a:tc>
              </a:tr>
              <a:tr h="521534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Calibri" pitchFamily="34" charset="0"/>
                        </a:rPr>
                        <a:t>美国大学英语写作（第九版）</a:t>
                      </a: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marT="60965" marB="60965" anchor="ctr" horzOverflow="overflow"/>
                </a:tc>
              </a:tr>
              <a:tr h="706233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Calibri" pitchFamily="34" charset="0"/>
                        </a:rPr>
                        <a:t>简明英语写作教程（第三版） 	</a:t>
                      </a: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marT="60965" marB="60965" anchor="ctr" horzOverflow="overflow"/>
                </a:tc>
              </a:tr>
            </a:tbl>
          </a:graphicData>
        </a:graphic>
      </p:graphicFrame>
      <p:sp>
        <p:nvSpPr>
          <p:cNvPr id="19473" name="矩形 3"/>
          <p:cNvSpPr>
            <a:spLocks noChangeArrowheads="1"/>
          </p:cNvSpPr>
          <p:nvPr/>
        </p:nvSpPr>
        <p:spPr bwMode="auto">
          <a:xfrm>
            <a:off x="3654453" y="896427"/>
            <a:ext cx="2117725" cy="80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zh-CN" altLang="en-US" sz="4400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sym typeface="Roboto Th" pitchFamily="2" charset="0"/>
              </a:rPr>
              <a:t>写作类</a:t>
            </a:r>
            <a:endParaRPr lang="en-US" sz="4400" b="1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sym typeface="Roboto Th" pitchFamily="2" charset="0"/>
            </a:endParaRPr>
          </a:p>
        </p:txBody>
      </p:sp>
      <p:pic>
        <p:nvPicPr>
          <p:cNvPr id="174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304" y="1796460"/>
            <a:ext cx="1810640" cy="24532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7" name="Picture 2" descr="C:\Documents and Settings\Administrator\Application Data\Tencent\Users\1159915755\QQ\WinTemp\RichOle\ZW[6~S5[I{G5UATI5[{ULD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9461" y="3176458"/>
            <a:ext cx="1841163" cy="23096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文本框 5"/>
          <p:cNvSpPr txBox="1"/>
          <p:nvPr/>
        </p:nvSpPr>
        <p:spPr>
          <a:xfrm>
            <a:off x="860104" y="680981"/>
            <a:ext cx="3210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dirty="0" smtClean="0"/>
              <a:t>|</a:t>
            </a:r>
            <a:r>
              <a:rPr lang="zh-CN" altLang="en-US" sz="2400" dirty="0" smtClean="0"/>
              <a:t>语言技能类</a:t>
            </a:r>
            <a:r>
              <a:rPr lang="en-US" altLang="zh-CN" sz="2400" dirty="0" smtClean="0"/>
              <a:t>|</a:t>
            </a:r>
            <a:endParaRPr lang="zh-CN" altLang="en-US" sz="2400" dirty="0"/>
          </a:p>
        </p:txBody>
      </p:sp>
      <p:sp>
        <p:nvSpPr>
          <p:cNvPr id="10" name="流程图: 手动输入 1"/>
          <p:cNvSpPr/>
          <p:nvPr/>
        </p:nvSpPr>
        <p:spPr>
          <a:xfrm rot="5400000">
            <a:off x="-76831" y="367138"/>
            <a:ext cx="77235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10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969" y="1056315"/>
            <a:ext cx="886503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新时期的</a:t>
            </a:r>
            <a:r>
              <a:rPr lang="zh-CN" altLang="en-US" sz="4800" b="1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教师</a:t>
            </a:r>
            <a:r>
              <a:rPr lang="zh-CN" altLang="en-US" sz="4800" b="1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角色转变</a:t>
            </a:r>
            <a:endParaRPr lang="en-US" altLang="zh-CN" sz="4800" b="1" dirty="0" smtClean="0">
              <a:solidFill>
                <a:srgbClr val="FF0000"/>
              </a:solidFill>
              <a:latin typeface="华文中宋" pitchFamily="2" charset="-122"/>
              <a:ea typeface="华文中宋" pitchFamily="2" charset="-122"/>
            </a:endParaRPr>
          </a:p>
          <a:p>
            <a:pPr algn="ctr"/>
            <a:endParaRPr lang="en-US" altLang="zh-CN" sz="2800" b="1" dirty="0" smtClean="0"/>
          </a:p>
          <a:p>
            <a:r>
              <a:rPr lang="zh-CN" altLang="en-US" sz="2800" b="1" dirty="0" smtClean="0"/>
              <a:t>一、由</a:t>
            </a:r>
            <a:r>
              <a:rPr lang="zh-CN" altLang="en-US" sz="2800" b="1" dirty="0"/>
              <a:t>知识的讲授者</a:t>
            </a:r>
            <a:r>
              <a:rPr lang="zh-CN" altLang="en-US" sz="2800" b="1" dirty="0" smtClean="0"/>
              <a:t>变为课程</a:t>
            </a:r>
            <a:r>
              <a:rPr lang="zh-CN" altLang="en-US" sz="2800" b="1" dirty="0"/>
              <a:t>资源的创生者和传播</a:t>
            </a:r>
            <a:r>
              <a:rPr lang="zh-CN" altLang="en-US" sz="2800" b="1" dirty="0" smtClean="0"/>
              <a:t>者</a:t>
            </a:r>
            <a:endParaRPr lang="en-US" altLang="zh-CN" sz="2800" b="1" dirty="0" smtClean="0"/>
          </a:p>
          <a:p>
            <a:r>
              <a:rPr lang="zh-CN" altLang="en-US" sz="2800" b="1" dirty="0"/>
              <a:t>　</a:t>
            </a:r>
            <a:endParaRPr lang="en-US" altLang="zh-CN" sz="2800" b="1" dirty="0"/>
          </a:p>
          <a:p>
            <a:r>
              <a:rPr lang="zh-CN" altLang="en-US" sz="2800" b="1" dirty="0" smtClean="0"/>
              <a:t>二、由</a:t>
            </a:r>
            <a:r>
              <a:rPr lang="zh-CN" altLang="en-US" sz="2800" b="1" dirty="0"/>
              <a:t>能力的训练者变为创建能力训练情境的</a:t>
            </a:r>
            <a:r>
              <a:rPr lang="zh-CN" altLang="en-US" sz="2800" b="1" dirty="0" smtClean="0"/>
              <a:t>策划者</a:t>
            </a:r>
            <a:endParaRPr lang="en-US" altLang="zh-CN" sz="2800" b="1" dirty="0" smtClean="0"/>
          </a:p>
          <a:p>
            <a:endParaRPr lang="en-US" altLang="zh-CN" sz="2800" b="1" dirty="0" smtClean="0"/>
          </a:p>
          <a:p>
            <a:r>
              <a:rPr lang="zh-CN" altLang="en-US" sz="2800" b="1" dirty="0" smtClean="0">
                <a:latin typeface="Bodoni MT Black" pitchFamily="18" charset="0"/>
              </a:rPr>
              <a:t>三、由</a:t>
            </a:r>
            <a:r>
              <a:rPr lang="zh-CN" altLang="en-US" sz="2800" b="1" dirty="0">
                <a:latin typeface="Bodoni MT Black" pitchFamily="18" charset="0"/>
              </a:rPr>
              <a:t>情感态度的灌输者变为学生情感生成的激发</a:t>
            </a:r>
            <a:r>
              <a:rPr lang="zh-CN" altLang="en-US" sz="2800" b="1" dirty="0" smtClean="0">
                <a:latin typeface="Bodoni MT Black" pitchFamily="18" charset="0"/>
              </a:rPr>
              <a:t>者</a:t>
            </a:r>
            <a:endParaRPr lang="en-US" altLang="zh-CN" sz="2800" b="1" dirty="0" smtClean="0">
              <a:latin typeface="Bodoni MT Black" pitchFamily="18" charset="0"/>
            </a:endParaRPr>
          </a:p>
          <a:p>
            <a:endParaRPr lang="en-US" altLang="zh-CN" sz="2800" b="1" dirty="0" smtClean="0">
              <a:latin typeface="Bodoni MT Black" pitchFamily="18" charset="0"/>
            </a:endParaRPr>
          </a:p>
          <a:p>
            <a:r>
              <a:rPr lang="zh-CN" altLang="en-US" sz="2800" b="1" dirty="0" smtClean="0">
                <a:latin typeface="Bodoni MT Black" pitchFamily="18" charset="0"/>
              </a:rPr>
              <a:t>四、由学习效果</a:t>
            </a:r>
            <a:r>
              <a:rPr lang="zh-CN" altLang="en-US" sz="2800" b="1" dirty="0">
                <a:latin typeface="Bodoni MT Black" pitchFamily="18" charset="0"/>
              </a:rPr>
              <a:t>评价的首席变为评价者中的次要评价者</a:t>
            </a:r>
            <a:endParaRPr lang="en-US" altLang="zh-CN" sz="2800" b="1" dirty="0" smtClean="0">
              <a:latin typeface="Bodoni MT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8835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框 62"/>
          <p:cNvSpPr txBox="1"/>
          <p:nvPr/>
        </p:nvSpPr>
        <p:spPr>
          <a:xfrm>
            <a:off x="6333407" y="1567964"/>
            <a:ext cx="1008593" cy="584771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Impact" panose="020B0806030902050204" pitchFamily="34" charset="0"/>
              </a:rPr>
              <a:t>选篇</a:t>
            </a:r>
            <a:endParaRPr lang="zh-CN" altLang="en-US" sz="32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6238573" y="2209945"/>
            <a:ext cx="1504727" cy="830995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四级听力新题型</a:t>
            </a:r>
            <a:endParaRPr lang="zh-CN" altLang="en-US" sz="240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5198023" y="4171777"/>
            <a:ext cx="1504727" cy="830993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真实案例</a:t>
            </a:r>
            <a:endParaRPr lang="en-US" altLang="zh-CN" sz="2400" b="1" dirty="0" smtClean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深入分析</a:t>
            </a:r>
            <a:endParaRPr lang="zh-CN" altLang="en-US" sz="2400" b="1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7144420" y="4216933"/>
            <a:ext cx="1504727" cy="830993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情景模拟</a:t>
            </a:r>
            <a:endParaRPr lang="en-US" altLang="zh-CN" sz="2400" b="1" dirty="0" smtClean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连续呈现</a:t>
            </a:r>
            <a:endParaRPr lang="zh-CN" altLang="en-US" sz="2400" b="1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6" name="流程图: 手动输入 44"/>
          <p:cNvSpPr/>
          <p:nvPr/>
        </p:nvSpPr>
        <p:spPr>
          <a:xfrm rot="5400000">
            <a:off x="-86620" y="367138"/>
            <a:ext cx="77235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3790171" y="1901532"/>
            <a:ext cx="3773001" cy="553994"/>
          </a:xfrm>
          <a:prstGeom prst="rect">
            <a:avLst/>
          </a:prstGeom>
          <a:solidFill>
            <a:schemeClr val="tx1"/>
          </a:solidFill>
          <a:ln w="9525">
            <a:noFill/>
            <a:prstDash val="sysDash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32" tIns="45718" rIns="91432" bIns="45718">
            <a:spAutoFit/>
          </a:bodyPr>
          <a:lstStyle/>
          <a:p>
            <a:pPr>
              <a:lnSpc>
                <a:spcPts val="356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 smtClean="0">
                <a:solidFill>
                  <a:schemeClr val="bg1"/>
                </a:solidFill>
                <a:latin typeface="+mj-ea"/>
                <a:ea typeface="+mj-ea"/>
                <a:cs typeface="华文仿宋"/>
              </a:rPr>
              <a:t>《</a:t>
            </a:r>
            <a:r>
              <a:rPr lang="zh-CN" altLang="en-US" sz="2400" b="1" dirty="0" smtClean="0">
                <a:solidFill>
                  <a:schemeClr val="bg1"/>
                </a:solidFill>
                <a:latin typeface="+mj-ea"/>
                <a:ea typeface="+mj-ea"/>
                <a:cs typeface="华文仿宋"/>
              </a:rPr>
              <a:t>大学英语新闻听力教程</a:t>
            </a:r>
            <a:r>
              <a:rPr lang="en-US" altLang="zh-CN" sz="2400" b="1" dirty="0" smtClean="0">
                <a:solidFill>
                  <a:schemeClr val="bg1"/>
                </a:solidFill>
                <a:latin typeface="+mj-ea"/>
                <a:ea typeface="+mj-ea"/>
                <a:cs typeface="华文仿宋"/>
              </a:rPr>
              <a:t>》</a:t>
            </a:r>
          </a:p>
        </p:txBody>
      </p:sp>
      <p:pic>
        <p:nvPicPr>
          <p:cNvPr id="26" name="图片 25" descr="新闻听力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782" y="2790032"/>
            <a:ext cx="3103960" cy="3594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组合 30"/>
          <p:cNvGrpSpPr/>
          <p:nvPr/>
        </p:nvGrpSpPr>
        <p:grpSpPr>
          <a:xfrm rot="16200000">
            <a:off x="1592558" y="2679575"/>
            <a:ext cx="866775" cy="2441204"/>
            <a:chOff x="2652219" y="3672353"/>
            <a:chExt cx="4034330" cy="1156825"/>
          </a:xfrm>
          <a:solidFill>
            <a:schemeClr val="accent3">
              <a:lumMod val="50000"/>
            </a:schemeClr>
          </a:solidFill>
        </p:grpSpPr>
        <p:sp>
          <p:nvSpPr>
            <p:cNvPr id="32" name="五边形 31"/>
            <p:cNvSpPr/>
            <p:nvPr/>
          </p:nvSpPr>
          <p:spPr>
            <a:xfrm rot="5400000">
              <a:off x="4090971" y="2233601"/>
              <a:ext cx="1156825" cy="4034330"/>
            </a:xfrm>
            <a:prstGeom prst="homePlate">
              <a:avLst>
                <a:gd name="adj" fmla="val 34772"/>
              </a:avLst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 rot="5400000">
              <a:off x="4275321" y="2956149"/>
              <a:ext cx="800578" cy="2348549"/>
            </a:xfrm>
            <a:prstGeom prst="rect">
              <a:avLst/>
            </a:prstGeom>
            <a:noFill/>
            <a:ln>
              <a:noFill/>
            </a:ln>
            <a:effectLst>
              <a:outerShdw blurRad="1905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r>
                <a:rPr lang="zh-CN" altLang="en-US" sz="2300" b="1" dirty="0" smtClean="0">
                  <a:solidFill>
                    <a:schemeClr val="bg1"/>
                  </a:solidFill>
                  <a:latin typeface="Times New Roman" pitchFamily="18" charset="0"/>
                  <a:sym typeface="Times New Roman" pitchFamily="18" charset="0"/>
                </a:rPr>
                <a:t>四级听力新题型</a:t>
              </a:r>
              <a:endParaRPr lang="en-US" altLang="zh-CN" sz="2300" b="1" dirty="0" smtClean="0">
                <a:solidFill>
                  <a:schemeClr val="bg1"/>
                </a:solidFill>
                <a:latin typeface="Times New Roman" pitchFamily="18" charset="0"/>
                <a:sym typeface="Times New Roman" pitchFamily="18" charset="0"/>
              </a:endParaRPr>
            </a:p>
          </p:txBody>
        </p:sp>
      </p:grpSp>
      <p:sp>
        <p:nvSpPr>
          <p:cNvPr id="20" name="文本框 5"/>
          <p:cNvSpPr txBox="1"/>
          <p:nvPr/>
        </p:nvSpPr>
        <p:spPr>
          <a:xfrm>
            <a:off x="805345" y="635110"/>
            <a:ext cx="3210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dirty="0" smtClean="0"/>
              <a:t>|</a:t>
            </a:r>
            <a:r>
              <a:rPr lang="zh-CN" altLang="en-US" sz="2400" dirty="0" smtClean="0"/>
              <a:t>语言技能类</a:t>
            </a:r>
            <a:r>
              <a:rPr lang="en-US" altLang="zh-CN" sz="2400" dirty="0" smtClean="0"/>
              <a:t>|</a:t>
            </a:r>
            <a:endParaRPr lang="zh-CN" altLang="en-US" sz="2400" dirty="0"/>
          </a:p>
        </p:txBody>
      </p:sp>
      <p:sp>
        <p:nvSpPr>
          <p:cNvPr id="21" name="矩形 3"/>
          <p:cNvSpPr>
            <a:spLocks noChangeArrowheads="1"/>
          </p:cNvSpPr>
          <p:nvPr/>
        </p:nvSpPr>
        <p:spPr bwMode="auto">
          <a:xfrm>
            <a:off x="3654453" y="896427"/>
            <a:ext cx="2117725" cy="80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zh-CN" altLang="en-US" sz="4400" b="1" dirty="0" smtClean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sym typeface="Roboto Th" pitchFamily="2" charset="0"/>
              </a:rPr>
              <a:t>听力类</a:t>
            </a:r>
            <a:endParaRPr lang="en-US" sz="4400" b="1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sym typeface="Roboto T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420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文本框 55"/>
          <p:cNvSpPr txBox="1"/>
          <p:nvPr/>
        </p:nvSpPr>
        <p:spPr>
          <a:xfrm>
            <a:off x="5385266" y="1895138"/>
            <a:ext cx="1621045" cy="41241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600" dirty="0" smtClean="0">
                <a:solidFill>
                  <a:srgbClr val="FFFFFF"/>
                </a:solidFill>
                <a:cs typeface="Arial" panose="020B0604020202020204" pitchFamily="34" charset="0"/>
              </a:rPr>
              <a:t>新视野大学英语</a:t>
            </a:r>
            <a:endParaRPr lang="zh-CN" altLang="en-US" sz="16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5603109" y="4229258"/>
            <a:ext cx="3051826" cy="1172625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b="1" dirty="0" smtClean="0">
                <a:solidFill>
                  <a:srgbClr val="FFFFFF"/>
                </a:solidFill>
                <a:cs typeface="Arial" panose="020B0604020202020204" pitchFamily="34" charset="0"/>
              </a:rPr>
              <a:t>紧密结合四、六级翻译新题型，提高学生的汉译英段落翻译能力</a:t>
            </a:r>
            <a:endParaRPr lang="zh-CN" altLang="en-US" sz="16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68" name="Line 110"/>
          <p:cNvSpPr>
            <a:spLocks noChangeShapeType="1"/>
          </p:cNvSpPr>
          <p:nvPr/>
        </p:nvSpPr>
        <p:spPr bwMode="auto">
          <a:xfrm>
            <a:off x="1719040" y="1839720"/>
            <a:ext cx="1871" cy="2495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/>
          <a:p>
            <a:endParaRPr lang="zh-CN" altLang="en-US" u="sng"/>
          </a:p>
        </p:txBody>
      </p:sp>
      <p:sp>
        <p:nvSpPr>
          <p:cNvPr id="69" name="Line 111"/>
          <p:cNvSpPr>
            <a:spLocks noChangeShapeType="1"/>
          </p:cNvSpPr>
          <p:nvPr/>
        </p:nvSpPr>
        <p:spPr bwMode="auto">
          <a:xfrm>
            <a:off x="1719040" y="1839720"/>
            <a:ext cx="1871" cy="2495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/>
          <a:p>
            <a:endParaRPr lang="zh-CN" altLang="en-US" u="sng"/>
          </a:p>
        </p:txBody>
      </p:sp>
      <p:sp>
        <p:nvSpPr>
          <p:cNvPr id="44" name="文本框 62"/>
          <p:cNvSpPr txBox="1"/>
          <p:nvPr/>
        </p:nvSpPr>
        <p:spPr>
          <a:xfrm>
            <a:off x="876396" y="3168620"/>
            <a:ext cx="1579262" cy="369328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pPr algn="r">
              <a:defRPr/>
            </a:pPr>
            <a:r>
              <a:rPr lang="zh-CN" altLang="en-US" b="1" kern="0" dirty="0" smtClean="0">
                <a:solidFill>
                  <a:sysClr val="window" lastClr="FFFFFF"/>
                </a:solidFill>
              </a:rPr>
              <a:t>通用英语课程</a:t>
            </a:r>
            <a:endParaRPr lang="zh-CN" altLang="en-US" b="1" kern="0" dirty="0">
              <a:solidFill>
                <a:sysClr val="window" lastClr="FFFFFF"/>
              </a:solidFill>
            </a:endParaRPr>
          </a:p>
        </p:txBody>
      </p:sp>
      <p:pic>
        <p:nvPicPr>
          <p:cNvPr id="30" name="图片 29" descr="大学英语文化翻译教程 封面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54" y="2533806"/>
            <a:ext cx="2386313" cy="3155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流程图: 手动输入 30"/>
          <p:cNvSpPr/>
          <p:nvPr/>
        </p:nvSpPr>
        <p:spPr>
          <a:xfrm rot="5400000">
            <a:off x="-83974" y="367138"/>
            <a:ext cx="77235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220204" y="1462155"/>
            <a:ext cx="3589760" cy="830993"/>
          </a:xfrm>
          <a:prstGeom prst="rect">
            <a:avLst/>
          </a:prstGeom>
          <a:solidFill>
            <a:srgbClr val="058697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32" tIns="45718" rIns="91432" bIns="45718">
            <a:spAutoFit/>
          </a:bodyPr>
          <a:lstStyle/>
          <a:p>
            <a:pPr marL="342870" lvl="1" indent="-342870" algn="ctr">
              <a:lnSpc>
                <a:spcPct val="120000"/>
              </a:lnSpc>
              <a:spcBef>
                <a:spcPct val="50000"/>
              </a:spcBef>
              <a:buClr>
                <a:srgbClr val="C00000"/>
              </a:buClr>
              <a:buSzPct val="60000"/>
            </a:pPr>
            <a:r>
              <a:rPr lang="en-US" altLang="zh-CN" sz="20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2015 </a:t>
            </a:r>
            <a:r>
              <a:rPr lang="zh-CN" altLang="en-US" sz="20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中国大学出版社图书奖一等奖</a:t>
            </a:r>
          </a:p>
        </p:txBody>
      </p:sp>
      <p:pic>
        <p:nvPicPr>
          <p:cNvPr id="37" name="图片 36" descr="8849931_102926619102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2426" y="1935390"/>
            <a:ext cx="431412" cy="590927"/>
          </a:xfrm>
          <a:prstGeom prst="rect">
            <a:avLst/>
          </a:prstGeom>
        </p:spPr>
      </p:pic>
      <p:grpSp>
        <p:nvGrpSpPr>
          <p:cNvPr id="4" name="组合 46"/>
          <p:cNvGrpSpPr/>
          <p:nvPr/>
        </p:nvGrpSpPr>
        <p:grpSpPr>
          <a:xfrm>
            <a:off x="3027834" y="2457453"/>
            <a:ext cx="5899190" cy="3625113"/>
            <a:chOff x="1979712" y="1077852"/>
            <a:chExt cx="4870472" cy="3841507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0" name="矩形 12"/>
            <p:cNvSpPr/>
            <p:nvPr/>
          </p:nvSpPr>
          <p:spPr>
            <a:xfrm>
              <a:off x="2005351" y="2751178"/>
              <a:ext cx="4251204" cy="394344"/>
            </a:xfrm>
            <a:custGeom>
              <a:avLst/>
              <a:gdLst>
                <a:gd name="connsiteX0" fmla="*/ 0 w 4462612"/>
                <a:gd name="connsiteY0" fmla="*/ 0 h 560203"/>
                <a:gd name="connsiteX1" fmla="*/ 4462612 w 4462612"/>
                <a:gd name="connsiteY1" fmla="*/ 0 h 560203"/>
                <a:gd name="connsiteX2" fmla="*/ 4462612 w 4462612"/>
                <a:gd name="connsiteY2" fmla="*/ 560203 h 560203"/>
                <a:gd name="connsiteX3" fmla="*/ 0 w 4462612"/>
                <a:gd name="connsiteY3" fmla="*/ 560203 h 560203"/>
                <a:gd name="connsiteX4" fmla="*/ 0 w 4462612"/>
                <a:gd name="connsiteY4" fmla="*/ 0 h 560203"/>
                <a:gd name="connsiteX0" fmla="*/ 0 w 4462612"/>
                <a:gd name="connsiteY0" fmla="*/ 0 h 560203"/>
                <a:gd name="connsiteX1" fmla="*/ 4462612 w 4462612"/>
                <a:gd name="connsiteY1" fmla="*/ 0 h 560203"/>
                <a:gd name="connsiteX2" fmla="*/ 3770951 w 4462612"/>
                <a:gd name="connsiteY2" fmla="*/ 548480 h 560203"/>
                <a:gd name="connsiteX3" fmla="*/ 0 w 4462612"/>
                <a:gd name="connsiteY3" fmla="*/ 560203 h 560203"/>
                <a:gd name="connsiteX4" fmla="*/ 0 w 4462612"/>
                <a:gd name="connsiteY4" fmla="*/ 0 h 560203"/>
                <a:gd name="connsiteX0" fmla="*/ 527539 w 4990151"/>
                <a:gd name="connsiteY0" fmla="*/ 0 h 571926"/>
                <a:gd name="connsiteX1" fmla="*/ 4990151 w 4990151"/>
                <a:gd name="connsiteY1" fmla="*/ 0 h 571926"/>
                <a:gd name="connsiteX2" fmla="*/ 4298490 w 4990151"/>
                <a:gd name="connsiteY2" fmla="*/ 548480 h 571926"/>
                <a:gd name="connsiteX3" fmla="*/ 0 w 4990151"/>
                <a:gd name="connsiteY3" fmla="*/ 571926 h 571926"/>
                <a:gd name="connsiteX4" fmla="*/ 527539 w 4990151"/>
                <a:gd name="connsiteY4" fmla="*/ 0 h 571926"/>
                <a:gd name="connsiteX0" fmla="*/ 527539 w 4990151"/>
                <a:gd name="connsiteY0" fmla="*/ 0 h 582700"/>
                <a:gd name="connsiteX1" fmla="*/ 4990151 w 4990151"/>
                <a:gd name="connsiteY1" fmla="*/ 0 h 582700"/>
                <a:gd name="connsiteX2" fmla="*/ 4285302 w 4990151"/>
                <a:gd name="connsiteY2" fmla="*/ 582700 h 582700"/>
                <a:gd name="connsiteX3" fmla="*/ 0 w 4990151"/>
                <a:gd name="connsiteY3" fmla="*/ 571926 h 582700"/>
                <a:gd name="connsiteX4" fmla="*/ 527539 w 4990151"/>
                <a:gd name="connsiteY4" fmla="*/ 0 h 58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0151" h="582700">
                  <a:moveTo>
                    <a:pt x="527539" y="0"/>
                  </a:moveTo>
                  <a:lnTo>
                    <a:pt x="4990151" y="0"/>
                  </a:lnTo>
                  <a:lnTo>
                    <a:pt x="4285302" y="582700"/>
                  </a:lnTo>
                  <a:lnTo>
                    <a:pt x="0" y="571926"/>
                  </a:lnTo>
                  <a:lnTo>
                    <a:pt x="52753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BACC6">
                    <a:lumMod val="75000"/>
                    <a:shade val="30000"/>
                    <a:satMod val="115000"/>
                  </a:srgbClr>
                </a:gs>
                <a:gs pos="50000">
                  <a:srgbClr val="4BACC6">
                    <a:lumMod val="75000"/>
                    <a:shade val="67500"/>
                    <a:satMod val="115000"/>
                  </a:srgbClr>
                </a:gs>
                <a:gs pos="100000">
                  <a:srgbClr val="4BACC6">
                    <a:lumMod val="75000"/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51" name="矩形 1"/>
            <p:cNvSpPr/>
            <p:nvPr/>
          </p:nvSpPr>
          <p:spPr>
            <a:xfrm>
              <a:off x="1979712" y="1347652"/>
              <a:ext cx="4276843" cy="1403525"/>
            </a:xfrm>
            <a:custGeom>
              <a:avLst/>
              <a:gdLst/>
              <a:ahLst/>
              <a:cxnLst/>
              <a:rect l="l" t="t" r="r" b="b"/>
              <a:pathLst>
                <a:path w="3949630" h="1296144">
                  <a:moveTo>
                    <a:pt x="1437549" y="0"/>
                  </a:moveTo>
                  <a:lnTo>
                    <a:pt x="3517142" y="0"/>
                  </a:lnTo>
                  <a:lnTo>
                    <a:pt x="3949630" y="1296144"/>
                  </a:lnTo>
                  <a:lnTo>
                    <a:pt x="0" y="1296144"/>
                  </a:lnTo>
                  <a:lnTo>
                    <a:pt x="0" y="128465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BACC6">
                    <a:shade val="30000"/>
                    <a:satMod val="115000"/>
                  </a:srgbClr>
                </a:gs>
                <a:gs pos="50000">
                  <a:srgbClr val="4BACC6">
                    <a:shade val="67500"/>
                    <a:satMod val="115000"/>
                  </a:srgbClr>
                </a:gs>
                <a:gs pos="100000">
                  <a:srgbClr val="4BACC6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52" name="矩形 4"/>
            <p:cNvSpPr/>
            <p:nvPr/>
          </p:nvSpPr>
          <p:spPr>
            <a:xfrm>
              <a:off x="2005351" y="3126723"/>
              <a:ext cx="4844833" cy="1403525"/>
            </a:xfrm>
            <a:custGeom>
              <a:avLst/>
              <a:gdLst/>
              <a:ahLst/>
              <a:cxnLst/>
              <a:rect l="l" t="t" r="r" b="b"/>
              <a:pathLst>
                <a:path w="4474164" h="1296144">
                  <a:moveTo>
                    <a:pt x="0" y="0"/>
                  </a:moveTo>
                  <a:lnTo>
                    <a:pt x="4041676" y="0"/>
                  </a:lnTo>
                  <a:lnTo>
                    <a:pt x="4474164" y="1296144"/>
                  </a:lnTo>
                  <a:lnTo>
                    <a:pt x="432489" y="129614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BACC6">
                    <a:shade val="30000"/>
                    <a:satMod val="115000"/>
                  </a:srgbClr>
                </a:gs>
                <a:gs pos="50000">
                  <a:srgbClr val="4BACC6">
                    <a:shade val="67500"/>
                    <a:satMod val="115000"/>
                  </a:srgbClr>
                </a:gs>
                <a:gs pos="100000">
                  <a:srgbClr val="4BACC6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927539" y="1077852"/>
              <a:ext cx="833868" cy="2133012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9600" b="1" kern="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Britannic Bold" pitchFamily="34" charset="0"/>
                  <a:ea typeface="微软雅黑" pitchFamily="34" charset="-122"/>
                </a:rPr>
                <a:t>1</a:t>
              </a:r>
              <a:endParaRPr lang="zh-CN" altLang="en-US" sz="9600" b="1" kern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ritannic Bold" pitchFamily="34" charset="0"/>
                <a:ea typeface="微软雅黑" pitchFamily="34" charset="-122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483768" y="2786347"/>
              <a:ext cx="833868" cy="2133012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9600" b="1" kern="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Britannic Bold" pitchFamily="34" charset="0"/>
                  <a:ea typeface="微软雅黑" pitchFamily="34" charset="-122"/>
                </a:rPr>
                <a:t>2</a:t>
              </a:r>
              <a:endParaRPr lang="zh-CN" altLang="en-US" sz="9600" b="1" kern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ritannic Bold" pitchFamily="34" charset="0"/>
                <a:ea typeface="微软雅黑" pitchFamily="34" charset="-122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858633" y="2937586"/>
            <a:ext cx="3243379" cy="1052592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文化主题丰富，强调中外热点对比</a:t>
            </a:r>
            <a:endParaRPr lang="en-US" altLang="zh-CN" sz="2400" b="1" dirty="0" smtClean="0">
              <a:solidFill>
                <a:schemeClr val="accent4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9" name="文本框 57"/>
          <p:cNvSpPr txBox="1"/>
          <p:nvPr/>
        </p:nvSpPr>
        <p:spPr>
          <a:xfrm>
            <a:off x="4410647" y="4840897"/>
            <a:ext cx="4361394" cy="572460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紧密结合四、六级翻译新题型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8" name="文本框 2"/>
          <p:cNvSpPr txBox="1"/>
          <p:nvPr/>
        </p:nvSpPr>
        <p:spPr>
          <a:xfrm>
            <a:off x="613403" y="85074"/>
            <a:ext cx="1000125" cy="1231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smtClean="0"/>
              <a:t>2</a:t>
            </a:r>
            <a:endParaRPr lang="zh-CN" altLang="en-US" sz="7200" b="1" dirty="0"/>
          </a:p>
        </p:txBody>
      </p:sp>
      <p:sp>
        <p:nvSpPr>
          <p:cNvPr id="29" name="文本框 3"/>
          <p:cNvSpPr txBox="1"/>
          <p:nvPr/>
        </p:nvSpPr>
        <p:spPr>
          <a:xfrm>
            <a:off x="1069810" y="402057"/>
            <a:ext cx="1926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 smtClean="0"/>
              <a:t>建设优质资源</a:t>
            </a:r>
            <a:endParaRPr lang="zh-CN" altLang="en-US" sz="2400" b="1" spc="300" dirty="0"/>
          </a:p>
        </p:txBody>
      </p:sp>
      <p:sp>
        <p:nvSpPr>
          <p:cNvPr id="32" name="文本框 5"/>
          <p:cNvSpPr txBox="1"/>
          <p:nvPr/>
        </p:nvSpPr>
        <p:spPr>
          <a:xfrm>
            <a:off x="1077080" y="768800"/>
            <a:ext cx="3210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000" dirty="0" smtClean="0"/>
              <a:t>|</a:t>
            </a:r>
            <a:r>
              <a:rPr lang="zh-CN" altLang="en-US" sz="2000" dirty="0" smtClean="0"/>
              <a:t>语言技能类</a:t>
            </a:r>
            <a:r>
              <a:rPr lang="en-US" altLang="zh-CN" sz="2000" dirty="0" smtClean="0"/>
              <a:t>|</a:t>
            </a:r>
            <a:endParaRPr lang="zh-CN" altLang="en-US" sz="2000" dirty="0"/>
          </a:p>
        </p:txBody>
      </p:sp>
      <p:sp>
        <p:nvSpPr>
          <p:cNvPr id="35" name="矩形 3"/>
          <p:cNvSpPr>
            <a:spLocks noChangeArrowheads="1"/>
          </p:cNvSpPr>
          <p:nvPr/>
        </p:nvSpPr>
        <p:spPr bwMode="auto">
          <a:xfrm>
            <a:off x="4239069" y="1076309"/>
            <a:ext cx="2117725" cy="80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zh-CN" altLang="en-US" sz="4400" b="1" dirty="0" smtClean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sym typeface="Roboto Th" pitchFamily="2" charset="0"/>
              </a:rPr>
              <a:t>翻译类</a:t>
            </a:r>
            <a:endParaRPr lang="en-US" sz="4400" b="1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sym typeface="Roboto T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00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矩形 3"/>
          <p:cNvSpPr>
            <a:spLocks noChangeArrowheads="1"/>
          </p:cNvSpPr>
          <p:nvPr/>
        </p:nvSpPr>
        <p:spPr bwMode="auto">
          <a:xfrm>
            <a:off x="3440842" y="1081450"/>
            <a:ext cx="2354262" cy="80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zh-CN" altLang="en-US" sz="4400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sym typeface="Roboto Th" pitchFamily="2" charset="0"/>
              </a:rPr>
              <a:t>演讲类</a:t>
            </a:r>
            <a:endParaRPr lang="en-US" sz="4400" b="1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sym typeface="Roboto Th" pitchFamily="2" charset="0"/>
            </a:endParaRPr>
          </a:p>
        </p:txBody>
      </p:sp>
      <p:graphicFrame>
        <p:nvGraphicFramePr>
          <p:cNvPr id="1536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107897"/>
              </p:ext>
            </p:extLst>
          </p:nvPr>
        </p:nvGraphicFramePr>
        <p:xfrm>
          <a:off x="3844882" y="1881665"/>
          <a:ext cx="5263311" cy="2578056"/>
        </p:xfrm>
        <a:graphic>
          <a:graphicData uri="http://schemas.openxmlformats.org/drawingml/2006/table">
            <a:tbl>
              <a:tblPr/>
              <a:tblGrid>
                <a:gridCol w="5263311"/>
              </a:tblGrid>
              <a:tr h="644514">
                <a:tc>
                  <a:txBody>
                    <a:bodyPr/>
                    <a:lstStyle/>
                    <a:p>
                      <a:pPr marL="0" marR="0" lvl="0" indent="0" algn="l" defTabSz="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rPr>
                        <a:t>演讲的艺术（第十版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rPr>
                        <a:t>·</a:t>
                      </a: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rPr>
                        <a:t>中文版）</a:t>
                      </a:r>
                    </a:p>
                  </a:txBody>
                  <a:tcPr marT="60965" marB="6096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514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rPr>
                        <a:t>演讲的艺术（第十版）</a:t>
                      </a:r>
                    </a:p>
                  </a:txBody>
                  <a:tcPr marT="60965" marB="6096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514">
                <a:tc>
                  <a:txBody>
                    <a:bodyPr/>
                    <a:lstStyle/>
                    <a:p>
                      <a:r>
                        <a:rPr kumimoji="0" lang="zh-CN" altLang="en-US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+mn-cs"/>
                        </a:rPr>
                        <a:t>演讲的艺术课堂活动教师手册</a:t>
                      </a:r>
                    </a:p>
                  </a:txBody>
                  <a:tcPr marT="60965" marB="6096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514">
                <a:tc>
                  <a:txBody>
                    <a:bodyPr/>
                    <a:lstStyle/>
                    <a:p>
                      <a:r>
                        <a:rPr lang="zh-CN" altLang="en-US" sz="2800" b="0" dirty="0" smtClean="0">
                          <a:solidFill>
                            <a:schemeClr val="tx1"/>
                          </a:solidFill>
                        </a:rPr>
                        <a:t>灵思泉涌</a:t>
                      </a:r>
                      <a:r>
                        <a:rPr lang="en-US" altLang="zh-CN" sz="2800" b="0" dirty="0" smtClean="0">
                          <a:solidFill>
                            <a:schemeClr val="tx1"/>
                          </a:solidFill>
                        </a:rPr>
                        <a:t>——</a:t>
                      </a:r>
                      <a:r>
                        <a:rPr lang="zh-CN" altLang="en-US" sz="2800" b="0" dirty="0" smtClean="0">
                          <a:solidFill>
                            <a:schemeClr val="tx1"/>
                          </a:solidFill>
                        </a:rPr>
                        <a:t>即兴演讲篇</a:t>
                      </a:r>
                    </a:p>
                  </a:txBody>
                  <a:tcPr marT="60965" marB="60965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80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744" y="2220002"/>
            <a:ext cx="2151979" cy="2387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381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20850" y="3691469"/>
            <a:ext cx="2124032" cy="24426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流程图: 手动输入 6"/>
          <p:cNvSpPr/>
          <p:nvPr/>
        </p:nvSpPr>
        <p:spPr>
          <a:xfrm rot="5400000">
            <a:off x="-83974" y="367138"/>
            <a:ext cx="77235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5"/>
          <p:cNvSpPr txBox="1"/>
          <p:nvPr/>
        </p:nvSpPr>
        <p:spPr>
          <a:xfrm>
            <a:off x="891100" y="537967"/>
            <a:ext cx="3210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dirty="0" smtClean="0"/>
              <a:t>|</a:t>
            </a:r>
            <a:r>
              <a:rPr lang="zh-CN" altLang="en-US" sz="2400" dirty="0" smtClean="0"/>
              <a:t>语言技能类</a:t>
            </a:r>
            <a:r>
              <a:rPr lang="en-US" altLang="zh-CN" sz="2400" dirty="0" smtClean="0"/>
              <a:t>|</a:t>
            </a:r>
            <a:endParaRPr lang="zh-CN" altLang="en-US" sz="2400" dirty="0"/>
          </a:p>
        </p:txBody>
      </p:sp>
      <p:pic>
        <p:nvPicPr>
          <p:cNvPr id="11" name="图片 10" descr="4E4B6530-A4D5-433A-B3C9-3C4878A7F11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700" y="4754804"/>
            <a:ext cx="1577257" cy="19123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981" y="4754804"/>
            <a:ext cx="1531161" cy="196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42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420428" y="1429896"/>
            <a:ext cx="8535987" cy="72813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zh-CN" altLang="en-US" sz="4700" b="1" dirty="0">
                <a:solidFill>
                  <a:srgbClr val="FFD4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后续课程</a:t>
            </a:r>
          </a:p>
        </p:txBody>
      </p:sp>
      <p:sp>
        <p:nvSpPr>
          <p:cNvPr id="26" name="任意多边形 14"/>
          <p:cNvSpPr/>
          <p:nvPr/>
        </p:nvSpPr>
        <p:spPr>
          <a:xfrm>
            <a:off x="1855033" y="2113612"/>
            <a:ext cx="1405328" cy="446807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2750" tIns="783305" rIns="412751" bIns="783304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rgbClr val="FFD478"/>
                </a:solidFill>
                <a:latin typeface="微软雅黑" pitchFamily="34" charset="-122"/>
                <a:ea typeface="微软雅黑" pitchFamily="34" charset="-122"/>
              </a:rPr>
              <a:t>语</a:t>
            </a:r>
            <a:endParaRPr lang="en-US" altLang="zh-CN" sz="2400" b="1" dirty="0" smtClean="0">
              <a:solidFill>
                <a:srgbClr val="FFD478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rgbClr val="FFD478"/>
                </a:solidFill>
                <a:latin typeface="微软雅黑" pitchFamily="34" charset="-122"/>
                <a:ea typeface="微软雅黑" pitchFamily="34" charset="-122"/>
              </a:rPr>
              <a:t>言</a:t>
            </a:r>
            <a:endParaRPr lang="en-US" altLang="zh-CN" sz="2400" b="1" dirty="0" smtClean="0">
              <a:solidFill>
                <a:srgbClr val="FFD478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rgbClr val="FFD478"/>
                </a:solidFill>
                <a:latin typeface="微软雅黑" pitchFamily="34" charset="-122"/>
                <a:ea typeface="微软雅黑" pitchFamily="34" charset="-122"/>
              </a:rPr>
              <a:t>文</a:t>
            </a:r>
            <a:endParaRPr lang="en-US" altLang="zh-CN" sz="2400" b="1" dirty="0" smtClean="0">
              <a:solidFill>
                <a:srgbClr val="FFD478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rgbClr val="FFD478"/>
                </a:solidFill>
                <a:latin typeface="微软雅黑" pitchFamily="34" charset="-122"/>
                <a:ea typeface="微软雅黑" pitchFamily="34" charset="-122"/>
              </a:rPr>
              <a:t>化</a:t>
            </a:r>
            <a:endParaRPr lang="en-US" altLang="zh-CN" sz="2400" b="1" dirty="0" smtClean="0">
              <a:solidFill>
                <a:srgbClr val="FFD478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rgbClr val="FFD478"/>
                </a:solidFill>
                <a:latin typeface="微软雅黑" pitchFamily="34" charset="-122"/>
                <a:ea typeface="微软雅黑" pitchFamily="34" charset="-122"/>
              </a:rPr>
              <a:t>类</a:t>
            </a:r>
            <a:endParaRPr lang="zh-CN" altLang="en-US" sz="2400" kern="1200" dirty="0"/>
          </a:p>
        </p:txBody>
      </p:sp>
      <p:sp>
        <p:nvSpPr>
          <p:cNvPr id="27" name="任意多边形 15"/>
          <p:cNvSpPr/>
          <p:nvPr/>
        </p:nvSpPr>
        <p:spPr>
          <a:xfrm>
            <a:off x="3575154" y="2233534"/>
            <a:ext cx="1488167" cy="453452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2750" tIns="861630" rIns="412751" bIns="861630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rgbClr val="FFD478"/>
                </a:solidFill>
                <a:latin typeface="微软雅黑" pitchFamily="34" charset="-122"/>
                <a:ea typeface="微软雅黑" pitchFamily="34" charset="-122"/>
              </a:rPr>
              <a:t>语</a:t>
            </a:r>
            <a:endParaRPr lang="en-US" altLang="zh-CN" sz="2400" b="1" dirty="0" smtClean="0">
              <a:solidFill>
                <a:srgbClr val="FFD478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rgbClr val="FFD478"/>
                </a:solidFill>
                <a:latin typeface="微软雅黑" pitchFamily="34" charset="-122"/>
                <a:ea typeface="微软雅黑" pitchFamily="34" charset="-122"/>
              </a:rPr>
              <a:t>言</a:t>
            </a:r>
            <a:endParaRPr lang="en-US" altLang="zh-CN" sz="2400" b="1" dirty="0" smtClean="0">
              <a:solidFill>
                <a:srgbClr val="FFD478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rgbClr val="FFD478"/>
                </a:solidFill>
                <a:latin typeface="微软雅黑" pitchFamily="34" charset="-122"/>
                <a:ea typeface="微软雅黑" pitchFamily="34" charset="-122"/>
              </a:rPr>
              <a:t>技</a:t>
            </a:r>
            <a:endParaRPr lang="en-US" altLang="zh-CN" sz="2400" b="1" dirty="0" smtClean="0">
              <a:solidFill>
                <a:srgbClr val="FFD478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rgbClr val="FFD478"/>
                </a:solidFill>
                <a:latin typeface="微软雅黑" pitchFamily="34" charset="-122"/>
                <a:ea typeface="微软雅黑" pitchFamily="34" charset="-122"/>
              </a:rPr>
              <a:t>能</a:t>
            </a:r>
            <a:endParaRPr lang="en-US" altLang="zh-CN" sz="2400" b="1" dirty="0" smtClean="0">
              <a:solidFill>
                <a:srgbClr val="FFD478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 smtClean="0">
                <a:solidFill>
                  <a:srgbClr val="FFD478"/>
                </a:solidFill>
                <a:latin typeface="微软雅黑" pitchFamily="34" charset="-122"/>
                <a:ea typeface="微软雅黑" pitchFamily="34" charset="-122"/>
              </a:rPr>
              <a:t>类</a:t>
            </a:r>
            <a:endParaRPr lang="zh-CN" altLang="en-US" sz="2400" kern="1200" dirty="0"/>
          </a:p>
        </p:txBody>
      </p:sp>
      <p:sp>
        <p:nvSpPr>
          <p:cNvPr id="28" name="任意多边形 16"/>
          <p:cNvSpPr/>
          <p:nvPr/>
        </p:nvSpPr>
        <p:spPr>
          <a:xfrm>
            <a:off x="5227820" y="2233534"/>
            <a:ext cx="1676214" cy="462446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2750" tIns="947795" rIns="412751" bIns="947794" numCol="1" spcCol="1270" anchor="ctr" anchorCtr="0">
            <a:noAutofit/>
          </a:bodyPr>
          <a:lstStyle/>
          <a:p>
            <a:r>
              <a:rPr lang="zh-CN" altLang="en-US" sz="2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专</a:t>
            </a:r>
            <a:endParaRPr lang="en-US" altLang="zh-CN" sz="24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门</a:t>
            </a:r>
            <a:endParaRPr lang="en-US" altLang="zh-CN" sz="24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用</a:t>
            </a:r>
            <a:endParaRPr lang="en-US" altLang="zh-CN" sz="24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途</a:t>
            </a:r>
            <a:endParaRPr lang="en-US" altLang="zh-CN" sz="24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英</a:t>
            </a:r>
            <a:endParaRPr lang="en-US" altLang="zh-CN" sz="24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语</a:t>
            </a:r>
            <a:endParaRPr lang="en-US" altLang="zh-CN" sz="24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类</a:t>
            </a:r>
            <a:endParaRPr lang="zh-CN" altLang="en-US" sz="24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流程图: 手动输入 10"/>
          <p:cNvSpPr/>
          <p:nvPr/>
        </p:nvSpPr>
        <p:spPr>
          <a:xfrm rot="5400000">
            <a:off x="-69687" y="367138"/>
            <a:ext cx="77235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29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42915" y="1364628"/>
            <a:ext cx="4939079" cy="830993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32" tIns="45718" rIns="91432" bIns="45718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  <a:sym typeface="宋体" pitchFamily="2" charset="-122"/>
              </a:rPr>
              <a:t>高等学校学术英语（</a:t>
            </a:r>
            <a:r>
              <a:rPr lang="en-US" altLang="zh-CN" sz="2400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  <a:sym typeface="Calibri" pitchFamily="34" charset="0"/>
              </a:rPr>
              <a:t>EAP</a:t>
            </a:r>
            <a:r>
              <a:rPr lang="zh-CN" altLang="en-US" sz="2400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  <a:sym typeface="宋体" pitchFamily="2" charset="-122"/>
              </a:rPr>
              <a:t>）系列教材 （学科类） </a:t>
            </a:r>
          </a:p>
        </p:txBody>
      </p:sp>
      <p:graphicFrame>
        <p:nvGraphicFramePr>
          <p:cNvPr id="5" name="Group 6"/>
          <p:cNvGraphicFramePr>
            <a:graphicFrameLocks noGrp="1"/>
          </p:cNvGraphicFramePr>
          <p:nvPr/>
        </p:nvGraphicFramePr>
        <p:xfrm>
          <a:off x="2014525" y="1985957"/>
          <a:ext cx="4572032" cy="2643211"/>
        </p:xfrm>
        <a:graphic>
          <a:graphicData uri="http://schemas.openxmlformats.org/drawingml/2006/table">
            <a:tbl>
              <a:tblPr/>
              <a:tblGrid>
                <a:gridCol w="4572032"/>
              </a:tblGrid>
              <a:tr h="49274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sym typeface="宋体" pitchFamily="2" charset="-122"/>
                        </a:rPr>
                        <a:t>     学术英语 综合</a:t>
                      </a:r>
                      <a:endParaRPr kumimoji="0" lang="zh-CN" alt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  <a:sym typeface="Arial" pitchFamily="34" charset="0"/>
                      </a:endParaRPr>
                    </a:p>
                  </a:txBody>
                  <a:tcPr marT="45731" marB="45731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06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sym typeface="宋体" pitchFamily="2" charset="-122"/>
                        </a:rPr>
                        <a:t>     学术英语 人文</a:t>
                      </a:r>
                      <a:endParaRPr kumimoji="0" lang="zh-CN" alt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  <a:sym typeface="Arial" pitchFamily="34" charset="0"/>
                      </a:endParaRPr>
                    </a:p>
                  </a:txBody>
                  <a:tcPr marT="45731" marB="45731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06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sym typeface="宋体" pitchFamily="2" charset="-122"/>
                        </a:rPr>
                        <a:t>     学术英语 社科</a:t>
                      </a:r>
                      <a:endParaRPr kumimoji="0" lang="zh-CN" alt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  <a:sym typeface="Arial" pitchFamily="34" charset="0"/>
                      </a:endParaRPr>
                    </a:p>
                  </a:txBody>
                  <a:tcPr marT="45731" marB="45731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06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sym typeface="宋体" pitchFamily="2" charset="-122"/>
                        </a:rPr>
                        <a:t>     学术英语 管理</a:t>
                      </a:r>
                      <a:endParaRPr kumimoji="0" lang="zh-CN" alt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  <a:sym typeface="Arial" pitchFamily="34" charset="0"/>
                      </a:endParaRPr>
                    </a:p>
                  </a:txBody>
                  <a:tcPr marT="45731" marB="45731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06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sym typeface="宋体" pitchFamily="2" charset="-122"/>
                        </a:rPr>
                        <a:t>     学术英语 理工</a:t>
                      </a:r>
                      <a:endParaRPr kumimoji="0" lang="zh-CN" alt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  <a:sym typeface="Arial" pitchFamily="34" charset="0"/>
                      </a:endParaRPr>
                    </a:p>
                  </a:txBody>
                  <a:tcPr marT="45731" marB="45731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677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sym typeface="宋体" pitchFamily="2" charset="-122"/>
                        </a:rPr>
                        <a:t>     学术英语 医学</a:t>
                      </a:r>
                      <a:endParaRPr kumimoji="0" lang="zh-CN" alt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  <a:sym typeface="Arial" pitchFamily="34" charset="0"/>
                      </a:endParaRPr>
                    </a:p>
                  </a:txBody>
                  <a:tcPr marT="45731" marB="45731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19" descr="人文封面"/>
          <p:cNvPicPr>
            <a:picLocks noChangeAspect="1" noChangeArrowheads="1"/>
          </p:cNvPicPr>
          <p:nvPr/>
        </p:nvPicPr>
        <p:blipFill>
          <a:blip r:embed="rId3">
            <a:lum bright="-6000" contrast="12000"/>
          </a:blip>
          <a:srcRect/>
          <a:stretch>
            <a:fillRect/>
          </a:stretch>
        </p:blipFill>
        <p:spPr bwMode="auto">
          <a:xfrm>
            <a:off x="4780132" y="4800602"/>
            <a:ext cx="1540746" cy="1811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/>
          <a:stretch>
            <a:fillRect/>
          </a:stretch>
        </p:blipFill>
        <p:spPr bwMode="auto">
          <a:xfrm>
            <a:off x="471487" y="2410775"/>
            <a:ext cx="1424940" cy="185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15" descr="理工封面1"/>
          <p:cNvPicPr>
            <a:picLocks noChangeAspect="1" noChangeArrowheads="1"/>
          </p:cNvPicPr>
          <p:nvPr/>
        </p:nvPicPr>
        <p:blipFill>
          <a:blip r:embed="rId5">
            <a:lum bright="-6000" contrast="12000"/>
          </a:blip>
          <a:srcRect/>
          <a:stretch>
            <a:fillRect/>
          </a:stretch>
        </p:blipFill>
        <p:spPr bwMode="auto">
          <a:xfrm>
            <a:off x="3671890" y="4810125"/>
            <a:ext cx="1512777" cy="1781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16" descr="图 4"/>
          <p:cNvPicPr>
            <a:picLocks noChangeAspect="1" noChangeArrowheads="1"/>
          </p:cNvPicPr>
          <p:nvPr/>
        </p:nvPicPr>
        <p:blipFill>
          <a:blip r:embed="rId6">
            <a:lum bright="-6000" contrast="12000"/>
          </a:blip>
          <a:srcRect/>
          <a:stretch>
            <a:fillRect/>
          </a:stretch>
        </p:blipFill>
        <p:spPr bwMode="auto">
          <a:xfrm>
            <a:off x="2587792" y="4819650"/>
            <a:ext cx="1471344" cy="1771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17" descr="图 3"/>
          <p:cNvPicPr>
            <a:picLocks noChangeAspect="1" noChangeArrowheads="1"/>
          </p:cNvPicPr>
          <p:nvPr/>
        </p:nvPicPr>
        <p:blipFill>
          <a:blip r:embed="rId7">
            <a:lum bright="-6000" contrast="12000"/>
          </a:blip>
          <a:srcRect/>
          <a:stretch>
            <a:fillRect/>
          </a:stretch>
        </p:blipFill>
        <p:spPr bwMode="auto">
          <a:xfrm>
            <a:off x="1528766" y="4848230"/>
            <a:ext cx="1423099" cy="1722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8" descr="社科封面"/>
          <p:cNvPicPr>
            <a:picLocks noChangeAspect="1" noChangeArrowheads="1"/>
          </p:cNvPicPr>
          <p:nvPr/>
        </p:nvPicPr>
        <p:blipFill>
          <a:blip r:embed="rId8">
            <a:lum bright="-6000" contrast="12000"/>
          </a:blip>
          <a:srcRect/>
          <a:stretch>
            <a:fillRect/>
          </a:stretch>
        </p:blipFill>
        <p:spPr bwMode="auto">
          <a:xfrm>
            <a:off x="500065" y="4857753"/>
            <a:ext cx="1377412" cy="1703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矩形 14"/>
          <p:cNvSpPr/>
          <p:nvPr/>
        </p:nvSpPr>
        <p:spPr>
          <a:xfrm>
            <a:off x="7920655" y="2410775"/>
            <a:ext cx="1223343" cy="612559"/>
          </a:xfrm>
          <a:prstGeom prst="rect">
            <a:avLst/>
          </a:prstGeom>
          <a:noFill/>
          <a:ln>
            <a:noFill/>
          </a:ln>
          <a:effectLst>
            <a:outerShdw blurRad="190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r>
              <a:rPr lang="zh-CN" altLang="en-US" sz="2400" b="1" dirty="0" smtClean="0">
                <a:solidFill>
                  <a:srgbClr val="E74C2E"/>
                </a:solidFill>
              </a:rPr>
              <a:t>第二版</a:t>
            </a:r>
            <a:endParaRPr lang="zh-CN" altLang="en-US" sz="2400" b="1" dirty="0">
              <a:solidFill>
                <a:srgbClr val="E74C2E"/>
              </a:solidFill>
            </a:endParaRPr>
          </a:p>
        </p:txBody>
      </p:sp>
      <p:sp>
        <p:nvSpPr>
          <p:cNvPr id="20" name="流程图: 手动输入 44"/>
          <p:cNvSpPr/>
          <p:nvPr/>
        </p:nvSpPr>
        <p:spPr>
          <a:xfrm rot="5400000">
            <a:off x="-86620" y="367138"/>
            <a:ext cx="77235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学术英语理工（第二版）封一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0878" y="2305056"/>
            <a:ext cx="1397715" cy="1817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文本框 5"/>
          <p:cNvSpPr txBox="1"/>
          <p:nvPr/>
        </p:nvSpPr>
        <p:spPr>
          <a:xfrm>
            <a:off x="798111" y="582766"/>
            <a:ext cx="3210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dirty="0" smtClean="0"/>
              <a:t>|</a:t>
            </a:r>
            <a:r>
              <a:rPr lang="zh-CN" altLang="en-US" sz="2400" dirty="0" smtClean="0"/>
              <a:t>专门用途英语类</a:t>
            </a:r>
            <a:r>
              <a:rPr lang="en-US" altLang="zh-CN" sz="2400" dirty="0" smtClean="0"/>
              <a:t>|</a:t>
            </a:r>
            <a:endParaRPr lang="zh-CN" altLang="en-US" sz="2400" dirty="0"/>
          </a:p>
        </p:txBody>
      </p:sp>
      <p:grpSp>
        <p:nvGrpSpPr>
          <p:cNvPr id="26" name="组 38"/>
          <p:cNvGrpSpPr/>
          <p:nvPr/>
        </p:nvGrpSpPr>
        <p:grpSpPr>
          <a:xfrm>
            <a:off x="2837313" y="350388"/>
            <a:ext cx="3944316" cy="460215"/>
            <a:chOff x="3783084" y="350384"/>
            <a:chExt cx="5259088" cy="460214"/>
          </a:xfrm>
        </p:grpSpPr>
        <p:sp>
          <p:nvSpPr>
            <p:cNvPr id="27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28" name="文本框 40"/>
            <p:cNvSpPr txBox="1"/>
            <p:nvPr/>
          </p:nvSpPr>
          <p:spPr>
            <a:xfrm>
              <a:off x="5563889" y="350384"/>
              <a:ext cx="347828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b="1" dirty="0" smtClean="0">
                  <a:solidFill>
                    <a:schemeClr val="bg1"/>
                  </a:solidFill>
                </a:rPr>
                <a:t>EAP</a:t>
              </a:r>
              <a:endParaRPr kumimoji="1" lang="zh-CN" altLang="en-US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970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Group 313"/>
          <p:cNvGraphicFramePr>
            <a:graphicFrameLocks noGrp="1"/>
          </p:cNvGraphicFramePr>
          <p:nvPr/>
        </p:nvGraphicFramePr>
        <p:xfrm>
          <a:off x="4919134" y="794800"/>
          <a:ext cx="3763175" cy="3861391"/>
        </p:xfrm>
        <a:graphic>
          <a:graphicData uri="http://schemas.openxmlformats.org/drawingml/2006/table">
            <a:tbl>
              <a:tblPr/>
              <a:tblGrid>
                <a:gridCol w="3763175"/>
              </a:tblGrid>
              <a:tr h="386223"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6223"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6223"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999"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6223"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6223"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6223">
                <a:tc>
                  <a:txBody>
                    <a:bodyPr/>
                    <a:lstStyle/>
                    <a:p>
                      <a:endParaRPr lang="zh-CN" altLang="en-US" sz="1900"/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831"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endParaRPr lang="zh-CN" altLang="en-US" sz="1900"/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6223"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1" name="组合 30"/>
          <p:cNvGrpSpPr/>
          <p:nvPr/>
        </p:nvGrpSpPr>
        <p:grpSpPr>
          <a:xfrm>
            <a:off x="3146156" y="5353054"/>
            <a:ext cx="5997845" cy="1504951"/>
            <a:chOff x="0" y="5237285"/>
            <a:chExt cx="8086725" cy="1620715"/>
          </a:xfrm>
        </p:grpSpPr>
        <p:pic>
          <p:nvPicPr>
            <p:cNvPr id="14" name="图片 13" descr="学术英语阅读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54" t="3221" r="3298" b="5385"/>
            <a:stretch/>
          </p:blipFill>
          <p:spPr>
            <a:xfrm>
              <a:off x="5309822" y="5248275"/>
              <a:ext cx="1372215" cy="16097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" name="图片 19" descr="学术英语情境口语-封面 最终 出采样.pd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77" t="3624" r="3328" b="5787"/>
            <a:stretch/>
          </p:blipFill>
          <p:spPr>
            <a:xfrm>
              <a:off x="0" y="5237285"/>
              <a:ext cx="1350384" cy="162071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图片 12" descr="学术英语听力-封面.pdf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7" t="3220" r="3439" b="5184"/>
            <a:stretch/>
          </p:blipFill>
          <p:spPr>
            <a:xfrm>
              <a:off x="6696433" y="5238750"/>
              <a:ext cx="1390292" cy="16192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" name="图片 14" descr="学术研究与论文写作.pdf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02" t="3422" r="3439" b="5385"/>
            <a:stretch/>
          </p:blipFill>
          <p:spPr>
            <a:xfrm>
              <a:off x="4003334" y="5257800"/>
              <a:ext cx="1308685" cy="1600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图片 17" descr="口语-封面.pdf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66" t="3019" r="3359" b="5184"/>
            <a:stretch/>
          </p:blipFill>
          <p:spPr>
            <a:xfrm>
              <a:off x="1360610" y="5262813"/>
              <a:ext cx="1339470" cy="15951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" name="图片 16" descr="学术英语论文写作——封面20150710.pdf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04" t="3019" r="2932" b="5384"/>
            <a:stretch/>
          </p:blipFill>
          <p:spPr>
            <a:xfrm>
              <a:off x="2705077" y="5246999"/>
              <a:ext cx="1323998" cy="16110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21" name="流程图: 手动输入 44"/>
          <p:cNvSpPr/>
          <p:nvPr/>
        </p:nvSpPr>
        <p:spPr>
          <a:xfrm rot="5400000">
            <a:off x="-86620" y="367138"/>
            <a:ext cx="77235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6982695" y="4298792"/>
            <a:ext cx="2031309" cy="461661"/>
          </a:xfrm>
          <a:prstGeom prst="rect">
            <a:avLst/>
          </a:prstGeom>
        </p:spPr>
        <p:txBody>
          <a:bodyPr wrap="none" lIns="91432" tIns="45718" rIns="91432" bIns="45718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六级讲座听力</a:t>
            </a:r>
            <a:endParaRPr lang="en-US" altLang="zh-CN" sz="24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07195" y="1470133"/>
            <a:ext cx="4285581" cy="70788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32" tIns="45718" rIns="91432" bIns="45718">
            <a:spAutoFit/>
          </a:bodyPr>
          <a:lstStyle/>
          <a:p>
            <a:pPr eaLnBrk="0" fontAlgn="ctr" hangingPunct="0">
              <a:buFont typeface="Arial" pitchFamily="34" charset="0"/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2" charset="-122"/>
              </a:rPr>
              <a:t>高等学校学术英语（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2" charset="-122"/>
              </a:rPr>
              <a:t>EAP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2" charset="-122"/>
              </a:rPr>
              <a:t>）系列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2" charset="-122"/>
              </a:rPr>
              <a:t>教材</a:t>
            </a:r>
            <a:endParaRPr lang="en-US" altLang="zh-CN" sz="20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黑体" pitchFamily="2" charset="-122"/>
            </a:endParaRPr>
          </a:p>
          <a:p>
            <a:pPr eaLnBrk="0" fontAlgn="ctr" hangingPunct="0">
              <a:buFont typeface="Arial" pitchFamily="34" charset="0"/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2" charset="-122"/>
              </a:rPr>
              <a:t> 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2" charset="-122"/>
              </a:rPr>
              <a:t>（技能类） 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黑体" pitchFamily="2" charset="-122"/>
            </a:endParaRPr>
          </a:p>
        </p:txBody>
      </p:sp>
      <p:graphicFrame>
        <p:nvGraphicFramePr>
          <p:cNvPr id="30" name="表格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987660"/>
              </p:ext>
            </p:extLst>
          </p:nvPr>
        </p:nvGraphicFramePr>
        <p:xfrm>
          <a:off x="5745960" y="942981"/>
          <a:ext cx="2776538" cy="418224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776538"/>
              </a:tblGrid>
              <a:tr h="3962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74C2E"/>
                          </a:solidFill>
                          <a:effectLst/>
                        </a:rPr>
                        <a:t>口语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74C2E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</a:tr>
              <a:tr h="67056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900" dirty="0" smtClean="0">
                          <a:sym typeface="Arial" pitchFamily="34" charset="0"/>
                        </a:rPr>
                        <a:t>学术英语情境口语（附教师用书</a:t>
                      </a:r>
                      <a:r>
                        <a:rPr lang="zh-CN" altLang="en-US" sz="1900" dirty="0" smtClean="0">
                          <a:sym typeface="Arial" pitchFamily="34" charset="0"/>
                        </a:rPr>
                        <a:t>） </a:t>
                      </a:r>
                      <a:endParaRPr kumimoji="0" lang="en-US" altLang="zh-CN" sz="19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anchor="ctr" horzOverflow="overflow"/>
                </a:tc>
              </a:tr>
              <a:tr h="38622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9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学术英语口语</a:t>
                      </a:r>
                      <a:endParaRPr kumimoji="0" lang="en-US" altLang="zh-CN" sz="19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anchor="ctr" horzOverflow="overflow"/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74C2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写作</a:t>
                      </a:r>
                      <a:endParaRPr kumimoji="0" lang="en-US" altLang="zh-CN" sz="20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E74C2E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</a:tr>
              <a:tr h="38622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900" dirty="0" smtClean="0">
                          <a:sym typeface="宋体" pitchFamily="2" charset="-122"/>
                        </a:rPr>
                        <a:t>学术英语论文写作</a:t>
                      </a:r>
                      <a:endParaRPr lang="en-US" sz="1900" b="0" i="0" dirty="0" smtClean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sym typeface="宋体" pitchFamily="2" charset="-122"/>
                      </a:endParaRPr>
                    </a:p>
                  </a:txBody>
                  <a:tcPr anchor="ctr" horzOverflow="overflow"/>
                </a:tc>
              </a:tr>
              <a:tr h="38622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900" dirty="0" smtClean="0">
                          <a:sym typeface="宋体" pitchFamily="2" charset="-122"/>
                        </a:rPr>
                        <a:t>学术研究与论文写作</a:t>
                      </a:r>
                      <a:endParaRPr lang="zh-CN" altLang="en-US" sz="1900" b="0" dirty="0" smtClean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anchor="ctr" horzOverflow="overflow"/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74C2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阅读</a:t>
                      </a:r>
                    </a:p>
                  </a:txBody>
                  <a:tcPr anchor="ctr" horzOverflow="overflow"/>
                </a:tc>
              </a:tr>
              <a:tr h="38183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学术英语阅读</a:t>
                      </a:r>
                      <a:endParaRPr kumimoji="0" lang="zh-CN" alt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74C2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听力</a:t>
                      </a:r>
                      <a:endParaRPr kumimoji="0" lang="en-US" altLang="zh-CN" sz="20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E74C2E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</a:tr>
              <a:tr h="38622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学术英语听力 </a:t>
                      </a:r>
                      <a:endParaRPr kumimoji="0" lang="en-US" altLang="zh-CN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grpSp>
        <p:nvGrpSpPr>
          <p:cNvPr id="32" name="组合 64"/>
          <p:cNvGrpSpPr/>
          <p:nvPr/>
        </p:nvGrpSpPr>
        <p:grpSpPr>
          <a:xfrm>
            <a:off x="313050" y="4064226"/>
            <a:ext cx="2011696" cy="2368527"/>
            <a:chOff x="1155355" y="1242164"/>
            <a:chExt cx="1909505" cy="2368526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grpSp>
          <p:nvGrpSpPr>
            <p:cNvPr id="35" name="组合 31"/>
            <p:cNvGrpSpPr/>
            <p:nvPr/>
          </p:nvGrpSpPr>
          <p:grpSpPr>
            <a:xfrm>
              <a:off x="1155355" y="1242164"/>
              <a:ext cx="1909505" cy="2368526"/>
              <a:chOff x="1110504" y="1492274"/>
              <a:chExt cx="1909505" cy="2368526"/>
            </a:xfrm>
          </p:grpSpPr>
          <p:grpSp>
            <p:nvGrpSpPr>
              <p:cNvPr id="43" name="组合 6"/>
              <p:cNvGrpSpPr/>
              <p:nvPr/>
            </p:nvGrpSpPr>
            <p:grpSpPr>
              <a:xfrm rot="10985882">
                <a:off x="2272100" y="1492274"/>
                <a:ext cx="747909" cy="1173537"/>
                <a:chOff x="1335314" y="4786756"/>
                <a:chExt cx="1122806" cy="1761783"/>
              </a:xfrm>
            </p:grpSpPr>
            <p:grpSp>
              <p:nvGrpSpPr>
                <p:cNvPr id="45" name="组合 44"/>
                <p:cNvGrpSpPr/>
                <p:nvPr/>
              </p:nvGrpSpPr>
              <p:grpSpPr>
                <a:xfrm rot="21435440">
                  <a:off x="1441603" y="4786756"/>
                  <a:ext cx="1016517" cy="1761783"/>
                  <a:chOff x="4376258" y="4808160"/>
                  <a:chExt cx="1016517" cy="1761783"/>
                </a:xfrm>
              </p:grpSpPr>
              <p:sp>
                <p:nvSpPr>
                  <p:cNvPr id="47" name="任意多边形 46"/>
                  <p:cNvSpPr/>
                  <p:nvPr/>
                </p:nvSpPr>
                <p:spPr>
                  <a:xfrm rot="18857641">
                    <a:off x="3748178" y="5511022"/>
                    <a:ext cx="1687001" cy="430842"/>
                  </a:xfrm>
                  <a:custGeom>
                    <a:avLst/>
                    <a:gdLst>
                      <a:gd name="connsiteX0" fmla="*/ 1540473 w 1550160"/>
                      <a:gd name="connsiteY0" fmla="*/ 0 h 430842"/>
                      <a:gd name="connsiteX1" fmla="*/ 1550160 w 1550160"/>
                      <a:gd name="connsiteY1" fmla="*/ 430842 h 430842"/>
                      <a:gd name="connsiteX2" fmla="*/ 208312 w 1550160"/>
                      <a:gd name="connsiteY2" fmla="*/ 430842 h 430842"/>
                      <a:gd name="connsiteX3" fmla="*/ 0 w 1550160"/>
                      <a:gd name="connsiteY3" fmla="*/ 222530 h 430842"/>
                      <a:gd name="connsiteX4" fmla="*/ 0 w 1550160"/>
                      <a:gd name="connsiteY4" fmla="*/ 208312 h 430842"/>
                      <a:gd name="connsiteX5" fmla="*/ 208312 w 1550160"/>
                      <a:gd name="connsiteY5" fmla="*/ 0 h 430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0160" h="430842">
                        <a:moveTo>
                          <a:pt x="1540473" y="0"/>
                        </a:moveTo>
                        <a:lnTo>
                          <a:pt x="1550160" y="430842"/>
                        </a:lnTo>
                        <a:lnTo>
                          <a:pt x="208312" y="430842"/>
                        </a:lnTo>
                        <a:cubicBezTo>
                          <a:pt x="93264" y="430842"/>
                          <a:pt x="0" y="337578"/>
                          <a:pt x="0" y="222530"/>
                        </a:cubicBezTo>
                        <a:lnTo>
                          <a:pt x="0" y="208312"/>
                        </a:lnTo>
                        <a:cubicBezTo>
                          <a:pt x="0" y="93264"/>
                          <a:pt x="93264" y="0"/>
                          <a:pt x="208312" y="0"/>
                        </a:cubicBezTo>
                        <a:close/>
                      </a:path>
                    </a:pathLst>
                  </a:custGeom>
                  <a:solidFill>
                    <a:srgbClr val="093F4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8" name="矩形 47"/>
                  <p:cNvSpPr/>
                  <p:nvPr/>
                </p:nvSpPr>
                <p:spPr>
                  <a:xfrm rot="2615405">
                    <a:off x="5160547" y="4808160"/>
                    <a:ext cx="232228" cy="434872"/>
                  </a:xfrm>
                  <a:prstGeom prst="rect">
                    <a:avLst/>
                  </a:prstGeom>
                  <a:solidFill>
                    <a:srgbClr val="093F4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46" name="直接连接符 45"/>
                <p:cNvCxnSpPr/>
                <p:nvPr/>
              </p:nvCxnSpPr>
              <p:spPr>
                <a:xfrm flipH="1">
                  <a:off x="1335314" y="5370285"/>
                  <a:ext cx="725714" cy="783772"/>
                </a:xfrm>
                <a:prstGeom prst="line">
                  <a:avLst/>
                </a:prstGeom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同心圆 43"/>
              <p:cNvSpPr/>
              <p:nvPr/>
            </p:nvSpPr>
            <p:spPr>
              <a:xfrm>
                <a:off x="1110504" y="2397820"/>
                <a:ext cx="1462980" cy="1462980"/>
              </a:xfrm>
              <a:prstGeom prst="donut">
                <a:avLst>
                  <a:gd name="adj" fmla="val 7715"/>
                </a:avLst>
              </a:prstGeom>
              <a:solidFill>
                <a:srgbClr val="093F4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1" name="文本框 17"/>
            <p:cNvSpPr txBox="1"/>
            <p:nvPr/>
          </p:nvSpPr>
          <p:spPr>
            <a:xfrm>
              <a:off x="1439308" y="2351512"/>
              <a:ext cx="1203748" cy="523220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六级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文本框 18"/>
            <p:cNvSpPr txBox="1"/>
            <p:nvPr/>
          </p:nvSpPr>
          <p:spPr>
            <a:xfrm>
              <a:off x="1335111" y="2892574"/>
              <a:ext cx="1477328" cy="369332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讲座听力</a:t>
              </a:r>
              <a:endPara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071691" y="2495550"/>
            <a:ext cx="2943227" cy="989179"/>
            <a:chOff x="2642696" y="2341696"/>
            <a:chExt cx="4043857" cy="1143032"/>
          </a:xfrm>
        </p:grpSpPr>
        <p:sp>
          <p:nvSpPr>
            <p:cNvPr id="49" name="五边形 48"/>
            <p:cNvSpPr/>
            <p:nvPr/>
          </p:nvSpPr>
          <p:spPr>
            <a:xfrm rot="16200000">
              <a:off x="4093109" y="891283"/>
              <a:ext cx="1143032" cy="4043857"/>
            </a:xfrm>
            <a:prstGeom prst="homePlate">
              <a:avLst>
                <a:gd name="adj" fmla="val 34000"/>
              </a:avLst>
            </a:prstGeom>
            <a:solidFill>
              <a:srgbClr val="8B343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altLang="zh-CN" b="1" dirty="0" smtClean="0">
                <a:latin typeface="Times New Roman" pitchFamily="18" charset="0"/>
                <a:sym typeface="Times New Roman" pitchFamily="18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3181350" y="2695575"/>
              <a:ext cx="2990850" cy="62865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r>
                <a:rPr lang="zh-CN" altLang="en-US" b="1" dirty="0" smtClean="0">
                  <a:latin typeface="Times New Roman" pitchFamily="18" charset="0"/>
                  <a:sym typeface="Times New Roman" pitchFamily="18" charset="0"/>
                </a:rPr>
                <a:t>精选国外</a:t>
              </a:r>
              <a:r>
                <a:rPr lang="zh-CN" altLang="en-US" b="1" dirty="0" smtClean="0">
                  <a:solidFill>
                    <a:schemeClr val="bg1"/>
                  </a:solidFill>
                  <a:latin typeface="Times New Roman" pitchFamily="18" charset="0"/>
                  <a:sym typeface="Times New Roman" pitchFamily="18" charset="0"/>
                </a:rPr>
                <a:t>三大教育出版社</a:t>
              </a:r>
              <a:r>
                <a:rPr lang="zh-CN" altLang="en-US" b="1" dirty="0" smtClean="0">
                  <a:latin typeface="Times New Roman" pitchFamily="18" charset="0"/>
                  <a:sym typeface="Times New Roman" pitchFamily="18" charset="0"/>
                </a:rPr>
                <a:t>学术技能类教材</a:t>
              </a:r>
              <a:endParaRPr lang="en-US" altLang="zh-CN" b="1" dirty="0" smtClean="0">
                <a:latin typeface="Times New Roman" pitchFamily="18" charset="0"/>
                <a:sym typeface="Times New Roman" pitchFamily="18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078835" y="3643779"/>
            <a:ext cx="2936081" cy="1071096"/>
            <a:chOff x="2720931" y="3651778"/>
            <a:chExt cx="4034330" cy="1156825"/>
          </a:xfrm>
        </p:grpSpPr>
        <p:sp>
          <p:nvSpPr>
            <p:cNvPr id="51" name="五边形 50"/>
            <p:cNvSpPr/>
            <p:nvPr/>
          </p:nvSpPr>
          <p:spPr>
            <a:xfrm rot="5400000">
              <a:off x="4159683" y="2213026"/>
              <a:ext cx="1156825" cy="4034330"/>
            </a:xfrm>
            <a:prstGeom prst="homePlate">
              <a:avLst>
                <a:gd name="adj" fmla="val 34772"/>
              </a:avLst>
            </a:prstGeom>
            <a:solidFill>
              <a:srgbClr val="00354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>
              <a:off x="3258713" y="3826386"/>
              <a:ext cx="2990850" cy="62865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r>
                <a:rPr lang="zh-CN" altLang="en-US" b="1" dirty="0" smtClean="0">
                  <a:latin typeface="Times New Roman" pitchFamily="18" charset="0"/>
                  <a:sym typeface="Times New Roman" pitchFamily="18" charset="0"/>
                </a:rPr>
                <a:t>国内高校教师</a:t>
              </a:r>
              <a:r>
                <a:rPr lang="zh-CN" altLang="en-US" b="1" dirty="0" smtClean="0">
                  <a:solidFill>
                    <a:schemeClr val="bg1"/>
                  </a:solidFill>
                  <a:latin typeface="Times New Roman" pitchFamily="18" charset="0"/>
                  <a:sym typeface="Times New Roman" pitchFamily="18" charset="0"/>
                </a:rPr>
                <a:t>高度认可</a:t>
              </a:r>
              <a:endParaRPr lang="en-US" altLang="zh-CN" b="1" dirty="0" smtClean="0">
                <a:solidFill>
                  <a:schemeClr val="bg1"/>
                </a:solidFill>
                <a:latin typeface="Times New Roman" pitchFamily="18" charset="0"/>
                <a:sym typeface="Times New Roman" pitchFamily="18" charset="0"/>
              </a:endParaRPr>
            </a:p>
          </p:txBody>
        </p:sp>
      </p:grpSp>
      <p:sp>
        <p:nvSpPr>
          <p:cNvPr id="56" name="文本框 5"/>
          <p:cNvSpPr txBox="1"/>
          <p:nvPr/>
        </p:nvSpPr>
        <p:spPr>
          <a:xfrm>
            <a:off x="858519" y="717612"/>
            <a:ext cx="3210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dirty="0" smtClean="0"/>
              <a:t>|</a:t>
            </a:r>
            <a:r>
              <a:rPr lang="zh-CN" altLang="en-US" sz="2400" dirty="0" smtClean="0"/>
              <a:t>专门用途英语类</a:t>
            </a:r>
            <a:r>
              <a:rPr lang="en-US" altLang="zh-CN" sz="2400" dirty="0" smtClean="0"/>
              <a:t>|</a:t>
            </a:r>
            <a:endParaRPr lang="zh-CN" altLang="en-US" sz="2400" dirty="0"/>
          </a:p>
        </p:txBody>
      </p:sp>
      <p:grpSp>
        <p:nvGrpSpPr>
          <p:cNvPr id="57" name="组 38"/>
          <p:cNvGrpSpPr/>
          <p:nvPr/>
        </p:nvGrpSpPr>
        <p:grpSpPr>
          <a:xfrm>
            <a:off x="2837313" y="350388"/>
            <a:ext cx="3944316" cy="460215"/>
            <a:chOff x="3783084" y="350384"/>
            <a:chExt cx="5259088" cy="460214"/>
          </a:xfrm>
        </p:grpSpPr>
        <p:sp>
          <p:nvSpPr>
            <p:cNvPr id="58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59" name="文本框 40"/>
            <p:cNvSpPr txBox="1"/>
            <p:nvPr/>
          </p:nvSpPr>
          <p:spPr>
            <a:xfrm>
              <a:off x="5563889" y="350384"/>
              <a:ext cx="347828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b="1" dirty="0" smtClean="0">
                  <a:solidFill>
                    <a:schemeClr val="bg1"/>
                  </a:solidFill>
                </a:rPr>
                <a:t>EAP</a:t>
              </a:r>
              <a:endParaRPr kumimoji="1" lang="zh-CN" altLang="en-US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66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流程图: 手动输入 1"/>
          <p:cNvSpPr/>
          <p:nvPr/>
        </p:nvSpPr>
        <p:spPr>
          <a:xfrm rot="5400000">
            <a:off x="-76831" y="367138"/>
            <a:ext cx="77235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 38"/>
          <p:cNvGrpSpPr/>
          <p:nvPr/>
        </p:nvGrpSpPr>
        <p:grpSpPr>
          <a:xfrm>
            <a:off x="2837313" y="350388"/>
            <a:ext cx="3944316" cy="460215"/>
            <a:chOff x="3783084" y="350384"/>
            <a:chExt cx="5259088" cy="460214"/>
          </a:xfrm>
        </p:grpSpPr>
        <p:sp>
          <p:nvSpPr>
            <p:cNvPr id="40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5563889" y="350384"/>
              <a:ext cx="347828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b="1" dirty="0" smtClean="0">
                  <a:solidFill>
                    <a:schemeClr val="bg1"/>
                  </a:solidFill>
                </a:rPr>
                <a:t>EAP</a:t>
              </a:r>
              <a:endParaRPr kumimoji="1" lang="zh-CN" altLang="en-US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848" y="2259004"/>
            <a:ext cx="1366571" cy="1613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187" y="4418307"/>
            <a:ext cx="1384258" cy="1634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385" y="4771337"/>
            <a:ext cx="1314276" cy="1551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72663" y="2543155"/>
            <a:ext cx="1338883" cy="1581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组合 57"/>
          <p:cNvGrpSpPr/>
          <p:nvPr/>
        </p:nvGrpSpPr>
        <p:grpSpPr>
          <a:xfrm>
            <a:off x="3499994" y="962025"/>
            <a:ext cx="5024074" cy="1008613"/>
            <a:chOff x="3971330" y="1047748"/>
            <a:chExt cx="6343046" cy="100861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pSp>
          <p:nvGrpSpPr>
            <p:cNvPr id="5" name="组合 56"/>
            <p:cNvGrpSpPr/>
            <p:nvPr/>
          </p:nvGrpSpPr>
          <p:grpSpPr>
            <a:xfrm>
              <a:off x="3971330" y="1047748"/>
              <a:ext cx="6172795" cy="1008613"/>
              <a:chOff x="4666655" y="1352548"/>
              <a:chExt cx="6172795" cy="1008613"/>
            </a:xfrm>
          </p:grpSpPr>
          <p:sp>
            <p:nvSpPr>
              <p:cNvPr id="45" name="矩形 3"/>
              <p:cNvSpPr/>
              <p:nvPr/>
            </p:nvSpPr>
            <p:spPr>
              <a:xfrm>
                <a:off x="5087272" y="1666877"/>
                <a:ext cx="5752178" cy="647698"/>
              </a:xfrm>
              <a:custGeom>
                <a:avLst/>
                <a:gdLst>
                  <a:gd name="connsiteX0" fmla="*/ 0 w 5688632"/>
                  <a:gd name="connsiteY0" fmla="*/ 0 h 2053062"/>
                  <a:gd name="connsiteX1" fmla="*/ 5688632 w 5688632"/>
                  <a:gd name="connsiteY1" fmla="*/ 0 h 2053062"/>
                  <a:gd name="connsiteX2" fmla="*/ 5688632 w 5688632"/>
                  <a:gd name="connsiteY2" fmla="*/ 2053062 h 2053062"/>
                  <a:gd name="connsiteX3" fmla="*/ 0 w 5688632"/>
                  <a:gd name="connsiteY3" fmla="*/ 2053062 h 2053062"/>
                  <a:gd name="connsiteX4" fmla="*/ 0 w 5688632"/>
                  <a:gd name="connsiteY4" fmla="*/ 0 h 2053062"/>
                  <a:gd name="connsiteX0" fmla="*/ 433137 w 5688632"/>
                  <a:gd name="connsiteY0" fmla="*/ 12032 h 2053062"/>
                  <a:gd name="connsiteX1" fmla="*/ 5688632 w 5688632"/>
                  <a:gd name="connsiteY1" fmla="*/ 0 h 2053062"/>
                  <a:gd name="connsiteX2" fmla="*/ 5688632 w 5688632"/>
                  <a:gd name="connsiteY2" fmla="*/ 2053062 h 2053062"/>
                  <a:gd name="connsiteX3" fmla="*/ 0 w 5688632"/>
                  <a:gd name="connsiteY3" fmla="*/ 2053062 h 2053062"/>
                  <a:gd name="connsiteX4" fmla="*/ 433137 w 5688632"/>
                  <a:gd name="connsiteY4" fmla="*/ 12032 h 2053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8632" h="2053062">
                    <a:moveTo>
                      <a:pt x="433137" y="12032"/>
                    </a:moveTo>
                    <a:lnTo>
                      <a:pt x="5688632" y="0"/>
                    </a:lnTo>
                    <a:lnTo>
                      <a:pt x="5688632" y="2053062"/>
                    </a:lnTo>
                    <a:lnTo>
                      <a:pt x="0" y="2053062"/>
                    </a:lnTo>
                    <a:lnTo>
                      <a:pt x="433137" y="12032"/>
                    </a:lnTo>
                    <a:close/>
                  </a:path>
                </a:pathLst>
              </a:custGeom>
              <a:gradFill flip="none" rotWithShape="1">
                <a:gsLst>
                  <a:gs pos="1000">
                    <a:srgbClr val="0D343F"/>
                  </a:gs>
                  <a:gs pos="14000">
                    <a:srgbClr val="4BACC6">
                      <a:lumMod val="75000"/>
                      <a:shade val="30000"/>
                      <a:satMod val="115000"/>
                    </a:srgbClr>
                  </a:gs>
                  <a:gs pos="42000">
                    <a:srgbClr val="4BACC6">
                      <a:lumMod val="75000"/>
                      <a:shade val="67500"/>
                      <a:satMod val="115000"/>
                    </a:srgbClr>
                  </a:gs>
                  <a:gs pos="100000">
                    <a:srgbClr val="4BACC6">
                      <a:lumMod val="75000"/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>
                <a:innerShdw blurRad="63500" dist="25400" dir="18900000">
                  <a:prstClr val="black">
                    <a:alpha val="33000"/>
                  </a:prstClr>
                </a:inn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dirty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grpSp>
            <p:nvGrpSpPr>
              <p:cNvPr id="6" name="组合 55"/>
              <p:cNvGrpSpPr/>
              <p:nvPr/>
            </p:nvGrpSpPr>
            <p:grpSpPr>
              <a:xfrm>
                <a:off x="4666655" y="1352548"/>
                <a:ext cx="1212654" cy="1008613"/>
                <a:chOff x="3961805" y="2457452"/>
                <a:chExt cx="1212654" cy="1218160"/>
              </a:xfrm>
            </p:grpSpPr>
            <p:sp>
              <p:nvSpPr>
                <p:cNvPr id="47" name="直角三角形 2"/>
                <p:cNvSpPr/>
                <p:nvPr/>
              </p:nvSpPr>
              <p:spPr>
                <a:xfrm rot="16421650" flipH="1">
                  <a:off x="4430088" y="2931242"/>
                  <a:ext cx="612753" cy="875988"/>
                </a:xfrm>
                <a:custGeom>
                  <a:avLst/>
                  <a:gdLst>
                    <a:gd name="connsiteX0" fmla="*/ 0 w 2088232"/>
                    <a:gd name="connsiteY0" fmla="*/ 1842558 h 1842558"/>
                    <a:gd name="connsiteX1" fmla="*/ 0 w 2088232"/>
                    <a:gd name="connsiteY1" fmla="*/ 0 h 1842558"/>
                    <a:gd name="connsiteX2" fmla="*/ 2088232 w 2088232"/>
                    <a:gd name="connsiteY2" fmla="*/ 1842558 h 1842558"/>
                    <a:gd name="connsiteX3" fmla="*/ 0 w 2088232"/>
                    <a:gd name="connsiteY3" fmla="*/ 1842558 h 1842558"/>
                    <a:gd name="connsiteX0" fmla="*/ 0 w 1625488"/>
                    <a:gd name="connsiteY0" fmla="*/ 1842558 h 1842558"/>
                    <a:gd name="connsiteX1" fmla="*/ 0 w 1625488"/>
                    <a:gd name="connsiteY1" fmla="*/ 0 h 1842558"/>
                    <a:gd name="connsiteX2" fmla="*/ 1625488 w 1625488"/>
                    <a:gd name="connsiteY2" fmla="*/ 843012 h 1842558"/>
                    <a:gd name="connsiteX3" fmla="*/ 0 w 1625488"/>
                    <a:gd name="connsiteY3" fmla="*/ 1842558 h 1842558"/>
                    <a:gd name="connsiteX0" fmla="*/ 0 w 1690209"/>
                    <a:gd name="connsiteY0" fmla="*/ 1842558 h 1842558"/>
                    <a:gd name="connsiteX1" fmla="*/ 0 w 1690209"/>
                    <a:gd name="connsiteY1" fmla="*/ 0 h 1842558"/>
                    <a:gd name="connsiteX2" fmla="*/ 1690209 w 1690209"/>
                    <a:gd name="connsiteY2" fmla="*/ 149753 h 1842558"/>
                    <a:gd name="connsiteX3" fmla="*/ 0 w 1690209"/>
                    <a:gd name="connsiteY3" fmla="*/ 1842558 h 1842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90209" h="1842558">
                      <a:moveTo>
                        <a:pt x="0" y="1842558"/>
                      </a:moveTo>
                      <a:lnTo>
                        <a:pt x="0" y="0"/>
                      </a:lnTo>
                      <a:lnTo>
                        <a:pt x="1690209" y="149753"/>
                      </a:lnTo>
                      <a:lnTo>
                        <a:pt x="0" y="1842558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ysClr val="window" lastClr="FFFFFF">
                        <a:lumMod val="95000"/>
                        <a:shade val="30000"/>
                        <a:satMod val="115000"/>
                      </a:sysClr>
                    </a:gs>
                    <a:gs pos="50000">
                      <a:sysClr val="window" lastClr="FFFFFF">
                        <a:lumMod val="95000"/>
                        <a:shade val="67500"/>
                        <a:satMod val="115000"/>
                      </a:sysClr>
                    </a:gs>
                    <a:gs pos="78000">
                      <a:sysClr val="window" lastClr="FFFFFF">
                        <a:lumMod val="95000"/>
                        <a:shade val="100000"/>
                        <a:satMod val="11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 dirty="0">
                    <a:solidFill>
                      <a:sysClr val="window" lastClr="FFFFFF"/>
                    </a:solidFill>
                    <a:latin typeface="Calibri"/>
                    <a:ea typeface="宋体"/>
                  </a:endParaRPr>
                </a:p>
              </p:txBody>
            </p:sp>
            <p:sp>
              <p:nvSpPr>
                <p:cNvPr id="53" name="矩形 2"/>
                <p:cNvSpPr/>
                <p:nvPr/>
              </p:nvSpPr>
              <p:spPr>
                <a:xfrm rot="5400000">
                  <a:off x="4239322" y="2179935"/>
                  <a:ext cx="645711" cy="1200746"/>
                </a:xfrm>
                <a:custGeom>
                  <a:avLst/>
                  <a:gdLst>
                    <a:gd name="connsiteX0" fmla="*/ 0 w 2016224"/>
                    <a:gd name="connsiteY0" fmla="*/ 0 h 1080120"/>
                    <a:gd name="connsiteX1" fmla="*/ 2016224 w 2016224"/>
                    <a:gd name="connsiteY1" fmla="*/ 0 h 1080120"/>
                    <a:gd name="connsiteX2" fmla="*/ 2016224 w 2016224"/>
                    <a:gd name="connsiteY2" fmla="*/ 1080120 h 1080120"/>
                    <a:gd name="connsiteX3" fmla="*/ 0 w 2016224"/>
                    <a:gd name="connsiteY3" fmla="*/ 1080120 h 1080120"/>
                    <a:gd name="connsiteX4" fmla="*/ 0 w 2016224"/>
                    <a:gd name="connsiteY4" fmla="*/ 0 h 1080120"/>
                    <a:gd name="connsiteX0" fmla="*/ 329184 w 2016224"/>
                    <a:gd name="connsiteY0" fmla="*/ 0 h 1092312"/>
                    <a:gd name="connsiteX1" fmla="*/ 2016224 w 2016224"/>
                    <a:gd name="connsiteY1" fmla="*/ 12192 h 1092312"/>
                    <a:gd name="connsiteX2" fmla="*/ 2016224 w 2016224"/>
                    <a:gd name="connsiteY2" fmla="*/ 1092312 h 1092312"/>
                    <a:gd name="connsiteX3" fmla="*/ 0 w 2016224"/>
                    <a:gd name="connsiteY3" fmla="*/ 1092312 h 1092312"/>
                    <a:gd name="connsiteX4" fmla="*/ 329184 w 2016224"/>
                    <a:gd name="connsiteY4" fmla="*/ 0 h 1092312"/>
                    <a:gd name="connsiteX0" fmla="*/ 560832 w 2016224"/>
                    <a:gd name="connsiteY0" fmla="*/ 0 h 1092312"/>
                    <a:gd name="connsiteX1" fmla="*/ 2016224 w 2016224"/>
                    <a:gd name="connsiteY1" fmla="*/ 12192 h 1092312"/>
                    <a:gd name="connsiteX2" fmla="*/ 2016224 w 2016224"/>
                    <a:gd name="connsiteY2" fmla="*/ 1092312 h 1092312"/>
                    <a:gd name="connsiteX3" fmla="*/ 0 w 2016224"/>
                    <a:gd name="connsiteY3" fmla="*/ 1092312 h 1092312"/>
                    <a:gd name="connsiteX4" fmla="*/ 560832 w 2016224"/>
                    <a:gd name="connsiteY4" fmla="*/ 0 h 1092312"/>
                    <a:gd name="connsiteX0" fmla="*/ 560832 w 2016224"/>
                    <a:gd name="connsiteY0" fmla="*/ 0 h 1092312"/>
                    <a:gd name="connsiteX1" fmla="*/ 2004032 w 2016224"/>
                    <a:gd name="connsiteY1" fmla="*/ 231648 h 1092312"/>
                    <a:gd name="connsiteX2" fmla="*/ 2016224 w 2016224"/>
                    <a:gd name="connsiteY2" fmla="*/ 1092312 h 1092312"/>
                    <a:gd name="connsiteX3" fmla="*/ 0 w 2016224"/>
                    <a:gd name="connsiteY3" fmla="*/ 1092312 h 1092312"/>
                    <a:gd name="connsiteX4" fmla="*/ 560832 w 2016224"/>
                    <a:gd name="connsiteY4" fmla="*/ 0 h 1092312"/>
                    <a:gd name="connsiteX0" fmla="*/ 560832 w 2016224"/>
                    <a:gd name="connsiteY0" fmla="*/ 307017 h 1399329"/>
                    <a:gd name="connsiteX1" fmla="*/ 2004035 w 2016224"/>
                    <a:gd name="connsiteY1" fmla="*/ 0 h 1399329"/>
                    <a:gd name="connsiteX2" fmla="*/ 2016224 w 2016224"/>
                    <a:gd name="connsiteY2" fmla="*/ 1399329 h 1399329"/>
                    <a:gd name="connsiteX3" fmla="*/ 0 w 2016224"/>
                    <a:gd name="connsiteY3" fmla="*/ 1399329 h 1399329"/>
                    <a:gd name="connsiteX4" fmla="*/ 560832 w 2016224"/>
                    <a:gd name="connsiteY4" fmla="*/ 307017 h 1399329"/>
                    <a:gd name="connsiteX0" fmla="*/ 560832 w 2016224"/>
                    <a:gd name="connsiteY0" fmla="*/ 277636 h 1399329"/>
                    <a:gd name="connsiteX1" fmla="*/ 2004035 w 2016224"/>
                    <a:gd name="connsiteY1" fmla="*/ 0 h 1399329"/>
                    <a:gd name="connsiteX2" fmla="*/ 2016224 w 2016224"/>
                    <a:gd name="connsiteY2" fmla="*/ 1399329 h 1399329"/>
                    <a:gd name="connsiteX3" fmla="*/ 0 w 2016224"/>
                    <a:gd name="connsiteY3" fmla="*/ 1399329 h 1399329"/>
                    <a:gd name="connsiteX4" fmla="*/ 560832 w 2016224"/>
                    <a:gd name="connsiteY4" fmla="*/ 277636 h 1399329"/>
                    <a:gd name="connsiteX0" fmla="*/ 560832 w 2016224"/>
                    <a:gd name="connsiteY0" fmla="*/ 277636 h 1585413"/>
                    <a:gd name="connsiteX1" fmla="*/ 2004035 w 2016224"/>
                    <a:gd name="connsiteY1" fmla="*/ 0 h 1585413"/>
                    <a:gd name="connsiteX2" fmla="*/ 2016224 w 2016224"/>
                    <a:gd name="connsiteY2" fmla="*/ 1585413 h 1585413"/>
                    <a:gd name="connsiteX3" fmla="*/ 0 w 2016224"/>
                    <a:gd name="connsiteY3" fmla="*/ 1399329 h 1585413"/>
                    <a:gd name="connsiteX4" fmla="*/ 560832 w 2016224"/>
                    <a:gd name="connsiteY4" fmla="*/ 277636 h 1585413"/>
                    <a:gd name="connsiteX0" fmla="*/ 379141 w 2016224"/>
                    <a:gd name="connsiteY0" fmla="*/ 287429 h 1585413"/>
                    <a:gd name="connsiteX1" fmla="*/ 2004035 w 2016224"/>
                    <a:gd name="connsiteY1" fmla="*/ 0 h 1585413"/>
                    <a:gd name="connsiteX2" fmla="*/ 2016224 w 2016224"/>
                    <a:gd name="connsiteY2" fmla="*/ 1585413 h 1585413"/>
                    <a:gd name="connsiteX3" fmla="*/ 0 w 2016224"/>
                    <a:gd name="connsiteY3" fmla="*/ 1399329 h 1585413"/>
                    <a:gd name="connsiteX4" fmla="*/ 379141 w 2016224"/>
                    <a:gd name="connsiteY4" fmla="*/ 287429 h 1585413"/>
                    <a:gd name="connsiteX0" fmla="*/ 306464 w 2016224"/>
                    <a:gd name="connsiteY0" fmla="*/ 336397 h 1585413"/>
                    <a:gd name="connsiteX1" fmla="*/ 2004035 w 2016224"/>
                    <a:gd name="connsiteY1" fmla="*/ 0 h 1585413"/>
                    <a:gd name="connsiteX2" fmla="*/ 2016224 w 2016224"/>
                    <a:gd name="connsiteY2" fmla="*/ 1585413 h 1585413"/>
                    <a:gd name="connsiteX3" fmla="*/ 0 w 2016224"/>
                    <a:gd name="connsiteY3" fmla="*/ 1399329 h 1585413"/>
                    <a:gd name="connsiteX4" fmla="*/ 306464 w 2016224"/>
                    <a:gd name="connsiteY4" fmla="*/ 336397 h 1585413"/>
                    <a:gd name="connsiteX0" fmla="*/ 306464 w 2137280"/>
                    <a:gd name="connsiteY0" fmla="*/ 336397 h 1585413"/>
                    <a:gd name="connsiteX1" fmla="*/ 2137280 w 2137280"/>
                    <a:gd name="connsiteY1" fmla="*/ 0 h 1585413"/>
                    <a:gd name="connsiteX2" fmla="*/ 2016224 w 2137280"/>
                    <a:gd name="connsiteY2" fmla="*/ 1585413 h 1585413"/>
                    <a:gd name="connsiteX3" fmla="*/ 0 w 2137280"/>
                    <a:gd name="connsiteY3" fmla="*/ 1399329 h 1585413"/>
                    <a:gd name="connsiteX4" fmla="*/ 306464 w 2137280"/>
                    <a:gd name="connsiteY4" fmla="*/ 336397 h 1585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37280" h="1585413">
                      <a:moveTo>
                        <a:pt x="306464" y="336397"/>
                      </a:moveTo>
                      <a:lnTo>
                        <a:pt x="2137280" y="0"/>
                      </a:lnTo>
                      <a:lnTo>
                        <a:pt x="2016224" y="1585413"/>
                      </a:lnTo>
                      <a:lnTo>
                        <a:pt x="0" y="1399329"/>
                      </a:lnTo>
                      <a:lnTo>
                        <a:pt x="306464" y="33639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ysClr val="window" lastClr="FFFFFF">
                        <a:lumMod val="95000"/>
                        <a:shade val="30000"/>
                        <a:satMod val="115000"/>
                      </a:sysClr>
                    </a:gs>
                    <a:gs pos="27000">
                      <a:sysClr val="window" lastClr="FFFFFF">
                        <a:lumMod val="95000"/>
                        <a:shade val="67500"/>
                        <a:satMod val="115000"/>
                      </a:sysClr>
                    </a:gs>
                    <a:gs pos="54000">
                      <a:sysClr val="window" lastClr="FFFFFF">
                        <a:lumMod val="95000"/>
                        <a:shade val="100000"/>
                        <a:satMod val="115000"/>
                      </a:sys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 dirty="0">
                    <a:solidFill>
                      <a:sysClr val="window" lastClr="FFFFFF"/>
                    </a:solidFill>
                    <a:latin typeface="Calibri"/>
                    <a:ea typeface="宋体"/>
                  </a:endParaRPr>
                </a:p>
              </p:txBody>
            </p:sp>
          </p:grpSp>
        </p:grpSp>
        <p:sp>
          <p:nvSpPr>
            <p:cNvPr id="55" name="矩形 54"/>
            <p:cNvSpPr/>
            <p:nvPr/>
          </p:nvSpPr>
          <p:spPr>
            <a:xfrm>
              <a:off x="5361139" y="1461764"/>
              <a:ext cx="49532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 smtClean="0">
                  <a:solidFill>
                    <a:schemeClr val="bg1"/>
                  </a:solidFill>
                  <a:latin typeface="Calibri" pitchFamily="34" charset="0"/>
                  <a:cs typeface="Times New Roman" pitchFamily="18" charset="0"/>
                </a:rPr>
                <a:t>From the Classroom to the World</a:t>
              </a:r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4800600" y="3448052"/>
            <a:ext cx="421854" cy="931018"/>
          </a:xfrm>
          <a:prstGeom prst="rect">
            <a:avLst/>
          </a:prstGeom>
          <a:noFill/>
        </p:spPr>
        <p:txBody>
          <a:bodyPr wrap="square" lIns="68574" tIns="34287" rIns="68574" bIns="34287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Algerian" pitchFamily="82" charset="0"/>
                <a:ea typeface="楷体" pitchFamily="49" charset="-122"/>
              </a:rPr>
              <a:t>02</a:t>
            </a:r>
            <a:endParaRPr lang="zh-CN" altLang="en-US" sz="2800" dirty="0">
              <a:solidFill>
                <a:schemeClr val="bg1"/>
              </a:solidFill>
              <a:latin typeface="Algerian" pitchFamily="82" charset="0"/>
              <a:ea typeface="楷体" pitchFamily="49" charset="-122"/>
            </a:endParaRPr>
          </a:p>
        </p:txBody>
      </p:sp>
      <p:grpSp>
        <p:nvGrpSpPr>
          <p:cNvPr id="7" name="组合 76"/>
          <p:cNvGrpSpPr/>
          <p:nvPr/>
        </p:nvGrpSpPr>
        <p:grpSpPr>
          <a:xfrm>
            <a:off x="3686177" y="2228854"/>
            <a:ext cx="3449064" cy="3740898"/>
            <a:chOff x="4181474" y="2095500"/>
            <a:chExt cx="4598751" cy="3740896"/>
          </a:xfrm>
        </p:grpSpPr>
        <p:sp>
          <p:nvSpPr>
            <p:cNvPr id="63" name="等腰三角形 16"/>
            <p:cNvSpPr/>
            <p:nvPr/>
          </p:nvSpPr>
          <p:spPr>
            <a:xfrm rot="5400000">
              <a:off x="5231106" y="1078060"/>
              <a:ext cx="920309" cy="3000522"/>
            </a:xfrm>
            <a:custGeom>
              <a:avLst/>
              <a:gdLst/>
              <a:ahLst/>
              <a:cxnLst/>
              <a:rect l="l" t="t" r="r" b="b"/>
              <a:pathLst>
                <a:path w="1134126" h="2250392">
                  <a:moveTo>
                    <a:pt x="270030" y="108012"/>
                  </a:moveTo>
                  <a:lnTo>
                    <a:pt x="351039" y="0"/>
                  </a:lnTo>
                  <a:lnTo>
                    <a:pt x="432048" y="108012"/>
                  </a:lnTo>
                  <a:close/>
                  <a:moveTo>
                    <a:pt x="0" y="2250392"/>
                  </a:moveTo>
                  <a:lnTo>
                    <a:pt x="0" y="117536"/>
                  </a:lnTo>
                  <a:lnTo>
                    <a:pt x="1134126" y="117536"/>
                  </a:lnTo>
                  <a:lnTo>
                    <a:pt x="1134126" y="2250392"/>
                  </a:lnTo>
                  <a:close/>
                </a:path>
              </a:pathLst>
            </a:custGeom>
            <a:solidFill>
              <a:srgbClr val="058697"/>
            </a:solidFill>
            <a:ln>
              <a:solidFill>
                <a:srgbClr val="91AFB4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372225" y="2105025"/>
              <a:ext cx="562472" cy="93102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  <a:latin typeface="Algerian" pitchFamily="82" charset="0"/>
                  <a:ea typeface="楷体" pitchFamily="49" charset="-122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Algerian" pitchFamily="82" charset="0"/>
                <a:ea typeface="楷体" pitchFamily="49" charset="-122"/>
              </a:endParaRPr>
            </a:p>
          </p:txBody>
        </p:sp>
        <p:sp>
          <p:nvSpPr>
            <p:cNvPr id="48" name="Text Box 4"/>
            <p:cNvSpPr txBox="1">
              <a:spLocks noChangeArrowheads="1"/>
            </p:cNvSpPr>
            <p:nvPr/>
          </p:nvSpPr>
          <p:spPr bwMode="auto">
            <a:xfrm>
              <a:off x="4181474" y="2144669"/>
              <a:ext cx="4500595" cy="1287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b="1" dirty="0" smtClean="0">
                  <a:solidFill>
                    <a:schemeClr val="bg1"/>
                  </a:solidFill>
                </a:rPr>
                <a:t>《</a:t>
              </a:r>
              <a:r>
                <a:rPr lang="zh-CN" altLang="en-US" b="1" dirty="0" smtClean="0">
                  <a:solidFill>
                    <a:schemeClr val="bg1"/>
                  </a:solidFill>
                </a:rPr>
                <a:t>国家地理</a:t>
              </a:r>
              <a:r>
                <a:rPr lang="en-US" altLang="zh-CN" b="1" dirty="0" smtClean="0">
                  <a:solidFill>
                    <a:schemeClr val="bg1"/>
                  </a:solidFill>
                </a:rPr>
                <a:t>》</a:t>
              </a:r>
            </a:p>
            <a:p>
              <a:pPr>
                <a:lnSpc>
                  <a:spcPct val="150000"/>
                </a:lnSpc>
              </a:pPr>
              <a:r>
                <a:rPr lang="zh-CN" altLang="en-US" b="1" dirty="0" smtClean="0">
                  <a:solidFill>
                    <a:schemeClr val="bg1"/>
                  </a:solidFill>
                </a:rPr>
                <a:t>真实</a:t>
              </a:r>
              <a:r>
                <a:rPr lang="zh-CN" altLang="en-US" b="1" dirty="0" smtClean="0">
                  <a:solidFill>
                    <a:schemeClr val="bg1"/>
                  </a:solidFill>
                </a:rPr>
                <a:t>音视频  </a:t>
              </a:r>
              <a:endParaRPr lang="en-US" altLang="zh-CN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zh-CN" dirty="0" smtClean="0"/>
            </a:p>
          </p:txBody>
        </p:sp>
        <p:sp>
          <p:nvSpPr>
            <p:cNvPr id="66" name="等腰三角形 16"/>
            <p:cNvSpPr/>
            <p:nvPr/>
          </p:nvSpPr>
          <p:spPr>
            <a:xfrm rot="5400000">
              <a:off x="5231106" y="2373461"/>
              <a:ext cx="920309" cy="3000522"/>
            </a:xfrm>
            <a:custGeom>
              <a:avLst/>
              <a:gdLst/>
              <a:ahLst/>
              <a:cxnLst/>
              <a:rect l="l" t="t" r="r" b="b"/>
              <a:pathLst>
                <a:path w="1134126" h="2250392">
                  <a:moveTo>
                    <a:pt x="270030" y="108012"/>
                  </a:moveTo>
                  <a:lnTo>
                    <a:pt x="351039" y="0"/>
                  </a:lnTo>
                  <a:lnTo>
                    <a:pt x="432048" y="108012"/>
                  </a:lnTo>
                  <a:close/>
                  <a:moveTo>
                    <a:pt x="0" y="2250392"/>
                  </a:moveTo>
                  <a:lnTo>
                    <a:pt x="0" y="117536"/>
                  </a:lnTo>
                  <a:lnTo>
                    <a:pt x="1134126" y="117536"/>
                  </a:lnTo>
                  <a:lnTo>
                    <a:pt x="1134126" y="2250392"/>
                  </a:lnTo>
                  <a:close/>
                </a:path>
              </a:pathLst>
            </a:custGeom>
            <a:solidFill>
              <a:srgbClr val="058697"/>
            </a:solidFill>
            <a:ln>
              <a:solidFill>
                <a:srgbClr val="91AFB4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8" name="Text Box 4"/>
            <p:cNvSpPr txBox="1">
              <a:spLocks noChangeArrowheads="1"/>
            </p:cNvSpPr>
            <p:nvPr/>
          </p:nvSpPr>
          <p:spPr bwMode="auto">
            <a:xfrm>
              <a:off x="4279630" y="3492696"/>
              <a:ext cx="4500595" cy="869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 smtClean="0">
                  <a:solidFill>
                    <a:schemeClr val="bg1"/>
                  </a:solidFill>
                </a:rPr>
                <a:t>设置学术</a:t>
              </a:r>
              <a:r>
                <a:rPr lang="zh-CN" altLang="en-US" b="1" dirty="0" smtClean="0">
                  <a:solidFill>
                    <a:schemeClr val="bg1"/>
                  </a:solidFill>
                </a:rPr>
                <a:t>、</a:t>
              </a:r>
              <a:endParaRPr lang="en-US" altLang="zh-CN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b="1" dirty="0" smtClean="0">
                  <a:solidFill>
                    <a:schemeClr val="bg1"/>
                  </a:solidFill>
                </a:rPr>
                <a:t>学业</a:t>
              </a:r>
              <a:r>
                <a:rPr lang="zh-CN" altLang="en-US" b="1" dirty="0" smtClean="0">
                  <a:solidFill>
                    <a:schemeClr val="bg1"/>
                  </a:solidFill>
                </a:rPr>
                <a:t>交流场景</a:t>
              </a:r>
              <a:endParaRPr lang="en-US" altLang="zh-CN" b="1" dirty="0" smtClean="0">
                <a:solidFill>
                  <a:schemeClr val="bg1"/>
                </a:solidFill>
              </a:endParaRPr>
            </a:p>
          </p:txBody>
        </p:sp>
        <p:grpSp>
          <p:nvGrpSpPr>
            <p:cNvPr id="8" name="组合 69"/>
            <p:cNvGrpSpPr/>
            <p:nvPr/>
          </p:nvGrpSpPr>
          <p:grpSpPr>
            <a:xfrm>
              <a:off x="4181475" y="4851844"/>
              <a:ext cx="4587063" cy="920309"/>
              <a:chOff x="4133850" y="3394519"/>
              <a:chExt cx="4587063" cy="920309"/>
            </a:xfrm>
          </p:grpSpPr>
          <p:sp>
            <p:nvSpPr>
              <p:cNvPr id="71" name="等腰三角形 16"/>
              <p:cNvSpPr/>
              <p:nvPr/>
            </p:nvSpPr>
            <p:spPr>
              <a:xfrm rot="5400000">
                <a:off x="5173956" y="2354413"/>
                <a:ext cx="920309" cy="3000522"/>
              </a:xfrm>
              <a:custGeom>
                <a:avLst/>
                <a:gdLst/>
                <a:ahLst/>
                <a:cxnLst/>
                <a:rect l="l" t="t" r="r" b="b"/>
                <a:pathLst>
                  <a:path w="1134126" h="2250392">
                    <a:moveTo>
                      <a:pt x="270030" y="108012"/>
                    </a:moveTo>
                    <a:lnTo>
                      <a:pt x="351039" y="0"/>
                    </a:lnTo>
                    <a:lnTo>
                      <a:pt x="432048" y="108012"/>
                    </a:lnTo>
                    <a:close/>
                    <a:moveTo>
                      <a:pt x="0" y="2250392"/>
                    </a:moveTo>
                    <a:lnTo>
                      <a:pt x="0" y="117536"/>
                    </a:lnTo>
                    <a:lnTo>
                      <a:pt x="1134126" y="117536"/>
                    </a:lnTo>
                    <a:lnTo>
                      <a:pt x="1134126" y="2250392"/>
                    </a:lnTo>
                    <a:close/>
                  </a:path>
                </a:pathLst>
              </a:custGeom>
              <a:solidFill>
                <a:srgbClr val="058697"/>
              </a:solidFill>
              <a:ln>
                <a:solidFill>
                  <a:srgbClr val="91AFB4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2" name="Text Box 4"/>
              <p:cNvSpPr txBox="1">
                <a:spLocks noChangeArrowheads="1"/>
              </p:cNvSpPr>
              <p:nvPr/>
            </p:nvSpPr>
            <p:spPr bwMode="auto">
              <a:xfrm>
                <a:off x="4220318" y="3629389"/>
                <a:ext cx="4500595" cy="5078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b="1" dirty="0" smtClean="0">
                    <a:solidFill>
                      <a:schemeClr val="bg1"/>
                    </a:solidFill>
                  </a:rPr>
                  <a:t>六级讲座听力</a:t>
                </a:r>
                <a:endParaRPr lang="en-US" altLang="zh-CN" b="1" dirty="0" smtClean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6381749" y="3409951"/>
              <a:ext cx="562472" cy="93102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  <a:latin typeface="Algerian" pitchFamily="82" charset="0"/>
                  <a:ea typeface="楷体" pitchFamily="49" charset="-122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Algerian" pitchFamily="82" charset="0"/>
                <a:ea typeface="楷体" pitchFamily="49" charset="-122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372225" y="4905373"/>
              <a:ext cx="562472" cy="93102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  <a:latin typeface="Algerian" pitchFamily="82" charset="0"/>
                  <a:ea typeface="楷体" pitchFamily="49" charset="-122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Algerian" pitchFamily="82" charset="0"/>
                <a:ea typeface="楷体" pitchFamily="49" charset="-122"/>
              </a:endParaRPr>
            </a:p>
          </p:txBody>
        </p:sp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80" t="7205" b="2766"/>
            <a:stretch>
              <a:fillRect/>
            </a:stretch>
          </p:blipFill>
          <p:spPr bwMode="auto">
            <a:xfrm>
              <a:off x="7035694" y="2095500"/>
              <a:ext cx="288967" cy="3676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8" name="任意多边形 77"/>
          <p:cNvSpPr/>
          <p:nvPr/>
        </p:nvSpPr>
        <p:spPr>
          <a:xfrm>
            <a:off x="5943713" y="3300671"/>
            <a:ext cx="2804372" cy="1225779"/>
          </a:xfrm>
          <a:custGeom>
            <a:avLst/>
            <a:gdLst>
              <a:gd name="connsiteX0" fmla="*/ 480802 w 2736322"/>
              <a:gd name="connsiteY0" fmla="*/ 0 h 1121664"/>
              <a:gd name="connsiteX1" fmla="*/ 1132931 w 2736322"/>
              <a:gd name="connsiteY1" fmla="*/ 0 h 1121664"/>
              <a:gd name="connsiteX2" fmla="*/ 1132931 w 2736322"/>
              <a:gd name="connsiteY2" fmla="*/ 48051 h 1121664"/>
              <a:gd name="connsiteX3" fmla="*/ 1081909 w 2736322"/>
              <a:gd name="connsiteY3" fmla="*/ 74926 h 1121664"/>
              <a:gd name="connsiteX4" fmla="*/ 1024774 w 2736322"/>
              <a:gd name="connsiteY4" fmla="*/ 182689 h 1121664"/>
              <a:gd name="connsiteX5" fmla="*/ 1219846 w 2736322"/>
              <a:gd name="connsiteY5" fmla="*/ 335089 h 1121664"/>
              <a:gd name="connsiteX6" fmla="*/ 1414918 w 2736322"/>
              <a:gd name="connsiteY6" fmla="*/ 182689 h 1121664"/>
              <a:gd name="connsiteX7" fmla="*/ 1357783 w 2736322"/>
              <a:gd name="connsiteY7" fmla="*/ 74926 h 1121664"/>
              <a:gd name="connsiteX8" fmla="*/ 1306762 w 2736322"/>
              <a:gd name="connsiteY8" fmla="*/ 48052 h 1121664"/>
              <a:gd name="connsiteX9" fmla="*/ 1306762 w 2736322"/>
              <a:gd name="connsiteY9" fmla="*/ 0 h 1121664"/>
              <a:gd name="connsiteX10" fmla="*/ 2736322 w 2736322"/>
              <a:gd name="connsiteY10" fmla="*/ 0 h 1121664"/>
              <a:gd name="connsiteX11" fmla="*/ 2736322 w 2736322"/>
              <a:gd name="connsiteY11" fmla="*/ 1121664 h 1121664"/>
              <a:gd name="connsiteX12" fmla="*/ 480802 w 2736322"/>
              <a:gd name="connsiteY12" fmla="*/ 1121664 h 1121664"/>
              <a:gd name="connsiteX13" fmla="*/ 480802 w 2736322"/>
              <a:gd name="connsiteY13" fmla="*/ 592171 h 1121664"/>
              <a:gd name="connsiteX14" fmla="*/ 233183 w 2736322"/>
              <a:gd name="connsiteY14" fmla="*/ 592171 h 1121664"/>
              <a:gd name="connsiteX15" fmla="*/ 228769 w 2736322"/>
              <a:gd name="connsiteY15" fmla="*/ 620154 h 1121664"/>
              <a:gd name="connsiteX16" fmla="*/ 119063 w 2736322"/>
              <a:gd name="connsiteY16" fmla="*/ 713233 h 1121664"/>
              <a:gd name="connsiteX17" fmla="*/ 0 w 2736322"/>
              <a:gd name="connsiteY17" fmla="*/ 560833 h 1121664"/>
              <a:gd name="connsiteX18" fmla="*/ 119063 w 2736322"/>
              <a:gd name="connsiteY18" fmla="*/ 408433 h 1121664"/>
              <a:gd name="connsiteX19" fmla="*/ 228769 w 2736322"/>
              <a:gd name="connsiteY19" fmla="*/ 501512 h 1121664"/>
              <a:gd name="connsiteX20" fmla="*/ 232552 w 2736322"/>
              <a:gd name="connsiteY20" fmla="*/ 525496 h 1121664"/>
              <a:gd name="connsiteX21" fmla="*/ 480802 w 2736322"/>
              <a:gd name="connsiteY21" fmla="*/ 525496 h 112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36322" h="1121664">
                <a:moveTo>
                  <a:pt x="480802" y="0"/>
                </a:moveTo>
                <a:lnTo>
                  <a:pt x="1132931" y="0"/>
                </a:lnTo>
                <a:lnTo>
                  <a:pt x="1132931" y="48051"/>
                </a:lnTo>
                <a:lnTo>
                  <a:pt x="1081909" y="74926"/>
                </a:lnTo>
                <a:cubicBezTo>
                  <a:pt x="1046608" y="102505"/>
                  <a:pt x="1024774" y="140605"/>
                  <a:pt x="1024774" y="182689"/>
                </a:cubicBezTo>
                <a:cubicBezTo>
                  <a:pt x="1024774" y="266857"/>
                  <a:pt x="1112111" y="335089"/>
                  <a:pt x="1219846" y="335089"/>
                </a:cubicBezTo>
                <a:cubicBezTo>
                  <a:pt x="1327581" y="335089"/>
                  <a:pt x="1414918" y="266857"/>
                  <a:pt x="1414918" y="182689"/>
                </a:cubicBezTo>
                <a:cubicBezTo>
                  <a:pt x="1414918" y="140605"/>
                  <a:pt x="1393084" y="102505"/>
                  <a:pt x="1357783" y="74926"/>
                </a:cubicBezTo>
                <a:lnTo>
                  <a:pt x="1306762" y="48052"/>
                </a:lnTo>
                <a:lnTo>
                  <a:pt x="1306762" y="0"/>
                </a:lnTo>
                <a:lnTo>
                  <a:pt x="2736322" y="0"/>
                </a:lnTo>
                <a:lnTo>
                  <a:pt x="2736322" y="1121664"/>
                </a:lnTo>
                <a:lnTo>
                  <a:pt x="480802" y="1121664"/>
                </a:lnTo>
                <a:lnTo>
                  <a:pt x="480802" y="592171"/>
                </a:lnTo>
                <a:lnTo>
                  <a:pt x="233183" y="592171"/>
                </a:lnTo>
                <a:lnTo>
                  <a:pt x="228769" y="620154"/>
                </a:lnTo>
                <a:cubicBezTo>
                  <a:pt x="210695" y="674853"/>
                  <a:pt x="168381" y="713233"/>
                  <a:pt x="119063" y="713233"/>
                </a:cubicBezTo>
                <a:cubicBezTo>
                  <a:pt x="53306" y="713233"/>
                  <a:pt x="0" y="645001"/>
                  <a:pt x="0" y="560833"/>
                </a:cubicBezTo>
                <a:cubicBezTo>
                  <a:pt x="0" y="476665"/>
                  <a:pt x="53306" y="408433"/>
                  <a:pt x="119063" y="408433"/>
                </a:cubicBezTo>
                <a:cubicBezTo>
                  <a:pt x="168381" y="408433"/>
                  <a:pt x="210695" y="446813"/>
                  <a:pt x="228769" y="501512"/>
                </a:cubicBezTo>
                <a:lnTo>
                  <a:pt x="232552" y="525496"/>
                </a:lnTo>
                <a:lnTo>
                  <a:pt x="480802" y="525496"/>
                </a:lnTo>
                <a:close/>
              </a:path>
            </a:pathLst>
          </a:custGeom>
          <a:solidFill>
            <a:srgbClr val="058697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r>
              <a:rPr lang="zh-CN" altLang="en-US" b="1" dirty="0" smtClean="0"/>
              <a:t>            </a:t>
            </a:r>
            <a:endParaRPr lang="en-US" altLang="zh-CN" b="1" dirty="0" smtClean="0"/>
          </a:p>
          <a:p>
            <a:r>
              <a:rPr lang="en-US" altLang="zh-CN" b="1" dirty="0" smtClean="0"/>
              <a:t>	</a:t>
            </a:r>
            <a:r>
              <a:rPr lang="zh-CN" altLang="en-US" b="1" dirty="0" smtClean="0"/>
              <a:t>培养</a:t>
            </a:r>
            <a:r>
              <a:rPr lang="zh-CN" altLang="en-US" b="1" dirty="0" smtClean="0"/>
              <a:t>国际化</a:t>
            </a:r>
            <a:r>
              <a:rPr lang="zh-CN" altLang="en-US" b="1" dirty="0" smtClean="0"/>
              <a:t>、</a:t>
            </a:r>
            <a:endParaRPr lang="en-US" altLang="zh-CN" b="1" dirty="0" smtClean="0"/>
          </a:p>
          <a:p>
            <a:r>
              <a:rPr lang="zh-CN" altLang="en-US" b="1" dirty="0" smtClean="0"/>
              <a:t>            </a:t>
            </a:r>
            <a:r>
              <a:rPr lang="en-US" altLang="zh-CN" b="1" dirty="0" smtClean="0"/>
              <a:t>	</a:t>
            </a:r>
            <a:r>
              <a:rPr lang="zh-CN" altLang="en-US" b="1" dirty="0" smtClean="0"/>
              <a:t>学术型</a:t>
            </a:r>
            <a:r>
              <a:rPr lang="zh-CN" altLang="en-US" b="1" dirty="0" smtClean="0"/>
              <a:t>人才</a:t>
            </a: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264320" y="1364625"/>
            <a:ext cx="2714625" cy="800215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32" tIns="45718" rIns="91432" bIns="45718">
            <a:spAutoFit/>
          </a:bodyPr>
          <a:lstStyle/>
          <a:p>
            <a:pPr algn="ctr" fontAlgn="ctr"/>
            <a:r>
              <a:rPr lang="zh-CN" altLang="en-US" sz="23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sym typeface="宋体" pitchFamily="2" charset="-122"/>
              </a:rPr>
              <a:t>国际学术英语交流视听说</a:t>
            </a:r>
            <a:endParaRPr lang="zh-CN" altLang="en-US" sz="2300" b="1" dirty="0">
              <a:solidFill>
                <a:schemeClr val="bg1"/>
              </a:solidFill>
              <a:latin typeface="黑体" pitchFamily="2" charset="-122"/>
              <a:ea typeface="黑体" pitchFamily="2" charset="-122"/>
              <a:sym typeface="宋体" pitchFamily="2" charset="-122"/>
            </a:endParaRPr>
          </a:p>
        </p:txBody>
      </p:sp>
      <p:sp>
        <p:nvSpPr>
          <p:cNvPr id="49" name="文本框 5"/>
          <p:cNvSpPr txBox="1"/>
          <p:nvPr/>
        </p:nvSpPr>
        <p:spPr>
          <a:xfrm>
            <a:off x="848093" y="582106"/>
            <a:ext cx="3210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dirty="0" smtClean="0"/>
              <a:t>|</a:t>
            </a:r>
            <a:r>
              <a:rPr lang="zh-CN" altLang="en-US" sz="2400" dirty="0" smtClean="0"/>
              <a:t>专门用途英语类</a:t>
            </a:r>
            <a:r>
              <a:rPr lang="en-US" altLang="zh-CN" sz="2400" dirty="0" smtClean="0"/>
              <a:t>|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96506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gaoyl\桌面\临时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8576"/>
            <a:ext cx="1534332" cy="1998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流程图: 手动输入 1"/>
          <p:cNvSpPr/>
          <p:nvPr/>
        </p:nvSpPr>
        <p:spPr>
          <a:xfrm rot="5400000">
            <a:off x="-76831" y="367138"/>
            <a:ext cx="77235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 38"/>
          <p:cNvGrpSpPr/>
          <p:nvPr/>
        </p:nvGrpSpPr>
        <p:grpSpPr>
          <a:xfrm>
            <a:off x="2837313" y="350388"/>
            <a:ext cx="3944316" cy="460215"/>
            <a:chOff x="3783084" y="350384"/>
            <a:chExt cx="5259088" cy="460214"/>
          </a:xfrm>
        </p:grpSpPr>
        <p:sp>
          <p:nvSpPr>
            <p:cNvPr id="40" name="任意多边形 49"/>
            <p:cNvSpPr/>
            <p:nvPr/>
          </p:nvSpPr>
          <p:spPr>
            <a:xfrm rot="10800000">
              <a:off x="3783084" y="418808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5563889" y="350384"/>
              <a:ext cx="347828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b="1" dirty="0" smtClean="0">
                  <a:solidFill>
                    <a:schemeClr val="bg1"/>
                  </a:solidFill>
                </a:rPr>
                <a:t>EAP</a:t>
              </a:r>
              <a:endParaRPr kumimoji="1" lang="zh-CN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矩形 3"/>
          <p:cNvSpPr/>
          <p:nvPr/>
        </p:nvSpPr>
        <p:spPr>
          <a:xfrm>
            <a:off x="2994745" y="2190753"/>
            <a:ext cx="5799900" cy="1137063"/>
          </a:xfrm>
          <a:custGeom>
            <a:avLst/>
            <a:gdLst>
              <a:gd name="connsiteX0" fmla="*/ 0 w 5688632"/>
              <a:gd name="connsiteY0" fmla="*/ 0 h 2053062"/>
              <a:gd name="connsiteX1" fmla="*/ 5688632 w 5688632"/>
              <a:gd name="connsiteY1" fmla="*/ 0 h 2053062"/>
              <a:gd name="connsiteX2" fmla="*/ 5688632 w 5688632"/>
              <a:gd name="connsiteY2" fmla="*/ 2053062 h 2053062"/>
              <a:gd name="connsiteX3" fmla="*/ 0 w 5688632"/>
              <a:gd name="connsiteY3" fmla="*/ 2053062 h 2053062"/>
              <a:gd name="connsiteX4" fmla="*/ 0 w 5688632"/>
              <a:gd name="connsiteY4" fmla="*/ 0 h 2053062"/>
              <a:gd name="connsiteX0" fmla="*/ 433137 w 5688632"/>
              <a:gd name="connsiteY0" fmla="*/ 12032 h 2053062"/>
              <a:gd name="connsiteX1" fmla="*/ 5688632 w 5688632"/>
              <a:gd name="connsiteY1" fmla="*/ 0 h 2053062"/>
              <a:gd name="connsiteX2" fmla="*/ 5688632 w 5688632"/>
              <a:gd name="connsiteY2" fmla="*/ 2053062 h 2053062"/>
              <a:gd name="connsiteX3" fmla="*/ 0 w 5688632"/>
              <a:gd name="connsiteY3" fmla="*/ 2053062 h 2053062"/>
              <a:gd name="connsiteX4" fmla="*/ 433137 w 5688632"/>
              <a:gd name="connsiteY4" fmla="*/ 12032 h 205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8632" h="2053062">
                <a:moveTo>
                  <a:pt x="433137" y="12032"/>
                </a:moveTo>
                <a:lnTo>
                  <a:pt x="5688632" y="0"/>
                </a:lnTo>
                <a:lnTo>
                  <a:pt x="5688632" y="2053062"/>
                </a:lnTo>
                <a:lnTo>
                  <a:pt x="0" y="2053062"/>
                </a:lnTo>
                <a:lnTo>
                  <a:pt x="433137" y="12032"/>
                </a:lnTo>
                <a:close/>
              </a:path>
            </a:pathLst>
          </a:custGeom>
          <a:gradFill flip="none" rotWithShape="1">
            <a:gsLst>
              <a:gs pos="1000">
                <a:srgbClr val="0D343F"/>
              </a:gs>
              <a:gs pos="14000">
                <a:srgbClr val="4BACC6">
                  <a:lumMod val="75000"/>
                  <a:shade val="30000"/>
                  <a:satMod val="115000"/>
                </a:srgbClr>
              </a:gs>
              <a:gs pos="42000">
                <a:srgbClr val="4BACC6">
                  <a:lumMod val="75000"/>
                  <a:shade val="67500"/>
                  <a:satMod val="115000"/>
                </a:srgbClr>
              </a:gs>
              <a:gs pos="100000">
                <a:srgbClr val="4BACC6">
                  <a:lumMod val="75000"/>
                  <a:shade val="100000"/>
                  <a:satMod val="115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innerShdw blurRad="63500" dist="25400" dir="18900000">
              <a:prstClr val="black">
                <a:alpha val="33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3496787" y="2320421"/>
            <a:ext cx="57246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</a:rPr>
              <a:t>取法“博雅”之意，立足“学科英语”，</a:t>
            </a:r>
            <a:endParaRPr lang="en-US" altLang="zh-CN" sz="2400" dirty="0" smtClean="0">
              <a:solidFill>
                <a:schemeClr val="bg1"/>
              </a:solidFill>
            </a:endParaRPr>
          </a:p>
          <a:p>
            <a:r>
              <a:rPr lang="zh-CN" altLang="en-US" sz="2400" dirty="0" smtClean="0">
                <a:solidFill>
                  <a:schemeClr val="bg1"/>
                </a:solidFill>
              </a:rPr>
              <a:t>各学科领域</a:t>
            </a:r>
            <a:r>
              <a:rPr lang="en-US" altLang="zh-CN" sz="2400" dirty="0" smtClean="0">
                <a:solidFill>
                  <a:schemeClr val="bg1"/>
                </a:solidFill>
              </a:rPr>
              <a:t>ESP</a:t>
            </a:r>
            <a:r>
              <a:rPr lang="zh-CN" altLang="en-US" sz="2400" dirty="0" smtClean="0">
                <a:solidFill>
                  <a:schemeClr val="bg1"/>
                </a:solidFill>
              </a:rPr>
              <a:t>阶段的入门级教程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800600" y="3448052"/>
            <a:ext cx="421854" cy="931018"/>
          </a:xfrm>
          <a:prstGeom prst="rect">
            <a:avLst/>
          </a:prstGeom>
          <a:noFill/>
        </p:spPr>
        <p:txBody>
          <a:bodyPr wrap="square" lIns="68574" tIns="34287" rIns="68574" bIns="34287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Algerian" pitchFamily="82" charset="0"/>
                <a:ea typeface="楷体" pitchFamily="49" charset="-122"/>
              </a:rPr>
              <a:t>02</a:t>
            </a:r>
            <a:endParaRPr lang="zh-CN" altLang="en-US" sz="2800" dirty="0">
              <a:solidFill>
                <a:schemeClr val="bg1"/>
              </a:solidFill>
              <a:latin typeface="Algerian" pitchFamily="82" charset="0"/>
              <a:ea typeface="楷体" pitchFamily="49" charset="-122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264319" y="1364625"/>
            <a:ext cx="3908597" cy="446272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32" tIns="45718" rIns="91432" bIns="45718">
            <a:spAutoFit/>
          </a:bodyPr>
          <a:lstStyle/>
          <a:p>
            <a:pPr algn="ctr" fontAlgn="ctr"/>
            <a:r>
              <a:rPr lang="zh-CN" altLang="en-US" sz="23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sym typeface="宋体" pitchFamily="2" charset="-122"/>
              </a:rPr>
              <a:t>“博雅”学科英语系列教程</a:t>
            </a:r>
          </a:p>
        </p:txBody>
      </p:sp>
      <p:sp>
        <p:nvSpPr>
          <p:cNvPr id="49" name="文本框 5"/>
          <p:cNvSpPr txBox="1"/>
          <p:nvPr/>
        </p:nvSpPr>
        <p:spPr>
          <a:xfrm>
            <a:off x="1077080" y="768800"/>
            <a:ext cx="3210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000" dirty="0" smtClean="0"/>
              <a:t>|</a:t>
            </a:r>
            <a:r>
              <a:rPr lang="zh-CN" altLang="en-US" sz="2000" dirty="0" smtClean="0"/>
              <a:t>专门用途英语类</a:t>
            </a:r>
            <a:r>
              <a:rPr lang="en-US" altLang="zh-CN" sz="2000" dirty="0" smtClean="0"/>
              <a:t>|</a:t>
            </a:r>
            <a:endParaRPr lang="zh-CN" altLang="en-US" sz="2000" dirty="0"/>
          </a:p>
        </p:txBody>
      </p:sp>
      <p:pic>
        <p:nvPicPr>
          <p:cNvPr id="1026" name="Picture 2" descr="C:\Documents and Settings\gaoyl\桌面\临时\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8112" y="4616970"/>
            <a:ext cx="1605219" cy="2049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Documents and Settings\gaoyl\桌面\临时\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599" y="3831652"/>
            <a:ext cx="1623146" cy="210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Documents and Settings\gaoyl\桌面\临时\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7160" y="3222887"/>
            <a:ext cx="1666012" cy="2159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矩形 3"/>
          <p:cNvSpPr/>
          <p:nvPr/>
        </p:nvSpPr>
        <p:spPr>
          <a:xfrm>
            <a:off x="3547501" y="3692267"/>
            <a:ext cx="5247143" cy="924703"/>
          </a:xfrm>
          <a:custGeom>
            <a:avLst/>
            <a:gdLst>
              <a:gd name="connsiteX0" fmla="*/ 0 w 5688632"/>
              <a:gd name="connsiteY0" fmla="*/ 0 h 2053062"/>
              <a:gd name="connsiteX1" fmla="*/ 5688632 w 5688632"/>
              <a:gd name="connsiteY1" fmla="*/ 0 h 2053062"/>
              <a:gd name="connsiteX2" fmla="*/ 5688632 w 5688632"/>
              <a:gd name="connsiteY2" fmla="*/ 2053062 h 2053062"/>
              <a:gd name="connsiteX3" fmla="*/ 0 w 5688632"/>
              <a:gd name="connsiteY3" fmla="*/ 2053062 h 2053062"/>
              <a:gd name="connsiteX4" fmla="*/ 0 w 5688632"/>
              <a:gd name="connsiteY4" fmla="*/ 0 h 2053062"/>
              <a:gd name="connsiteX0" fmla="*/ 433137 w 5688632"/>
              <a:gd name="connsiteY0" fmla="*/ 12032 h 2053062"/>
              <a:gd name="connsiteX1" fmla="*/ 5688632 w 5688632"/>
              <a:gd name="connsiteY1" fmla="*/ 0 h 2053062"/>
              <a:gd name="connsiteX2" fmla="*/ 5688632 w 5688632"/>
              <a:gd name="connsiteY2" fmla="*/ 2053062 h 2053062"/>
              <a:gd name="connsiteX3" fmla="*/ 0 w 5688632"/>
              <a:gd name="connsiteY3" fmla="*/ 2053062 h 2053062"/>
              <a:gd name="connsiteX4" fmla="*/ 433137 w 5688632"/>
              <a:gd name="connsiteY4" fmla="*/ 12032 h 205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8632" h="2053062">
                <a:moveTo>
                  <a:pt x="433137" y="12032"/>
                </a:moveTo>
                <a:lnTo>
                  <a:pt x="5688632" y="0"/>
                </a:lnTo>
                <a:lnTo>
                  <a:pt x="5688632" y="2053062"/>
                </a:lnTo>
                <a:lnTo>
                  <a:pt x="0" y="2053062"/>
                </a:lnTo>
                <a:lnTo>
                  <a:pt x="433137" y="12032"/>
                </a:lnTo>
                <a:close/>
              </a:path>
            </a:pathLst>
          </a:custGeom>
          <a:gradFill flip="none" rotWithShape="1">
            <a:gsLst>
              <a:gs pos="1000">
                <a:srgbClr val="0D343F"/>
              </a:gs>
              <a:gs pos="14000">
                <a:srgbClr val="4BACC6">
                  <a:lumMod val="75000"/>
                  <a:shade val="30000"/>
                  <a:satMod val="115000"/>
                </a:srgbClr>
              </a:gs>
              <a:gs pos="42000">
                <a:srgbClr val="4BACC6">
                  <a:lumMod val="75000"/>
                  <a:shade val="67500"/>
                  <a:satMod val="115000"/>
                </a:srgbClr>
              </a:gs>
              <a:gs pos="100000">
                <a:srgbClr val="4BACC6">
                  <a:lumMod val="75000"/>
                  <a:shade val="100000"/>
                  <a:satMod val="115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innerShdw blurRad="63500" dist="25400" dir="18900000">
              <a:prstClr val="black">
                <a:alpha val="33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993331" y="3926867"/>
            <a:ext cx="4801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</a:rPr>
              <a:t>学科性、通识性、思辨性、趣味性</a:t>
            </a:r>
          </a:p>
        </p:txBody>
      </p:sp>
    </p:spTree>
    <p:extLst>
      <p:ext uri="{BB962C8B-B14F-4D97-AF65-F5344CB8AC3E}">
        <p14:creationId xmlns:p14="http://schemas.microsoft.com/office/powerpoint/2010/main" val="2282376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4872993" y="1120419"/>
            <a:ext cx="3709825" cy="5147319"/>
            <a:chOff x="6497320" y="1120416"/>
            <a:chExt cx="4946433" cy="5147318"/>
          </a:xfrm>
        </p:grpSpPr>
        <p:sp>
          <p:nvSpPr>
            <p:cNvPr id="39" name="六边形 38"/>
            <p:cNvSpPr/>
            <p:nvPr/>
          </p:nvSpPr>
          <p:spPr>
            <a:xfrm rot="16200000">
              <a:off x="8754391" y="3578371"/>
              <a:ext cx="2888574" cy="2490150"/>
            </a:xfrm>
            <a:prstGeom prst="hexagon">
              <a:avLst/>
            </a:prstGeom>
            <a:solidFill>
              <a:srgbClr val="E74C2E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六边形 39"/>
            <p:cNvSpPr/>
            <p:nvPr/>
          </p:nvSpPr>
          <p:spPr>
            <a:xfrm rot="16200000">
              <a:off x="6298108" y="3578372"/>
              <a:ext cx="2888574" cy="2490150"/>
            </a:xfrm>
            <a:prstGeom prst="hexagon">
              <a:avLst/>
            </a:prstGeom>
            <a:solidFill>
              <a:srgbClr val="1EB5A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六边形 40"/>
            <p:cNvSpPr/>
            <p:nvPr/>
          </p:nvSpPr>
          <p:spPr>
            <a:xfrm rot="16200000">
              <a:off x="7543183" y="1319628"/>
              <a:ext cx="2888574" cy="2490150"/>
            </a:xfrm>
            <a:prstGeom prst="hexagon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0" name="任意多边形 59"/>
          <p:cNvSpPr>
            <a:spLocks noChangeAspect="1"/>
          </p:cNvSpPr>
          <p:nvPr/>
        </p:nvSpPr>
        <p:spPr>
          <a:xfrm rot="16200000">
            <a:off x="7362646" y="2802276"/>
            <a:ext cx="623528" cy="1867611"/>
          </a:xfrm>
          <a:custGeom>
            <a:avLst/>
            <a:gdLst>
              <a:gd name="connsiteX0" fmla="*/ 623528 w 623528"/>
              <a:gd name="connsiteY0" fmla="*/ 1245074 h 2490148"/>
              <a:gd name="connsiteX1" fmla="*/ 991 w 623528"/>
              <a:gd name="connsiteY1" fmla="*/ 2490148 h 2490148"/>
              <a:gd name="connsiteX2" fmla="*/ 0 w 623528"/>
              <a:gd name="connsiteY2" fmla="*/ 2490148 h 2490148"/>
              <a:gd name="connsiteX3" fmla="*/ 0 w 623528"/>
              <a:gd name="connsiteY3" fmla="*/ 0 h 2490148"/>
              <a:gd name="connsiteX4" fmla="*/ 991 w 623528"/>
              <a:gd name="connsiteY4" fmla="*/ 0 h 249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528" h="2490148">
                <a:moveTo>
                  <a:pt x="623528" y="1245074"/>
                </a:moveTo>
                <a:lnTo>
                  <a:pt x="991" y="2490148"/>
                </a:lnTo>
                <a:lnTo>
                  <a:pt x="0" y="2490148"/>
                </a:lnTo>
                <a:lnTo>
                  <a:pt x="0" y="0"/>
                </a:lnTo>
                <a:lnTo>
                  <a:pt x="991" y="0"/>
                </a:lnTo>
                <a:close/>
              </a:path>
            </a:pathLst>
          </a:custGeom>
          <a:solidFill>
            <a:srgbClr val="0D0D0D">
              <a:alpha val="20000"/>
            </a:srgbClr>
          </a:solidFill>
          <a:ln>
            <a:noFill/>
          </a:ln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1" name="任意多边形 60"/>
          <p:cNvSpPr/>
          <p:nvPr/>
        </p:nvSpPr>
        <p:spPr>
          <a:xfrm rot="16200000">
            <a:off x="5494687" y="2802276"/>
            <a:ext cx="623528" cy="1867611"/>
          </a:xfrm>
          <a:custGeom>
            <a:avLst/>
            <a:gdLst>
              <a:gd name="connsiteX0" fmla="*/ 623528 w 623528"/>
              <a:gd name="connsiteY0" fmla="*/ 1245074 h 2490148"/>
              <a:gd name="connsiteX1" fmla="*/ 991 w 623528"/>
              <a:gd name="connsiteY1" fmla="*/ 2490148 h 2490148"/>
              <a:gd name="connsiteX2" fmla="*/ 0 w 623528"/>
              <a:gd name="connsiteY2" fmla="*/ 2490148 h 2490148"/>
              <a:gd name="connsiteX3" fmla="*/ 0 w 623528"/>
              <a:gd name="connsiteY3" fmla="*/ 0 h 2490148"/>
              <a:gd name="connsiteX4" fmla="*/ 991 w 623528"/>
              <a:gd name="connsiteY4" fmla="*/ 0 h 249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528" h="2490148">
                <a:moveTo>
                  <a:pt x="623528" y="1245074"/>
                </a:moveTo>
                <a:lnTo>
                  <a:pt x="991" y="2490148"/>
                </a:lnTo>
                <a:lnTo>
                  <a:pt x="0" y="2490148"/>
                </a:lnTo>
                <a:lnTo>
                  <a:pt x="0" y="0"/>
                </a:lnTo>
                <a:lnTo>
                  <a:pt x="991" y="0"/>
                </a:lnTo>
                <a:close/>
              </a:path>
            </a:pathLst>
          </a:custGeom>
          <a:solidFill>
            <a:srgbClr val="0D0D0D">
              <a:alpha val="20000"/>
            </a:srgbClr>
          </a:solidFill>
          <a:ln>
            <a:noFill/>
          </a:ln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2" name="任意多边形 61"/>
          <p:cNvSpPr>
            <a:spLocks noChangeAspect="1"/>
          </p:cNvSpPr>
          <p:nvPr/>
        </p:nvSpPr>
        <p:spPr>
          <a:xfrm rot="5400000" flipV="1">
            <a:off x="6428839" y="2808580"/>
            <a:ext cx="623528" cy="1867611"/>
          </a:xfrm>
          <a:custGeom>
            <a:avLst/>
            <a:gdLst>
              <a:gd name="connsiteX0" fmla="*/ 623528 w 623528"/>
              <a:gd name="connsiteY0" fmla="*/ 1245074 h 2490148"/>
              <a:gd name="connsiteX1" fmla="*/ 991 w 623528"/>
              <a:gd name="connsiteY1" fmla="*/ 2490148 h 2490148"/>
              <a:gd name="connsiteX2" fmla="*/ 0 w 623528"/>
              <a:gd name="connsiteY2" fmla="*/ 2490148 h 2490148"/>
              <a:gd name="connsiteX3" fmla="*/ 0 w 623528"/>
              <a:gd name="connsiteY3" fmla="*/ 0 h 2490148"/>
              <a:gd name="connsiteX4" fmla="*/ 991 w 623528"/>
              <a:gd name="connsiteY4" fmla="*/ 0 h 249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528" h="2490148">
                <a:moveTo>
                  <a:pt x="623528" y="1245074"/>
                </a:moveTo>
                <a:lnTo>
                  <a:pt x="991" y="2490148"/>
                </a:lnTo>
                <a:lnTo>
                  <a:pt x="0" y="2490148"/>
                </a:lnTo>
                <a:lnTo>
                  <a:pt x="0" y="0"/>
                </a:lnTo>
                <a:lnTo>
                  <a:pt x="991" y="0"/>
                </a:lnTo>
                <a:close/>
              </a:path>
            </a:pathLst>
          </a:custGeom>
          <a:solidFill>
            <a:srgbClr val="0D0D0D">
              <a:alpha val="20000"/>
            </a:srgbClr>
          </a:solidFill>
          <a:ln>
            <a:noFill/>
          </a:ln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6333407" y="1567964"/>
            <a:ext cx="1008593" cy="584771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Impact" panose="020B0806030902050204" pitchFamily="34" charset="0"/>
              </a:rPr>
              <a:t>选篇</a:t>
            </a:r>
            <a:endParaRPr lang="zh-CN" altLang="en-US" sz="32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7077872" y="5112009"/>
            <a:ext cx="1574454" cy="646327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Impact" panose="020B0806030902050204" pitchFamily="34" charset="0"/>
              </a:rPr>
              <a:t>情景剧</a:t>
            </a:r>
            <a:endParaRPr lang="zh-CN" altLang="en-US" sz="36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5384627" y="5078141"/>
            <a:ext cx="1111185" cy="646327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Impact" panose="020B0806030902050204" pitchFamily="34" charset="0"/>
              </a:rPr>
              <a:t>案例</a:t>
            </a:r>
            <a:endParaRPr lang="zh-CN" altLang="en-US" sz="36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6238573" y="2209945"/>
            <a:ext cx="1504727" cy="830993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经济学人</a:t>
            </a:r>
            <a:endParaRPr lang="en-US" altLang="zh-CN" sz="2400" dirty="0" smtClean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zh-CN" altLang="en-US" sz="2400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原篇录入</a:t>
            </a:r>
            <a:endParaRPr lang="zh-CN" altLang="en-US" sz="240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5198023" y="4171777"/>
            <a:ext cx="1504727" cy="830993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真实案例</a:t>
            </a:r>
            <a:endParaRPr lang="en-US" altLang="zh-CN" sz="2400" b="1" dirty="0" smtClean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深入分析</a:t>
            </a:r>
            <a:endParaRPr lang="zh-CN" altLang="en-US" sz="2400" b="1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7144420" y="4216933"/>
            <a:ext cx="1504727" cy="830993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情景模拟</a:t>
            </a:r>
            <a:endParaRPr lang="en-US" altLang="zh-CN" sz="2400" b="1" dirty="0" smtClean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连续呈现</a:t>
            </a:r>
            <a:endParaRPr lang="zh-CN" altLang="en-US" sz="2400" b="1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6" name="流程图: 手动输入 44"/>
          <p:cNvSpPr/>
          <p:nvPr/>
        </p:nvSpPr>
        <p:spPr>
          <a:xfrm rot="5400000">
            <a:off x="-86620" y="367138"/>
            <a:ext cx="772359" cy="627687"/>
          </a:xfrm>
          <a:prstGeom prst="flowChartManualInput">
            <a:avLst/>
          </a:prstGeom>
          <a:solidFill>
            <a:srgbClr val="058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 6"/>
          <p:cNvGrpSpPr/>
          <p:nvPr/>
        </p:nvGrpSpPr>
        <p:grpSpPr>
          <a:xfrm>
            <a:off x="2850502" y="295003"/>
            <a:ext cx="3923372" cy="480431"/>
            <a:chOff x="3800669" y="294998"/>
            <a:chExt cx="5231163" cy="480431"/>
          </a:xfrm>
        </p:grpSpPr>
        <p:sp>
          <p:nvSpPr>
            <p:cNvPr id="49" name="任意多边形 49"/>
            <p:cNvSpPr/>
            <p:nvPr/>
          </p:nvSpPr>
          <p:spPr>
            <a:xfrm rot="10800000">
              <a:off x="3800669" y="383639"/>
              <a:ext cx="4775198" cy="391790"/>
            </a:xfrm>
            <a:custGeom>
              <a:avLst/>
              <a:gdLst>
                <a:gd name="connsiteX0" fmla="*/ 850107 w 1700214"/>
                <a:gd name="connsiteY0" fmla="*/ 0 h 472230"/>
                <a:gd name="connsiteX1" fmla="*/ 1682059 w 1700214"/>
                <a:gd name="connsiteY1" fmla="*/ 442346 h 472230"/>
                <a:gd name="connsiteX2" fmla="*/ 1700214 w 1700214"/>
                <a:gd name="connsiteY2" fmla="*/ 472230 h 472230"/>
                <a:gd name="connsiteX3" fmla="*/ 0 w 1700214"/>
                <a:gd name="connsiteY3" fmla="*/ 472230 h 472230"/>
                <a:gd name="connsiteX4" fmla="*/ 18155 w 1700214"/>
                <a:gd name="connsiteY4" fmla="*/ 442346 h 472230"/>
                <a:gd name="connsiteX5" fmla="*/ 850107 w 1700214"/>
                <a:gd name="connsiteY5" fmla="*/ 0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214" h="472230">
                  <a:moveTo>
                    <a:pt x="850107" y="0"/>
                  </a:moveTo>
                  <a:cubicBezTo>
                    <a:pt x="1196424" y="0"/>
                    <a:pt x="1501759" y="175466"/>
                    <a:pt x="1682059" y="442346"/>
                  </a:cubicBezTo>
                  <a:lnTo>
                    <a:pt x="1700214" y="472230"/>
                  </a:lnTo>
                  <a:lnTo>
                    <a:pt x="0" y="472230"/>
                  </a:lnTo>
                  <a:lnTo>
                    <a:pt x="18155" y="442346"/>
                  </a:lnTo>
                  <a:cubicBezTo>
                    <a:pt x="198455" y="175466"/>
                    <a:pt x="503790" y="0"/>
                    <a:pt x="850107" y="0"/>
                  </a:cubicBezTo>
                  <a:close/>
                </a:path>
              </a:pathLst>
            </a:custGeom>
            <a:solidFill>
              <a:srgbClr val="E74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endParaRPr>
            </a:p>
          </p:txBody>
        </p:sp>
        <p:sp>
          <p:nvSpPr>
            <p:cNvPr id="54" name="文本框 8"/>
            <p:cNvSpPr txBox="1"/>
            <p:nvPr/>
          </p:nvSpPr>
          <p:spPr>
            <a:xfrm>
              <a:off x="5553548" y="294998"/>
              <a:ext cx="34782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b="1" dirty="0" smtClean="0">
                  <a:solidFill>
                    <a:schemeClr val="bg1"/>
                  </a:solidFill>
                </a:rPr>
                <a:t>ESP</a:t>
              </a:r>
              <a:endParaRPr kumimoji="1" lang="zh-CN" altLang="en-US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7" name="图片 26" descr="商务英语－封面(红)下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90987" y="3438529"/>
            <a:ext cx="1499088" cy="1990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8" name="图片 27" descr="商务英语－封面(红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85" y="3467106"/>
            <a:ext cx="1477539" cy="1962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850105" y="1878268"/>
            <a:ext cx="3315055" cy="1169547"/>
          </a:xfrm>
          <a:prstGeom prst="rect">
            <a:avLst/>
          </a:prstGeom>
          <a:solidFill>
            <a:schemeClr val="tx1"/>
          </a:solidFill>
          <a:ln w="9525">
            <a:noFill/>
            <a:prstDash val="sysDash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32" tIns="45718" rIns="91432" bIns="45718">
            <a:spAutoFit/>
          </a:bodyPr>
          <a:lstStyle/>
          <a:p>
            <a:pPr>
              <a:lnSpc>
                <a:spcPts val="356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 smtClean="0">
                <a:solidFill>
                  <a:schemeClr val="bg1"/>
                </a:solidFill>
                <a:latin typeface="+mj-ea"/>
                <a:ea typeface="+mj-ea"/>
                <a:cs typeface="华文仿宋"/>
              </a:rPr>
              <a:t>《</a:t>
            </a:r>
            <a:r>
              <a:rPr lang="zh-CN" altLang="en-US" sz="2400" b="1" dirty="0" smtClean="0">
                <a:solidFill>
                  <a:schemeClr val="bg1"/>
                </a:solidFill>
                <a:latin typeface="+mj-ea"/>
                <a:ea typeface="+mj-ea"/>
                <a:cs typeface="华文仿宋"/>
              </a:rPr>
              <a:t>商务英语：初入职场</a:t>
            </a:r>
            <a:r>
              <a:rPr lang="en-US" altLang="zh-CN" sz="2400" b="1" dirty="0" smtClean="0">
                <a:solidFill>
                  <a:schemeClr val="bg1"/>
                </a:solidFill>
                <a:latin typeface="+mj-ea"/>
                <a:ea typeface="+mj-ea"/>
                <a:cs typeface="华文仿宋"/>
              </a:rPr>
              <a:t>》</a:t>
            </a:r>
          </a:p>
          <a:p>
            <a:pPr>
              <a:lnSpc>
                <a:spcPts val="356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 smtClean="0">
                <a:solidFill>
                  <a:schemeClr val="bg1"/>
                </a:solidFill>
                <a:latin typeface="+mj-ea"/>
                <a:ea typeface="+mj-ea"/>
                <a:cs typeface="华文仿宋"/>
              </a:rPr>
              <a:t>《</a:t>
            </a:r>
            <a:r>
              <a:rPr lang="zh-CN" altLang="en-US" sz="2400" b="1" dirty="0" smtClean="0">
                <a:solidFill>
                  <a:schemeClr val="bg1"/>
                </a:solidFill>
                <a:latin typeface="+mj-ea"/>
                <a:ea typeface="+mj-ea"/>
                <a:cs typeface="华文仿宋"/>
              </a:rPr>
              <a:t>商务英语：职场进阶</a:t>
            </a:r>
            <a:r>
              <a:rPr lang="en-US" altLang="zh-CN" sz="2400" b="1" dirty="0" smtClean="0">
                <a:solidFill>
                  <a:schemeClr val="bg1"/>
                </a:solidFill>
                <a:latin typeface="+mj-ea"/>
                <a:ea typeface="+mj-ea"/>
                <a:cs typeface="华文仿宋"/>
              </a:rPr>
              <a:t>》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  <a:cs typeface="华文仿宋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570211" y="3340043"/>
            <a:ext cx="1814416" cy="612559"/>
          </a:xfrm>
          <a:prstGeom prst="rect">
            <a:avLst/>
          </a:prstGeom>
          <a:noFill/>
          <a:ln>
            <a:noFill/>
          </a:ln>
          <a:effectLst>
            <a:outerShdw blurRad="190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r>
              <a:rPr lang="en-US" altLang="zh-CN" sz="2400" b="1" dirty="0" smtClean="0">
                <a:solidFill>
                  <a:srgbClr val="CB450F"/>
                </a:solidFill>
              </a:rPr>
              <a:t>9</a:t>
            </a:r>
            <a:r>
              <a:rPr lang="zh-CN" altLang="en-US" sz="2400" b="1" dirty="0" smtClean="0">
                <a:solidFill>
                  <a:srgbClr val="CB450F"/>
                </a:solidFill>
              </a:rPr>
              <a:t>月出版</a:t>
            </a:r>
            <a:endParaRPr lang="zh-CN" altLang="en-US" sz="2400" b="1" dirty="0">
              <a:solidFill>
                <a:srgbClr val="CB450F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470779" y="2028933"/>
            <a:ext cx="998738" cy="612559"/>
          </a:xfrm>
          <a:prstGeom prst="rect">
            <a:avLst/>
          </a:prstGeom>
          <a:noFill/>
          <a:ln>
            <a:noFill/>
          </a:ln>
          <a:effectLst>
            <a:outerShdw blurRad="190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</a:rPr>
              <a:t>培生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5" name="文本框 2"/>
          <p:cNvSpPr txBox="1"/>
          <p:nvPr/>
        </p:nvSpPr>
        <p:spPr>
          <a:xfrm>
            <a:off x="613403" y="85074"/>
            <a:ext cx="1000125" cy="1231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smtClean="0"/>
              <a:t>2</a:t>
            </a:r>
            <a:endParaRPr lang="zh-CN" altLang="en-US" sz="7200" b="1" dirty="0"/>
          </a:p>
        </p:txBody>
      </p:sp>
      <p:sp>
        <p:nvSpPr>
          <p:cNvPr id="37" name="文本框 3"/>
          <p:cNvSpPr txBox="1"/>
          <p:nvPr/>
        </p:nvSpPr>
        <p:spPr>
          <a:xfrm>
            <a:off x="1069810" y="402057"/>
            <a:ext cx="1926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 smtClean="0"/>
              <a:t>建设优质资源</a:t>
            </a:r>
            <a:endParaRPr lang="zh-CN" altLang="en-US" sz="2400" b="1" spc="300" dirty="0"/>
          </a:p>
        </p:txBody>
      </p:sp>
      <p:sp>
        <p:nvSpPr>
          <p:cNvPr id="42" name="文本框 5"/>
          <p:cNvSpPr txBox="1"/>
          <p:nvPr/>
        </p:nvSpPr>
        <p:spPr>
          <a:xfrm>
            <a:off x="1077080" y="768800"/>
            <a:ext cx="3210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000" dirty="0" smtClean="0"/>
              <a:t>|</a:t>
            </a:r>
            <a:r>
              <a:rPr lang="zh-CN" altLang="en-US" sz="2000" dirty="0" smtClean="0"/>
              <a:t>专门用途英语类</a:t>
            </a:r>
            <a:r>
              <a:rPr lang="en-US" altLang="zh-CN" sz="2000" dirty="0" smtClean="0"/>
              <a:t>|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30769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/>
          <p:cNvGrpSpPr>
            <a:grpSpLocks/>
          </p:cNvGrpSpPr>
          <p:nvPr/>
        </p:nvGrpSpPr>
        <p:grpSpPr bwMode="auto">
          <a:xfrm>
            <a:off x="5918200" y="2218268"/>
            <a:ext cx="2654300" cy="3945467"/>
            <a:chOff x="4140180" y="2184400"/>
            <a:chExt cx="2654319" cy="2959100"/>
          </a:xfrm>
        </p:grpSpPr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40180" y="2220382"/>
              <a:ext cx="895350" cy="1617133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86304" y="2207682"/>
              <a:ext cx="1095396" cy="1659467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537200" y="2184400"/>
              <a:ext cx="1257299" cy="16764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25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05300" y="3481916"/>
              <a:ext cx="1336655" cy="166158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26" name="Picture 1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165705" y="3454400"/>
              <a:ext cx="1196996" cy="16891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pic>
        <p:nvPicPr>
          <p:cNvPr id="32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15039" y="4399259"/>
            <a:ext cx="1225661" cy="21680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Picture 1" descr="C:\Documents and Settings\Administrator\Application Data\Tencent\Users\1159915755\QQ\WinTemp\RichOle\4UH@UQH]47W4WW$EU4]LT]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92976" y="537209"/>
            <a:ext cx="1520825" cy="24472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3" name="Group 4"/>
          <p:cNvGraphicFramePr>
            <a:graphicFrameLocks noGrp="1"/>
          </p:cNvGraphicFramePr>
          <p:nvPr/>
        </p:nvGraphicFramePr>
        <p:xfrm>
          <a:off x="2459845" y="1166177"/>
          <a:ext cx="4991099" cy="5563119"/>
        </p:xfrm>
        <a:graphic>
          <a:graphicData uri="http://schemas.openxmlformats.org/drawingml/2006/table">
            <a:tbl>
              <a:tblPr/>
              <a:tblGrid>
                <a:gridCol w="2974046"/>
                <a:gridCol w="2017053"/>
              </a:tblGrid>
              <a:tr h="834341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rPr>
                        <a:t>商务英语入门（修订版）</a:t>
                      </a:r>
                      <a:endParaRPr kumimoji="0" lang="zh-CN" altLang="en-US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marT="60965" marB="60965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en-US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marT="60965" marB="609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39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rPr>
                        <a:t>商务英语写作（修订版）</a:t>
                      </a:r>
                      <a:endParaRPr kumimoji="0" lang="zh-CN" altLang="en-US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marT="60965" marB="60965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en-US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marT="60965" marB="609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6991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rPr>
                        <a:t>商务英语谈判</a:t>
                      </a:r>
                    </a:p>
                  </a:txBody>
                  <a:tcPr marT="60965" marB="60965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marT="60965" marB="609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592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rPr>
                        <a:t>商务英语视听说</a:t>
                      </a:r>
                    </a:p>
                  </a:txBody>
                  <a:tcPr marT="60965" marB="60965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en-US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marT="60965" marB="609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39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zh-CN" alt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rPr>
                        <a:t>商务英语听说</a:t>
                      </a:r>
                    </a:p>
                  </a:txBody>
                  <a:tcPr marT="60965" marB="60965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CN" sz="27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+mn-cs"/>
                        <a:sym typeface="Calibri" pitchFamily="34" charset="0"/>
                      </a:endParaRPr>
                    </a:p>
                  </a:txBody>
                  <a:tcPr marT="60965" marB="609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39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+mn-cs"/>
                          <a:sym typeface="Calibri" pitchFamily="34" charset="0"/>
                        </a:rPr>
                        <a:t>商务英语阅读</a:t>
                      </a:r>
                      <a:endParaRPr kumimoji="0" lang="en-US" altLang="zh-CN" sz="27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+mn-cs"/>
                        <a:sym typeface="Calibri" pitchFamily="34" charset="0"/>
                      </a:endParaRPr>
                    </a:p>
                  </a:txBody>
                  <a:tcPr marT="60965" marB="60965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CN" sz="27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+mn-cs"/>
                        <a:sym typeface="Calibri" pitchFamily="34" charset="0"/>
                      </a:endParaRPr>
                    </a:p>
                  </a:txBody>
                  <a:tcPr marT="60965" marB="609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39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+mn-cs"/>
                          <a:sym typeface="Calibri" pitchFamily="34" charset="0"/>
                        </a:rPr>
                        <a:t>跨文化商务交际</a:t>
                      </a:r>
                      <a:endParaRPr kumimoji="0" lang="en-US" altLang="zh-CN" sz="27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+mn-cs"/>
                        <a:sym typeface="Calibri" pitchFamily="34" charset="0"/>
                      </a:endParaRPr>
                    </a:p>
                  </a:txBody>
                  <a:tcPr marT="60965" marB="60965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CN" sz="27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+mn-cs"/>
                        <a:sym typeface="Calibri" pitchFamily="34" charset="0"/>
                      </a:endParaRPr>
                    </a:p>
                  </a:txBody>
                  <a:tcPr marT="60965" marB="609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39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+mn-cs"/>
                          <a:sym typeface="Calibri" pitchFamily="34" charset="0"/>
                        </a:rPr>
                        <a:t>商务英语视听说</a:t>
                      </a:r>
                      <a:endParaRPr kumimoji="0" lang="en-US" altLang="zh-CN" sz="27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+mn-cs"/>
                        <a:sym typeface="Calibri" pitchFamily="34" charset="0"/>
                      </a:endParaRPr>
                    </a:p>
                  </a:txBody>
                  <a:tcPr marT="60965" marB="60965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CN" sz="27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+mn-cs"/>
                        <a:sym typeface="Calibri" pitchFamily="34" charset="0"/>
                      </a:endParaRPr>
                    </a:p>
                  </a:txBody>
                  <a:tcPr marT="60965" marB="609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" name="Picture 2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83683" y="1517673"/>
            <a:ext cx="1404717" cy="24818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Picture 55"/>
          <p:cNvPicPr>
            <a:picLocks noChangeAspect="1" noChangeArrowheads="1"/>
          </p:cNvPicPr>
          <p:nvPr/>
        </p:nvPicPr>
        <p:blipFill>
          <a:blip r:embed="rId11" cstate="print">
            <a:lum bright="-12000" contrast="24000"/>
          </a:blip>
          <a:srcRect/>
          <a:stretch>
            <a:fillRect/>
          </a:stretch>
        </p:blipFill>
        <p:spPr bwMode="auto">
          <a:xfrm>
            <a:off x="5943601" y="507406"/>
            <a:ext cx="1549400" cy="25067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" name="Picture 2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07958" y="1476552"/>
            <a:ext cx="1438339" cy="24439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3" name="Picture 1" descr="C:\Documents and Settings\Administrator\Application Data\Tencent\Users\1159915755\QQ\WinTemp\RichOle\5U`W%U477BX~@YNX`JNPLAU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91342" y="4639735"/>
            <a:ext cx="1104290" cy="19473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21" name="Group 4"/>
          <p:cNvGraphicFramePr>
            <a:graphicFrameLocks noGrp="1"/>
          </p:cNvGraphicFramePr>
          <p:nvPr/>
        </p:nvGraphicFramePr>
        <p:xfrm>
          <a:off x="2540001" y="2370668"/>
          <a:ext cx="4991099" cy="3256802"/>
        </p:xfrm>
        <a:graphic>
          <a:graphicData uri="http://schemas.openxmlformats.org/drawingml/2006/table">
            <a:tbl>
              <a:tblPr/>
              <a:tblGrid>
                <a:gridCol w="2974046"/>
                <a:gridCol w="2017053"/>
              </a:tblGrid>
              <a:tr h="834341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rPr>
                        <a:t>科技英语翻译</a:t>
                      </a:r>
                      <a:endParaRPr kumimoji="0" lang="zh-CN" altLang="en-US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marT="60965" marB="60965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en-US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marT="60965" marB="609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39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rPr>
                        <a:t>科技英语综合教程</a:t>
                      </a:r>
                      <a:endParaRPr kumimoji="0" lang="zh-CN" altLang="en-US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marT="60965" marB="60965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en-US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marT="60965" marB="609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6991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rPr>
                        <a:t>科技英语阅读</a:t>
                      </a:r>
                    </a:p>
                  </a:txBody>
                  <a:tcPr marT="60965" marB="60965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marT="60965" marB="609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592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rPr>
                        <a:t>科技英语写作</a:t>
                      </a:r>
                    </a:p>
                  </a:txBody>
                  <a:tcPr marT="60965" marB="60965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en-US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marT="60965" marB="609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39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zh-CN" alt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rPr>
                        <a:t>科技英语语法</a:t>
                      </a:r>
                    </a:p>
                  </a:txBody>
                  <a:tcPr marT="60965" marB="60965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CN" sz="27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+mn-cs"/>
                        <a:sym typeface="Calibri" pitchFamily="34" charset="0"/>
                      </a:endParaRPr>
                    </a:p>
                  </a:txBody>
                  <a:tcPr marT="60965" marB="609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645" name="矩形 6"/>
          <p:cNvSpPr>
            <a:spLocks noChangeArrowheads="1"/>
          </p:cNvSpPr>
          <p:nvPr/>
        </p:nvSpPr>
        <p:spPr bwMode="auto">
          <a:xfrm>
            <a:off x="738189" y="1260557"/>
            <a:ext cx="1477321" cy="4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defTabSz="0">
              <a:defRPr/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商务英语</a:t>
            </a:r>
            <a:endParaRPr lang="zh-CN" altLang="en-US" sz="2400" dirty="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26646" name="矩形 7"/>
          <p:cNvSpPr>
            <a:spLocks noChangeArrowheads="1"/>
          </p:cNvSpPr>
          <p:nvPr/>
        </p:nvSpPr>
        <p:spPr bwMode="auto">
          <a:xfrm>
            <a:off x="726946" y="2121730"/>
            <a:ext cx="1477321" cy="4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defTabSz="0">
              <a:defRPr/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金融英语</a:t>
            </a:r>
            <a:endParaRPr lang="zh-CN" altLang="en-US" sz="2400" dirty="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26647" name="矩形 8"/>
          <p:cNvSpPr>
            <a:spLocks noChangeArrowheads="1"/>
          </p:cNvSpPr>
          <p:nvPr/>
        </p:nvSpPr>
        <p:spPr bwMode="auto">
          <a:xfrm>
            <a:off x="738189" y="3087833"/>
            <a:ext cx="1477321" cy="4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defTabSz="0">
              <a:defRPr/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科技英语</a:t>
            </a:r>
            <a:endParaRPr lang="zh-CN" altLang="en-US" sz="2400" dirty="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26648" name="矩形 9"/>
          <p:cNvSpPr>
            <a:spLocks noChangeArrowheads="1"/>
          </p:cNvSpPr>
          <p:nvPr/>
        </p:nvSpPr>
        <p:spPr bwMode="auto">
          <a:xfrm>
            <a:off x="738189" y="4053937"/>
            <a:ext cx="1477321" cy="4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defTabSz="0">
              <a:defRPr/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法律英语</a:t>
            </a:r>
            <a:endParaRPr lang="zh-CN" altLang="en-US" sz="2400" dirty="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26649" name="矩形 10"/>
          <p:cNvSpPr>
            <a:spLocks noChangeArrowheads="1"/>
          </p:cNvSpPr>
          <p:nvPr/>
        </p:nvSpPr>
        <p:spPr bwMode="auto">
          <a:xfrm>
            <a:off x="738189" y="4965354"/>
            <a:ext cx="1477321" cy="4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defTabSz="0">
              <a:defRPr/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医学英语</a:t>
            </a:r>
            <a:endParaRPr lang="zh-CN" altLang="en-US" sz="2400" dirty="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16" name="矩形 10"/>
          <p:cNvSpPr>
            <a:spLocks noChangeArrowheads="1"/>
          </p:cNvSpPr>
          <p:nvPr/>
        </p:nvSpPr>
        <p:spPr bwMode="auto">
          <a:xfrm>
            <a:off x="738189" y="5742035"/>
            <a:ext cx="1477321" cy="4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defTabSz="0">
              <a:defRPr/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军事英语</a:t>
            </a:r>
            <a:endParaRPr lang="zh-CN" altLang="en-US" sz="2400" dirty="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graphicFrame>
        <p:nvGraphicFramePr>
          <p:cNvPr id="17" name="Group 4"/>
          <p:cNvGraphicFramePr>
            <a:graphicFrameLocks noGrp="1"/>
          </p:cNvGraphicFramePr>
          <p:nvPr/>
        </p:nvGraphicFramePr>
        <p:xfrm>
          <a:off x="2551243" y="1980090"/>
          <a:ext cx="2974046" cy="1459780"/>
        </p:xfrm>
        <a:graphic>
          <a:graphicData uri="http://schemas.openxmlformats.org/drawingml/2006/table">
            <a:tbl>
              <a:tblPr/>
              <a:tblGrid>
                <a:gridCol w="2974046"/>
              </a:tblGrid>
              <a:tr h="834341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rPr>
                        <a:t>金融英语教程</a:t>
                      </a:r>
                    </a:p>
                  </a:txBody>
                  <a:tcPr marT="60965" marB="60965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39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rPr>
                        <a:t>金融英语听说</a:t>
                      </a:r>
                      <a:endParaRPr kumimoji="0" lang="zh-CN" altLang="en-US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marT="60965" marB="60965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9" name="Group 4"/>
          <p:cNvGraphicFramePr>
            <a:graphicFrameLocks noGrp="1"/>
          </p:cNvGraphicFramePr>
          <p:nvPr/>
        </p:nvGraphicFramePr>
        <p:xfrm>
          <a:off x="2540001" y="3927147"/>
          <a:ext cx="2974046" cy="834341"/>
        </p:xfrm>
        <a:graphic>
          <a:graphicData uri="http://schemas.openxmlformats.org/drawingml/2006/table">
            <a:tbl>
              <a:tblPr/>
              <a:tblGrid>
                <a:gridCol w="2974046"/>
              </a:tblGrid>
              <a:tr h="834341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rPr>
                        <a:t>法律英语教程</a:t>
                      </a:r>
                    </a:p>
                  </a:txBody>
                  <a:tcPr marT="60965" marB="60965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937268" y="3090333"/>
            <a:ext cx="1250978" cy="21561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31" name="Group 4"/>
          <p:cNvGraphicFramePr>
            <a:graphicFrameLocks noGrp="1"/>
          </p:cNvGraphicFramePr>
          <p:nvPr/>
        </p:nvGraphicFramePr>
        <p:xfrm>
          <a:off x="2482329" y="4841547"/>
          <a:ext cx="4676746" cy="944890"/>
        </p:xfrm>
        <a:graphic>
          <a:graphicData uri="http://schemas.openxmlformats.org/drawingml/2006/table">
            <a:tbl>
              <a:tblPr/>
              <a:tblGrid>
                <a:gridCol w="4676746"/>
              </a:tblGrid>
              <a:tr h="834341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rPr>
                        <a:t>医学主题英语</a:t>
                      </a:r>
                      <a:r>
                        <a:rPr kumimoji="0" lang="en-US" altLang="zh-CN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rPr>
                        <a:t>——</a:t>
                      </a:r>
                      <a:r>
                        <a:rPr kumimoji="0" lang="zh-CN" alt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rPr>
                        <a:t>阅读探索及语言应用</a:t>
                      </a:r>
                    </a:p>
                  </a:txBody>
                  <a:tcPr marT="60965" marB="60965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4" name="Group 4"/>
          <p:cNvGraphicFramePr>
            <a:graphicFrameLocks noGrp="1"/>
          </p:cNvGraphicFramePr>
          <p:nvPr/>
        </p:nvGraphicFramePr>
        <p:xfrm>
          <a:off x="2549786" y="5712697"/>
          <a:ext cx="2974046" cy="533410"/>
        </p:xfrm>
        <a:graphic>
          <a:graphicData uri="http://schemas.openxmlformats.org/drawingml/2006/table">
            <a:tbl>
              <a:tblPr/>
              <a:tblGrid>
                <a:gridCol w="2974046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rPr>
                        <a:t>军事英语听说教程</a:t>
                      </a:r>
                    </a:p>
                  </a:txBody>
                  <a:tcPr marT="60965" marB="60965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" name="文本框 5"/>
          <p:cNvSpPr txBox="1"/>
          <p:nvPr/>
        </p:nvSpPr>
        <p:spPr>
          <a:xfrm>
            <a:off x="875602" y="547131"/>
            <a:ext cx="3210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dirty="0" smtClean="0"/>
              <a:t>|</a:t>
            </a:r>
            <a:r>
              <a:rPr lang="zh-CN" altLang="en-US" sz="2400" dirty="0" smtClean="0"/>
              <a:t>专门用途英语类</a:t>
            </a:r>
            <a:r>
              <a:rPr lang="en-US" altLang="zh-CN" sz="2400" dirty="0" smtClean="0"/>
              <a:t>|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4979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44"/>
          <p:cNvSpPr/>
          <p:nvPr/>
        </p:nvSpPr>
        <p:spPr>
          <a:xfrm rot="5400000">
            <a:off x="-86320" y="367308"/>
            <a:ext cx="771525" cy="627460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直角三角形 6"/>
          <p:cNvSpPr/>
          <p:nvPr/>
        </p:nvSpPr>
        <p:spPr>
          <a:xfrm flipH="1">
            <a:off x="6012657" y="1"/>
            <a:ext cx="3137297" cy="6869113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568" y="1957229"/>
            <a:ext cx="72767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zh-CN" altLang="en-US" sz="6000" b="1" dirty="0" smtClean="0">
                <a:latin typeface="+mj-ea"/>
                <a:ea typeface="+mj-ea"/>
              </a:rPr>
              <a:t>思想者指南系列丛书</a:t>
            </a:r>
            <a:endParaRPr lang="zh-CN" altLang="en-US" sz="6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8552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矩形 22"/>
          <p:cNvSpPr>
            <a:spLocks noChangeArrowheads="1"/>
          </p:cNvSpPr>
          <p:nvPr/>
        </p:nvSpPr>
        <p:spPr bwMode="auto">
          <a:xfrm>
            <a:off x="324986" y="5795132"/>
            <a:ext cx="3986213" cy="7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r>
              <a:rPr lang="en-US" altLang="zh-CN" sz="4000" b="1" dirty="0">
                <a:solidFill>
                  <a:srgbClr val="FFC000"/>
                </a:solidFill>
                <a:sym typeface="Calibri" pitchFamily="34" charset="0"/>
              </a:rPr>
              <a:t>www.unipus.cn</a:t>
            </a:r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5247" y="1"/>
            <a:ext cx="2625725" cy="171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图示 15"/>
          <p:cNvGraphicFramePr/>
          <p:nvPr/>
        </p:nvGraphicFramePr>
        <p:xfrm>
          <a:off x="1106613" y="883808"/>
          <a:ext cx="6932488" cy="5584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7654" name="TextBox 17"/>
          <p:cNvSpPr txBox="1">
            <a:spLocks noChangeArrowheads="1"/>
          </p:cNvSpPr>
          <p:nvPr/>
        </p:nvSpPr>
        <p:spPr bwMode="auto">
          <a:xfrm>
            <a:off x="622301" y="2099734"/>
            <a:ext cx="1041400" cy="443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r>
              <a:rPr lang="zh-CN" altLang="en-US" sz="4000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教师</a:t>
            </a:r>
            <a:r>
              <a:rPr lang="zh-CN" altLang="en-US" sz="4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4000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学生</a:t>
            </a:r>
            <a:endParaRPr lang="en-US" altLang="zh-CN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4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院校</a:t>
            </a:r>
          </a:p>
          <a:p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348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49"/>
          <p:cNvSpPr/>
          <p:nvPr/>
        </p:nvSpPr>
        <p:spPr>
          <a:xfrm rot="10800000">
            <a:off x="2837260" y="419101"/>
            <a:ext cx="3581400" cy="392113"/>
          </a:xfrm>
          <a:custGeom>
            <a:avLst/>
            <a:gdLst>
              <a:gd name="connsiteX0" fmla="*/ 850107 w 1700214"/>
              <a:gd name="connsiteY0" fmla="*/ 0 h 472230"/>
              <a:gd name="connsiteX1" fmla="*/ 1682059 w 1700214"/>
              <a:gd name="connsiteY1" fmla="*/ 442346 h 472230"/>
              <a:gd name="connsiteX2" fmla="*/ 1700214 w 1700214"/>
              <a:gd name="connsiteY2" fmla="*/ 472230 h 472230"/>
              <a:gd name="connsiteX3" fmla="*/ 0 w 1700214"/>
              <a:gd name="connsiteY3" fmla="*/ 472230 h 472230"/>
              <a:gd name="connsiteX4" fmla="*/ 18155 w 1700214"/>
              <a:gd name="connsiteY4" fmla="*/ 442346 h 472230"/>
              <a:gd name="connsiteX5" fmla="*/ 850107 w 1700214"/>
              <a:gd name="connsiteY5" fmla="*/ 0 h 47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214" h="472230">
                <a:moveTo>
                  <a:pt x="850107" y="0"/>
                </a:moveTo>
                <a:cubicBezTo>
                  <a:pt x="1196424" y="0"/>
                  <a:pt x="1501759" y="175466"/>
                  <a:pt x="1682059" y="442346"/>
                </a:cubicBezTo>
                <a:lnTo>
                  <a:pt x="1700214" y="472230"/>
                </a:lnTo>
                <a:lnTo>
                  <a:pt x="0" y="472230"/>
                </a:lnTo>
                <a:lnTo>
                  <a:pt x="18155" y="442346"/>
                </a:lnTo>
                <a:cubicBezTo>
                  <a:pt x="198455" y="175466"/>
                  <a:pt x="503790" y="0"/>
                  <a:pt x="850107" y="0"/>
                </a:cubicBezTo>
                <a:close/>
              </a:path>
            </a:pathLst>
          </a:cu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02403" name="文本框 8"/>
          <p:cNvSpPr txBox="1">
            <a:spLocks noChangeArrowheads="1"/>
          </p:cNvSpPr>
          <p:nvPr/>
        </p:nvSpPr>
        <p:spPr bwMode="auto">
          <a:xfrm>
            <a:off x="3423047" y="187325"/>
            <a:ext cx="2608659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ea typeface="微软雅黑" pitchFamily="34" charset="-122"/>
              </a:rPr>
              <a:t>高等英语三网并行</a:t>
            </a:r>
          </a:p>
        </p:txBody>
      </p:sp>
      <p:sp>
        <p:nvSpPr>
          <p:cNvPr id="20" name="流程图: 手动输入 44"/>
          <p:cNvSpPr/>
          <p:nvPr/>
        </p:nvSpPr>
        <p:spPr>
          <a:xfrm rot="5400000">
            <a:off x="-86320" y="367308"/>
            <a:ext cx="771525" cy="627460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2406" name="矩形 1"/>
          <p:cNvSpPr>
            <a:spLocks noChangeArrowheads="1"/>
          </p:cNvSpPr>
          <p:nvPr/>
        </p:nvSpPr>
        <p:spPr bwMode="auto">
          <a:xfrm>
            <a:off x="804862" y="950914"/>
            <a:ext cx="7643813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zh-CN" sz="2400" b="1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http://teacher.unipus.cn  </a:t>
            </a:r>
            <a:r>
              <a:rPr lang="zh-CN" sz="2400" b="1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全国高校外语教师研修网</a:t>
            </a:r>
          </a:p>
          <a:p>
            <a:pPr>
              <a:lnSpc>
                <a:spcPts val="4000"/>
              </a:lnSpc>
            </a:pPr>
            <a:r>
              <a:rPr lang="zh-CN" altLang="zh-CN" sz="2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研修</a:t>
            </a:r>
            <a:r>
              <a:rPr lang="zh-CN" sz="2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信息，在线报名，资源</a:t>
            </a:r>
            <a:r>
              <a:rPr lang="zh-CN" sz="2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下载</a:t>
            </a:r>
            <a:endParaRPr lang="en-US" altLang="zh-CN" sz="24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4000"/>
              </a:lnSpc>
            </a:pPr>
            <a:endParaRPr lang="en-US" altLang="zh-CN" sz="24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4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hlinkClick r:id="rId2"/>
              </a:rPr>
              <a:t>http://ucourse.unipus.cn</a:t>
            </a:r>
            <a:r>
              <a:rPr lang="en-US" altLang="zh-CN" sz="2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U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讲堂</a:t>
            </a:r>
            <a:endParaRPr lang="en-US" altLang="zh-CN" sz="2400" b="1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4000"/>
              </a:lnSpc>
            </a:pPr>
            <a:r>
              <a:rPr lang="zh-CN" altLang="zh-CN" sz="2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教学力 科研力 发展力 创新力</a:t>
            </a:r>
            <a:endParaRPr lang="en-US" altLang="zh-CN" sz="24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sz="2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      </a:t>
            </a:r>
            <a:endParaRPr lang="zh-CN" altLang="zh-CN" sz="24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4000"/>
              </a:lnSpc>
            </a:pPr>
            <a:r>
              <a:rPr lang="zh-CN" altLang="zh-CN" sz="2400" b="1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http://heep.unipus.cn  </a:t>
            </a:r>
            <a:r>
              <a:rPr lang="zh-CN" sz="2400" b="1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高等英语教学网</a:t>
            </a:r>
          </a:p>
          <a:p>
            <a:pPr>
              <a:lnSpc>
                <a:spcPts val="4000"/>
              </a:lnSpc>
            </a:pPr>
            <a:r>
              <a:rPr lang="zh-CN" altLang="zh-CN" sz="2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教学</a:t>
            </a:r>
            <a:r>
              <a:rPr lang="zh-CN" sz="2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资源，教材支持，活动资讯</a:t>
            </a:r>
          </a:p>
          <a:p>
            <a:endParaRPr lang="zh-CN" sz="24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4000"/>
              </a:lnSpc>
            </a:pPr>
            <a:r>
              <a:rPr lang="zh-CN" altLang="zh-CN" sz="2400" b="1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http://iresearch.unipus.cn  </a:t>
            </a:r>
            <a:r>
              <a:rPr lang="zh-CN" sz="2400" b="1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外语学术科研网</a:t>
            </a:r>
          </a:p>
          <a:p>
            <a:pPr>
              <a:lnSpc>
                <a:spcPts val="4000"/>
              </a:lnSpc>
            </a:pPr>
            <a:r>
              <a:rPr lang="zh-CN" altLang="zh-CN" sz="2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学术</a:t>
            </a:r>
            <a:r>
              <a:rPr lang="zh-CN" sz="2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信息，重要文献，科研</a:t>
            </a:r>
            <a:r>
              <a:rPr lang="zh-CN" sz="2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指导</a:t>
            </a:r>
            <a:endParaRPr lang="en-US" altLang="zh-CN" sz="24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sz="24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1" descr="iResearch微信二维码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20" y="784440"/>
            <a:ext cx="4722880" cy="472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46432"/>
            <a:ext cx="4407233" cy="443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94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2293750"/>
            <a:ext cx="8229600" cy="3832415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zh-CN" altLang="en-US" sz="4000" b="1" dirty="0" smtClean="0">
                <a:solidFill>
                  <a:srgbClr val="FF0000"/>
                </a:solidFill>
              </a:rPr>
              <a:t>学生的课堂因您的设计而精彩</a:t>
            </a:r>
            <a:endParaRPr lang="en-US" altLang="zh-CN" sz="4000" b="1" dirty="0" smtClean="0">
              <a:solidFill>
                <a:srgbClr val="FF000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4000" b="1" dirty="0" smtClean="0">
                <a:solidFill>
                  <a:srgbClr val="FF0000"/>
                </a:solidFill>
              </a:rPr>
              <a:t>中国外语教育因您的努力而发展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81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232475" y="1693193"/>
            <a:ext cx="8028122" cy="4525963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6600" b="1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           相约</a:t>
            </a:r>
            <a:r>
              <a:rPr lang="en-US" altLang="zh-CN" sz="6600" b="1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2017</a:t>
            </a:r>
          </a:p>
          <a:p>
            <a:pPr marL="0" indent="0">
              <a:buNone/>
            </a:pPr>
            <a:r>
              <a:rPr lang="en-US" altLang="zh-CN" sz="6600" b="1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	</a:t>
            </a:r>
            <a:r>
              <a:rPr lang="en-US" altLang="zh-CN" sz="6600" b="1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			</a:t>
            </a:r>
          </a:p>
          <a:p>
            <a:pPr marL="0" indent="0">
              <a:buNone/>
            </a:pPr>
            <a:r>
              <a:rPr lang="en-US" altLang="zh-CN" sz="6600" b="1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	</a:t>
            </a:r>
            <a:r>
              <a:rPr lang="en-US" altLang="zh-CN" sz="6600" b="1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			 </a:t>
            </a:r>
            <a:r>
              <a:rPr lang="zh-CN" altLang="en-US" sz="6600" b="1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再</a:t>
            </a:r>
            <a:r>
              <a:rPr lang="en-US" altLang="zh-CN" sz="6600" b="1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 </a:t>
            </a:r>
            <a:r>
              <a:rPr lang="zh-CN" altLang="en-US" sz="6600" b="1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见</a:t>
            </a:r>
            <a:endParaRPr lang="zh-CN" altLang="en-US" sz="6600" b="1" dirty="0">
              <a:solidFill>
                <a:srgbClr val="FF0000"/>
              </a:solidFill>
              <a:latin typeface="华文中宋" pitchFamily="2" charset="-122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495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Box 1"/>
          <p:cNvSpPr txBox="1">
            <a:spLocks noChangeArrowheads="1"/>
          </p:cNvSpPr>
          <p:nvPr/>
        </p:nvSpPr>
        <p:spPr bwMode="auto">
          <a:xfrm>
            <a:off x="388412" y="715964"/>
            <a:ext cx="7812210" cy="670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思想者指南系列丛书</a:t>
            </a:r>
            <a:endParaRPr lang="en-US" sz="28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itchFamily="34" charset="0"/>
              <a:buNone/>
            </a:pP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itchFamily="34" charset="0"/>
              <a:buNone/>
            </a:pP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  <a:buFont typeface="Arial" pitchFamily="34" charset="0"/>
              <a:buNone/>
            </a:pP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“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我们身处其中的这个世界要求我们不断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重新学习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，习惯性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重新思考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我们的决定，周期性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重新评价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我们的工作和生活方式。简言之，我们面临一个全新的世界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在这个新世界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大脑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掌控自己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并经常进行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自我分析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的能力将日益决定我们工作的质量、生活的质量乃至我们生存本身。”</a:t>
            </a:r>
            <a:endParaRPr lang="en-US" altLang="zh-CN" sz="2400" b="1" dirty="0" smtClean="0">
              <a:latin typeface="微软雅黑" pitchFamily="34" charset="-122"/>
              <a:ea typeface="微软雅黑" pitchFamily="34" charset="-122"/>
            </a:endParaRPr>
          </a:p>
          <a:p>
            <a:pPr algn="r">
              <a:lnSpc>
                <a:spcPct val="200000"/>
              </a:lnSpc>
            </a:pPr>
            <a:r>
              <a:rPr lang="en-US" altLang="zh-CN" sz="2400" b="1" dirty="0">
                <a:latin typeface="微软雅黑" pitchFamily="34" charset="-122"/>
                <a:ea typeface="微软雅黑" pitchFamily="34" charset="-122"/>
              </a:rPr>
              <a:t>——Richard Paul &amp; Linda Elder</a:t>
            </a:r>
          </a:p>
          <a:p>
            <a:pPr>
              <a:lnSpc>
                <a:spcPct val="200000"/>
              </a:lnSpc>
              <a:buFont typeface="Arial" pitchFamily="34" charset="0"/>
              <a:buNone/>
            </a:pPr>
            <a:endParaRPr lang="en-US" altLang="zh-CN" sz="2400" b="1" dirty="0"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itchFamily="34" charset="0"/>
              <a:buNone/>
            </a:pP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76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Box 1"/>
          <p:cNvSpPr txBox="1">
            <a:spLocks noChangeArrowheads="1"/>
          </p:cNvSpPr>
          <p:nvPr/>
        </p:nvSpPr>
        <p:spPr bwMode="auto">
          <a:xfrm>
            <a:off x="369093" y="715963"/>
            <a:ext cx="5365279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思想者指南系列丛书</a:t>
            </a:r>
            <a:endParaRPr lang="en-US" sz="28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itchFamily="34" charset="0"/>
              <a:buNone/>
            </a:pP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itchFamily="34" charset="0"/>
              <a:buNone/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作者：</a:t>
            </a:r>
            <a:r>
              <a:rPr lang="en-US" altLang="zh-CN" sz="2400" b="1" dirty="0">
                <a:latin typeface="微软雅黑" pitchFamily="34" charset="-122"/>
                <a:ea typeface="微软雅黑" pitchFamily="34" charset="-122"/>
              </a:rPr>
              <a:t>Richard Paul &amp; Linda Elder</a:t>
            </a:r>
          </a:p>
          <a:p>
            <a:pPr>
              <a:buFont typeface="Arial" pitchFamily="34" charset="0"/>
              <a:buNone/>
            </a:pPr>
            <a:r>
              <a:rPr lang="en-US" altLang="zh-CN" sz="2400" b="1" dirty="0"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Critical Thinking Foundation</a:t>
            </a:r>
            <a:r>
              <a:rPr lang="en-US" altLang="zh-CN" sz="2400" b="1" dirty="0">
                <a:latin typeface="微软雅黑" pitchFamily="34" charset="-122"/>
                <a:ea typeface="微软雅黑" pitchFamily="34" charset="-122"/>
              </a:rPr>
              <a:t>)</a:t>
            </a:r>
          </a:p>
          <a:p>
            <a:pPr>
              <a:buFont typeface="Arial" pitchFamily="34" charset="0"/>
              <a:buNone/>
            </a:pP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itchFamily="34" charset="0"/>
              <a:buNone/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原版引进，共</a:t>
            </a:r>
            <a:r>
              <a:rPr lang="en-US" altLang="zh-CN" sz="2400" b="1" dirty="0">
                <a:latin typeface="微软雅黑" pitchFamily="34" charset="-122"/>
                <a:ea typeface="微软雅黑" pitchFamily="34" charset="-122"/>
              </a:rPr>
              <a:t>21</a:t>
            </a: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本</a:t>
            </a:r>
          </a:p>
          <a:p>
            <a:pPr>
              <a:buFont typeface="Arial" pitchFamily="34" charset="0"/>
              <a:buNone/>
            </a:pPr>
            <a:endParaRPr lang="en-US" altLang="zh-CN" sz="2400" b="1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基础</a:t>
            </a: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篇：</a:t>
            </a:r>
            <a:r>
              <a:rPr lang="zh-CN" altLang="en-US" sz="2400" b="1" dirty="0"/>
              <a:t>入门基础学习</a:t>
            </a:r>
            <a:endParaRPr lang="en-US" altLang="zh-CN" sz="2400" b="1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大众篇：</a:t>
            </a:r>
            <a:r>
              <a:rPr lang="zh-CN" altLang="en-US" sz="2400" b="1" dirty="0"/>
              <a:t>大众阅读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教学篇：</a:t>
            </a:r>
            <a:r>
              <a:rPr lang="zh-CN" altLang="en-US" sz="2400" b="1" dirty="0"/>
              <a:t>广大教师及学生阅读学习</a:t>
            </a:r>
            <a:endParaRPr lang="en-US" altLang="zh-CN" sz="2400" b="1" dirty="0"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itchFamily="34" charset="0"/>
              <a:buNone/>
            </a:pP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5235" name="Picture 3" descr="store_10777493_380x260"/>
          <p:cNvPicPr>
            <a:picLocks noChangeAspect="1" noChangeArrowheads="1"/>
          </p:cNvPicPr>
          <p:nvPr/>
        </p:nvPicPr>
        <p:blipFill>
          <a:blip r:embed="rId2" cstate="print">
            <a:lum contrast="-6000"/>
          </a:blip>
          <a:srcRect/>
          <a:stretch>
            <a:fillRect/>
          </a:stretch>
        </p:blipFill>
        <p:spPr bwMode="auto">
          <a:xfrm>
            <a:off x="5536405" y="841376"/>
            <a:ext cx="3437113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526942" y="5516745"/>
            <a:ext cx="67287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内容</a:t>
            </a:r>
            <a:r>
              <a:rPr lang="zh-CN" altLang="en-US" sz="3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明晰、易于阅读、 方便</a:t>
            </a:r>
            <a:r>
              <a:rPr lang="zh-CN" altLang="en-US" sz="3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携带</a:t>
            </a:r>
            <a:endParaRPr lang="zh-CN" altLang="en-US" sz="36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263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Box 1"/>
          <p:cNvSpPr txBox="1">
            <a:spLocks noChangeArrowheads="1"/>
          </p:cNvSpPr>
          <p:nvPr/>
        </p:nvSpPr>
        <p:spPr bwMode="auto">
          <a:xfrm>
            <a:off x="335756" y="520700"/>
            <a:ext cx="5005388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思想者指南系列丛书</a:t>
            </a:r>
            <a:endParaRPr lang="en-US" sz="28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itchFamily="34" charset="0"/>
              <a:buNone/>
            </a:pP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itchFamily="34" charset="0"/>
              <a:buNone/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教学篇（</a:t>
            </a:r>
            <a:r>
              <a:rPr lang="en-US" altLang="zh-CN" sz="2400" b="1" dirty="0"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本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z="2400" b="1" dirty="0"/>
              <a:t>《</a:t>
            </a:r>
            <a:r>
              <a:rPr lang="zh-CN" altLang="en-US" sz="2400" b="1" dirty="0"/>
              <a:t>透视教育时尚</a:t>
            </a:r>
            <a:r>
              <a:rPr lang="en-US" altLang="zh-CN" sz="2400" b="1" dirty="0"/>
              <a:t>》</a:t>
            </a: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z="2400" b="1" dirty="0"/>
              <a:t>《</a:t>
            </a:r>
            <a:r>
              <a:rPr lang="zh-CN" altLang="en-US" sz="2400" b="1" dirty="0"/>
              <a:t>思辨能力评价标准</a:t>
            </a:r>
            <a:r>
              <a:rPr lang="en-US" altLang="zh-CN" sz="2400" b="1" dirty="0"/>
              <a:t>》</a:t>
            </a: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z="2400" b="1" dirty="0"/>
              <a:t>《</a:t>
            </a:r>
            <a:r>
              <a:rPr lang="zh-CN" altLang="en-US" sz="2400" b="1" dirty="0"/>
              <a:t>思辨阅读与写作测评</a:t>
            </a:r>
            <a:r>
              <a:rPr lang="en-US" altLang="zh-CN" sz="2400" b="1" dirty="0"/>
              <a:t>》</a:t>
            </a: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z="2400" b="1" dirty="0"/>
              <a:t>《</a:t>
            </a:r>
            <a:r>
              <a:rPr lang="zh-CN" altLang="en-US" sz="2400" b="1" dirty="0"/>
              <a:t>如何促进主动学习与合作学习</a:t>
            </a:r>
            <a:r>
              <a:rPr lang="en-US" altLang="zh-CN" sz="2400" b="1" dirty="0"/>
              <a:t>》</a:t>
            </a: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z="2400" b="1" dirty="0"/>
              <a:t>《</a:t>
            </a:r>
            <a:r>
              <a:rPr lang="zh-CN" altLang="en-US" sz="2400" b="1" dirty="0"/>
              <a:t>如何提升学生的学习能力</a:t>
            </a:r>
            <a:r>
              <a:rPr lang="en-US" altLang="zh-CN" sz="2400" b="1" dirty="0"/>
              <a:t>》</a:t>
            </a: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z="2400" b="1" dirty="0"/>
              <a:t>《</a:t>
            </a:r>
            <a:r>
              <a:rPr lang="zh-CN" altLang="en-US" sz="2400" b="1" dirty="0"/>
              <a:t>如何通过思辨学好一门学科</a:t>
            </a:r>
            <a:r>
              <a:rPr lang="en-US" altLang="zh-CN" sz="2400" b="1" dirty="0"/>
              <a:t>》</a:t>
            </a: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z="2400" b="1" dirty="0"/>
              <a:t>《</a:t>
            </a:r>
            <a:r>
              <a:rPr lang="zh-CN" altLang="en-US" sz="2400" b="1" dirty="0"/>
              <a:t>如何进行思辨性阅读</a:t>
            </a:r>
            <a:r>
              <a:rPr lang="en-US" altLang="zh-CN" sz="2400" b="1" dirty="0"/>
              <a:t>》</a:t>
            </a: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z="2400" b="1" dirty="0"/>
              <a:t>《</a:t>
            </a:r>
            <a:r>
              <a:rPr lang="zh-CN" altLang="en-US" sz="2400" b="1" dirty="0"/>
              <a:t>如何进行思辨性写作</a:t>
            </a:r>
            <a:r>
              <a:rPr lang="en-US" altLang="zh-CN" sz="2400" b="1" dirty="0"/>
              <a:t>》</a:t>
            </a:r>
          </a:p>
          <a:p>
            <a:r>
              <a:rPr lang="zh-CN" altLang="en-US" dirty="0"/>
              <a:t> 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1144" y="993776"/>
            <a:ext cx="3011091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932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7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D054C"/>
      </a:accent1>
      <a:accent2>
        <a:srgbClr val="EA8908"/>
      </a:accent2>
      <a:accent3>
        <a:srgbClr val="0FC1B9"/>
      </a:accent3>
      <a:accent4>
        <a:srgbClr val="FFC000"/>
      </a:accent4>
      <a:accent5>
        <a:srgbClr val="00B0F0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BC7D00"/>
        </a:solidFill>
        <a:ln>
          <a:noFill/>
        </a:ln>
        <a:effectLst>
          <a:outerShdw blurRad="190500" dist="762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5206</TotalTime>
  <Words>2753</Words>
  <Application>Microsoft Office PowerPoint</Application>
  <PresentationFormat>全屏显示(4:3)</PresentationFormat>
  <Paragraphs>546</Paragraphs>
  <Slides>64</Slides>
  <Notes>29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65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1</cp:lastModifiedBy>
  <cp:revision>442</cp:revision>
  <dcterms:created xsi:type="dcterms:W3CDTF">2015-10-16T04:07:06Z</dcterms:created>
  <dcterms:modified xsi:type="dcterms:W3CDTF">2016-07-18T07:59:11Z</dcterms:modified>
</cp:coreProperties>
</file>