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ags/tag8.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18.xml" ContentType="application/vnd.openxmlformats-officedocument.presentationml.tags+xml"/>
  <Override PartName="/ppt/tags/tag14.xml" ContentType="application/vnd.openxmlformats-officedocument.presentationml.tags+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Default Extension="png" ContentType="image/png"/>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15.xml" ContentType="application/vnd.openxmlformats-officedocument.presentationml.tags+xml"/>
  <Default Extension="vml" ContentType="application/vnd.openxmlformats-officedocument.vmlDrawing"/>
  <Override PartName="/ppt/tags/tag13.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2"/>
  </p:sldMasterIdLst>
  <p:notesMasterIdLst>
    <p:notesMasterId r:id="rId67"/>
  </p:notesMasterIdLst>
  <p:handoutMasterIdLst>
    <p:handoutMasterId r:id="rId68"/>
  </p:handoutMasterIdLst>
  <p:sldIdLst>
    <p:sldId id="369" r:id="rId3"/>
    <p:sldId id="278" r:id="rId4"/>
    <p:sldId id="289" r:id="rId5"/>
    <p:sldId id="365" r:id="rId6"/>
    <p:sldId id="311" r:id="rId7"/>
    <p:sldId id="312" r:id="rId8"/>
    <p:sldId id="314" r:id="rId9"/>
    <p:sldId id="363" r:id="rId10"/>
    <p:sldId id="316" r:id="rId11"/>
    <p:sldId id="317" r:id="rId12"/>
    <p:sldId id="336" r:id="rId13"/>
    <p:sldId id="337" r:id="rId14"/>
    <p:sldId id="338" r:id="rId15"/>
    <p:sldId id="339" r:id="rId16"/>
    <p:sldId id="340" r:id="rId17"/>
    <p:sldId id="341" r:id="rId18"/>
    <p:sldId id="366" r:id="rId19"/>
    <p:sldId id="325" r:id="rId20"/>
    <p:sldId id="326" r:id="rId21"/>
    <p:sldId id="342" r:id="rId22"/>
    <p:sldId id="346" r:id="rId23"/>
    <p:sldId id="329" r:id="rId24"/>
    <p:sldId id="330" r:id="rId25"/>
    <p:sldId id="331" r:id="rId26"/>
    <p:sldId id="380" r:id="rId27"/>
    <p:sldId id="332" r:id="rId28"/>
    <p:sldId id="333" r:id="rId29"/>
    <p:sldId id="334" r:id="rId30"/>
    <p:sldId id="367" r:id="rId31"/>
    <p:sldId id="368" r:id="rId32"/>
    <p:sldId id="347" r:id="rId33"/>
    <p:sldId id="348" r:id="rId34"/>
    <p:sldId id="381" r:id="rId35"/>
    <p:sldId id="382" r:id="rId36"/>
    <p:sldId id="383" r:id="rId37"/>
    <p:sldId id="384" r:id="rId38"/>
    <p:sldId id="385" r:id="rId39"/>
    <p:sldId id="386" r:id="rId40"/>
    <p:sldId id="387" r:id="rId41"/>
    <p:sldId id="388" r:id="rId42"/>
    <p:sldId id="389" r:id="rId43"/>
    <p:sldId id="390" r:id="rId44"/>
    <p:sldId id="391" r:id="rId45"/>
    <p:sldId id="392" r:id="rId46"/>
    <p:sldId id="393" r:id="rId47"/>
    <p:sldId id="394" r:id="rId48"/>
    <p:sldId id="395" r:id="rId49"/>
    <p:sldId id="396" r:id="rId50"/>
    <p:sldId id="397" r:id="rId51"/>
    <p:sldId id="398" r:id="rId52"/>
    <p:sldId id="399" r:id="rId53"/>
    <p:sldId id="400" r:id="rId54"/>
    <p:sldId id="401" r:id="rId55"/>
    <p:sldId id="402" r:id="rId56"/>
    <p:sldId id="403" r:id="rId57"/>
    <p:sldId id="404" r:id="rId58"/>
    <p:sldId id="405" r:id="rId59"/>
    <p:sldId id="406" r:id="rId60"/>
    <p:sldId id="407" r:id="rId61"/>
    <p:sldId id="408" r:id="rId62"/>
    <p:sldId id="409" r:id="rId63"/>
    <p:sldId id="410" r:id="rId64"/>
    <p:sldId id="411" r:id="rId65"/>
    <p:sldId id="370" r:id="rId6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3FD"/>
    <a:srgbClr val="CCCC00"/>
    <a:srgbClr val="BAFCF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69" d="100"/>
          <a:sy n="69" d="100"/>
        </p:scale>
        <p:origin x="-756" y="210"/>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82" d="100"/>
          <a:sy n="82" d="100"/>
        </p:scale>
        <p:origin x="3636" y="96"/>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13F231-EBD8-4F4B-BAC9-96524D9BF466}" type="datetimeFigureOut">
              <a:rPr lang="zh-CN" altLang="en-US" smtClean="0"/>
              <a:pPr/>
              <a:t>2017/5/13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D824B6-CB4E-422A-9C24-F861A0BCA00B}" type="slidenum">
              <a:rPr lang="zh-CN" altLang="en-US" smtClean="0"/>
              <a:pPr/>
              <a:t>‹#›</a:t>
            </a:fld>
            <a:endParaRPr lang="zh-CN" altLang="en-US"/>
          </a:p>
        </p:txBody>
      </p:sp>
    </p:spTree>
    <p:extLst>
      <p:ext uri="{BB962C8B-B14F-4D97-AF65-F5344CB8AC3E}">
        <p14:creationId xmlns="" xmlns:p14="http://schemas.microsoft.com/office/powerpoint/2010/main" val="572552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754F45-6022-46CA-A4EC-E3BB56DBF9EB}" type="datetimeFigureOut">
              <a:rPr lang="zh-CN" altLang="en-US" smtClean="0"/>
              <a:pPr/>
              <a:t>2017/5/13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1B5A57-8D53-4F3F-B159-CC185D6CC2EA}" type="slidenum">
              <a:rPr lang="zh-CN" altLang="en-US" smtClean="0"/>
              <a:pPr/>
              <a:t>‹#›</a:t>
            </a:fld>
            <a:endParaRPr lang="zh-CN" altLang="en-US"/>
          </a:p>
        </p:txBody>
      </p:sp>
    </p:spTree>
    <p:extLst>
      <p:ext uri="{BB962C8B-B14F-4D97-AF65-F5344CB8AC3E}">
        <p14:creationId xmlns="" xmlns:p14="http://schemas.microsoft.com/office/powerpoint/2010/main" val="807221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30</a:t>
            </a:fld>
            <a:endParaRPr lang="zh-CN" altLang="en-US"/>
          </a:p>
        </p:txBody>
      </p:sp>
    </p:spTree>
    <p:extLst>
      <p:ext uri="{BB962C8B-B14F-4D97-AF65-F5344CB8AC3E}">
        <p14:creationId xmlns="" xmlns:p14="http://schemas.microsoft.com/office/powerpoint/2010/main" val="25569539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stretch>
            <a:fillRect/>
          </a:stretch>
        </p:blipFill>
        <p:spPr>
          <a:xfrm>
            <a:off x="4334932" y="0"/>
            <a:ext cx="7857067" cy="4419600"/>
          </a:xfrm>
          <a:prstGeom prst="rect">
            <a:avLst/>
          </a:prstGeom>
        </p:spPr>
      </p:pic>
    </p:spTree>
    <p:extLst>
      <p:ext uri="{BB962C8B-B14F-4D97-AF65-F5344CB8AC3E}">
        <p14:creationId xmlns="" xmlns:p14="http://schemas.microsoft.com/office/powerpoint/2010/main" val="169689210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stretch>
            <a:fillRect/>
          </a:stretch>
        </p:blipFill>
        <p:spPr>
          <a:xfrm>
            <a:off x="0" y="0"/>
            <a:ext cx="12192000" cy="6858000"/>
          </a:xfrm>
          <a:prstGeom prst="rect">
            <a:avLst/>
          </a:prstGeom>
        </p:spPr>
      </p:pic>
    </p:spTree>
    <p:extLst>
      <p:ext uri="{BB962C8B-B14F-4D97-AF65-F5344CB8AC3E}">
        <p14:creationId xmlns="" xmlns:p14="http://schemas.microsoft.com/office/powerpoint/2010/main" val="161896861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stretch>
            <a:fillRect/>
          </a:stretch>
        </p:blipFill>
        <p:spPr>
          <a:xfrm>
            <a:off x="0" y="0"/>
            <a:ext cx="12192000" cy="6858000"/>
          </a:xfrm>
          <a:prstGeom prst="rect">
            <a:avLst/>
          </a:prstGeom>
        </p:spPr>
      </p:pic>
    </p:spTree>
    <p:extLst>
      <p:ext uri="{BB962C8B-B14F-4D97-AF65-F5344CB8AC3E}">
        <p14:creationId xmlns="" xmlns:p14="http://schemas.microsoft.com/office/powerpoint/2010/main" val="229142754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3A93E93-166D-47F5-9EF1-ACEABE24AEEA}" type="datetimeFigureOut">
              <a:rPr lang="zh-CN" altLang="en-US" smtClean="0"/>
              <a:pPr/>
              <a:t>2017/5/13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18D5ACA-62CA-46DB-AD6B-12EDD6D51A23}" type="slidenum">
              <a:rPr lang="zh-CN" altLang="en-US" smtClean="0"/>
              <a:pPr/>
              <a:t>‹#›</a:t>
            </a:fld>
            <a:endParaRPr lang="zh-CN" altLang="en-US"/>
          </a:p>
        </p:txBody>
      </p:sp>
      <p:pic>
        <p:nvPicPr>
          <p:cNvPr id="7" name="图片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rot="20711862" flipH="1">
            <a:off x="10720366" y="5324678"/>
            <a:ext cx="3778604" cy="3778811"/>
          </a:xfrm>
          <a:prstGeom prst="rect">
            <a:avLst/>
          </a:prstGeom>
        </p:spPr>
      </p:pic>
    </p:spTree>
    <p:extLst>
      <p:ext uri="{BB962C8B-B14F-4D97-AF65-F5344CB8AC3E}">
        <p14:creationId xmlns="" xmlns:p14="http://schemas.microsoft.com/office/powerpoint/2010/main" val="119726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77" indent="0" algn="ctr">
              <a:buNone/>
              <a:defRPr sz="2000"/>
            </a:lvl2pPr>
            <a:lvl3pPr marL="914355" indent="0" algn="ctr">
              <a:buNone/>
              <a:defRPr sz="1800"/>
            </a:lvl3pPr>
            <a:lvl4pPr marL="1371532" indent="0" algn="ctr">
              <a:buNone/>
              <a:defRPr sz="1600"/>
            </a:lvl4pPr>
            <a:lvl5pPr marL="1828710" indent="0" algn="ctr">
              <a:buNone/>
              <a:defRPr sz="1600"/>
            </a:lvl5pPr>
            <a:lvl6pPr marL="2285887" indent="0" algn="ctr">
              <a:buNone/>
              <a:defRPr sz="1600"/>
            </a:lvl6pPr>
            <a:lvl7pPr marL="2743064" indent="0" algn="ctr">
              <a:buNone/>
              <a:defRPr sz="1600"/>
            </a:lvl7pPr>
            <a:lvl8pPr marL="3200242" indent="0" algn="ctr">
              <a:buNone/>
              <a:defRPr sz="1600"/>
            </a:lvl8pPr>
            <a:lvl9pPr marL="3657419" indent="0" algn="ctr">
              <a:buNone/>
              <a:defRPr sz="16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639D2EBA-94BF-40B8-B1C9-5B1FF0F7366E}" type="datetimeFigureOut">
              <a:rPr lang="zh-CN" altLang="en-US" smtClean="0"/>
              <a:pPr/>
              <a:t>2017/5/13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7EF253-A8B4-44DD-AE58-8315FD67EFA2}" type="slidenum">
              <a:rPr lang="zh-CN" altLang="en-US" smtClean="0"/>
              <a:pPr/>
              <a:t>‹#›</a:t>
            </a:fld>
            <a:endParaRPr lang="zh-CN" altLang="en-US"/>
          </a:p>
        </p:txBody>
      </p:sp>
    </p:spTree>
    <p:extLst>
      <p:ext uri="{BB962C8B-B14F-4D97-AF65-F5344CB8AC3E}">
        <p14:creationId xmlns="" xmlns:p14="http://schemas.microsoft.com/office/powerpoint/2010/main" val="2257748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828800"/>
            <a:ext cx="53848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828800"/>
            <a:ext cx="53848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xfrm>
            <a:off x="609600" y="6248400"/>
            <a:ext cx="2235200" cy="457200"/>
          </a:xfrm>
          <a:prstGeom prst="rect">
            <a:avLst/>
          </a:prstGeom>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xfrm>
            <a:off x="9042400" y="6248400"/>
            <a:ext cx="2540000" cy="457200"/>
          </a:xfrm>
          <a:prstGeom prst="rect">
            <a:avLst/>
          </a:prstGeom>
          <a:ln/>
        </p:spPr>
        <p:txBody>
          <a:bodyPr/>
          <a:lstStyle>
            <a:lvl1pPr>
              <a:defRPr/>
            </a:lvl1pPr>
          </a:lstStyle>
          <a:p>
            <a:pPr>
              <a:defRPr/>
            </a:pPr>
            <a:fld id="{6E5D44CC-925B-4531-AF01-9E36087A9A0D}" type="slidenum">
              <a:rPr lang="en-US" altLang="zh-CN"/>
              <a:pPr>
                <a:defRPr/>
              </a:pPr>
              <a:t>‹#›</a:t>
            </a:fld>
            <a:endParaRPr lang="en-US" altLang="zh-CN"/>
          </a:p>
        </p:txBody>
      </p:sp>
    </p:spTree>
  </p:cSld>
  <p:clrMapOvr>
    <a:masterClrMapping/>
  </p:clrMapOvr>
  <p:transition>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5" name="组合 4"/>
          <p:cNvGrpSpPr/>
          <p:nvPr userDrawn="1"/>
        </p:nvGrpSpPr>
        <p:grpSpPr>
          <a:xfrm>
            <a:off x="0" y="-1664915"/>
            <a:ext cx="12192000" cy="10492846"/>
            <a:chOff x="0" y="-1664915"/>
            <a:chExt cx="12192000" cy="10492846"/>
          </a:xfrm>
        </p:grpSpPr>
        <p:grpSp>
          <p:nvGrpSpPr>
            <p:cNvPr id="6" name="组合 5"/>
            <p:cNvGrpSpPr/>
            <p:nvPr/>
          </p:nvGrpSpPr>
          <p:grpSpPr>
            <a:xfrm>
              <a:off x="0" y="7507131"/>
              <a:ext cx="12192000" cy="1320800"/>
              <a:chOff x="0" y="7507131"/>
              <a:chExt cx="12192000" cy="1320800"/>
            </a:xfrm>
          </p:grpSpPr>
          <p:sp>
            <p:nvSpPr>
              <p:cNvPr id="13" name="矩形 12"/>
              <p:cNvSpPr/>
              <p:nvPr userDrawn="1">
                <p:custDataLst>
                  <p:tags r:id="rId9"/>
                </p:custDataLst>
              </p:nvPr>
            </p:nvSpPr>
            <p:spPr>
              <a:xfrm>
                <a:off x="0" y="7507131"/>
                <a:ext cx="12192000" cy="1320800"/>
              </a:xfrm>
              <a:prstGeom prst="rect">
                <a:avLst/>
              </a:prstGeom>
              <a:solidFill>
                <a:srgbClr val="2F3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rgbClr val="00F37D"/>
                  </a:solidFill>
                  <a:latin typeface="微软雅黑" panose="020B0503020204020204" pitchFamily="34" charset="-122"/>
                  <a:ea typeface="微软雅黑" panose="020B0503020204020204" pitchFamily="34" charset="-122"/>
                </a:endParaRPr>
              </a:p>
            </p:txBody>
          </p:sp>
          <p:sp>
            <p:nvSpPr>
              <p:cNvPr id="14" name="矩形 13"/>
              <p:cNvSpPr/>
              <p:nvPr userDrawn="1"/>
            </p:nvSpPr>
            <p:spPr>
              <a:xfrm>
                <a:off x="541421" y="7679249"/>
                <a:ext cx="6096000" cy="923330"/>
              </a:xfrm>
              <a:prstGeom prst="rect">
                <a:avLst/>
              </a:prstGeom>
            </p:spPr>
            <p:txBody>
              <a:bodyPr>
                <a:spAutoFit/>
              </a:bodyPr>
              <a:lstStyle/>
              <a:p>
                <a:r>
                  <a:rPr lang="zh-CN" altLang="en-US" dirty="0">
                    <a:solidFill>
                      <a:schemeClr val="bg1"/>
                    </a:solidFill>
                    <a:latin typeface="微软雅黑" panose="020B0503020204020204" pitchFamily="34" charset="-122"/>
                    <a:ea typeface="微软雅黑" panose="020B0503020204020204" pitchFamily="34" charset="-122"/>
                  </a:rPr>
                  <a:t>读书派</a:t>
                </a:r>
                <a:r>
                  <a:rPr lang="en-US" altLang="zh-CN" dirty="0">
                    <a:solidFill>
                      <a:schemeClr val="bg1"/>
                    </a:solidFill>
                    <a:latin typeface="微软雅黑" panose="020B0503020204020204" pitchFamily="34" charset="-122"/>
                    <a:ea typeface="微软雅黑" panose="020B0503020204020204" pitchFamily="34" charset="-122"/>
                  </a:rPr>
                  <a:t>booklist</a:t>
                </a:r>
                <a:r>
                  <a:rPr lang="zh-CN" altLang="en-US" dirty="0">
                    <a:solidFill>
                      <a:schemeClr val="bg1"/>
                    </a:solidFill>
                    <a:latin typeface="微软雅黑" panose="020B0503020204020204" pitchFamily="34" charset="-122"/>
                    <a:ea typeface="微软雅黑" panose="020B0503020204020204" pitchFamily="34" charset="-122"/>
                  </a:rPr>
                  <a:t>免费出品</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禁止任何二次</a:t>
                </a:r>
                <a:r>
                  <a:rPr lang="zh-CN" altLang="en-US" dirty="0" smtClean="0">
                    <a:solidFill>
                      <a:schemeClr val="bg1"/>
                    </a:solidFill>
                    <a:latin typeface="微软雅黑" panose="020B0503020204020204" pitchFamily="34" charset="-122"/>
                    <a:ea typeface="微软雅黑" panose="020B0503020204020204" pitchFamily="34" charset="-122"/>
                  </a:rPr>
                  <a:t>分享、售卖</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本人法律专业，请勿</a:t>
                </a:r>
                <a:r>
                  <a:rPr lang="zh-CN" altLang="en-US" dirty="0" smtClean="0">
                    <a:solidFill>
                      <a:schemeClr val="bg1"/>
                    </a:solidFill>
                    <a:latin typeface="微软雅黑" panose="020B0503020204020204" pitchFamily="34" charset="-122"/>
                    <a:ea typeface="微软雅黑" panose="020B0503020204020204" pitchFamily="34" charset="-122"/>
                  </a:rPr>
                  <a:t>以身试法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userDrawn="1"/>
            </p:nvSpPr>
            <p:spPr>
              <a:xfrm>
                <a:off x="228600" y="7688179"/>
                <a:ext cx="84221" cy="950495"/>
              </a:xfrm>
              <a:prstGeom prst="rect">
                <a:avLst/>
              </a:prstGeom>
              <a:solidFill>
                <a:srgbClr val="00F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5454567" y="7679249"/>
                <a:ext cx="6096000" cy="923330"/>
              </a:xfrm>
              <a:prstGeom prst="rect">
                <a:avLst/>
              </a:prstGeom>
            </p:spPr>
            <p:txBody>
              <a:bodyPr>
                <a:spAutoFit/>
              </a:bodyPr>
              <a:lstStyle/>
              <a:p>
                <a:pPr algn="r"/>
                <a:r>
                  <a:rPr lang="zh-CN" altLang="en-US" dirty="0">
                    <a:solidFill>
                      <a:schemeClr val="bg1"/>
                    </a:solidFill>
                    <a:latin typeface="微软雅黑" panose="020B0503020204020204" pitchFamily="34" charset="-122"/>
                    <a:ea typeface="微软雅黑" panose="020B0503020204020204" pitchFamily="34" charset="-122"/>
                  </a:rPr>
                  <a:t>读书派</a:t>
                </a:r>
                <a:r>
                  <a:rPr lang="en-US" altLang="zh-CN" dirty="0">
                    <a:solidFill>
                      <a:schemeClr val="bg1"/>
                    </a:solidFill>
                    <a:latin typeface="微软雅黑" panose="020B0503020204020204" pitchFamily="34" charset="-122"/>
                    <a:ea typeface="微软雅黑" panose="020B0503020204020204" pitchFamily="34" charset="-122"/>
                  </a:rPr>
                  <a:t>booklist</a:t>
                </a:r>
                <a:r>
                  <a:rPr lang="zh-CN" altLang="en-US" dirty="0">
                    <a:solidFill>
                      <a:schemeClr val="bg1"/>
                    </a:solidFill>
                    <a:latin typeface="微软雅黑" panose="020B0503020204020204" pitchFamily="34" charset="-122"/>
                    <a:ea typeface="微软雅黑" panose="020B0503020204020204" pitchFamily="34" charset="-122"/>
                  </a:rPr>
                  <a:t>免费出品</a:t>
                </a:r>
                <a:endParaRPr lang="en-US" altLang="zh-CN" dirty="0">
                  <a:solidFill>
                    <a:schemeClr val="bg1"/>
                  </a:solidFill>
                  <a:latin typeface="微软雅黑" panose="020B0503020204020204" pitchFamily="34" charset="-122"/>
                  <a:ea typeface="微软雅黑" panose="020B0503020204020204" pitchFamily="34" charset="-122"/>
                </a:endParaRPr>
              </a:p>
              <a:p>
                <a:pPr algn="r"/>
                <a:r>
                  <a:rPr lang="zh-CN" altLang="en-US" dirty="0">
                    <a:solidFill>
                      <a:schemeClr val="bg1"/>
                    </a:solidFill>
                    <a:latin typeface="微软雅黑" panose="020B0503020204020204" pitchFamily="34" charset="-122"/>
                    <a:ea typeface="微软雅黑" panose="020B0503020204020204" pitchFamily="34" charset="-122"/>
                  </a:rPr>
                  <a:t>这</a:t>
                </a:r>
                <a:r>
                  <a:rPr lang="zh-CN" altLang="en-US" dirty="0" smtClean="0">
                    <a:solidFill>
                      <a:schemeClr val="bg1"/>
                    </a:solidFill>
                    <a:latin typeface="微软雅黑" panose="020B0503020204020204" pitchFamily="34" charset="-122"/>
                    <a:ea typeface="微软雅黑" panose="020B0503020204020204" pitchFamily="34" charset="-122"/>
                  </a:rPr>
                  <a:t>部分内容不影响</a:t>
                </a:r>
                <a:r>
                  <a:rPr lang="en-US" altLang="zh-CN" dirty="0" smtClean="0">
                    <a:solidFill>
                      <a:schemeClr val="bg1"/>
                    </a:solidFill>
                    <a:latin typeface="微软雅黑" panose="020B0503020204020204" pitchFamily="34" charset="-122"/>
                    <a:ea typeface="微软雅黑" panose="020B0503020204020204" pitchFamily="34" charset="-122"/>
                  </a:rPr>
                  <a:t>PPT</a:t>
                </a:r>
                <a:r>
                  <a:rPr lang="zh-CN" altLang="en-US" dirty="0" smtClean="0">
                    <a:solidFill>
                      <a:schemeClr val="bg1"/>
                    </a:solidFill>
                    <a:latin typeface="微软雅黑" panose="020B0503020204020204" pitchFamily="34" charset="-122"/>
                    <a:ea typeface="微软雅黑" panose="020B0503020204020204" pitchFamily="34" charset="-122"/>
                  </a:rPr>
                  <a:t>播放</a:t>
                </a:r>
                <a:endParaRPr lang="en-US" altLang="zh-CN" dirty="0" smtClean="0">
                  <a:solidFill>
                    <a:schemeClr val="bg1"/>
                  </a:solidFill>
                  <a:latin typeface="微软雅黑" panose="020B0503020204020204" pitchFamily="34" charset="-122"/>
                  <a:ea typeface="微软雅黑" panose="020B0503020204020204" pitchFamily="34" charset="-122"/>
                </a:endParaRPr>
              </a:p>
              <a:p>
                <a:pPr algn="r"/>
                <a:r>
                  <a:rPr lang="zh-CN" altLang="en-US" dirty="0" smtClean="0">
                    <a:solidFill>
                      <a:schemeClr val="bg1"/>
                    </a:solidFill>
                    <a:latin typeface="微软雅黑" panose="020B0503020204020204" pitchFamily="34" charset="-122"/>
                    <a:ea typeface="微软雅黑" panose="020B0503020204020204" pitchFamily="34" charset="-122"/>
                  </a:rPr>
                  <a:t>尊重原创，请勿以身试法，二次分享或倒卖</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userDrawn="1"/>
            </p:nvSpPr>
            <p:spPr>
              <a:xfrm>
                <a:off x="11779167" y="7688179"/>
                <a:ext cx="84221" cy="950495"/>
              </a:xfrm>
              <a:prstGeom prst="rect">
                <a:avLst/>
              </a:prstGeom>
              <a:solidFill>
                <a:srgbClr val="00F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p>
            </p:txBody>
          </p:sp>
        </p:grpSp>
        <p:grpSp>
          <p:nvGrpSpPr>
            <p:cNvPr id="7" name="组合 6"/>
            <p:cNvGrpSpPr/>
            <p:nvPr/>
          </p:nvGrpSpPr>
          <p:grpSpPr>
            <a:xfrm>
              <a:off x="0" y="-1664915"/>
              <a:ext cx="12192000" cy="1320800"/>
              <a:chOff x="0" y="7507131"/>
              <a:chExt cx="12192000" cy="1320800"/>
            </a:xfrm>
          </p:grpSpPr>
          <p:sp>
            <p:nvSpPr>
              <p:cNvPr id="8" name="矩形 7"/>
              <p:cNvSpPr/>
              <p:nvPr userDrawn="1">
                <p:custDataLst>
                  <p:tags r:id="rId8"/>
                </p:custDataLst>
              </p:nvPr>
            </p:nvSpPr>
            <p:spPr>
              <a:xfrm>
                <a:off x="0" y="7507131"/>
                <a:ext cx="12192000" cy="1320800"/>
              </a:xfrm>
              <a:prstGeom prst="rect">
                <a:avLst/>
              </a:prstGeom>
              <a:solidFill>
                <a:srgbClr val="2F3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rgbClr val="00F37D"/>
                  </a:solidFill>
                  <a:latin typeface="微软雅黑" panose="020B0503020204020204" pitchFamily="34" charset="-122"/>
                  <a:ea typeface="微软雅黑" panose="020B0503020204020204" pitchFamily="34" charset="-122"/>
                </a:endParaRPr>
              </a:p>
            </p:txBody>
          </p:sp>
          <p:sp>
            <p:nvSpPr>
              <p:cNvPr id="9" name="矩形 8"/>
              <p:cNvSpPr/>
              <p:nvPr userDrawn="1"/>
            </p:nvSpPr>
            <p:spPr>
              <a:xfrm>
                <a:off x="541421" y="7679249"/>
                <a:ext cx="6096000" cy="923330"/>
              </a:xfrm>
              <a:prstGeom prst="rect">
                <a:avLst/>
              </a:prstGeom>
            </p:spPr>
            <p:txBody>
              <a:bodyPr>
                <a:spAutoFit/>
              </a:bodyPr>
              <a:lstStyle/>
              <a:p>
                <a:r>
                  <a:rPr lang="zh-CN" altLang="en-US" dirty="0">
                    <a:solidFill>
                      <a:schemeClr val="bg1"/>
                    </a:solidFill>
                    <a:latin typeface="微软雅黑" panose="020B0503020204020204" pitchFamily="34" charset="-122"/>
                    <a:ea typeface="微软雅黑" panose="020B0503020204020204" pitchFamily="34" charset="-122"/>
                  </a:rPr>
                  <a:t>读书派</a:t>
                </a:r>
                <a:r>
                  <a:rPr lang="en-US" altLang="zh-CN" dirty="0">
                    <a:solidFill>
                      <a:schemeClr val="bg1"/>
                    </a:solidFill>
                    <a:latin typeface="微软雅黑" panose="020B0503020204020204" pitchFamily="34" charset="-122"/>
                    <a:ea typeface="微软雅黑" panose="020B0503020204020204" pitchFamily="34" charset="-122"/>
                  </a:rPr>
                  <a:t>booklist</a:t>
                </a:r>
                <a:r>
                  <a:rPr lang="zh-CN" altLang="en-US" dirty="0">
                    <a:solidFill>
                      <a:schemeClr val="bg1"/>
                    </a:solidFill>
                    <a:latin typeface="微软雅黑" panose="020B0503020204020204" pitchFamily="34" charset="-122"/>
                    <a:ea typeface="微软雅黑" panose="020B0503020204020204" pitchFamily="34" charset="-122"/>
                  </a:rPr>
                  <a:t>免费出品</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禁止任何二次</a:t>
                </a:r>
                <a:r>
                  <a:rPr lang="zh-CN" altLang="en-US" dirty="0" smtClean="0">
                    <a:solidFill>
                      <a:schemeClr val="bg1"/>
                    </a:solidFill>
                    <a:latin typeface="微软雅黑" panose="020B0503020204020204" pitchFamily="34" charset="-122"/>
                    <a:ea typeface="微软雅黑" panose="020B0503020204020204" pitchFamily="34" charset="-122"/>
                  </a:rPr>
                  <a:t>分享、售卖</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本人法律专业，请勿</a:t>
                </a:r>
                <a:r>
                  <a:rPr lang="zh-CN" altLang="en-US" dirty="0" smtClean="0">
                    <a:solidFill>
                      <a:schemeClr val="bg1"/>
                    </a:solidFill>
                    <a:latin typeface="微软雅黑" panose="020B0503020204020204" pitchFamily="34" charset="-122"/>
                    <a:ea typeface="微软雅黑" panose="020B0503020204020204" pitchFamily="34" charset="-122"/>
                  </a:rPr>
                  <a:t>以身试法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228600" y="7688179"/>
                <a:ext cx="84221" cy="950495"/>
              </a:xfrm>
              <a:prstGeom prst="rect">
                <a:avLst/>
              </a:prstGeom>
              <a:solidFill>
                <a:srgbClr val="00F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5454567" y="7679249"/>
                <a:ext cx="6096000" cy="923330"/>
              </a:xfrm>
              <a:prstGeom prst="rect">
                <a:avLst/>
              </a:prstGeom>
            </p:spPr>
            <p:txBody>
              <a:bodyPr>
                <a:spAutoFit/>
              </a:bodyPr>
              <a:lstStyle/>
              <a:p>
                <a:pPr algn="r"/>
                <a:r>
                  <a:rPr lang="zh-CN" altLang="en-US" dirty="0">
                    <a:solidFill>
                      <a:schemeClr val="bg1"/>
                    </a:solidFill>
                    <a:latin typeface="微软雅黑" panose="020B0503020204020204" pitchFamily="34" charset="-122"/>
                    <a:ea typeface="微软雅黑" panose="020B0503020204020204" pitchFamily="34" charset="-122"/>
                  </a:rPr>
                  <a:t>读书派</a:t>
                </a:r>
                <a:r>
                  <a:rPr lang="en-US" altLang="zh-CN" dirty="0">
                    <a:solidFill>
                      <a:schemeClr val="bg1"/>
                    </a:solidFill>
                    <a:latin typeface="微软雅黑" panose="020B0503020204020204" pitchFamily="34" charset="-122"/>
                    <a:ea typeface="微软雅黑" panose="020B0503020204020204" pitchFamily="34" charset="-122"/>
                  </a:rPr>
                  <a:t>booklist</a:t>
                </a:r>
                <a:r>
                  <a:rPr lang="zh-CN" altLang="en-US" dirty="0">
                    <a:solidFill>
                      <a:schemeClr val="bg1"/>
                    </a:solidFill>
                    <a:latin typeface="微软雅黑" panose="020B0503020204020204" pitchFamily="34" charset="-122"/>
                    <a:ea typeface="微软雅黑" panose="020B0503020204020204" pitchFamily="34" charset="-122"/>
                  </a:rPr>
                  <a:t>免费出品</a:t>
                </a:r>
                <a:endParaRPr lang="en-US" altLang="zh-CN" dirty="0">
                  <a:solidFill>
                    <a:schemeClr val="bg1"/>
                  </a:solidFill>
                  <a:latin typeface="微软雅黑" panose="020B0503020204020204" pitchFamily="34" charset="-122"/>
                  <a:ea typeface="微软雅黑" panose="020B0503020204020204" pitchFamily="34" charset="-122"/>
                </a:endParaRPr>
              </a:p>
              <a:p>
                <a:pPr algn="r"/>
                <a:r>
                  <a:rPr lang="zh-CN" altLang="en-US" dirty="0">
                    <a:solidFill>
                      <a:schemeClr val="bg1"/>
                    </a:solidFill>
                    <a:latin typeface="微软雅黑" panose="020B0503020204020204" pitchFamily="34" charset="-122"/>
                    <a:ea typeface="微软雅黑" panose="020B0503020204020204" pitchFamily="34" charset="-122"/>
                  </a:rPr>
                  <a:t>这</a:t>
                </a:r>
                <a:r>
                  <a:rPr lang="zh-CN" altLang="en-US" dirty="0" smtClean="0">
                    <a:solidFill>
                      <a:schemeClr val="bg1"/>
                    </a:solidFill>
                    <a:latin typeface="微软雅黑" panose="020B0503020204020204" pitchFamily="34" charset="-122"/>
                    <a:ea typeface="微软雅黑" panose="020B0503020204020204" pitchFamily="34" charset="-122"/>
                  </a:rPr>
                  <a:t>部分内容不影响</a:t>
                </a:r>
                <a:r>
                  <a:rPr lang="en-US" altLang="zh-CN" dirty="0" smtClean="0">
                    <a:solidFill>
                      <a:schemeClr val="bg1"/>
                    </a:solidFill>
                    <a:latin typeface="微软雅黑" panose="020B0503020204020204" pitchFamily="34" charset="-122"/>
                    <a:ea typeface="微软雅黑" panose="020B0503020204020204" pitchFamily="34" charset="-122"/>
                  </a:rPr>
                  <a:t>PPT</a:t>
                </a:r>
                <a:r>
                  <a:rPr lang="zh-CN" altLang="en-US" dirty="0" smtClean="0">
                    <a:solidFill>
                      <a:schemeClr val="bg1"/>
                    </a:solidFill>
                    <a:latin typeface="微软雅黑" panose="020B0503020204020204" pitchFamily="34" charset="-122"/>
                    <a:ea typeface="微软雅黑" panose="020B0503020204020204" pitchFamily="34" charset="-122"/>
                  </a:rPr>
                  <a:t>播放</a:t>
                </a:r>
                <a:endParaRPr lang="en-US" altLang="zh-CN" dirty="0" smtClean="0">
                  <a:solidFill>
                    <a:schemeClr val="bg1"/>
                  </a:solidFill>
                  <a:latin typeface="微软雅黑" panose="020B0503020204020204" pitchFamily="34" charset="-122"/>
                  <a:ea typeface="微软雅黑" panose="020B0503020204020204" pitchFamily="34" charset="-122"/>
                </a:endParaRPr>
              </a:p>
              <a:p>
                <a:pPr algn="r"/>
                <a:r>
                  <a:rPr lang="zh-CN" altLang="en-US" dirty="0" smtClean="0">
                    <a:solidFill>
                      <a:schemeClr val="bg1"/>
                    </a:solidFill>
                    <a:latin typeface="微软雅黑" panose="020B0503020204020204" pitchFamily="34" charset="-122"/>
                    <a:ea typeface="微软雅黑" panose="020B0503020204020204" pitchFamily="34" charset="-122"/>
                  </a:rPr>
                  <a:t>尊重原创，请勿以身试法，二次分享或倒卖</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userDrawn="1"/>
            </p:nvSpPr>
            <p:spPr>
              <a:xfrm>
                <a:off x="11779167" y="7688179"/>
                <a:ext cx="84221" cy="950495"/>
              </a:xfrm>
              <a:prstGeom prst="rect">
                <a:avLst/>
              </a:prstGeom>
              <a:solidFill>
                <a:srgbClr val="00F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p>
            </p:txBody>
          </p:sp>
        </p:grpSp>
      </p:grpSp>
      <p:sp>
        <p:nvSpPr>
          <p:cNvPr id="3" name="Text Placeholder 2"/>
          <p:cNvSpPr>
            <a:spLocks noGrp="1"/>
          </p:cNvSpPr>
          <p:nvPr>
            <p:ph type="body" idx="1"/>
          </p:nvPr>
        </p:nvSpPr>
        <p:spPr>
          <a:xfrm>
            <a:off x="838201" y="1825625"/>
            <a:ext cx="10515600" cy="4351338"/>
          </a:xfrm>
          <a:prstGeom prst="rect">
            <a:avLst/>
          </a:prstGeom>
        </p:spPr>
        <p:txBody>
          <a:bodyPr vert="horz" lIns="182843" tIns="91422" rIns="182843" bIns="91422"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3"/>
          <p:cNvSpPr>
            <a:spLocks noGrp="1"/>
          </p:cNvSpPr>
          <p:nvPr>
            <p:ph type="title"/>
          </p:nvPr>
        </p:nvSpPr>
        <p:spPr>
          <a:xfrm>
            <a:off x="838419" y="365125"/>
            <a:ext cx="10515163"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 xmlns:p14="http://schemas.microsoft.com/office/powerpoint/2010/main" val="2657846862"/>
      </p:ext>
    </p:extLst>
  </p:cSld>
  <p:clrMap bg1="lt1" tx1="dk1" bg2="lt2" tx2="dk2" accent1="accent1" accent2="accent2" accent3="accent3" accent4="accent4" accent5="accent5" accent6="accent6" hlink="hlink" folHlink="folHlink"/>
  <p:sldLayoutIdLst>
    <p:sldLayoutId id="2147483652" r:id="rId1"/>
    <p:sldLayoutId id="2147483702" r:id="rId2"/>
    <p:sldLayoutId id="2147483703" r:id="rId3"/>
    <p:sldLayoutId id="2147483712" r:id="rId4"/>
    <p:sldLayoutId id="2147483713" r:id="rId5"/>
    <p:sldLayoutId id="2147483714" r:id="rId6"/>
  </p:sldLayoutIdLst>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hf hdr="0" ftr="0" dt="0"/>
  <p:txStyles>
    <p:titleStyle>
      <a:lvl1pPr algn="l" defTabSz="914217" rtl="0" eaLnBrk="1" latinLnBrk="0" hangingPunct="1">
        <a:lnSpc>
          <a:spcPct val="90000"/>
        </a:lnSpc>
        <a:spcBef>
          <a:spcPct val="0"/>
        </a:spcBef>
        <a:buNone/>
        <a:defRPr lang="en-US" sz="3000" kern="1200">
          <a:solidFill>
            <a:schemeClr val="tx1"/>
          </a:solidFill>
          <a:latin typeface="Montserrat Hairline" charset="0"/>
          <a:ea typeface="Montserrat Hairline" charset="0"/>
          <a:cs typeface="Montserrat Hairline" charset="0"/>
        </a:defRPr>
      </a:lvl1pPr>
    </p:titleStyle>
    <p:bodyStyle>
      <a:lvl1pPr marL="0" indent="0" algn="l" defTabSz="914217" rtl="0" eaLnBrk="1" latinLnBrk="0" hangingPunct="1">
        <a:lnSpc>
          <a:spcPct val="90000"/>
        </a:lnSpc>
        <a:spcBef>
          <a:spcPts val="1000"/>
        </a:spcBef>
        <a:buFont typeface="Arial" charset="0"/>
        <a:buNone/>
        <a:defRPr lang="en-US" sz="2400" kern="1200" dirty="0" smtClean="0">
          <a:solidFill>
            <a:schemeClr val="tx1"/>
          </a:solidFill>
          <a:effectLst/>
          <a:latin typeface="Montserrat Hairline" charset="0"/>
          <a:ea typeface="Montserrat Hairline" charset="0"/>
          <a:cs typeface="Montserrat Hairline" charset="0"/>
        </a:defRPr>
      </a:lvl1pPr>
      <a:lvl2pPr marL="457109" indent="0" algn="l" defTabSz="914217" rtl="0" eaLnBrk="1" latinLnBrk="0" hangingPunct="1">
        <a:lnSpc>
          <a:spcPct val="90000"/>
        </a:lnSpc>
        <a:spcBef>
          <a:spcPts val="500"/>
        </a:spcBef>
        <a:buFont typeface="Arial" charset="0"/>
        <a:buNone/>
        <a:defRPr lang="en-US" sz="2000" kern="1200" dirty="0" smtClean="0">
          <a:solidFill>
            <a:schemeClr val="tx1"/>
          </a:solidFill>
          <a:effectLst/>
          <a:latin typeface="Montserrat Hairline" charset="0"/>
          <a:ea typeface="Montserrat Hairline" charset="0"/>
          <a:cs typeface="Montserrat Hairline" charset="0"/>
        </a:defRPr>
      </a:lvl2pPr>
      <a:lvl3pPr marL="914217" indent="0" algn="l" defTabSz="914217" rtl="0" eaLnBrk="1" latinLnBrk="0" hangingPunct="1">
        <a:lnSpc>
          <a:spcPct val="90000"/>
        </a:lnSpc>
        <a:spcBef>
          <a:spcPts val="500"/>
        </a:spcBef>
        <a:buFont typeface="Arial" charset="0"/>
        <a:buNone/>
        <a:defRPr lang="en-US" sz="1800" kern="1200" dirty="0" smtClean="0">
          <a:solidFill>
            <a:schemeClr val="tx1"/>
          </a:solidFill>
          <a:effectLst/>
          <a:latin typeface="Montserrat Hairline" charset="0"/>
          <a:ea typeface="Montserrat Hairline" charset="0"/>
          <a:cs typeface="Montserrat Hairline" charset="0"/>
        </a:defRPr>
      </a:lvl3pPr>
      <a:lvl4pPr marL="1371326" indent="0" algn="l" defTabSz="914217" rtl="0" eaLnBrk="1" latinLnBrk="0" hangingPunct="1">
        <a:lnSpc>
          <a:spcPct val="90000"/>
        </a:lnSpc>
        <a:spcBef>
          <a:spcPts val="500"/>
        </a:spcBef>
        <a:buFont typeface="Arial" charset="0"/>
        <a:buNone/>
        <a:defRPr lang="en-US" sz="1600" kern="1200" dirty="0" smtClean="0">
          <a:solidFill>
            <a:schemeClr val="tx1"/>
          </a:solidFill>
          <a:effectLst/>
          <a:latin typeface="Montserrat Hairline" charset="0"/>
          <a:ea typeface="Montserrat Hairline" charset="0"/>
          <a:cs typeface="Montserrat Hairline" charset="0"/>
        </a:defRPr>
      </a:lvl4pPr>
      <a:lvl5pPr marL="1828434" indent="0" algn="l" defTabSz="914217" rtl="0" eaLnBrk="1" latinLnBrk="0" hangingPunct="1">
        <a:lnSpc>
          <a:spcPct val="90000"/>
        </a:lnSpc>
        <a:spcBef>
          <a:spcPts val="500"/>
        </a:spcBef>
        <a:buFont typeface="Arial" charset="0"/>
        <a:buNone/>
        <a:defRPr lang="en-US" sz="1600" kern="1200" dirty="0">
          <a:solidFill>
            <a:schemeClr val="tx1"/>
          </a:solidFill>
          <a:effectLst/>
          <a:latin typeface="Montserrat Hairline" charset="0"/>
          <a:ea typeface="Montserrat Hairline" charset="0"/>
          <a:cs typeface="Montserrat Hairline" charset="0"/>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slide" Target="slide24.xml"/><Relationship Id="rId7" Type="http://schemas.openxmlformats.org/officeDocument/2006/relationships/hyperlink" Target="&#35828;&#35838;" TargetMode="External"/><Relationship Id="rId2" Type="http://schemas.openxmlformats.org/officeDocument/2006/relationships/hyperlink" Target="Reading%20Packages" TargetMode="External"/><Relationship Id="rId1" Type="http://schemas.openxmlformats.org/officeDocument/2006/relationships/slideLayout" Target="../slideLayouts/slideLayout4.xml"/><Relationship Id="rId6" Type="http://schemas.openxmlformats.org/officeDocument/2006/relationships/hyperlink" Target="Declaration%20for%20the%20Final%20Draft.pdf" TargetMode="External"/><Relationship Id="rId5" Type="http://schemas.openxmlformats.org/officeDocument/2006/relationships/slide" Target="slide27.xml"/><Relationship Id="rId4" Type="http://schemas.openxmlformats.org/officeDocument/2006/relationships/hyperlink" Target="Schedule%20for%20symposium%20presentation-AWII%202012&#26149;&#23395;.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hyperlink" Target="mailto:zhanglian@bfsu.edu.cn" TargetMode="Externa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7d195523061f1c0" descr="e7d195523061f1c021b92b3d25e54ab5e788c0576048880950C3AFFA1066A7153250F1349197BA8C5246BA9D557EC0274B8DA272D2431748978789E76D2CD7D1F11E7447C1D163F5D9CA1CD35DC7B6F0026C6BB43698AE8A1A50A3B34DA472CDA8898A116D2621F720577CEB1EC5AE786B3A577EC3E762EF9351D5FE95BB5FD00056FCA016A5904C" hidden="1"/>
          <p:cNvSpPr txBox="1"/>
          <p:nvPr/>
        </p:nvSpPr>
        <p:spPr>
          <a:xfrm>
            <a:off x="-355600" y="1803400"/>
            <a:ext cx="262251" cy="1016000"/>
          </a:xfrm>
          <a:prstGeom prst="rect">
            <a:avLst/>
          </a:prstGeom>
          <a:noFill/>
        </p:spPr>
        <p:txBody>
          <a:bodyPr vert="wordArtVert" rtlCol="0">
            <a:spAutoFit/>
          </a:bodyPr>
          <a:lstStyle/>
          <a:p>
            <a:r>
              <a:rPr lang="en-US" altLang="zh-CN" sz="100" smtClean="0"/>
              <a:t>e7d195523061f1c021b92b3d25e54ab5e788c0576048880950C3AFFA1066A7153250F1349197BA8C5246BA9D557EC0274B8DA272D2431748978789E76D2CD7D1F11E7447C1D163F5D9CA1CD35DC7B6F0026C6BB43698AE8A1A50A3B34DA472CDA8898A116D2621F720577CEB1EC5AE786B3A577EC3E762EF9351D5FE95BB5FD00056FCA016A5904C</a:t>
            </a:r>
            <a:endParaRPr lang="zh-CN" altLang="en-US" sz="100"/>
          </a:p>
        </p:txBody>
      </p:sp>
      <p:sp>
        <p:nvSpPr>
          <p:cNvPr id="5" name="文本框 4" descr="e7d195523061f1c021b92b3d25e54ab5e788c0576048880950C3AFFA1066A7153250F1349197BA8C5246BA9D557EC0274B8DA272D2431748978789E76D2CD7D1F11E7447C1D163F5D9CA1CD35DC7B6F0026C6BB43698AE8A1A50A3B34DA472CDA8898A116D2621F720577CEB1EC5AE786B3A577EC3E762EF9351D5FE95BB5FD00056FCA016A5904C"/>
          <p:cNvSpPr txBox="1"/>
          <p:nvPr/>
        </p:nvSpPr>
        <p:spPr>
          <a:xfrm>
            <a:off x="898104" y="2729165"/>
            <a:ext cx="10395796" cy="830997"/>
          </a:xfrm>
          <a:prstGeom prst="rect">
            <a:avLst/>
          </a:prstGeom>
          <a:noFill/>
        </p:spPr>
        <p:txBody>
          <a:bodyPr wrap="none" rtlCol="0">
            <a:spAutoFit/>
          </a:bodyPr>
          <a:lstStyle/>
          <a:p>
            <a:pPr algn="ctr"/>
            <a:r>
              <a:rPr lang="zh-CN" altLang="en-US" sz="4800" b="1" dirty="0" smtClean="0">
                <a:solidFill>
                  <a:schemeClr val="tx2"/>
                </a:solidFill>
                <a:latin typeface="黑体" pitchFamily="49" charset="-122"/>
                <a:ea typeface="黑体" pitchFamily="49" charset="-122"/>
              </a:rPr>
              <a:t>英语写作教学模式的嬗变：北外视角</a:t>
            </a:r>
            <a:endParaRPr lang="zh-CN" altLang="en-US" sz="4800" b="1" dirty="0">
              <a:solidFill>
                <a:schemeClr val="tx2"/>
              </a:solidFill>
              <a:latin typeface="黑体" pitchFamily="49" charset="-122"/>
              <a:ea typeface="黑体" pitchFamily="49" charset="-122"/>
            </a:endParaRPr>
          </a:p>
        </p:txBody>
      </p:sp>
      <p:sp>
        <p:nvSpPr>
          <p:cNvPr id="8" name="文本框 7" descr="e7d195523061f1c021b92b3d25e54ab5e788c0576048880950C3AFFA1066A7153250F1349197BA8C5246BA9D557EC0274B8DA272D2431748978789E76D2CD7D1F11E7447C1D163F5D9CA1CD35DC7B6F0026C6BB43698AE8A1A50A3B34DA472CDA8898A116D2621F720577CEB1EC5AE786B3A577EC3E762EF9351D5FE95BB5FD00056FCA016A5904C"/>
          <p:cNvSpPr txBox="1"/>
          <p:nvPr/>
        </p:nvSpPr>
        <p:spPr>
          <a:xfrm>
            <a:off x="2022763" y="3976597"/>
            <a:ext cx="8866909" cy="954107"/>
          </a:xfrm>
          <a:prstGeom prst="rect">
            <a:avLst/>
          </a:prstGeom>
          <a:noFill/>
        </p:spPr>
        <p:txBody>
          <a:bodyPr wrap="square" rtlCol="0">
            <a:spAutoFit/>
          </a:bodyPr>
          <a:lstStyle/>
          <a:p>
            <a:r>
              <a:rPr lang="zh-CN" altLang="en-US" sz="2800" dirty="0" smtClean="0">
                <a:solidFill>
                  <a:schemeClr val="tx1">
                    <a:lumMod val="50000"/>
                  </a:schemeClr>
                </a:solidFill>
              </a:rPr>
              <a:t>张莲                               杨鲁新</a:t>
            </a:r>
            <a:endParaRPr lang="en-US" altLang="zh-CN" sz="2800" dirty="0" smtClean="0">
              <a:solidFill>
                <a:schemeClr val="tx1">
                  <a:lumMod val="50000"/>
                </a:schemeClr>
              </a:solidFill>
            </a:endParaRPr>
          </a:p>
          <a:p>
            <a:r>
              <a:rPr lang="zh-CN" altLang="en-US" sz="2800" dirty="0" smtClean="0">
                <a:solidFill>
                  <a:schemeClr val="tx1">
                    <a:lumMod val="50000"/>
                  </a:schemeClr>
                </a:solidFill>
              </a:rPr>
              <a:t>北外英语学院                 北外中国外语与教育研究中心</a:t>
            </a:r>
            <a:endParaRPr lang="zh-CN" altLang="en-US" sz="2800" dirty="0">
              <a:solidFill>
                <a:schemeClr val="tx1">
                  <a:lumMod val="50000"/>
                </a:schemeClr>
              </a:solidFill>
            </a:endParaRPr>
          </a:p>
        </p:txBody>
      </p:sp>
      <p:grpSp>
        <p:nvGrpSpPr>
          <p:cNvPr id="3" name="组合 21"/>
          <p:cNvGrpSpPr/>
          <p:nvPr/>
        </p:nvGrpSpPr>
        <p:grpSpPr>
          <a:xfrm>
            <a:off x="0" y="-1664915"/>
            <a:ext cx="12192000" cy="1320800"/>
            <a:chOff x="0" y="7507131"/>
            <a:chExt cx="12192000" cy="1320800"/>
          </a:xfrm>
        </p:grpSpPr>
        <p:sp>
          <p:nvSpPr>
            <p:cNvPr id="23" name="矩形 22"/>
            <p:cNvSpPr/>
            <p:nvPr>
              <p:custDataLst>
                <p:tags r:id="rId1"/>
              </p:custDataLst>
            </p:nvPr>
          </p:nvSpPr>
          <p:spPr>
            <a:xfrm>
              <a:off x="0" y="7507131"/>
              <a:ext cx="12192000" cy="1320800"/>
            </a:xfrm>
            <a:prstGeom prst="rect">
              <a:avLst/>
            </a:prstGeom>
            <a:solidFill>
              <a:srgbClr val="2F3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rgbClr val="00F37D"/>
                </a:solidFill>
                <a:latin typeface="微软雅黑" panose="020B0503020204020204" pitchFamily="34" charset="-122"/>
                <a:ea typeface="微软雅黑" panose="020B0503020204020204" pitchFamily="34" charset="-122"/>
              </a:endParaRPr>
            </a:p>
          </p:txBody>
        </p:sp>
        <p:sp>
          <p:nvSpPr>
            <p:cNvPr id="24" name="矩形 23"/>
            <p:cNvSpPr/>
            <p:nvPr/>
          </p:nvSpPr>
          <p:spPr>
            <a:xfrm>
              <a:off x="541421" y="7679249"/>
              <a:ext cx="6096000" cy="923330"/>
            </a:xfrm>
            <a:prstGeom prst="rect">
              <a:avLst/>
            </a:prstGeom>
          </p:spPr>
          <p:txBody>
            <a:bodyPr>
              <a:spAutoFit/>
            </a:bodyPr>
            <a:lstStyle/>
            <a:p>
              <a:r>
                <a:rPr lang="zh-CN" altLang="en-US" dirty="0">
                  <a:solidFill>
                    <a:schemeClr val="bg1"/>
                  </a:solidFill>
                  <a:latin typeface="微软雅黑" panose="020B0503020204020204" pitchFamily="34" charset="-122"/>
                  <a:ea typeface="微软雅黑" panose="020B0503020204020204" pitchFamily="34" charset="-122"/>
                </a:rPr>
                <a:t>读书派</a:t>
              </a:r>
              <a:r>
                <a:rPr lang="en-US" altLang="zh-CN" dirty="0">
                  <a:solidFill>
                    <a:schemeClr val="bg1"/>
                  </a:solidFill>
                  <a:latin typeface="微软雅黑" panose="020B0503020204020204" pitchFamily="34" charset="-122"/>
                  <a:ea typeface="微软雅黑" panose="020B0503020204020204" pitchFamily="34" charset="-122"/>
                </a:rPr>
                <a:t>booklist</a:t>
              </a:r>
              <a:r>
                <a:rPr lang="zh-CN" altLang="en-US" dirty="0">
                  <a:solidFill>
                    <a:schemeClr val="bg1"/>
                  </a:solidFill>
                  <a:latin typeface="微软雅黑" panose="020B0503020204020204" pitchFamily="34" charset="-122"/>
                  <a:ea typeface="微软雅黑" panose="020B0503020204020204" pitchFamily="34" charset="-122"/>
                </a:rPr>
                <a:t>免费出品</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禁止任何二次</a:t>
              </a:r>
              <a:r>
                <a:rPr lang="zh-CN" altLang="en-US" dirty="0" smtClean="0">
                  <a:solidFill>
                    <a:schemeClr val="bg1"/>
                  </a:solidFill>
                  <a:latin typeface="微软雅黑" panose="020B0503020204020204" pitchFamily="34" charset="-122"/>
                  <a:ea typeface="微软雅黑" panose="020B0503020204020204" pitchFamily="34" charset="-122"/>
                </a:rPr>
                <a:t>分享、售卖</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本人法律专业，请勿</a:t>
              </a:r>
              <a:r>
                <a:rPr lang="zh-CN" altLang="en-US" dirty="0" smtClean="0">
                  <a:solidFill>
                    <a:schemeClr val="bg1"/>
                  </a:solidFill>
                  <a:latin typeface="微软雅黑" panose="020B0503020204020204" pitchFamily="34" charset="-122"/>
                  <a:ea typeface="微软雅黑" panose="020B0503020204020204" pitchFamily="34" charset="-122"/>
                </a:rPr>
                <a:t>以身试法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228600" y="7688179"/>
              <a:ext cx="84221" cy="950495"/>
            </a:xfrm>
            <a:prstGeom prst="rect">
              <a:avLst/>
            </a:prstGeom>
            <a:solidFill>
              <a:srgbClr val="00F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5454567" y="7679249"/>
              <a:ext cx="6096000" cy="923330"/>
            </a:xfrm>
            <a:prstGeom prst="rect">
              <a:avLst/>
            </a:prstGeom>
          </p:spPr>
          <p:txBody>
            <a:bodyPr>
              <a:spAutoFit/>
            </a:bodyPr>
            <a:lstStyle/>
            <a:p>
              <a:pPr algn="r"/>
              <a:r>
                <a:rPr lang="zh-CN" altLang="en-US" dirty="0">
                  <a:solidFill>
                    <a:schemeClr val="bg1"/>
                  </a:solidFill>
                  <a:latin typeface="微软雅黑" panose="020B0503020204020204" pitchFamily="34" charset="-122"/>
                  <a:ea typeface="微软雅黑" panose="020B0503020204020204" pitchFamily="34" charset="-122"/>
                </a:rPr>
                <a:t>读书派</a:t>
              </a:r>
              <a:r>
                <a:rPr lang="en-US" altLang="zh-CN" dirty="0">
                  <a:solidFill>
                    <a:schemeClr val="bg1"/>
                  </a:solidFill>
                  <a:latin typeface="微软雅黑" panose="020B0503020204020204" pitchFamily="34" charset="-122"/>
                  <a:ea typeface="微软雅黑" panose="020B0503020204020204" pitchFamily="34" charset="-122"/>
                </a:rPr>
                <a:t>booklist</a:t>
              </a:r>
              <a:r>
                <a:rPr lang="zh-CN" altLang="en-US" dirty="0">
                  <a:solidFill>
                    <a:schemeClr val="bg1"/>
                  </a:solidFill>
                  <a:latin typeface="微软雅黑" panose="020B0503020204020204" pitchFamily="34" charset="-122"/>
                  <a:ea typeface="微软雅黑" panose="020B0503020204020204" pitchFamily="34" charset="-122"/>
                </a:rPr>
                <a:t>免费出品</a:t>
              </a:r>
              <a:endParaRPr lang="en-US" altLang="zh-CN" dirty="0">
                <a:solidFill>
                  <a:schemeClr val="bg1"/>
                </a:solidFill>
                <a:latin typeface="微软雅黑" panose="020B0503020204020204" pitchFamily="34" charset="-122"/>
                <a:ea typeface="微软雅黑" panose="020B0503020204020204" pitchFamily="34" charset="-122"/>
              </a:endParaRPr>
            </a:p>
            <a:p>
              <a:pPr algn="r"/>
              <a:r>
                <a:rPr lang="zh-CN" altLang="en-US" dirty="0">
                  <a:solidFill>
                    <a:schemeClr val="bg1"/>
                  </a:solidFill>
                  <a:latin typeface="微软雅黑" panose="020B0503020204020204" pitchFamily="34" charset="-122"/>
                  <a:ea typeface="微软雅黑" panose="020B0503020204020204" pitchFamily="34" charset="-122"/>
                </a:rPr>
                <a:t>这</a:t>
              </a:r>
              <a:r>
                <a:rPr lang="zh-CN" altLang="en-US" dirty="0" smtClean="0">
                  <a:solidFill>
                    <a:schemeClr val="bg1"/>
                  </a:solidFill>
                  <a:latin typeface="微软雅黑" panose="020B0503020204020204" pitchFamily="34" charset="-122"/>
                  <a:ea typeface="微软雅黑" panose="020B0503020204020204" pitchFamily="34" charset="-122"/>
                </a:rPr>
                <a:t>部分内容不影响</a:t>
              </a:r>
              <a:r>
                <a:rPr lang="en-US" altLang="zh-CN" dirty="0" smtClean="0">
                  <a:solidFill>
                    <a:schemeClr val="bg1"/>
                  </a:solidFill>
                  <a:latin typeface="微软雅黑" panose="020B0503020204020204" pitchFamily="34" charset="-122"/>
                  <a:ea typeface="微软雅黑" panose="020B0503020204020204" pitchFamily="34" charset="-122"/>
                </a:rPr>
                <a:t>PPT</a:t>
              </a:r>
              <a:r>
                <a:rPr lang="zh-CN" altLang="en-US" dirty="0" smtClean="0">
                  <a:solidFill>
                    <a:schemeClr val="bg1"/>
                  </a:solidFill>
                  <a:latin typeface="微软雅黑" panose="020B0503020204020204" pitchFamily="34" charset="-122"/>
                  <a:ea typeface="微软雅黑" panose="020B0503020204020204" pitchFamily="34" charset="-122"/>
                </a:rPr>
                <a:t>播放</a:t>
              </a:r>
              <a:endParaRPr lang="en-US" altLang="zh-CN" dirty="0" smtClean="0">
                <a:solidFill>
                  <a:schemeClr val="bg1"/>
                </a:solidFill>
                <a:latin typeface="微软雅黑" panose="020B0503020204020204" pitchFamily="34" charset="-122"/>
                <a:ea typeface="微软雅黑" panose="020B0503020204020204" pitchFamily="34" charset="-122"/>
              </a:endParaRPr>
            </a:p>
            <a:p>
              <a:pPr algn="r"/>
              <a:r>
                <a:rPr lang="zh-CN" altLang="en-US" dirty="0" smtClean="0">
                  <a:solidFill>
                    <a:schemeClr val="bg1"/>
                  </a:solidFill>
                  <a:latin typeface="微软雅黑" panose="020B0503020204020204" pitchFamily="34" charset="-122"/>
                  <a:ea typeface="微软雅黑" panose="020B0503020204020204" pitchFamily="34" charset="-122"/>
                </a:rPr>
                <a:t>尊重原创，请勿以身试法，二次分享或倒卖</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11779167" y="7688179"/>
              <a:ext cx="84221" cy="950495"/>
            </a:xfrm>
            <a:prstGeom prst="rect">
              <a:avLst/>
            </a:prstGeom>
            <a:solidFill>
              <a:srgbClr val="00F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p>
          </p:txBody>
        </p:sp>
      </p:grpSp>
    </p:spTree>
    <p:extLst>
      <p:ext uri="{BB962C8B-B14F-4D97-AF65-F5344CB8AC3E}">
        <p14:creationId xmlns="" xmlns:p14="http://schemas.microsoft.com/office/powerpoint/2010/main" val="300015935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标题 1"/>
          <p:cNvSpPr>
            <a:spLocks noGrp="1"/>
          </p:cNvSpPr>
          <p:nvPr>
            <p:ph type="title" idx="4294967295"/>
          </p:nvPr>
        </p:nvSpPr>
        <p:spPr/>
        <p:txBody>
          <a:bodyPr>
            <a:normAutofit/>
          </a:bodyPr>
          <a:lstStyle/>
          <a:p>
            <a:pPr algn="ctr"/>
            <a:r>
              <a:rPr lang="zh-CN" altLang="en-US" sz="4800" b="1" dirty="0" smtClean="0">
                <a:latin typeface="黑体" pitchFamily="49" charset="-122"/>
                <a:ea typeface="黑体" pitchFamily="49" charset="-122"/>
              </a:rPr>
              <a:t>活动、中介、工具、语言与学习</a:t>
            </a:r>
          </a:p>
        </p:txBody>
      </p:sp>
      <p:sp>
        <p:nvSpPr>
          <p:cNvPr id="11267" name="内容占位符 2"/>
          <p:cNvSpPr>
            <a:spLocks noGrp="1"/>
          </p:cNvSpPr>
          <p:nvPr>
            <p:ph idx="4294967295"/>
          </p:nvPr>
        </p:nvSpPr>
        <p:spPr>
          <a:xfrm>
            <a:off x="334434" y="1510145"/>
            <a:ext cx="11233151" cy="4620781"/>
          </a:xfrm>
        </p:spPr>
        <p:txBody>
          <a:bodyPr>
            <a:noAutofit/>
          </a:bodyPr>
          <a:lstStyle/>
          <a:p>
            <a:pPr>
              <a:lnSpc>
                <a:spcPct val="110000"/>
              </a:lnSpc>
              <a:defRPr/>
            </a:pPr>
            <a:r>
              <a:rPr lang="zh-CN" altLang="en-US" b="1" dirty="0">
                <a:latin typeface="黑体" pitchFamily="49" charset="-122"/>
                <a:ea typeface="黑体" pitchFamily="49" charset="-122"/>
              </a:rPr>
              <a:t>活动：</a:t>
            </a:r>
            <a:r>
              <a:rPr lang="zh-CN" altLang="en-US" dirty="0">
                <a:latin typeface="黑体" pitchFamily="49" charset="-122"/>
                <a:ea typeface="黑体" pitchFamily="49" charset="-122"/>
              </a:rPr>
              <a:t>围绕中介这一核心构念，</a:t>
            </a:r>
            <a:r>
              <a:rPr lang="zh-CN" altLang="zh-CN" dirty="0">
                <a:latin typeface="黑体" pitchFamily="49" charset="-122"/>
                <a:ea typeface="黑体" pitchFamily="49" charset="-122"/>
              </a:rPr>
              <a:t>活动理论</a:t>
            </a:r>
            <a:r>
              <a:rPr lang="en-US" altLang="zh-CN" dirty="0">
                <a:latin typeface="黑体" pitchFamily="49" charset="-122"/>
                <a:ea typeface="黑体" pitchFamily="49" charset="-122"/>
              </a:rPr>
              <a:t> </a:t>
            </a:r>
            <a:r>
              <a:rPr lang="en-US" altLang="zh-CN" dirty="0">
                <a:latin typeface="Arial Unicode MS" pitchFamily="34" charset="-122"/>
                <a:ea typeface="Arial Unicode MS" pitchFamily="34" charset="-122"/>
                <a:cs typeface="Arial Unicode MS" pitchFamily="34" charset="-122"/>
              </a:rPr>
              <a:t>(Activity Theory) </a:t>
            </a:r>
            <a:r>
              <a:rPr lang="zh-CN" altLang="zh-CN" dirty="0">
                <a:latin typeface="黑体" pitchFamily="49" charset="-122"/>
                <a:ea typeface="黑体" pitchFamily="49" charset="-122"/>
              </a:rPr>
              <a:t>认为，个体学习</a:t>
            </a:r>
            <a:r>
              <a:rPr lang="zh-CN" altLang="en-US" dirty="0">
                <a:latin typeface="黑体" pitchFamily="49" charset="-122"/>
                <a:ea typeface="黑体" pitchFamily="49" charset="-122"/>
              </a:rPr>
              <a:t>与认知发展</a:t>
            </a:r>
            <a:r>
              <a:rPr lang="zh-CN" altLang="zh-CN" dirty="0">
                <a:latin typeface="黑体" pitchFamily="49" charset="-122"/>
                <a:ea typeface="黑体" pitchFamily="49" charset="-122"/>
              </a:rPr>
              <a:t>的最重要形式是社会活动</a:t>
            </a:r>
            <a:r>
              <a:rPr lang="zh-CN" altLang="en-US" dirty="0">
                <a:latin typeface="黑体" pitchFamily="49" charset="-122"/>
                <a:ea typeface="黑体" pitchFamily="49" charset="-122"/>
              </a:rPr>
              <a:t>和互动，关键机制是中介</a:t>
            </a:r>
            <a:r>
              <a:rPr lang="zh-CN" altLang="en-US" dirty="0">
                <a:solidFill>
                  <a:schemeClr val="accent2">
                    <a:lumMod val="75000"/>
                  </a:schemeClr>
                </a:solidFill>
                <a:latin typeface="Arial Unicode MS" pitchFamily="34" charset="-122"/>
                <a:ea typeface="Arial Unicode MS" pitchFamily="34" charset="-122"/>
                <a:cs typeface="Arial Unicode MS" pitchFamily="34" charset="-122"/>
              </a:rPr>
              <a:t>（</a:t>
            </a:r>
            <a:r>
              <a:rPr lang="en-US" altLang="zh-CN" dirty="0">
                <a:solidFill>
                  <a:schemeClr val="accent2">
                    <a:lumMod val="75000"/>
                  </a:schemeClr>
                </a:solidFill>
                <a:latin typeface="Arial Unicode MS" pitchFamily="34" charset="-122"/>
                <a:ea typeface="Arial Unicode MS" pitchFamily="34" charset="-122"/>
                <a:cs typeface="Arial Unicode MS" pitchFamily="34" charset="-122"/>
              </a:rPr>
              <a:t> </a:t>
            </a:r>
            <a:r>
              <a:rPr lang="en-US" altLang="zh-CN" dirty="0" err="1">
                <a:solidFill>
                  <a:schemeClr val="accent2">
                    <a:lumMod val="75000"/>
                  </a:schemeClr>
                </a:solidFill>
                <a:latin typeface="Arial Unicode MS" pitchFamily="34" charset="-122"/>
                <a:ea typeface="Arial Unicode MS" pitchFamily="34" charset="-122"/>
                <a:cs typeface="Arial Unicode MS" pitchFamily="34" charset="-122"/>
              </a:rPr>
              <a:t>Leont’ev</a:t>
            </a:r>
            <a:r>
              <a:rPr lang="en-US" altLang="zh-CN" dirty="0">
                <a:solidFill>
                  <a:schemeClr val="accent2">
                    <a:lumMod val="75000"/>
                  </a:schemeClr>
                </a:solidFill>
                <a:latin typeface="Arial Unicode MS" pitchFamily="34" charset="-122"/>
                <a:ea typeface="Arial Unicode MS" pitchFamily="34" charset="-122"/>
                <a:cs typeface="Arial Unicode MS" pitchFamily="34" charset="-122"/>
              </a:rPr>
              <a:t>, 1981; </a:t>
            </a:r>
            <a:r>
              <a:rPr lang="en-US" altLang="zh-CN" dirty="0" err="1">
                <a:solidFill>
                  <a:schemeClr val="accent2">
                    <a:lumMod val="75000"/>
                  </a:schemeClr>
                </a:solidFill>
                <a:latin typeface="Arial Unicode MS" pitchFamily="34" charset="-122"/>
                <a:ea typeface="Arial Unicode MS" pitchFamily="34" charset="-122"/>
                <a:cs typeface="Arial Unicode MS" pitchFamily="34" charset="-122"/>
              </a:rPr>
              <a:t>Engeström</a:t>
            </a:r>
            <a:r>
              <a:rPr lang="en-US" altLang="zh-CN" dirty="0">
                <a:solidFill>
                  <a:schemeClr val="accent2">
                    <a:lumMod val="75000"/>
                  </a:schemeClr>
                </a:solidFill>
                <a:latin typeface="Arial Unicode MS" pitchFamily="34" charset="-122"/>
                <a:ea typeface="Arial Unicode MS" pitchFamily="34" charset="-122"/>
                <a:cs typeface="Arial Unicode MS" pitchFamily="34" charset="-122"/>
              </a:rPr>
              <a:t>, 1987, 2007 </a:t>
            </a:r>
            <a:r>
              <a:rPr lang="zh-CN" altLang="en-US" dirty="0">
                <a:solidFill>
                  <a:schemeClr val="accent2">
                    <a:lumMod val="75000"/>
                  </a:schemeClr>
                </a:solidFill>
                <a:latin typeface="Arial Unicode MS" pitchFamily="34" charset="-122"/>
                <a:ea typeface="Arial Unicode MS" pitchFamily="34" charset="-122"/>
                <a:cs typeface="Arial Unicode MS" pitchFamily="34" charset="-122"/>
              </a:rPr>
              <a:t>）</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20000"/>
              </a:lnSpc>
              <a:defRPr/>
            </a:pPr>
            <a:r>
              <a:rPr lang="zh-CN" altLang="zh-CN" b="1" dirty="0" smtClean="0">
                <a:latin typeface="黑体" pitchFamily="49" charset="-122"/>
                <a:ea typeface="黑体" pitchFamily="49" charset="-122"/>
              </a:rPr>
              <a:t>中介</a:t>
            </a:r>
            <a:r>
              <a:rPr lang="zh-CN" altLang="en-US" b="1" dirty="0" smtClean="0">
                <a:latin typeface="黑体" pitchFamily="49" charset="-122"/>
                <a:ea typeface="黑体" pitchFamily="49" charset="-122"/>
              </a:rPr>
              <a:t>：</a:t>
            </a:r>
            <a:r>
              <a:rPr lang="zh-CN" altLang="zh-CN" dirty="0" smtClean="0">
                <a:latin typeface="黑体" pitchFamily="49" charset="-122"/>
                <a:ea typeface="黑体" pitchFamily="49" charset="-122"/>
              </a:rPr>
              <a:t>指人“调节</a:t>
            </a:r>
            <a:r>
              <a:rPr lang="zh-CN" altLang="zh-CN" dirty="0" smtClean="0">
                <a:solidFill>
                  <a:schemeClr val="accent2">
                    <a:lumMod val="75000"/>
                  </a:schemeClr>
                </a:solidFill>
                <a:latin typeface="Arial Unicode MS" pitchFamily="34" charset="-122"/>
                <a:ea typeface="Arial Unicode MS" pitchFamily="34" charset="-122"/>
                <a:cs typeface="Arial Unicode MS" pitchFamily="34" charset="-122"/>
              </a:rPr>
              <a:t>（</a:t>
            </a:r>
            <a:r>
              <a:rPr lang="en-US" altLang="zh-CN" dirty="0" smtClean="0">
                <a:solidFill>
                  <a:schemeClr val="accent2">
                    <a:lumMod val="75000"/>
                  </a:schemeClr>
                </a:solidFill>
                <a:latin typeface="Arial Unicode MS" pitchFamily="34" charset="-122"/>
                <a:ea typeface="Arial Unicode MS" pitchFamily="34" charset="-122"/>
                <a:cs typeface="Arial Unicode MS" pitchFamily="34" charset="-122"/>
              </a:rPr>
              <a:t>regulate</a:t>
            </a:r>
            <a:r>
              <a:rPr lang="zh-CN" altLang="zh-CN" dirty="0" smtClean="0">
                <a:solidFill>
                  <a:schemeClr val="accent2">
                    <a:lumMod val="75000"/>
                  </a:schemeClr>
                </a:solidFill>
                <a:latin typeface="Arial Unicode MS" pitchFamily="34" charset="-122"/>
                <a:ea typeface="Arial Unicode MS" pitchFamily="34" charset="-122"/>
                <a:cs typeface="Arial Unicode MS" pitchFamily="34" charset="-122"/>
              </a:rPr>
              <a:t>）</a:t>
            </a:r>
            <a:r>
              <a:rPr lang="zh-CN" altLang="zh-CN" dirty="0" smtClean="0">
                <a:latin typeface="黑体" pitchFamily="49" charset="-122"/>
                <a:ea typeface="黑体" pitchFamily="49" charset="-122"/>
              </a:rPr>
              <a:t>物质世界或他自己的世界与彼此的社会和心智活动”的过程</a:t>
            </a:r>
            <a:r>
              <a:rPr lang="zh-CN" altLang="zh-CN" dirty="0" smtClean="0">
                <a:solidFill>
                  <a:schemeClr val="accent2">
                    <a:lumMod val="75000"/>
                  </a:schemeClr>
                </a:solidFill>
                <a:latin typeface="Arial Unicode MS" pitchFamily="34" charset="-122"/>
                <a:ea typeface="Arial Unicode MS" pitchFamily="34" charset="-122"/>
                <a:cs typeface="Arial Unicode MS" pitchFamily="34" charset="-122"/>
              </a:rPr>
              <a:t>（</a:t>
            </a:r>
            <a:r>
              <a:rPr lang="en-US" altLang="zh-CN" dirty="0" err="1" smtClean="0">
                <a:solidFill>
                  <a:schemeClr val="accent2">
                    <a:lumMod val="75000"/>
                  </a:schemeClr>
                </a:solidFill>
                <a:latin typeface="Arial Unicode MS" pitchFamily="34" charset="-122"/>
                <a:ea typeface="Arial Unicode MS" pitchFamily="34" charset="-122"/>
                <a:cs typeface="Arial Unicode MS" pitchFamily="34" charset="-122"/>
              </a:rPr>
              <a:t>Lantolf</a:t>
            </a:r>
            <a:r>
              <a:rPr lang="en-US" altLang="zh-CN" dirty="0" smtClean="0">
                <a:solidFill>
                  <a:schemeClr val="accent2">
                    <a:lumMod val="75000"/>
                  </a:schemeClr>
                </a:solidFill>
                <a:latin typeface="Arial Unicode MS" pitchFamily="34" charset="-122"/>
                <a:ea typeface="Arial Unicode MS" pitchFamily="34" charset="-122"/>
                <a:cs typeface="Arial Unicode MS" pitchFamily="34" charset="-122"/>
              </a:rPr>
              <a:t> &amp; Thorne 2006:79</a:t>
            </a:r>
            <a:r>
              <a:rPr lang="zh-CN" altLang="zh-CN" dirty="0" smtClean="0">
                <a:solidFill>
                  <a:schemeClr val="accent2">
                    <a:lumMod val="75000"/>
                  </a:schemeClr>
                </a:solidFill>
                <a:latin typeface="Arial Unicode MS" pitchFamily="34" charset="-122"/>
                <a:ea typeface="Arial Unicode MS" pitchFamily="34" charset="-122"/>
                <a:cs typeface="Arial Unicode MS" pitchFamily="34" charset="-122"/>
              </a:rPr>
              <a:t>）</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10000"/>
              </a:lnSpc>
              <a:defRPr/>
            </a:pPr>
            <a:r>
              <a:rPr lang="zh-CN" altLang="en-US" b="1" dirty="0" smtClean="0">
                <a:latin typeface="黑体" pitchFamily="49" charset="-122"/>
                <a:ea typeface="黑体" pitchFamily="49" charset="-122"/>
              </a:rPr>
              <a:t>工具：</a:t>
            </a:r>
            <a:r>
              <a:rPr lang="zh-CN" altLang="en-US" dirty="0" smtClean="0">
                <a:latin typeface="黑体" pitchFamily="49" charset="-122"/>
                <a:ea typeface="黑体" pitchFamily="49" charset="-122"/>
              </a:rPr>
              <a:t>包括</a:t>
            </a:r>
            <a:r>
              <a:rPr lang="zh-CN" altLang="zh-CN" dirty="0" smtClean="0">
                <a:latin typeface="黑体" pitchFamily="49" charset="-122"/>
                <a:ea typeface="黑体" pitchFamily="49" charset="-122"/>
              </a:rPr>
              <a:t>文化制品</a:t>
            </a:r>
            <a:r>
              <a:rPr lang="zh-CN" altLang="zh-CN" dirty="0" smtClean="0">
                <a:solidFill>
                  <a:schemeClr val="accent2">
                    <a:lumMod val="75000"/>
                  </a:schemeClr>
                </a:solidFill>
                <a:latin typeface="Arial Unicode MS" pitchFamily="34" charset="-122"/>
                <a:ea typeface="Arial Unicode MS" pitchFamily="34" charset="-122"/>
                <a:cs typeface="Arial Unicode MS" pitchFamily="34" charset="-122"/>
              </a:rPr>
              <a:t>（</a:t>
            </a:r>
            <a:r>
              <a:rPr lang="en-US" altLang="zh-CN" dirty="0" smtClean="0">
                <a:solidFill>
                  <a:schemeClr val="accent2">
                    <a:lumMod val="75000"/>
                  </a:schemeClr>
                </a:solidFill>
                <a:latin typeface="Arial Unicode MS" pitchFamily="34" charset="-122"/>
                <a:ea typeface="Arial Unicode MS" pitchFamily="34" charset="-122"/>
                <a:cs typeface="Arial Unicode MS" pitchFamily="34" charset="-122"/>
              </a:rPr>
              <a:t>cultural artifacts</a:t>
            </a:r>
            <a:r>
              <a:rPr lang="zh-CN" altLang="zh-CN" dirty="0" smtClean="0">
                <a:solidFill>
                  <a:schemeClr val="accent2">
                    <a:lumMod val="75000"/>
                  </a:schemeClr>
                </a:solidFill>
                <a:latin typeface="Arial Unicode MS" pitchFamily="34" charset="-122"/>
                <a:ea typeface="Arial Unicode MS" pitchFamily="34" charset="-122"/>
                <a:cs typeface="Arial Unicode MS" pitchFamily="34" charset="-122"/>
              </a:rPr>
              <a:t>）</a:t>
            </a:r>
            <a:r>
              <a:rPr lang="zh-CN" altLang="zh-CN" dirty="0" smtClean="0">
                <a:latin typeface="黑体" pitchFamily="49" charset="-122"/>
                <a:ea typeface="黑体" pitchFamily="49" charset="-122"/>
              </a:rPr>
              <a:t>、概念和活动本身</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文化制品包括物质工具</a:t>
            </a:r>
            <a:r>
              <a:rPr lang="zh-CN" altLang="zh-CN" dirty="0" smtClean="0">
                <a:solidFill>
                  <a:schemeClr val="accent2">
                    <a:lumMod val="75000"/>
                  </a:schemeClr>
                </a:solidFill>
                <a:latin typeface="Arial Unicode MS" pitchFamily="34" charset="-122"/>
                <a:ea typeface="Arial Unicode MS" pitchFamily="34" charset="-122"/>
                <a:cs typeface="Arial Unicode MS" pitchFamily="34" charset="-122"/>
              </a:rPr>
              <a:t>（</a:t>
            </a:r>
            <a:r>
              <a:rPr lang="en-US" altLang="zh-CN" dirty="0" smtClean="0">
                <a:solidFill>
                  <a:schemeClr val="accent2">
                    <a:lumMod val="75000"/>
                  </a:schemeClr>
                </a:solidFill>
                <a:latin typeface="Arial Unicode MS" pitchFamily="34" charset="-122"/>
                <a:ea typeface="Arial Unicode MS" pitchFamily="34" charset="-122"/>
                <a:cs typeface="Arial Unicode MS" pitchFamily="34" charset="-122"/>
              </a:rPr>
              <a:t>physical tools</a:t>
            </a:r>
            <a:r>
              <a:rPr lang="zh-CN" altLang="zh-CN" dirty="0" smtClean="0">
                <a:solidFill>
                  <a:schemeClr val="accent2">
                    <a:lumMod val="75000"/>
                  </a:schemeClr>
                </a:solidFill>
                <a:latin typeface="Arial Unicode MS" pitchFamily="34" charset="-122"/>
                <a:ea typeface="Arial Unicode MS" pitchFamily="34" charset="-122"/>
                <a:cs typeface="Arial Unicode MS" pitchFamily="34" charset="-122"/>
              </a:rPr>
              <a:t>）</a:t>
            </a:r>
            <a:r>
              <a:rPr lang="zh-CN" altLang="zh-CN" dirty="0" smtClean="0">
                <a:latin typeface="黑体" pitchFamily="49" charset="-122"/>
                <a:ea typeface="黑体" pitchFamily="49" charset="-122"/>
              </a:rPr>
              <a:t>和心理工具</a:t>
            </a:r>
            <a:r>
              <a:rPr lang="en-US" altLang="zh-CN" dirty="0" smtClean="0">
                <a:latin typeface="黑体" pitchFamily="49" charset="-122"/>
                <a:ea typeface="黑体" pitchFamily="49" charset="-122"/>
              </a:rPr>
              <a:t>/</a:t>
            </a:r>
            <a:r>
              <a:rPr lang="zh-CN" altLang="zh-CN" dirty="0" smtClean="0">
                <a:latin typeface="黑体" pitchFamily="49" charset="-122"/>
                <a:ea typeface="黑体" pitchFamily="49" charset="-122"/>
              </a:rPr>
              <a:t>符号</a:t>
            </a:r>
            <a:r>
              <a:rPr lang="zh-CN" altLang="zh-CN" dirty="0" smtClean="0">
                <a:solidFill>
                  <a:schemeClr val="accent2">
                    <a:lumMod val="75000"/>
                  </a:schemeClr>
                </a:solidFill>
                <a:latin typeface="Arial Unicode MS" pitchFamily="34" charset="-122"/>
                <a:ea typeface="Arial Unicode MS" pitchFamily="34" charset="-122"/>
                <a:cs typeface="Arial Unicode MS" pitchFamily="34" charset="-122"/>
              </a:rPr>
              <a:t>（</a:t>
            </a:r>
            <a:r>
              <a:rPr lang="en-US" altLang="zh-CN" dirty="0" smtClean="0">
                <a:solidFill>
                  <a:schemeClr val="accent2">
                    <a:lumMod val="75000"/>
                  </a:schemeClr>
                </a:solidFill>
                <a:latin typeface="Arial Unicode MS" pitchFamily="34" charset="-122"/>
                <a:ea typeface="Arial Unicode MS" pitchFamily="34" charset="-122"/>
                <a:cs typeface="Arial Unicode MS" pitchFamily="34" charset="-122"/>
              </a:rPr>
              <a:t>psychological tool /signs) (</a:t>
            </a:r>
            <a:r>
              <a:rPr lang="en-US" altLang="zh-CN" dirty="0" err="1" smtClean="0">
                <a:solidFill>
                  <a:schemeClr val="accent2">
                    <a:lumMod val="75000"/>
                  </a:schemeClr>
                </a:solidFill>
                <a:latin typeface="Arial Unicode MS" pitchFamily="34" charset="-122"/>
                <a:ea typeface="Arial Unicode MS" pitchFamily="34" charset="-122"/>
                <a:cs typeface="Arial Unicode MS" pitchFamily="34" charset="-122"/>
              </a:rPr>
              <a:t>Vygotsky</a:t>
            </a:r>
            <a:r>
              <a:rPr lang="en-US" altLang="zh-CN" dirty="0" smtClean="0">
                <a:solidFill>
                  <a:schemeClr val="accent2">
                    <a:lumMod val="75000"/>
                  </a:schemeClr>
                </a:solidFill>
                <a:latin typeface="Arial Unicode MS" pitchFamily="34" charset="-122"/>
                <a:ea typeface="Arial Unicode MS" pitchFamily="34" charset="-122"/>
                <a:cs typeface="Arial Unicode MS" pitchFamily="34" charset="-122"/>
              </a:rPr>
              <a:t> 1978; </a:t>
            </a:r>
            <a:r>
              <a:rPr lang="en-US" altLang="zh-CN" dirty="0" err="1" smtClean="0">
                <a:solidFill>
                  <a:schemeClr val="accent2">
                    <a:lumMod val="75000"/>
                  </a:schemeClr>
                </a:solidFill>
                <a:latin typeface="Arial Unicode MS" pitchFamily="34" charset="-122"/>
                <a:ea typeface="Arial Unicode MS" pitchFamily="34" charset="-122"/>
                <a:cs typeface="Arial Unicode MS" pitchFamily="34" charset="-122"/>
              </a:rPr>
              <a:t>Leont’ev</a:t>
            </a:r>
            <a:r>
              <a:rPr lang="en-US" altLang="zh-CN" dirty="0" smtClean="0">
                <a:solidFill>
                  <a:schemeClr val="accent2">
                    <a:lumMod val="75000"/>
                  </a:schemeClr>
                </a:solidFill>
                <a:latin typeface="Arial Unicode MS" pitchFamily="34" charset="-122"/>
                <a:ea typeface="Arial Unicode MS" pitchFamily="34" charset="-122"/>
                <a:cs typeface="Arial Unicode MS" pitchFamily="34" charset="-122"/>
              </a:rPr>
              <a:t> 1981; </a:t>
            </a:r>
            <a:r>
              <a:rPr lang="en-US" altLang="zh-CN" dirty="0" err="1" smtClean="0">
                <a:solidFill>
                  <a:schemeClr val="accent2">
                    <a:lumMod val="75000"/>
                  </a:schemeClr>
                </a:solidFill>
                <a:latin typeface="Arial Unicode MS" pitchFamily="34" charset="-122"/>
                <a:ea typeface="Arial Unicode MS" pitchFamily="34" charset="-122"/>
                <a:cs typeface="Arial Unicode MS" pitchFamily="34" charset="-122"/>
              </a:rPr>
              <a:t>Engeström</a:t>
            </a:r>
            <a:r>
              <a:rPr lang="en-US" altLang="zh-CN" dirty="0" smtClean="0">
                <a:solidFill>
                  <a:schemeClr val="accent2">
                    <a:lumMod val="75000"/>
                  </a:schemeClr>
                </a:solidFill>
                <a:latin typeface="Arial Unicode MS" pitchFamily="34" charset="-122"/>
                <a:ea typeface="Arial Unicode MS" pitchFamily="34" charset="-122"/>
                <a:cs typeface="Arial Unicode MS" pitchFamily="34" charset="-122"/>
              </a:rPr>
              <a:t> 1987, 2007)</a:t>
            </a:r>
            <a:r>
              <a:rPr lang="zh-CN" altLang="zh-CN"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10000"/>
              </a:lnSpc>
              <a:defRPr/>
            </a:pPr>
            <a:r>
              <a:rPr lang="zh-CN" altLang="zh-CN" b="1" dirty="0" smtClean="0">
                <a:latin typeface="黑体" pitchFamily="49" charset="-122"/>
                <a:ea typeface="黑体" pitchFamily="49" charset="-122"/>
              </a:rPr>
              <a:t>语言</a:t>
            </a:r>
            <a:r>
              <a:rPr lang="zh-CN" altLang="en-US" b="1" dirty="0" smtClean="0">
                <a:latin typeface="黑体" pitchFamily="49" charset="-122"/>
                <a:ea typeface="黑体" pitchFamily="49" charset="-122"/>
              </a:rPr>
              <a:t>：</a:t>
            </a:r>
            <a:r>
              <a:rPr lang="zh-CN" altLang="zh-CN" dirty="0" smtClean="0">
                <a:latin typeface="黑体" pitchFamily="49" charset="-122"/>
                <a:ea typeface="黑体" pitchFamily="49" charset="-122"/>
              </a:rPr>
              <a:t>是最重要的心理工具</a:t>
            </a:r>
            <a:r>
              <a:rPr lang="zh-CN" altLang="en-US" dirty="0" smtClean="0">
                <a:latin typeface="黑体" pitchFamily="49" charset="-122"/>
                <a:ea typeface="黑体" pitchFamily="49" charset="-122"/>
              </a:rPr>
              <a:t>，它的使用、组织和构筑是中介的首要手段，即最重要的中介工具。</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linds(horizontal)">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blinds(horizontal)">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blinds(horizontal)">
                                      <p:cBhvr>
                                        <p:cTn id="17" dur="500"/>
                                        <p:tgtEl>
                                          <p:spTgt spid="11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blinds(horizontal)">
                                      <p:cBhvr>
                                        <p:cTn id="22"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a:xfrm>
            <a:off x="609600" y="571501"/>
            <a:ext cx="10972800" cy="1225551"/>
          </a:xfrm>
        </p:spPr>
        <p:txBody>
          <a:bodyPr/>
          <a:lstStyle/>
          <a:p>
            <a:pPr algn="ctr">
              <a:defRPr/>
            </a:pPr>
            <a:r>
              <a:rPr lang="zh-CN" altLang="en-US" sz="5300" b="1" dirty="0" smtClean="0">
                <a:latin typeface="黑体" pitchFamily="49" charset="-122"/>
                <a:ea typeface="黑体" pitchFamily="49" charset="-122"/>
              </a:rPr>
              <a:t>活动系统</a:t>
            </a:r>
            <a:r>
              <a:rPr lang="en-US" altLang="zh-CN" sz="5300" b="1" dirty="0" smtClean="0">
                <a:latin typeface="黑体" pitchFamily="49" charset="-122"/>
                <a:ea typeface="黑体" pitchFamily="49" charset="-122"/>
              </a:rPr>
              <a:t/>
            </a:r>
            <a:br>
              <a:rPr lang="en-US" altLang="zh-CN" sz="5300" b="1" dirty="0" smtClean="0">
                <a:latin typeface="黑体" pitchFamily="49" charset="-122"/>
                <a:ea typeface="黑体" pitchFamily="49" charset="-122"/>
              </a:rPr>
            </a:br>
            <a:r>
              <a:rPr lang="en-US" altLang="zh-CN" sz="2700" dirty="0" smtClean="0">
                <a:solidFill>
                  <a:schemeClr val="accent1">
                    <a:lumMod val="50000"/>
                  </a:schemeClr>
                </a:solidFill>
              </a:rPr>
              <a:t>(</a:t>
            </a:r>
            <a:r>
              <a:rPr lang="en-US" altLang="zh-CN" sz="2700" dirty="0" err="1" smtClean="0">
                <a:solidFill>
                  <a:schemeClr val="accent1">
                    <a:lumMod val="50000"/>
                  </a:schemeClr>
                </a:solidFill>
              </a:rPr>
              <a:t>Engeström</a:t>
            </a:r>
            <a:r>
              <a:rPr lang="en-US" altLang="zh-CN" sz="2700" dirty="0" smtClean="0">
                <a:solidFill>
                  <a:schemeClr val="accent1">
                    <a:lumMod val="50000"/>
                  </a:schemeClr>
                </a:solidFill>
              </a:rPr>
              <a:t>, 1987, 1999,  2007)</a:t>
            </a:r>
            <a:endParaRPr lang="zh-CN" altLang="en-US" sz="2700" dirty="0" smtClean="0">
              <a:solidFill>
                <a:schemeClr val="accent1">
                  <a:lumMod val="50000"/>
                </a:schemeClr>
              </a:solidFill>
            </a:endParaRPr>
          </a:p>
        </p:txBody>
      </p:sp>
      <p:sp>
        <p:nvSpPr>
          <p:cNvPr id="9219" name="内容占位符 2"/>
          <p:cNvSpPr>
            <a:spLocks noGrp="1"/>
          </p:cNvSpPr>
          <p:nvPr>
            <p:ph idx="1"/>
          </p:nvPr>
        </p:nvSpPr>
        <p:spPr/>
        <p:txBody>
          <a:bodyPr/>
          <a:lstStyle/>
          <a:p>
            <a:endParaRPr lang="zh-CN" altLang="en-US" smtClean="0"/>
          </a:p>
        </p:txBody>
      </p:sp>
      <p:pic>
        <p:nvPicPr>
          <p:cNvPr id="9220" name="Picture 2"/>
          <p:cNvPicPr>
            <a:picLocks noChangeAspect="1" noChangeArrowheads="1"/>
          </p:cNvPicPr>
          <p:nvPr/>
        </p:nvPicPr>
        <p:blipFill>
          <a:blip r:embed="rId2" cstate="print"/>
          <a:srcRect/>
          <a:stretch>
            <a:fillRect/>
          </a:stretch>
        </p:blipFill>
        <p:spPr bwMode="auto">
          <a:xfrm>
            <a:off x="334434" y="1786467"/>
            <a:ext cx="12194117" cy="4072467"/>
          </a:xfrm>
          <a:prstGeom prst="rect">
            <a:avLst/>
          </a:prstGeom>
          <a:noFill/>
          <a:ln w="9525">
            <a:noFill/>
            <a:miter lim="800000"/>
            <a:headEnd/>
            <a:tailEnd/>
          </a:ln>
        </p:spPr>
      </p:pic>
      <p:sp>
        <p:nvSpPr>
          <p:cNvPr id="5" name="TextBox 4"/>
          <p:cNvSpPr txBox="1">
            <a:spLocks noChangeArrowheads="1"/>
          </p:cNvSpPr>
          <p:nvPr/>
        </p:nvSpPr>
        <p:spPr bwMode="auto">
          <a:xfrm>
            <a:off x="0" y="5060951"/>
            <a:ext cx="1873251" cy="1446546"/>
          </a:xfrm>
          <a:prstGeom prst="rect">
            <a:avLst/>
          </a:prstGeom>
          <a:solidFill>
            <a:srgbClr val="CCECFF"/>
          </a:solidFill>
          <a:ln w="9525">
            <a:noFill/>
            <a:miter lim="800000"/>
            <a:headEnd/>
            <a:tailEnd/>
          </a:ln>
        </p:spPr>
        <p:txBody>
          <a:bodyPr lIns="121917" tIns="60958" rIns="121917" bIns="60958">
            <a:spAutoFit/>
          </a:bodyPr>
          <a:lstStyle/>
          <a:p>
            <a:pPr algn="ctr"/>
            <a:r>
              <a:rPr lang="zh-CN" altLang="en-US" sz="4300" b="1" dirty="0"/>
              <a:t>规则</a:t>
            </a:r>
            <a:r>
              <a:rPr lang="en-US" altLang="zh-CN" sz="4300" b="1" dirty="0"/>
              <a:t>/</a:t>
            </a:r>
            <a:r>
              <a:rPr lang="zh-CN" altLang="en-US" sz="4300" b="1" dirty="0"/>
              <a:t>约定</a:t>
            </a:r>
          </a:p>
        </p:txBody>
      </p:sp>
      <p:sp>
        <p:nvSpPr>
          <p:cNvPr id="6" name="TextBox 5"/>
          <p:cNvSpPr txBox="1">
            <a:spLocks noChangeArrowheads="1"/>
          </p:cNvSpPr>
          <p:nvPr/>
        </p:nvSpPr>
        <p:spPr bwMode="auto">
          <a:xfrm>
            <a:off x="1007534" y="3357033"/>
            <a:ext cx="2112433" cy="781051"/>
          </a:xfrm>
          <a:prstGeom prst="rect">
            <a:avLst/>
          </a:prstGeom>
          <a:solidFill>
            <a:schemeClr val="tx2">
              <a:lumMod val="10000"/>
              <a:lumOff val="90000"/>
            </a:schemeClr>
          </a:solidFill>
          <a:ln w="9525">
            <a:noFill/>
            <a:miter lim="800000"/>
            <a:headEnd/>
            <a:tailEnd/>
          </a:ln>
        </p:spPr>
        <p:txBody>
          <a:bodyPr lIns="121917" tIns="60958" rIns="121917" bIns="60958">
            <a:spAutoFit/>
          </a:bodyPr>
          <a:lstStyle/>
          <a:p>
            <a:pPr algn="ctr">
              <a:defRPr/>
            </a:pPr>
            <a:r>
              <a:rPr lang="zh-CN" altLang="en-US" sz="4300" b="1" dirty="0"/>
              <a:t>主体</a:t>
            </a:r>
          </a:p>
        </p:txBody>
      </p:sp>
      <p:sp>
        <p:nvSpPr>
          <p:cNvPr id="10" name="TextBox 9"/>
          <p:cNvSpPr txBox="1">
            <a:spLocks noChangeArrowheads="1"/>
          </p:cNvSpPr>
          <p:nvPr/>
        </p:nvSpPr>
        <p:spPr bwMode="auto">
          <a:xfrm>
            <a:off x="3215218" y="1843618"/>
            <a:ext cx="3263900" cy="781049"/>
          </a:xfrm>
          <a:prstGeom prst="rect">
            <a:avLst/>
          </a:prstGeom>
          <a:solidFill>
            <a:srgbClr val="FFF3FD"/>
          </a:solidFill>
          <a:ln w="9525">
            <a:noFill/>
            <a:miter lim="800000"/>
            <a:headEnd/>
            <a:tailEnd/>
          </a:ln>
        </p:spPr>
        <p:txBody>
          <a:bodyPr lIns="121917" tIns="60958" rIns="121917" bIns="60958">
            <a:spAutoFit/>
          </a:bodyPr>
          <a:lstStyle/>
          <a:p>
            <a:pPr algn="ctr">
              <a:defRPr/>
            </a:pPr>
            <a:r>
              <a:rPr lang="zh-CN" altLang="en-US" sz="4300" b="1" dirty="0"/>
              <a:t>中介</a:t>
            </a:r>
          </a:p>
        </p:txBody>
      </p:sp>
      <p:sp>
        <p:nvSpPr>
          <p:cNvPr id="11" name="TextBox 10"/>
          <p:cNvSpPr txBox="1">
            <a:spLocks noChangeArrowheads="1"/>
          </p:cNvSpPr>
          <p:nvPr/>
        </p:nvSpPr>
        <p:spPr bwMode="auto">
          <a:xfrm>
            <a:off x="6288618" y="3357033"/>
            <a:ext cx="2112433" cy="781051"/>
          </a:xfrm>
          <a:prstGeom prst="rect">
            <a:avLst/>
          </a:prstGeom>
          <a:solidFill>
            <a:schemeClr val="tx2">
              <a:lumMod val="10000"/>
              <a:lumOff val="90000"/>
            </a:schemeClr>
          </a:solidFill>
          <a:ln w="9525">
            <a:noFill/>
            <a:miter lim="800000"/>
            <a:headEnd/>
            <a:tailEnd/>
          </a:ln>
        </p:spPr>
        <p:txBody>
          <a:bodyPr lIns="121917" tIns="60958" rIns="121917" bIns="60958">
            <a:spAutoFit/>
          </a:bodyPr>
          <a:lstStyle/>
          <a:p>
            <a:pPr algn="ctr">
              <a:defRPr/>
            </a:pPr>
            <a:r>
              <a:rPr lang="zh-CN" altLang="en-US" sz="4300" b="1" dirty="0"/>
              <a:t>客体</a:t>
            </a:r>
          </a:p>
        </p:txBody>
      </p:sp>
      <p:sp>
        <p:nvSpPr>
          <p:cNvPr id="12" name="TextBox 11"/>
          <p:cNvSpPr txBox="1">
            <a:spLocks noChangeArrowheads="1"/>
          </p:cNvSpPr>
          <p:nvPr/>
        </p:nvSpPr>
        <p:spPr bwMode="auto">
          <a:xfrm>
            <a:off x="9359901" y="3429000"/>
            <a:ext cx="2112433" cy="778933"/>
          </a:xfrm>
          <a:prstGeom prst="rect">
            <a:avLst/>
          </a:prstGeom>
          <a:solidFill>
            <a:schemeClr val="tx2">
              <a:lumMod val="10000"/>
              <a:lumOff val="90000"/>
            </a:schemeClr>
          </a:solidFill>
          <a:ln w="9525">
            <a:noFill/>
            <a:miter lim="800000"/>
            <a:headEnd/>
            <a:tailEnd/>
          </a:ln>
        </p:spPr>
        <p:txBody>
          <a:bodyPr lIns="121917" tIns="60958" rIns="121917" bIns="60958">
            <a:spAutoFit/>
          </a:bodyPr>
          <a:lstStyle/>
          <a:p>
            <a:pPr algn="ctr">
              <a:defRPr/>
            </a:pPr>
            <a:r>
              <a:rPr lang="zh-CN" altLang="en-US" sz="4300" b="1" dirty="0"/>
              <a:t>结果</a:t>
            </a:r>
          </a:p>
        </p:txBody>
      </p:sp>
      <p:sp>
        <p:nvSpPr>
          <p:cNvPr id="13" name="TextBox 12"/>
          <p:cNvSpPr txBox="1">
            <a:spLocks noChangeArrowheads="1"/>
          </p:cNvSpPr>
          <p:nvPr/>
        </p:nvSpPr>
        <p:spPr bwMode="auto">
          <a:xfrm>
            <a:off x="7247468" y="5060951"/>
            <a:ext cx="2112433" cy="1446546"/>
          </a:xfrm>
          <a:prstGeom prst="rect">
            <a:avLst/>
          </a:prstGeom>
          <a:solidFill>
            <a:srgbClr val="CCECFF"/>
          </a:solidFill>
          <a:ln w="9525">
            <a:noFill/>
            <a:miter lim="800000"/>
            <a:headEnd/>
            <a:tailEnd/>
          </a:ln>
        </p:spPr>
        <p:txBody>
          <a:bodyPr lIns="121917" tIns="60958" rIns="121917" bIns="60958">
            <a:spAutoFit/>
          </a:bodyPr>
          <a:lstStyle/>
          <a:p>
            <a:pPr algn="ctr"/>
            <a:r>
              <a:rPr lang="zh-CN" altLang="en-US" sz="4300" b="1" dirty="0"/>
              <a:t>分工</a:t>
            </a:r>
            <a:r>
              <a:rPr lang="en-US" altLang="zh-CN" sz="4300" b="1" dirty="0"/>
              <a:t>/</a:t>
            </a:r>
          </a:p>
          <a:p>
            <a:pPr algn="ctr"/>
            <a:r>
              <a:rPr lang="zh-CN" altLang="en-US" sz="4300" b="1" dirty="0"/>
              <a:t>角色</a:t>
            </a:r>
          </a:p>
        </p:txBody>
      </p:sp>
      <p:sp>
        <p:nvSpPr>
          <p:cNvPr id="14" name="TextBox 13"/>
          <p:cNvSpPr txBox="1">
            <a:spLocks noChangeArrowheads="1"/>
          </p:cNvSpPr>
          <p:nvPr/>
        </p:nvSpPr>
        <p:spPr bwMode="auto">
          <a:xfrm>
            <a:off x="3695701" y="5300133"/>
            <a:ext cx="2112433" cy="781051"/>
          </a:xfrm>
          <a:prstGeom prst="rect">
            <a:avLst/>
          </a:prstGeom>
          <a:solidFill>
            <a:srgbClr val="CCECFF"/>
          </a:solidFill>
          <a:ln w="9525">
            <a:noFill/>
            <a:miter lim="800000"/>
            <a:headEnd/>
            <a:tailEnd/>
          </a:ln>
        </p:spPr>
        <p:txBody>
          <a:bodyPr lIns="121917" tIns="60958" rIns="121917" bIns="60958">
            <a:spAutoFit/>
          </a:bodyPr>
          <a:lstStyle/>
          <a:p>
            <a:pPr algn="ctr"/>
            <a:r>
              <a:rPr lang="zh-CN" altLang="en-US" sz="4300" b="1" dirty="0"/>
              <a:t>共同体</a:t>
            </a:r>
          </a:p>
        </p:txBody>
      </p:sp>
      <p:sp>
        <p:nvSpPr>
          <p:cNvPr id="15" name="TextBox 14"/>
          <p:cNvSpPr txBox="1">
            <a:spLocks noChangeArrowheads="1"/>
          </p:cNvSpPr>
          <p:nvPr/>
        </p:nvSpPr>
        <p:spPr bwMode="auto">
          <a:xfrm>
            <a:off x="1007534" y="3333751"/>
            <a:ext cx="2112433" cy="781049"/>
          </a:xfrm>
          <a:prstGeom prst="rect">
            <a:avLst/>
          </a:prstGeom>
          <a:solidFill>
            <a:srgbClr val="FFF3FD"/>
          </a:solidFill>
          <a:ln w="9525">
            <a:noFill/>
            <a:miter lim="800000"/>
            <a:headEnd/>
            <a:tailEnd/>
          </a:ln>
        </p:spPr>
        <p:txBody>
          <a:bodyPr lIns="121917" tIns="60958" rIns="121917" bIns="60958">
            <a:spAutoFit/>
          </a:bodyPr>
          <a:lstStyle/>
          <a:p>
            <a:pPr algn="ctr">
              <a:defRPr/>
            </a:pPr>
            <a:r>
              <a:rPr lang="zh-CN" altLang="en-US" sz="4300" b="1" dirty="0"/>
              <a:t>学习者</a:t>
            </a:r>
          </a:p>
        </p:txBody>
      </p:sp>
      <p:sp>
        <p:nvSpPr>
          <p:cNvPr id="17" name="TextBox 16"/>
          <p:cNvSpPr txBox="1">
            <a:spLocks noChangeArrowheads="1"/>
          </p:cNvSpPr>
          <p:nvPr/>
        </p:nvSpPr>
        <p:spPr bwMode="auto">
          <a:xfrm>
            <a:off x="6383868" y="3045885"/>
            <a:ext cx="1919817" cy="1446546"/>
          </a:xfrm>
          <a:prstGeom prst="rect">
            <a:avLst/>
          </a:prstGeom>
          <a:solidFill>
            <a:srgbClr val="FFF3FD"/>
          </a:solidFill>
          <a:ln w="9525">
            <a:noFill/>
            <a:miter lim="800000"/>
            <a:headEnd/>
            <a:tailEnd/>
          </a:ln>
        </p:spPr>
        <p:txBody>
          <a:bodyPr lIns="121917" tIns="60958" rIns="121917" bIns="60958">
            <a:spAutoFit/>
          </a:bodyPr>
          <a:lstStyle/>
          <a:p>
            <a:pPr algn="ctr">
              <a:defRPr/>
            </a:pPr>
            <a:r>
              <a:rPr lang="zh-CN" altLang="en-US" sz="4300" b="1" dirty="0"/>
              <a:t>学习</a:t>
            </a:r>
            <a:endParaRPr lang="en-US" altLang="zh-CN" sz="4300" b="1" dirty="0"/>
          </a:p>
          <a:p>
            <a:pPr algn="ctr">
              <a:defRPr/>
            </a:pPr>
            <a:r>
              <a:rPr lang="zh-CN" altLang="en-US" sz="4300" b="1" dirty="0"/>
              <a:t>目标</a:t>
            </a:r>
          </a:p>
        </p:txBody>
      </p:sp>
      <p:sp>
        <p:nvSpPr>
          <p:cNvPr id="18" name="TextBox 17"/>
          <p:cNvSpPr txBox="1">
            <a:spLocks noChangeArrowheads="1"/>
          </p:cNvSpPr>
          <p:nvPr/>
        </p:nvSpPr>
        <p:spPr bwMode="auto">
          <a:xfrm>
            <a:off x="3695701" y="5060951"/>
            <a:ext cx="2112433" cy="1446546"/>
          </a:xfrm>
          <a:prstGeom prst="rect">
            <a:avLst/>
          </a:prstGeom>
          <a:solidFill>
            <a:srgbClr val="CCECFF"/>
          </a:solidFill>
          <a:ln w="9525">
            <a:noFill/>
            <a:miter lim="800000"/>
            <a:headEnd/>
            <a:tailEnd/>
          </a:ln>
        </p:spPr>
        <p:txBody>
          <a:bodyPr lIns="121917" tIns="60958" rIns="121917" bIns="60958">
            <a:spAutoFit/>
          </a:bodyPr>
          <a:lstStyle/>
          <a:p>
            <a:pPr algn="ctr"/>
            <a:r>
              <a:rPr lang="zh-CN" altLang="en-US" sz="4300" b="1" dirty="0"/>
              <a:t>学习</a:t>
            </a:r>
            <a:endParaRPr lang="en-US" altLang="zh-CN" sz="4300" b="1" dirty="0"/>
          </a:p>
          <a:p>
            <a:pPr algn="ctr"/>
            <a:r>
              <a:rPr lang="zh-CN" altLang="en-US" sz="4300" b="1" dirty="0"/>
              <a:t>共同体</a:t>
            </a:r>
          </a:p>
        </p:txBody>
      </p:sp>
      <p:sp>
        <p:nvSpPr>
          <p:cNvPr id="19" name="TextBox 18"/>
          <p:cNvSpPr txBox="1">
            <a:spLocks noChangeArrowheads="1"/>
          </p:cNvSpPr>
          <p:nvPr/>
        </p:nvSpPr>
        <p:spPr bwMode="auto">
          <a:xfrm>
            <a:off x="9552518" y="3045884"/>
            <a:ext cx="1824567" cy="1446546"/>
          </a:xfrm>
          <a:prstGeom prst="rect">
            <a:avLst/>
          </a:prstGeom>
          <a:solidFill>
            <a:srgbClr val="FFF3FD"/>
          </a:solidFill>
          <a:ln w="9525">
            <a:noFill/>
            <a:miter lim="800000"/>
            <a:headEnd/>
            <a:tailEnd/>
          </a:ln>
        </p:spPr>
        <p:txBody>
          <a:bodyPr lIns="121917" tIns="60958" rIns="121917" bIns="60958">
            <a:spAutoFit/>
          </a:bodyPr>
          <a:lstStyle/>
          <a:p>
            <a:pPr algn="ctr">
              <a:defRPr/>
            </a:pPr>
            <a:r>
              <a:rPr lang="zh-CN" altLang="en-US" sz="4300" b="1" dirty="0"/>
              <a:t>学习</a:t>
            </a:r>
            <a:endParaRPr lang="en-US" altLang="zh-CN" sz="4300" b="1" dirty="0"/>
          </a:p>
          <a:p>
            <a:pPr algn="ctr">
              <a:defRPr/>
            </a:pPr>
            <a:r>
              <a:rPr lang="zh-CN" altLang="en-US" sz="4300" b="1" dirty="0"/>
              <a:t>效果</a:t>
            </a:r>
          </a:p>
        </p:txBody>
      </p:sp>
      <p:sp>
        <p:nvSpPr>
          <p:cNvPr id="21" name="TextBox 20"/>
          <p:cNvSpPr txBox="1">
            <a:spLocks noChangeArrowheads="1"/>
          </p:cNvSpPr>
          <p:nvPr/>
        </p:nvSpPr>
        <p:spPr bwMode="auto">
          <a:xfrm>
            <a:off x="0" y="5156200"/>
            <a:ext cx="2036618" cy="1261880"/>
          </a:xfrm>
          <a:prstGeom prst="rect">
            <a:avLst/>
          </a:prstGeom>
          <a:solidFill>
            <a:srgbClr val="CCECFF"/>
          </a:solidFill>
          <a:ln w="9525">
            <a:noFill/>
            <a:miter lim="800000"/>
            <a:headEnd/>
            <a:tailEnd/>
          </a:ln>
        </p:spPr>
        <p:txBody>
          <a:bodyPr wrap="square" lIns="121917" tIns="60958" rIns="121917" bIns="60958">
            <a:spAutoFit/>
          </a:bodyPr>
          <a:lstStyle/>
          <a:p>
            <a:pPr algn="ctr"/>
            <a:r>
              <a:rPr lang="zh-CN" altLang="en-US" sz="3700" b="1" dirty="0"/>
              <a:t>学习规则</a:t>
            </a:r>
            <a:r>
              <a:rPr lang="en-US" altLang="zh-CN" sz="3700" b="1" dirty="0"/>
              <a:t>/</a:t>
            </a:r>
            <a:r>
              <a:rPr lang="zh-CN" altLang="en-US" sz="3700" b="1" dirty="0"/>
              <a:t>约定</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1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linds(horizont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linds(horizontal)">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linds(horizontal)">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linds(horizontal)">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linds(horizontal)">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blinds(horizontal)">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blinds(horizontal)">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blinds(horizontal)">
                                      <p:cBhvr>
                                        <p:cTn id="6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animBg="1"/>
      <p:bldP spid="12" grpId="0" animBg="1"/>
      <p:bldP spid="13" grpId="0" animBg="1"/>
      <p:bldP spid="14" grpId="0" animBg="1"/>
      <p:bldP spid="15" grpId="0" animBg="1"/>
      <p:bldP spid="17" grpId="0" animBg="1"/>
      <p:bldP spid="18" grpId="0" animBg="1"/>
      <p:bldP spid="19"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p:txBody>
          <a:bodyPr>
            <a:normAutofit/>
          </a:bodyPr>
          <a:lstStyle/>
          <a:p>
            <a:pPr algn="ctr"/>
            <a:r>
              <a:rPr lang="zh-CN" altLang="en-US" sz="4800" b="1" dirty="0" smtClean="0">
                <a:latin typeface="黑体" pitchFamily="49" charset="-122"/>
                <a:ea typeface="黑体" pitchFamily="49" charset="-122"/>
              </a:rPr>
              <a:t>重要启示</a:t>
            </a:r>
            <a:r>
              <a:rPr lang="en-US" altLang="zh-CN" sz="4800" b="1" dirty="0" smtClean="0">
                <a:latin typeface="黑体" pitchFamily="49" charset="-122"/>
                <a:ea typeface="黑体" pitchFamily="49" charset="-122"/>
              </a:rPr>
              <a:t>-1</a:t>
            </a:r>
            <a:endParaRPr lang="zh-CN" altLang="en-US" sz="4800" b="1" dirty="0" smtClean="0">
              <a:latin typeface="黑体" pitchFamily="49" charset="-122"/>
              <a:ea typeface="黑体" pitchFamily="49" charset="-122"/>
            </a:endParaRPr>
          </a:p>
        </p:txBody>
      </p:sp>
      <p:sp>
        <p:nvSpPr>
          <p:cNvPr id="11267" name="内容占位符 2"/>
          <p:cNvSpPr>
            <a:spLocks noGrp="1"/>
          </p:cNvSpPr>
          <p:nvPr>
            <p:ph idx="1"/>
          </p:nvPr>
        </p:nvSpPr>
        <p:spPr>
          <a:xfrm>
            <a:off x="290945" y="1892301"/>
            <a:ext cx="11540838" cy="4239684"/>
          </a:xfrm>
        </p:spPr>
        <p:txBody>
          <a:bodyPr/>
          <a:lstStyle/>
          <a:p>
            <a:r>
              <a:rPr lang="zh-CN" altLang="zh-CN" sz="4400" b="1" dirty="0">
                <a:latin typeface="黑体" pitchFamily="49" charset="-122"/>
                <a:ea typeface="黑体" pitchFamily="49" charset="-122"/>
              </a:rPr>
              <a:t>语言学习是一项社会</a:t>
            </a:r>
            <a:r>
              <a:rPr lang="zh-CN" altLang="en-US" sz="4400" b="1" dirty="0">
                <a:latin typeface="黑体" pitchFamily="49" charset="-122"/>
                <a:ea typeface="黑体" pitchFamily="49" charset="-122"/>
              </a:rPr>
              <a:t>实践</a:t>
            </a:r>
            <a:r>
              <a:rPr lang="zh-CN" altLang="zh-CN" sz="4400" b="1" dirty="0">
                <a:latin typeface="黑体" pitchFamily="49" charset="-122"/>
                <a:ea typeface="黑体" pitchFamily="49" charset="-122"/>
              </a:rPr>
              <a:t>活动，所以藉由语言、任务或他人为中介工具的交互活动十分重要</a:t>
            </a:r>
            <a:r>
              <a:rPr lang="zh-CN" altLang="en-US" sz="4400" b="1" dirty="0">
                <a:latin typeface="黑体" pitchFamily="49" charset="-122"/>
                <a:ea typeface="黑体" pitchFamily="49" charset="-122"/>
              </a:rPr>
              <a:t>。</a:t>
            </a:r>
            <a:endParaRPr lang="en-US" altLang="zh-CN" sz="4400" b="1" dirty="0">
              <a:latin typeface="黑体" pitchFamily="49" charset="-122"/>
              <a:ea typeface="黑体" pitchFamily="49" charset="-122"/>
            </a:endParaRPr>
          </a:p>
          <a:p>
            <a:endParaRPr lang="en-US" altLang="zh-CN" sz="3700" dirty="0"/>
          </a:p>
          <a:p>
            <a:endParaRPr lang="zh-CN" altLang="zh-CN" dirty="0" smtClean="0"/>
          </a:p>
          <a:p>
            <a:endParaRPr lang="zh-CN" altLang="en-US" dirty="0" smtClean="0"/>
          </a:p>
        </p:txBody>
      </p:sp>
      <p:sp>
        <p:nvSpPr>
          <p:cNvPr id="5" name="TextBox 4"/>
          <p:cNvSpPr txBox="1">
            <a:spLocks noChangeArrowheads="1"/>
          </p:cNvSpPr>
          <p:nvPr/>
        </p:nvSpPr>
        <p:spPr bwMode="auto">
          <a:xfrm>
            <a:off x="886690" y="3898323"/>
            <a:ext cx="11097491" cy="1600434"/>
          </a:xfrm>
          <a:prstGeom prst="rect">
            <a:avLst/>
          </a:prstGeom>
          <a:solidFill>
            <a:srgbClr val="FFF3FD"/>
          </a:solidFill>
          <a:ln w="9525">
            <a:noFill/>
            <a:miter lim="800000"/>
            <a:headEnd/>
            <a:tailEnd/>
          </a:ln>
        </p:spPr>
        <p:txBody>
          <a:bodyPr wrap="square" lIns="121917" tIns="60958" rIns="121917" bIns="60958">
            <a:spAutoFit/>
          </a:bodyPr>
          <a:lstStyle/>
          <a:p>
            <a:pPr algn="ctr">
              <a:defRPr/>
            </a:pPr>
            <a:r>
              <a:rPr lang="zh-CN" altLang="zh-CN" sz="3200" dirty="0">
                <a:solidFill>
                  <a:schemeClr val="tx2"/>
                </a:solidFill>
                <a:latin typeface="黑体" pitchFamily="49" charset="-122"/>
                <a:ea typeface="黑体" pitchFamily="49" charset="-122"/>
              </a:rPr>
              <a:t>在</a:t>
            </a:r>
            <a:r>
              <a:rPr lang="zh-CN" altLang="en-US" sz="3200" dirty="0">
                <a:solidFill>
                  <a:schemeClr val="tx2"/>
                </a:solidFill>
                <a:latin typeface="黑体" pitchFamily="49" charset="-122"/>
                <a:ea typeface="黑体" pitchFamily="49" charset="-122"/>
              </a:rPr>
              <a:t>写作</a:t>
            </a:r>
            <a:r>
              <a:rPr lang="zh-CN" altLang="zh-CN" sz="3200" dirty="0">
                <a:solidFill>
                  <a:schemeClr val="tx2"/>
                </a:solidFill>
                <a:latin typeface="黑体" pitchFamily="49" charset="-122"/>
                <a:ea typeface="黑体" pitchFamily="49" charset="-122"/>
              </a:rPr>
              <a:t>学习活动中创设交互的社会文化情境，引入并配置恰当的中介工具，打造一个写作能力发展的活动系统是</a:t>
            </a:r>
            <a:r>
              <a:rPr lang="zh-CN" altLang="en-US" sz="3200" dirty="0">
                <a:solidFill>
                  <a:schemeClr val="tx2"/>
                </a:solidFill>
                <a:latin typeface="黑体" pitchFamily="49" charset="-122"/>
                <a:ea typeface="黑体" pitchFamily="49" charset="-122"/>
              </a:rPr>
              <a:t>写作教学</a:t>
            </a:r>
            <a:r>
              <a:rPr lang="zh-CN" altLang="zh-CN" sz="3200" dirty="0">
                <a:solidFill>
                  <a:schemeClr val="tx2"/>
                </a:solidFill>
                <a:latin typeface="黑体" pitchFamily="49" charset="-122"/>
                <a:ea typeface="黑体" pitchFamily="49" charset="-122"/>
              </a:rPr>
              <a:t>设计</a:t>
            </a:r>
            <a:r>
              <a:rPr lang="zh-CN" altLang="en-US" sz="3200" dirty="0">
                <a:solidFill>
                  <a:schemeClr val="tx2"/>
                </a:solidFill>
                <a:latin typeface="黑体" pitchFamily="49" charset="-122"/>
                <a:ea typeface="黑体" pitchFamily="49" charset="-122"/>
              </a:rPr>
              <a:t>的</a:t>
            </a:r>
            <a:r>
              <a:rPr lang="zh-CN" altLang="zh-CN" sz="3200" dirty="0">
                <a:solidFill>
                  <a:schemeClr val="tx2"/>
                </a:solidFill>
                <a:latin typeface="黑体" pitchFamily="49" charset="-122"/>
                <a:ea typeface="黑体" pitchFamily="49" charset="-122"/>
              </a:rPr>
              <a:t>重点。</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linds(horizontal)">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p:nvPr>
        </p:nvSpPr>
        <p:spPr>
          <a:xfrm>
            <a:off x="609600" y="533400"/>
            <a:ext cx="10972800" cy="1168400"/>
          </a:xfrm>
        </p:spPr>
        <p:txBody>
          <a:bodyPr>
            <a:normAutofit/>
          </a:bodyPr>
          <a:lstStyle/>
          <a:p>
            <a:pPr algn="ctr"/>
            <a:r>
              <a:rPr lang="zh-CN" altLang="en-US" sz="4800" b="1" dirty="0" smtClean="0">
                <a:latin typeface="黑体" pitchFamily="49" charset="-122"/>
                <a:ea typeface="黑体" pitchFamily="49" charset="-122"/>
              </a:rPr>
              <a:t>重要启示</a:t>
            </a:r>
            <a:r>
              <a:rPr lang="en-US" altLang="zh-CN" sz="4800" b="1" dirty="0" smtClean="0">
                <a:latin typeface="黑体" pitchFamily="49" charset="-122"/>
                <a:ea typeface="黑体" pitchFamily="49" charset="-122"/>
              </a:rPr>
              <a:t>-2</a:t>
            </a:r>
            <a:endParaRPr lang="zh-CN" altLang="en-US" sz="4800" b="1" dirty="0" smtClean="0">
              <a:latin typeface="黑体" pitchFamily="49" charset="-122"/>
              <a:ea typeface="黑体" pitchFamily="49" charset="-122"/>
            </a:endParaRPr>
          </a:p>
        </p:txBody>
      </p:sp>
      <p:sp>
        <p:nvSpPr>
          <p:cNvPr id="11267" name="内容占位符 2"/>
          <p:cNvSpPr>
            <a:spLocks noGrp="1"/>
          </p:cNvSpPr>
          <p:nvPr>
            <p:ph idx="1"/>
          </p:nvPr>
        </p:nvSpPr>
        <p:spPr>
          <a:xfrm>
            <a:off x="527051" y="1797051"/>
            <a:ext cx="11425767" cy="4334933"/>
          </a:xfrm>
        </p:spPr>
        <p:txBody>
          <a:bodyPr/>
          <a:lstStyle/>
          <a:p>
            <a:r>
              <a:rPr lang="zh-CN" altLang="zh-CN" sz="4400" b="1" dirty="0">
                <a:solidFill>
                  <a:schemeClr val="accent1"/>
                </a:solidFill>
                <a:latin typeface="黑体" pitchFamily="49" charset="-122"/>
                <a:ea typeface="黑体" pitchFamily="49" charset="-122"/>
              </a:rPr>
              <a:t>语言作为中介工具对心智的调节作用促成认知的发展。</a:t>
            </a:r>
            <a:endParaRPr lang="en-US" altLang="zh-CN" sz="4400" b="1" dirty="0">
              <a:solidFill>
                <a:schemeClr val="accent1"/>
              </a:solidFill>
              <a:latin typeface="黑体" pitchFamily="49" charset="-122"/>
              <a:ea typeface="黑体" pitchFamily="49" charset="-122"/>
            </a:endParaRPr>
          </a:p>
          <a:p>
            <a:endParaRPr lang="zh-CN" altLang="zh-CN" dirty="0" smtClean="0"/>
          </a:p>
          <a:p>
            <a:endParaRPr lang="zh-CN" altLang="en-US" dirty="0" smtClean="0"/>
          </a:p>
        </p:txBody>
      </p:sp>
      <p:sp>
        <p:nvSpPr>
          <p:cNvPr id="5" name="TextBox 4"/>
          <p:cNvSpPr txBox="1">
            <a:spLocks noChangeArrowheads="1"/>
          </p:cNvSpPr>
          <p:nvPr/>
        </p:nvSpPr>
        <p:spPr bwMode="auto">
          <a:xfrm>
            <a:off x="0" y="3429000"/>
            <a:ext cx="11762509" cy="1261880"/>
          </a:xfrm>
          <a:prstGeom prst="rect">
            <a:avLst/>
          </a:prstGeom>
          <a:solidFill>
            <a:srgbClr val="FFF3FD"/>
          </a:solidFill>
          <a:ln w="9525">
            <a:noFill/>
            <a:miter lim="800000"/>
            <a:headEnd/>
            <a:tailEnd/>
          </a:ln>
        </p:spPr>
        <p:txBody>
          <a:bodyPr wrap="square" lIns="121917" tIns="60958" rIns="121917" bIns="60958">
            <a:spAutoFit/>
          </a:bodyPr>
          <a:lstStyle/>
          <a:p>
            <a:pPr algn="just">
              <a:defRPr/>
            </a:pPr>
            <a:r>
              <a:rPr lang="zh-CN" altLang="zh-CN" sz="3700" b="1" dirty="0">
                <a:latin typeface="黑体" pitchFamily="49" charset="-122"/>
                <a:ea typeface="黑体" pitchFamily="49" charset="-122"/>
              </a:rPr>
              <a:t>“</a:t>
            </a:r>
            <a:r>
              <a:rPr lang="zh-CN" altLang="zh-CN" sz="3700" dirty="0">
                <a:solidFill>
                  <a:schemeClr val="tx2"/>
                </a:solidFill>
                <a:latin typeface="黑体" pitchFamily="49" charset="-122"/>
                <a:ea typeface="黑体" pitchFamily="49" charset="-122"/>
              </a:rPr>
              <a:t>语言和认知是同一活动的两个方面</a:t>
            </a:r>
            <a:r>
              <a:rPr lang="zh-CN" altLang="en-US" sz="3700" dirty="0">
                <a:solidFill>
                  <a:schemeClr val="tx2"/>
                </a:solidFill>
                <a:latin typeface="黑体" pitchFamily="49" charset="-122"/>
                <a:ea typeface="黑体" pitchFamily="49" charset="-122"/>
              </a:rPr>
              <a:t>，”语言参与</a:t>
            </a:r>
            <a:r>
              <a:rPr lang="zh-CN" altLang="en-US" sz="3700" dirty="0">
                <a:solidFill>
                  <a:srgbClr val="FF0000"/>
                </a:solidFill>
                <a:latin typeface="黑体" pitchFamily="49" charset="-122"/>
                <a:ea typeface="黑体" pitchFamily="49" charset="-122"/>
              </a:rPr>
              <a:t>复杂认知活动</a:t>
            </a:r>
            <a:r>
              <a:rPr lang="zh-CN" altLang="en-US" sz="3700" dirty="0">
                <a:solidFill>
                  <a:schemeClr val="tx2"/>
                </a:solidFill>
                <a:latin typeface="黑体" pitchFamily="49" charset="-122"/>
                <a:ea typeface="黑体" pitchFamily="49" charset="-122"/>
              </a:rPr>
              <a:t>本身就是谋求两者协同发展的</a:t>
            </a:r>
            <a:r>
              <a:rPr lang="zh-CN" altLang="en-US" sz="2800" dirty="0">
                <a:solidFill>
                  <a:schemeClr val="tx2"/>
                </a:solidFill>
                <a:latin typeface="黑体" pitchFamily="49" charset="-122"/>
                <a:ea typeface="黑体" pitchFamily="49" charset="-122"/>
              </a:rPr>
              <a:t>方式 </a:t>
            </a:r>
            <a:r>
              <a:rPr lang="en-US" altLang="zh-CN" sz="2800" dirty="0">
                <a:solidFill>
                  <a:schemeClr val="accent5">
                    <a:lumMod val="50000"/>
                  </a:schemeClr>
                </a:solidFill>
                <a:latin typeface="Arial Unicode MS" pitchFamily="34" charset="-122"/>
                <a:ea typeface="Arial Unicode MS" pitchFamily="34" charset="-122"/>
                <a:cs typeface="Arial Unicode MS" pitchFamily="34" charset="-122"/>
              </a:rPr>
              <a:t>(Cole 1996: xi)</a:t>
            </a:r>
            <a:r>
              <a:rPr lang="zh-CN" altLang="zh-CN" sz="2800" b="1" dirty="0"/>
              <a:t>。</a:t>
            </a:r>
          </a:p>
        </p:txBody>
      </p:sp>
      <p:sp>
        <p:nvSpPr>
          <p:cNvPr id="7" name="TextBox 6"/>
          <p:cNvSpPr txBox="1">
            <a:spLocks noChangeArrowheads="1"/>
          </p:cNvSpPr>
          <p:nvPr/>
        </p:nvSpPr>
        <p:spPr bwMode="auto">
          <a:xfrm>
            <a:off x="673101" y="5156200"/>
            <a:ext cx="11518900" cy="1600200"/>
          </a:xfrm>
          <a:prstGeom prst="rect">
            <a:avLst/>
          </a:prstGeom>
          <a:solidFill>
            <a:srgbClr val="CCECFF"/>
          </a:solidFill>
          <a:ln w="9525">
            <a:noFill/>
            <a:miter lim="800000"/>
            <a:headEnd/>
            <a:tailEnd/>
          </a:ln>
        </p:spPr>
        <p:txBody>
          <a:bodyPr lIns="121917" tIns="60958" rIns="121917" bIns="60958">
            <a:spAutoFit/>
          </a:bodyPr>
          <a:lstStyle/>
          <a:p>
            <a:pPr algn="just">
              <a:defRPr/>
            </a:pPr>
            <a:r>
              <a:rPr lang="zh-CN" altLang="en-US" sz="3200" b="1" dirty="0">
                <a:solidFill>
                  <a:schemeClr val="accent1"/>
                </a:solidFill>
                <a:latin typeface="黑体" pitchFamily="49" charset="-122"/>
                <a:ea typeface="黑体" pitchFamily="49" charset="-122"/>
                <a:cs typeface="Arial Unicode MS" pitchFamily="34" charset="-122"/>
              </a:rPr>
              <a:t>认知负荷轻的语言材料可能延后认知的发展；语言内容对学习任务的真实性、多样性，进而对学习者的参与度和学习动机有重要影响 </a:t>
            </a:r>
            <a:r>
              <a:rPr lang="en-US" altLang="zh-CN" sz="3200" dirty="0">
                <a:solidFill>
                  <a:schemeClr val="accent1"/>
                </a:solidFill>
                <a:latin typeface="Arial Unicode MS" pitchFamily="34" charset="-122"/>
                <a:ea typeface="Arial Unicode MS" pitchFamily="34" charset="-122"/>
                <a:cs typeface="Arial Unicode MS" pitchFamily="34" charset="-122"/>
              </a:rPr>
              <a:t>(Coyle 1999; Dalton-Puffer 2008)</a:t>
            </a:r>
            <a:r>
              <a:rPr lang="zh-CN" altLang="zh-CN" sz="3200" b="1" dirty="0">
                <a:solidFill>
                  <a:schemeClr val="accent1"/>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linds(horizontal)">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p:txBody>
          <a:bodyPr>
            <a:normAutofit/>
          </a:bodyPr>
          <a:lstStyle/>
          <a:p>
            <a:pPr algn="ctr"/>
            <a:r>
              <a:rPr lang="zh-CN" altLang="en-US" sz="4800" b="1" dirty="0" smtClean="0">
                <a:latin typeface="黑体" pitchFamily="49" charset="-122"/>
                <a:ea typeface="黑体" pitchFamily="49" charset="-122"/>
              </a:rPr>
              <a:t>重要启示</a:t>
            </a:r>
            <a:r>
              <a:rPr lang="en-US" altLang="zh-CN" sz="4800" b="1" dirty="0" smtClean="0">
                <a:latin typeface="黑体" pitchFamily="49" charset="-122"/>
                <a:ea typeface="黑体" pitchFamily="49" charset="-122"/>
              </a:rPr>
              <a:t>-3</a:t>
            </a:r>
            <a:endParaRPr lang="zh-CN" altLang="en-US" sz="4800" b="1" dirty="0" smtClean="0">
              <a:latin typeface="黑体" pitchFamily="49" charset="-122"/>
              <a:ea typeface="黑体" pitchFamily="49" charset="-122"/>
            </a:endParaRPr>
          </a:p>
        </p:txBody>
      </p:sp>
      <p:sp>
        <p:nvSpPr>
          <p:cNvPr id="11267" name="内容占位符 2"/>
          <p:cNvSpPr>
            <a:spLocks noGrp="1"/>
          </p:cNvSpPr>
          <p:nvPr>
            <p:ph idx="1"/>
          </p:nvPr>
        </p:nvSpPr>
        <p:spPr>
          <a:xfrm>
            <a:off x="609600" y="1797051"/>
            <a:ext cx="10972800" cy="4334933"/>
          </a:xfrm>
        </p:spPr>
        <p:txBody>
          <a:bodyPr/>
          <a:lstStyle/>
          <a:p>
            <a:r>
              <a:rPr lang="zh-CN" altLang="zh-CN" sz="4400" b="1" dirty="0" smtClean="0">
                <a:latin typeface="黑体" pitchFamily="49" charset="-122"/>
                <a:ea typeface="黑体" pitchFamily="49" charset="-122"/>
              </a:rPr>
              <a:t>语言不只是学习对象，也是最重要的</a:t>
            </a:r>
            <a:r>
              <a:rPr lang="zh-CN" altLang="en-US" sz="4400" b="1" dirty="0" smtClean="0">
                <a:latin typeface="黑体" pitchFamily="49" charset="-122"/>
                <a:ea typeface="黑体" pitchFamily="49" charset="-122"/>
              </a:rPr>
              <a:t>调节学习的</a:t>
            </a:r>
            <a:r>
              <a:rPr lang="zh-CN" altLang="zh-CN" sz="4400" b="1" dirty="0" smtClean="0">
                <a:latin typeface="黑体" pitchFamily="49" charset="-122"/>
                <a:ea typeface="黑体" pitchFamily="49" charset="-122"/>
              </a:rPr>
              <a:t>工具。</a:t>
            </a:r>
            <a:endParaRPr lang="en-US" altLang="zh-CN" sz="4400" b="1" dirty="0" smtClean="0">
              <a:latin typeface="黑体" pitchFamily="49" charset="-122"/>
              <a:ea typeface="黑体" pitchFamily="49" charset="-122"/>
            </a:endParaRPr>
          </a:p>
          <a:p>
            <a:endParaRPr lang="zh-CN" altLang="zh-CN" dirty="0" smtClean="0"/>
          </a:p>
          <a:p>
            <a:endParaRPr lang="zh-CN" altLang="en-US" dirty="0" smtClean="0"/>
          </a:p>
        </p:txBody>
      </p:sp>
      <p:sp>
        <p:nvSpPr>
          <p:cNvPr id="10" name="TextBox 5"/>
          <p:cNvSpPr txBox="1">
            <a:spLocks noChangeArrowheads="1"/>
          </p:cNvSpPr>
          <p:nvPr/>
        </p:nvSpPr>
        <p:spPr bwMode="auto">
          <a:xfrm>
            <a:off x="0" y="4206202"/>
            <a:ext cx="12192000" cy="2092877"/>
          </a:xfrm>
          <a:prstGeom prst="rect">
            <a:avLst/>
          </a:prstGeom>
          <a:solidFill>
            <a:srgbClr val="BAFCFE"/>
          </a:solidFill>
          <a:ln w="9525">
            <a:noFill/>
            <a:miter lim="800000"/>
            <a:headEnd/>
            <a:tailEnd/>
          </a:ln>
        </p:spPr>
        <p:txBody>
          <a:bodyPr lIns="121917" tIns="60958" rIns="121917" bIns="60958">
            <a:spAutoFit/>
          </a:bodyPr>
          <a:lstStyle/>
          <a:p>
            <a:pPr algn="ctr">
              <a:defRPr/>
            </a:pPr>
            <a:r>
              <a:rPr lang="zh-CN" altLang="zh-CN" sz="3200" dirty="0">
                <a:solidFill>
                  <a:schemeClr val="accent1"/>
                </a:solidFill>
                <a:latin typeface="黑体" pitchFamily="49" charset="-122"/>
                <a:ea typeface="黑体" pitchFamily="49" charset="-122"/>
              </a:rPr>
              <a:t>用语言调节解决</a:t>
            </a:r>
            <a:r>
              <a:rPr lang="zh-CN" altLang="en-US" sz="3200" dirty="0">
                <a:solidFill>
                  <a:schemeClr val="accent1"/>
                </a:solidFill>
                <a:latin typeface="黑体" pitchFamily="49" charset="-122"/>
                <a:ea typeface="黑体" pitchFamily="49" charset="-122"/>
              </a:rPr>
              <a:t>（复杂）</a:t>
            </a:r>
            <a:r>
              <a:rPr lang="zh-CN" altLang="zh-CN" sz="3200" dirty="0">
                <a:solidFill>
                  <a:schemeClr val="accent1"/>
                </a:solidFill>
                <a:latin typeface="黑体" pitchFamily="49" charset="-122"/>
                <a:ea typeface="黑体" pitchFamily="49" charset="-122"/>
              </a:rPr>
              <a:t>问题</a:t>
            </a:r>
            <a:r>
              <a:rPr lang="zh-CN" altLang="en-US" sz="3200" dirty="0">
                <a:solidFill>
                  <a:schemeClr val="accent1"/>
                </a:solidFill>
                <a:latin typeface="黑体" pitchFamily="49" charset="-122"/>
                <a:ea typeface="黑体" pitchFamily="49" charset="-122"/>
              </a:rPr>
              <a:t>正是</a:t>
            </a:r>
            <a:r>
              <a:rPr lang="zh-CN" altLang="zh-CN" sz="3200" dirty="0">
                <a:solidFill>
                  <a:schemeClr val="accent1"/>
                </a:solidFill>
                <a:latin typeface="黑体" pitchFamily="49" charset="-122"/>
                <a:ea typeface="黑体" pitchFamily="49" charset="-122"/>
              </a:rPr>
              <a:t>学习语言的方式</a:t>
            </a:r>
            <a:r>
              <a:rPr lang="zh-CN" altLang="zh-CN" sz="3200" b="1" dirty="0">
                <a:solidFill>
                  <a:schemeClr val="accent1"/>
                </a:solidFill>
                <a:latin typeface="黑体" pitchFamily="49" charset="-122"/>
                <a:ea typeface="黑体" pitchFamily="49" charset="-122"/>
              </a:rPr>
              <a:t>（</a:t>
            </a:r>
            <a:r>
              <a:rPr lang="en-US" altLang="zh-CN" sz="3200" b="1" dirty="0" err="1">
                <a:solidFill>
                  <a:schemeClr val="accent1"/>
                </a:solidFill>
                <a:latin typeface="+mn-lt"/>
                <a:ea typeface="黑体" pitchFamily="49" charset="-122"/>
              </a:rPr>
              <a:t>Krashen</a:t>
            </a:r>
            <a:r>
              <a:rPr lang="en-US" altLang="zh-CN" sz="3200" b="1" dirty="0">
                <a:solidFill>
                  <a:schemeClr val="accent1"/>
                </a:solidFill>
                <a:latin typeface="+mn-lt"/>
                <a:ea typeface="黑体" pitchFamily="49" charset="-122"/>
              </a:rPr>
              <a:t> 1985; Swain 2005, 2006</a:t>
            </a:r>
            <a:r>
              <a:rPr lang="en-US" altLang="zh-CN" sz="3200" b="1" dirty="0">
                <a:solidFill>
                  <a:schemeClr val="accent1"/>
                </a:solidFill>
                <a:latin typeface="黑体" pitchFamily="49" charset="-122"/>
                <a:ea typeface="黑体" pitchFamily="49" charset="-122"/>
              </a:rPr>
              <a:t>)</a:t>
            </a:r>
            <a:r>
              <a:rPr lang="zh-CN" altLang="en-US" sz="3200" dirty="0">
                <a:solidFill>
                  <a:schemeClr val="accent1"/>
                </a:solidFill>
                <a:latin typeface="黑体" pitchFamily="49" charset="-122"/>
                <a:ea typeface="黑体" pitchFamily="49" charset="-122"/>
              </a:rPr>
              <a:t> 。为</a:t>
            </a:r>
            <a:r>
              <a:rPr lang="zh-CN" altLang="zh-CN" sz="3200" dirty="0">
                <a:solidFill>
                  <a:schemeClr val="accent1"/>
                </a:solidFill>
                <a:latin typeface="黑体" pitchFamily="49" charset="-122"/>
                <a:ea typeface="黑体" pitchFamily="49" charset="-122"/>
              </a:rPr>
              <a:t>外</a:t>
            </a:r>
            <a:r>
              <a:rPr lang="en-US" altLang="zh-CN" sz="3200" dirty="0">
                <a:solidFill>
                  <a:schemeClr val="accent1"/>
                </a:solidFill>
                <a:latin typeface="黑体" pitchFamily="49" charset="-122"/>
                <a:ea typeface="黑体" pitchFamily="49" charset="-122"/>
              </a:rPr>
              <a:t>/</a:t>
            </a:r>
            <a:r>
              <a:rPr lang="zh-CN" altLang="zh-CN" sz="3200" dirty="0">
                <a:solidFill>
                  <a:schemeClr val="accent1"/>
                </a:solidFill>
                <a:latin typeface="黑体" pitchFamily="49" charset="-122"/>
                <a:ea typeface="黑体" pitchFamily="49" charset="-122"/>
              </a:rPr>
              <a:t>二语写作课程设计</a:t>
            </a:r>
            <a:r>
              <a:rPr lang="zh-CN" altLang="en-US" sz="3200" dirty="0">
                <a:solidFill>
                  <a:schemeClr val="accent1"/>
                </a:solidFill>
                <a:latin typeface="黑体" pitchFamily="49" charset="-122"/>
                <a:ea typeface="黑体" pitchFamily="49" charset="-122"/>
              </a:rPr>
              <a:t>中</a:t>
            </a:r>
            <a:r>
              <a:rPr lang="zh-CN" altLang="zh-CN" sz="3200" dirty="0">
                <a:solidFill>
                  <a:schemeClr val="accent1"/>
                </a:solidFill>
                <a:latin typeface="黑体" pitchFamily="49" charset="-122"/>
                <a:ea typeface="黑体" pitchFamily="49" charset="-122"/>
              </a:rPr>
              <a:t>以读促写、读写结合的思路提供了理论支持</a:t>
            </a:r>
            <a:r>
              <a:rPr lang="zh-CN" altLang="en-US" sz="3200" dirty="0" smtClean="0">
                <a:solidFill>
                  <a:schemeClr val="accent1"/>
                </a:solidFill>
                <a:latin typeface="黑体" pitchFamily="49" charset="-122"/>
                <a:ea typeface="黑体" pitchFamily="49" charset="-122"/>
              </a:rPr>
              <a:t>（杨鲁新 </a:t>
            </a:r>
            <a:r>
              <a:rPr lang="en-US" altLang="zh-CN" sz="3200" dirty="0" smtClean="0">
                <a:solidFill>
                  <a:schemeClr val="accent1"/>
                </a:solidFill>
                <a:latin typeface="黑体" pitchFamily="49" charset="-122"/>
                <a:ea typeface="黑体" pitchFamily="49" charset="-122"/>
              </a:rPr>
              <a:t>2010,2013</a:t>
            </a:r>
            <a:r>
              <a:rPr lang="zh-CN" altLang="en-US" sz="3200" dirty="0" smtClean="0">
                <a:solidFill>
                  <a:schemeClr val="accent1"/>
                </a:solidFill>
                <a:latin typeface="黑体" pitchFamily="49" charset="-122"/>
                <a:ea typeface="黑体" pitchFamily="49" charset="-122"/>
              </a:rPr>
              <a:t>；张莲</a:t>
            </a:r>
            <a:r>
              <a:rPr lang="zh-CN" altLang="en-US" sz="3200" dirty="0">
                <a:solidFill>
                  <a:schemeClr val="accent1"/>
                </a:solidFill>
                <a:latin typeface="黑体" pitchFamily="49" charset="-122"/>
                <a:ea typeface="黑体" pitchFamily="49" charset="-122"/>
              </a:rPr>
              <a:t>、孙有中 </a:t>
            </a:r>
            <a:r>
              <a:rPr lang="en-US" altLang="zh-CN" sz="3200" dirty="0">
                <a:solidFill>
                  <a:schemeClr val="accent1"/>
                </a:solidFill>
                <a:latin typeface="黑体" pitchFamily="49" charset="-122"/>
                <a:ea typeface="黑体" pitchFamily="49" charset="-122"/>
              </a:rPr>
              <a:t>2014</a:t>
            </a:r>
            <a:r>
              <a:rPr lang="zh-CN" altLang="en-US" sz="3200" dirty="0">
                <a:solidFill>
                  <a:schemeClr val="accent1"/>
                </a:solidFill>
                <a:latin typeface="黑体" pitchFamily="49" charset="-122"/>
                <a:ea typeface="黑体" pitchFamily="49" charset="-122"/>
              </a:rPr>
              <a:t>）</a:t>
            </a:r>
            <a:r>
              <a:rPr lang="zh-CN" altLang="zh-CN" sz="3200" b="1" dirty="0">
                <a:solidFill>
                  <a:schemeClr val="accent1"/>
                </a:solidFill>
                <a:latin typeface="楷体" pitchFamily="49" charset="-122"/>
                <a:ea typeface="楷体" pitchFamily="49" charset="-122"/>
              </a:rPr>
              <a:t>。</a:t>
            </a:r>
            <a:endParaRPr lang="en-US" altLang="zh-CN" sz="3200" b="1" dirty="0">
              <a:solidFill>
                <a:schemeClr val="accent1"/>
              </a:solidFill>
              <a:latin typeface="楷体" pitchFamily="49" charset="-122"/>
              <a:ea typeface="楷体"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linds(horizontal)">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5"/>
          <p:cNvSpPr>
            <a:spLocks noGrp="1"/>
          </p:cNvSpPr>
          <p:nvPr>
            <p:ph type="title"/>
          </p:nvPr>
        </p:nvSpPr>
        <p:spPr/>
        <p:txBody>
          <a:bodyPr/>
          <a:lstStyle/>
          <a:p>
            <a:endParaRPr lang="zh-CN" altLang="en-US" smtClean="0"/>
          </a:p>
        </p:txBody>
      </p:sp>
      <p:sp>
        <p:nvSpPr>
          <p:cNvPr id="13315" name="内容占位符 2"/>
          <p:cNvSpPr>
            <a:spLocks noGrp="1"/>
          </p:cNvSpPr>
          <p:nvPr>
            <p:ph idx="1"/>
          </p:nvPr>
        </p:nvSpPr>
        <p:spPr>
          <a:xfrm>
            <a:off x="332509" y="1288473"/>
            <a:ext cx="11471564" cy="4843512"/>
          </a:xfrm>
        </p:spPr>
        <p:txBody>
          <a:bodyPr/>
          <a:lstStyle/>
          <a:p>
            <a:r>
              <a:rPr lang="zh-CN" altLang="en-US" sz="3700" dirty="0" smtClean="0">
                <a:solidFill>
                  <a:schemeClr val="accent1"/>
                </a:solidFill>
                <a:latin typeface="黑体" pitchFamily="49" charset="-122"/>
                <a:ea typeface="黑体" pitchFamily="49" charset="-122"/>
              </a:rPr>
              <a:t>为融合语言</a:t>
            </a:r>
            <a:r>
              <a:rPr lang="zh-CN" altLang="en-US" sz="3700" dirty="0">
                <a:solidFill>
                  <a:schemeClr val="accent1"/>
                </a:solidFill>
                <a:latin typeface="黑体" pitchFamily="49" charset="-122"/>
                <a:ea typeface="黑体" pitchFamily="49" charset="-122"/>
              </a:rPr>
              <a:t>学习和学科</a:t>
            </a:r>
            <a:r>
              <a:rPr lang="zh-CN" altLang="en-US" sz="3700" dirty="0" smtClean="0">
                <a:solidFill>
                  <a:schemeClr val="accent1"/>
                </a:solidFill>
                <a:latin typeface="黑体" pitchFamily="49" charset="-122"/>
                <a:ea typeface="黑体" pitchFamily="49" charset="-122"/>
              </a:rPr>
              <a:t>教育提供</a:t>
            </a:r>
            <a:r>
              <a:rPr lang="zh-CN" altLang="en-US" sz="3700" dirty="0">
                <a:solidFill>
                  <a:schemeClr val="accent1"/>
                </a:solidFill>
                <a:latin typeface="黑体" pitchFamily="49" charset="-122"/>
                <a:ea typeface="黑体" pitchFamily="49" charset="-122"/>
              </a:rPr>
              <a:t>了理论支持；学科教育是复杂的认知活动，促进高阶思维能力的发展和学术文化的培育。</a:t>
            </a:r>
            <a:endParaRPr lang="en-US" altLang="zh-CN" sz="3700" dirty="0">
              <a:solidFill>
                <a:schemeClr val="accent1"/>
              </a:solidFill>
              <a:latin typeface="黑体" pitchFamily="49" charset="-122"/>
              <a:ea typeface="黑体" pitchFamily="49" charset="-122"/>
            </a:endParaRPr>
          </a:p>
          <a:p>
            <a:endParaRPr lang="en-US" altLang="zh-CN" sz="3700" dirty="0">
              <a:latin typeface="黑体" pitchFamily="49" charset="-122"/>
              <a:ea typeface="黑体" pitchFamily="49" charset="-122"/>
            </a:endParaRPr>
          </a:p>
          <a:p>
            <a:r>
              <a:rPr lang="zh-CN" altLang="en-US" sz="3700" b="1" dirty="0">
                <a:solidFill>
                  <a:srgbClr val="FF0000"/>
                </a:solidFill>
                <a:latin typeface="黑体" pitchFamily="49" charset="-122"/>
                <a:ea typeface="黑体" pitchFamily="49" charset="-122"/>
              </a:rPr>
              <a:t>理论</a:t>
            </a:r>
            <a:r>
              <a:rPr lang="zh-CN" altLang="en-US" sz="3700" b="1" dirty="0" smtClean="0">
                <a:solidFill>
                  <a:srgbClr val="FF0000"/>
                </a:solidFill>
                <a:latin typeface="黑体" pitchFamily="49" charset="-122"/>
                <a:ea typeface="黑体" pitchFamily="49" charset="-122"/>
              </a:rPr>
              <a:t>支持需要落实在</a:t>
            </a:r>
            <a:r>
              <a:rPr lang="zh-CN" altLang="en-US" sz="3700" b="1" dirty="0">
                <a:solidFill>
                  <a:srgbClr val="FF0000"/>
                </a:solidFill>
                <a:latin typeface="黑体" pitchFamily="49" charset="-122"/>
                <a:ea typeface="黑体" pitchFamily="49" charset="-122"/>
              </a:rPr>
              <a:t>课程设计、教学设计和教材设计。</a:t>
            </a:r>
          </a:p>
        </p:txBody>
      </p:sp>
      <p:sp>
        <p:nvSpPr>
          <p:cNvPr id="4" name="TextBox 5"/>
          <p:cNvSpPr txBox="1">
            <a:spLocks noChangeArrowheads="1"/>
          </p:cNvSpPr>
          <p:nvPr/>
        </p:nvSpPr>
        <p:spPr bwMode="auto">
          <a:xfrm>
            <a:off x="942109" y="4483293"/>
            <a:ext cx="10321636" cy="861770"/>
          </a:xfrm>
          <a:prstGeom prst="rect">
            <a:avLst/>
          </a:prstGeom>
          <a:solidFill>
            <a:srgbClr val="BAFCFE"/>
          </a:solidFill>
          <a:ln w="9525">
            <a:noFill/>
            <a:miter lim="800000"/>
            <a:headEnd/>
            <a:tailEnd/>
          </a:ln>
        </p:spPr>
        <p:txBody>
          <a:bodyPr wrap="square" lIns="121917" tIns="60958" rIns="121917" bIns="60958">
            <a:spAutoFit/>
          </a:bodyPr>
          <a:lstStyle/>
          <a:p>
            <a:pPr algn="ctr">
              <a:defRPr/>
            </a:pPr>
            <a:r>
              <a:rPr lang="zh-CN" altLang="en-US" sz="4800" b="1" dirty="0" smtClean="0">
                <a:solidFill>
                  <a:schemeClr val="accent1"/>
                </a:solidFill>
                <a:latin typeface="黑体" pitchFamily="49" charset="-122"/>
                <a:ea typeface="黑体" pitchFamily="49" charset="-122"/>
              </a:rPr>
              <a:t>体现在写作教学模式的改变中</a:t>
            </a:r>
            <a:endParaRPr lang="en-US" altLang="zh-CN" sz="4800" b="1" dirty="0">
              <a:solidFill>
                <a:schemeClr val="accent1"/>
              </a:solidFill>
              <a:latin typeface="黑体" pitchFamily="49" charset="-122"/>
              <a:ea typeface="黑体"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a:xfrm>
            <a:off x="0" y="533401"/>
            <a:ext cx="12192000" cy="1240367"/>
          </a:xfrm>
        </p:spPr>
        <p:txBody>
          <a:bodyPr>
            <a:normAutofit/>
          </a:bodyPr>
          <a:lstStyle/>
          <a:p>
            <a:pPr algn="ctr"/>
            <a:r>
              <a:rPr lang="zh-CN" altLang="en-US" sz="5300" b="1" dirty="0" smtClean="0">
                <a:solidFill>
                  <a:schemeClr val="accent1"/>
                </a:solidFill>
                <a:latin typeface="黑体" pitchFamily="49" charset="-122"/>
                <a:ea typeface="黑体" pitchFamily="49" charset="-122"/>
              </a:rPr>
              <a:t>工作焦点</a:t>
            </a:r>
            <a:endParaRPr lang="zh-CN" altLang="en-US" sz="5400" dirty="0" smtClean="0">
              <a:solidFill>
                <a:schemeClr val="accent1"/>
              </a:solidFill>
            </a:endParaRPr>
          </a:p>
        </p:txBody>
      </p:sp>
      <p:sp>
        <p:nvSpPr>
          <p:cNvPr id="23555" name="内容占位符 2"/>
          <p:cNvSpPr>
            <a:spLocks noGrp="1"/>
          </p:cNvSpPr>
          <p:nvPr>
            <p:ph idx="1"/>
          </p:nvPr>
        </p:nvSpPr>
        <p:spPr>
          <a:xfrm>
            <a:off x="609600" y="1704109"/>
            <a:ext cx="11055352" cy="4427876"/>
          </a:xfrm>
        </p:spPr>
        <p:txBody>
          <a:bodyPr>
            <a:normAutofit/>
          </a:bodyPr>
          <a:lstStyle/>
          <a:p>
            <a:pPr>
              <a:lnSpc>
                <a:spcPct val="100000"/>
              </a:lnSpc>
            </a:pPr>
            <a:r>
              <a:rPr lang="zh-CN" altLang="zh-CN" sz="3000" dirty="0">
                <a:latin typeface="黑体" pitchFamily="49" charset="-122"/>
                <a:ea typeface="黑体" pitchFamily="49" charset="-122"/>
              </a:rPr>
              <a:t>从课程设计和实践的角度看，需要解决的具体问题从“怎么改、改什么”转变为</a:t>
            </a:r>
            <a:r>
              <a:rPr lang="zh-CN" altLang="zh-CN" sz="3000" dirty="0" smtClean="0">
                <a:latin typeface="黑体" pitchFamily="49" charset="-122"/>
                <a:ea typeface="黑体" pitchFamily="49" charset="-122"/>
              </a:rPr>
              <a:t>：</a:t>
            </a:r>
            <a:endParaRPr lang="en-US" altLang="zh-CN" sz="3000" dirty="0" smtClean="0">
              <a:latin typeface="黑体" pitchFamily="49" charset="-122"/>
              <a:ea typeface="黑体" pitchFamily="49" charset="-122"/>
            </a:endParaRPr>
          </a:p>
          <a:p>
            <a:pPr>
              <a:lnSpc>
                <a:spcPct val="100000"/>
              </a:lnSpc>
            </a:pPr>
            <a:r>
              <a:rPr lang="zh-CN" altLang="zh-CN" sz="4400" b="1" dirty="0" smtClean="0">
                <a:solidFill>
                  <a:schemeClr val="accent1"/>
                </a:solidFill>
                <a:latin typeface="黑体" pitchFamily="49" charset="-122"/>
                <a:ea typeface="黑体" pitchFamily="49" charset="-122"/>
              </a:rPr>
              <a:t>如何</a:t>
            </a:r>
            <a:r>
              <a:rPr lang="zh-CN" altLang="zh-CN" sz="4400" b="1" dirty="0">
                <a:solidFill>
                  <a:schemeClr val="accent1"/>
                </a:solidFill>
                <a:latin typeface="黑体" pitchFamily="49" charset="-122"/>
                <a:ea typeface="黑体" pitchFamily="49" charset="-122"/>
              </a:rPr>
              <a:t>通过精心设计把</a:t>
            </a:r>
            <a:r>
              <a:rPr lang="zh-CN" altLang="en-US" sz="4400" b="1" dirty="0">
                <a:solidFill>
                  <a:schemeClr val="accent1"/>
                </a:solidFill>
                <a:latin typeface="黑体" pitchFamily="49" charset="-122"/>
                <a:ea typeface="黑体" pitchFamily="49" charset="-122"/>
              </a:rPr>
              <a:t>英语</a:t>
            </a:r>
            <a:r>
              <a:rPr lang="zh-CN" altLang="zh-CN" sz="4400" b="1" dirty="0">
                <a:solidFill>
                  <a:schemeClr val="accent1"/>
                </a:solidFill>
                <a:latin typeface="黑体" pitchFamily="49" charset="-122"/>
                <a:ea typeface="黑体" pitchFamily="49" charset="-122"/>
              </a:rPr>
              <a:t>写作教学过程转化为语言</a:t>
            </a:r>
            <a:r>
              <a:rPr lang="zh-CN" altLang="en-US" sz="4400" b="1" dirty="0">
                <a:solidFill>
                  <a:schemeClr val="accent1"/>
                </a:solidFill>
                <a:latin typeface="黑体" pitchFamily="49" charset="-122"/>
                <a:ea typeface="黑体" pitchFamily="49" charset="-122"/>
              </a:rPr>
              <a:t>、学科和高阶思维能力</a:t>
            </a:r>
            <a:r>
              <a:rPr lang="zh-CN" altLang="zh-CN" sz="4400" b="1" dirty="0">
                <a:solidFill>
                  <a:schemeClr val="accent1"/>
                </a:solidFill>
                <a:latin typeface="黑体" pitchFamily="49" charset="-122"/>
                <a:ea typeface="黑体" pitchFamily="49" charset="-122"/>
              </a:rPr>
              <a:t>发展的活动系统，促使或确保中介的发生，实现写作能力</a:t>
            </a:r>
            <a:r>
              <a:rPr lang="zh-CN" altLang="en-US" sz="4400" b="1" dirty="0">
                <a:solidFill>
                  <a:schemeClr val="accent1"/>
                </a:solidFill>
                <a:latin typeface="黑体" pitchFamily="49" charset="-122"/>
                <a:ea typeface="黑体" pitchFamily="49" charset="-122"/>
              </a:rPr>
              <a:t>习得与</a:t>
            </a:r>
            <a:r>
              <a:rPr lang="zh-CN" altLang="zh-CN" sz="4400" b="1" dirty="0">
                <a:solidFill>
                  <a:schemeClr val="accent1"/>
                </a:solidFill>
                <a:latin typeface="黑体" pitchFamily="49" charset="-122"/>
                <a:ea typeface="黑体" pitchFamily="49" charset="-122"/>
              </a:rPr>
              <a:t>发展的目标？</a:t>
            </a:r>
            <a:endParaRPr lang="en-US" altLang="zh-CN" sz="4400" b="1" dirty="0">
              <a:solidFill>
                <a:schemeClr val="accent1"/>
              </a:solidFill>
              <a:latin typeface="黑体" pitchFamily="49" charset="-122"/>
              <a:ea typeface="黑体"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descr="e7d195523061f1c021b92b3d25e54ab5e788c0576048880950C3AFFA1066A7153250F1349197BA8C5246BA9D557EC0274B8DA272D2431748978789E76D2CD7D1F11E7447C1D163F5D9CA1CD35DC7B6F0026C6BB43698AE8A1A50A3B34DA472CDA8898A116D2621F720577CEB1EC5AE786B3A577EC3E762EF9351D5FE95BB5FD00056FCA016A5904C"/>
          <p:cNvSpPr txBox="1"/>
          <p:nvPr/>
        </p:nvSpPr>
        <p:spPr>
          <a:xfrm>
            <a:off x="2715492" y="3881443"/>
            <a:ext cx="6819912" cy="923330"/>
          </a:xfrm>
          <a:prstGeom prst="rect">
            <a:avLst/>
          </a:prstGeom>
          <a:noFill/>
        </p:spPr>
        <p:txBody>
          <a:bodyPr wrap="square" rtlCol="0">
            <a:spAutoFit/>
          </a:bodyPr>
          <a:lstStyle/>
          <a:p>
            <a:pPr algn="ctr"/>
            <a:r>
              <a:rPr lang="zh-CN" altLang="en-US" sz="5400" b="1" dirty="0" smtClean="0">
                <a:solidFill>
                  <a:schemeClr val="accent3"/>
                </a:solidFill>
                <a:latin typeface="黑体" pitchFamily="49" charset="-122"/>
                <a:ea typeface="黑体" pitchFamily="49" charset="-122"/>
                <a:cs typeface="Arial Unicode MS" pitchFamily="34" charset="-122"/>
              </a:rPr>
              <a:t>课程改造与实施</a:t>
            </a:r>
            <a:endParaRPr lang="en-US" altLang="zh-CN" sz="5400" b="1" dirty="0" smtClean="0">
              <a:solidFill>
                <a:schemeClr val="accent3"/>
              </a:solidFill>
              <a:latin typeface="黑体" pitchFamily="49" charset="-122"/>
              <a:ea typeface="黑体" pitchFamily="49" charset="-122"/>
              <a:cs typeface="Arial Unicode MS" pitchFamily="34" charset="-122"/>
            </a:endParaRPr>
          </a:p>
        </p:txBody>
      </p:sp>
      <p:sp>
        <p:nvSpPr>
          <p:cNvPr id="7" name="六边形 6" descr="e7d195523061f1c021b92b3d25e54ab5e788c0576048880950C3AFFA1066A7153250F1349197BA8C5246BA9D557EC0274B8DA272D2431748978789E76D2CD7D1F11E7447C1D163F5D9CA1CD35DC7B6F0026C6BB43698AE8A1A50A3B34DA472CDA8898A116D2621F720577CEB1EC5AE786B3A577EC3E762EF9351D5FE95BB5FD00056FCA016A5904C"/>
          <p:cNvSpPr/>
          <p:nvPr/>
        </p:nvSpPr>
        <p:spPr>
          <a:xfrm>
            <a:off x="5101359" y="1942704"/>
            <a:ext cx="1989280" cy="1714896"/>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dirty="0" smtClean="0">
                <a:latin typeface="Agency FB" panose="020B0503020202020204" pitchFamily="34" charset="0"/>
              </a:rPr>
              <a:t>03</a:t>
            </a:r>
            <a:endParaRPr lang="zh-CN" altLang="en-US" sz="7200" dirty="0">
              <a:latin typeface="Agency FB" panose="020B0503020202020204" pitchFamily="34" charset="0"/>
            </a:endParaRPr>
          </a:p>
        </p:txBody>
      </p:sp>
      <p:sp>
        <p:nvSpPr>
          <p:cNvPr id="2" name="e7d195523061f1c0" descr="e7d195523061f1c021b92b3d25e54ab5e788c0576048880950C3AFFA1066A7153250F1349197BA8C5246BA9D557EC0274B8DA272D2431748978789E76D2CD7D1F11E7447C1D163F5D9CA1CD35DC7B6F0026C6BB43698AE8A1A50A3B34DA472CDA8898A116D2621F720577CEB1EC5AE786B3A577EC3E762EF9351D5FE95BB5FD00056FCA016A5904C" hidden="1"/>
          <p:cNvSpPr txBox="1"/>
          <p:nvPr/>
        </p:nvSpPr>
        <p:spPr>
          <a:xfrm>
            <a:off x="-355600" y="1803400"/>
            <a:ext cx="262251" cy="1016000"/>
          </a:xfrm>
          <a:prstGeom prst="rect">
            <a:avLst/>
          </a:prstGeom>
          <a:noFill/>
        </p:spPr>
        <p:txBody>
          <a:bodyPr vert="wordArtVert" rtlCol="0">
            <a:spAutoFit/>
          </a:bodyPr>
          <a:lstStyle/>
          <a:p>
            <a:r>
              <a:rPr lang="en-US" altLang="zh-CN" sz="100" smtClean="0"/>
              <a:t>e7d195523061f1c021b92b3d25e54ab5e788c0576048880950C3AFFA1066A7153250F1349197BA8C5246BA9D557EC0274B8DA272D2431748978789E76D2CD7D1F11E7447C1D163F5D9CA1CD35DC7B6F0026C6BB43698AE8A1A50A3B34DA472CDA8898A116D2621F720577CEB1EC5AE786B3A577EC3E762EF9351D5FE95BB5FD00056FCA016A5904C</a:t>
            </a:r>
            <a:endParaRPr lang="zh-CN" altLang="en-US" sz="100"/>
          </a:p>
        </p:txBody>
      </p:sp>
      <p:grpSp>
        <p:nvGrpSpPr>
          <p:cNvPr id="3" name="组合 7"/>
          <p:cNvGrpSpPr/>
          <p:nvPr/>
        </p:nvGrpSpPr>
        <p:grpSpPr>
          <a:xfrm>
            <a:off x="0" y="7507131"/>
            <a:ext cx="12192000" cy="1320800"/>
            <a:chOff x="0" y="7507131"/>
            <a:chExt cx="12192000" cy="1320800"/>
          </a:xfrm>
        </p:grpSpPr>
        <p:sp>
          <p:nvSpPr>
            <p:cNvPr id="15" name="矩形 14"/>
            <p:cNvSpPr/>
            <p:nvPr>
              <p:custDataLst>
                <p:tags r:id="rId2"/>
              </p:custDataLst>
            </p:nvPr>
          </p:nvSpPr>
          <p:spPr>
            <a:xfrm>
              <a:off x="0" y="7507131"/>
              <a:ext cx="12192000" cy="1320800"/>
            </a:xfrm>
            <a:prstGeom prst="rect">
              <a:avLst/>
            </a:prstGeom>
            <a:solidFill>
              <a:srgbClr val="2F3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rgbClr val="00F37D"/>
                </a:solidFill>
                <a:latin typeface="微软雅黑" panose="020B0503020204020204" pitchFamily="34" charset="-122"/>
                <a:ea typeface="微软雅黑" panose="020B0503020204020204" pitchFamily="34" charset="-122"/>
              </a:endParaRPr>
            </a:p>
          </p:txBody>
        </p:sp>
        <p:sp>
          <p:nvSpPr>
            <p:cNvPr id="16" name="矩形 15"/>
            <p:cNvSpPr/>
            <p:nvPr/>
          </p:nvSpPr>
          <p:spPr>
            <a:xfrm>
              <a:off x="541421" y="7679249"/>
              <a:ext cx="6096000" cy="923330"/>
            </a:xfrm>
            <a:prstGeom prst="rect">
              <a:avLst/>
            </a:prstGeom>
          </p:spPr>
          <p:txBody>
            <a:bodyPr>
              <a:spAutoFit/>
            </a:bodyPr>
            <a:lstStyle/>
            <a:p>
              <a:r>
                <a:rPr lang="zh-CN" altLang="en-US" dirty="0">
                  <a:solidFill>
                    <a:schemeClr val="bg1"/>
                  </a:solidFill>
                  <a:latin typeface="微软雅黑" panose="020B0503020204020204" pitchFamily="34" charset="-122"/>
                  <a:ea typeface="微软雅黑" panose="020B0503020204020204" pitchFamily="34" charset="-122"/>
                </a:rPr>
                <a:t>读书派</a:t>
              </a:r>
              <a:r>
                <a:rPr lang="en-US" altLang="zh-CN" dirty="0">
                  <a:solidFill>
                    <a:schemeClr val="bg1"/>
                  </a:solidFill>
                  <a:latin typeface="微软雅黑" panose="020B0503020204020204" pitchFamily="34" charset="-122"/>
                  <a:ea typeface="微软雅黑" panose="020B0503020204020204" pitchFamily="34" charset="-122"/>
                </a:rPr>
                <a:t>booklist</a:t>
              </a:r>
              <a:r>
                <a:rPr lang="zh-CN" altLang="en-US" dirty="0">
                  <a:solidFill>
                    <a:schemeClr val="bg1"/>
                  </a:solidFill>
                  <a:latin typeface="微软雅黑" panose="020B0503020204020204" pitchFamily="34" charset="-122"/>
                  <a:ea typeface="微软雅黑" panose="020B0503020204020204" pitchFamily="34" charset="-122"/>
                </a:rPr>
                <a:t>免费出品</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禁止任何二次</a:t>
              </a:r>
              <a:r>
                <a:rPr lang="zh-CN" altLang="en-US" dirty="0" smtClean="0">
                  <a:solidFill>
                    <a:schemeClr val="bg1"/>
                  </a:solidFill>
                  <a:latin typeface="微软雅黑" panose="020B0503020204020204" pitchFamily="34" charset="-122"/>
                  <a:ea typeface="微软雅黑" panose="020B0503020204020204" pitchFamily="34" charset="-122"/>
                </a:rPr>
                <a:t>分享、售卖</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本人法律专业，请勿</a:t>
              </a:r>
              <a:r>
                <a:rPr lang="zh-CN" altLang="en-US" dirty="0" smtClean="0">
                  <a:solidFill>
                    <a:schemeClr val="bg1"/>
                  </a:solidFill>
                  <a:latin typeface="微软雅黑" panose="020B0503020204020204" pitchFamily="34" charset="-122"/>
                  <a:ea typeface="微软雅黑" panose="020B0503020204020204" pitchFamily="34" charset="-122"/>
                </a:rPr>
                <a:t>以身试法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228600" y="7688179"/>
              <a:ext cx="84221" cy="950495"/>
            </a:xfrm>
            <a:prstGeom prst="rect">
              <a:avLst/>
            </a:prstGeom>
            <a:solidFill>
              <a:srgbClr val="00F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454567" y="7679249"/>
              <a:ext cx="6096000" cy="923330"/>
            </a:xfrm>
            <a:prstGeom prst="rect">
              <a:avLst/>
            </a:prstGeom>
          </p:spPr>
          <p:txBody>
            <a:bodyPr>
              <a:spAutoFit/>
            </a:bodyPr>
            <a:lstStyle/>
            <a:p>
              <a:pPr algn="r"/>
              <a:r>
                <a:rPr lang="zh-CN" altLang="en-US" dirty="0">
                  <a:solidFill>
                    <a:schemeClr val="bg1"/>
                  </a:solidFill>
                  <a:latin typeface="微软雅黑" panose="020B0503020204020204" pitchFamily="34" charset="-122"/>
                  <a:ea typeface="微软雅黑" panose="020B0503020204020204" pitchFamily="34" charset="-122"/>
                </a:rPr>
                <a:t>读书派</a:t>
              </a:r>
              <a:r>
                <a:rPr lang="en-US" altLang="zh-CN" dirty="0">
                  <a:solidFill>
                    <a:schemeClr val="bg1"/>
                  </a:solidFill>
                  <a:latin typeface="微软雅黑" panose="020B0503020204020204" pitchFamily="34" charset="-122"/>
                  <a:ea typeface="微软雅黑" panose="020B0503020204020204" pitchFamily="34" charset="-122"/>
                </a:rPr>
                <a:t>booklist</a:t>
              </a:r>
              <a:r>
                <a:rPr lang="zh-CN" altLang="en-US" dirty="0">
                  <a:solidFill>
                    <a:schemeClr val="bg1"/>
                  </a:solidFill>
                  <a:latin typeface="微软雅黑" panose="020B0503020204020204" pitchFamily="34" charset="-122"/>
                  <a:ea typeface="微软雅黑" panose="020B0503020204020204" pitchFamily="34" charset="-122"/>
                </a:rPr>
                <a:t>免费出品</a:t>
              </a:r>
              <a:endParaRPr lang="en-US" altLang="zh-CN" dirty="0">
                <a:solidFill>
                  <a:schemeClr val="bg1"/>
                </a:solidFill>
                <a:latin typeface="微软雅黑" panose="020B0503020204020204" pitchFamily="34" charset="-122"/>
                <a:ea typeface="微软雅黑" panose="020B0503020204020204" pitchFamily="34" charset="-122"/>
              </a:endParaRPr>
            </a:p>
            <a:p>
              <a:pPr algn="r"/>
              <a:r>
                <a:rPr lang="zh-CN" altLang="en-US" dirty="0">
                  <a:solidFill>
                    <a:schemeClr val="bg1"/>
                  </a:solidFill>
                  <a:latin typeface="微软雅黑" panose="020B0503020204020204" pitchFamily="34" charset="-122"/>
                  <a:ea typeface="微软雅黑" panose="020B0503020204020204" pitchFamily="34" charset="-122"/>
                </a:rPr>
                <a:t>这</a:t>
              </a:r>
              <a:r>
                <a:rPr lang="zh-CN" altLang="en-US" dirty="0" smtClean="0">
                  <a:solidFill>
                    <a:schemeClr val="bg1"/>
                  </a:solidFill>
                  <a:latin typeface="微软雅黑" panose="020B0503020204020204" pitchFamily="34" charset="-122"/>
                  <a:ea typeface="微软雅黑" panose="020B0503020204020204" pitchFamily="34" charset="-122"/>
                </a:rPr>
                <a:t>部分内容不影响</a:t>
              </a:r>
              <a:r>
                <a:rPr lang="en-US" altLang="zh-CN" dirty="0" smtClean="0">
                  <a:solidFill>
                    <a:schemeClr val="bg1"/>
                  </a:solidFill>
                  <a:latin typeface="微软雅黑" panose="020B0503020204020204" pitchFamily="34" charset="-122"/>
                  <a:ea typeface="微软雅黑" panose="020B0503020204020204" pitchFamily="34" charset="-122"/>
                </a:rPr>
                <a:t>PPT</a:t>
              </a:r>
              <a:r>
                <a:rPr lang="zh-CN" altLang="en-US" dirty="0" smtClean="0">
                  <a:solidFill>
                    <a:schemeClr val="bg1"/>
                  </a:solidFill>
                  <a:latin typeface="微软雅黑" panose="020B0503020204020204" pitchFamily="34" charset="-122"/>
                  <a:ea typeface="微软雅黑" panose="020B0503020204020204" pitchFamily="34" charset="-122"/>
                </a:rPr>
                <a:t>播放</a:t>
              </a:r>
              <a:endParaRPr lang="en-US" altLang="zh-CN" dirty="0" smtClean="0">
                <a:solidFill>
                  <a:schemeClr val="bg1"/>
                </a:solidFill>
                <a:latin typeface="微软雅黑" panose="020B0503020204020204" pitchFamily="34" charset="-122"/>
                <a:ea typeface="微软雅黑" panose="020B0503020204020204" pitchFamily="34" charset="-122"/>
              </a:endParaRPr>
            </a:p>
            <a:p>
              <a:pPr algn="r"/>
              <a:r>
                <a:rPr lang="zh-CN" altLang="en-US" dirty="0" smtClean="0">
                  <a:solidFill>
                    <a:schemeClr val="bg1"/>
                  </a:solidFill>
                  <a:latin typeface="微软雅黑" panose="020B0503020204020204" pitchFamily="34" charset="-122"/>
                  <a:ea typeface="微软雅黑" panose="020B0503020204020204" pitchFamily="34" charset="-122"/>
                </a:rPr>
                <a:t>尊重原创，请勿以身试法，二次分享或倒卖</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11779167" y="7688179"/>
              <a:ext cx="84221" cy="950495"/>
            </a:xfrm>
            <a:prstGeom prst="rect">
              <a:avLst/>
            </a:prstGeom>
            <a:solidFill>
              <a:srgbClr val="00F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p>
          </p:txBody>
        </p:sp>
      </p:grpSp>
      <p:grpSp>
        <p:nvGrpSpPr>
          <p:cNvPr id="4" name="组合 8"/>
          <p:cNvGrpSpPr/>
          <p:nvPr/>
        </p:nvGrpSpPr>
        <p:grpSpPr>
          <a:xfrm>
            <a:off x="0" y="-1664915"/>
            <a:ext cx="12192000" cy="1320800"/>
            <a:chOff x="0" y="7507131"/>
            <a:chExt cx="12192000" cy="1320800"/>
          </a:xfrm>
        </p:grpSpPr>
        <p:sp>
          <p:nvSpPr>
            <p:cNvPr id="10" name="矩形 9"/>
            <p:cNvSpPr/>
            <p:nvPr>
              <p:custDataLst>
                <p:tags r:id="rId1"/>
              </p:custDataLst>
            </p:nvPr>
          </p:nvSpPr>
          <p:spPr>
            <a:xfrm>
              <a:off x="0" y="7507131"/>
              <a:ext cx="12192000" cy="1320800"/>
            </a:xfrm>
            <a:prstGeom prst="rect">
              <a:avLst/>
            </a:prstGeom>
            <a:solidFill>
              <a:srgbClr val="2F3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rgbClr val="00F37D"/>
                </a:solidFill>
                <a:latin typeface="微软雅黑" panose="020B0503020204020204" pitchFamily="34" charset="-122"/>
                <a:ea typeface="微软雅黑" panose="020B0503020204020204" pitchFamily="34" charset="-122"/>
              </a:endParaRPr>
            </a:p>
          </p:txBody>
        </p:sp>
        <p:sp>
          <p:nvSpPr>
            <p:cNvPr id="11" name="矩形 10"/>
            <p:cNvSpPr/>
            <p:nvPr/>
          </p:nvSpPr>
          <p:spPr>
            <a:xfrm>
              <a:off x="541421" y="7679249"/>
              <a:ext cx="6096000" cy="923330"/>
            </a:xfrm>
            <a:prstGeom prst="rect">
              <a:avLst/>
            </a:prstGeom>
          </p:spPr>
          <p:txBody>
            <a:bodyPr>
              <a:spAutoFit/>
            </a:bodyPr>
            <a:lstStyle/>
            <a:p>
              <a:r>
                <a:rPr lang="zh-CN" altLang="en-US" dirty="0">
                  <a:solidFill>
                    <a:schemeClr val="bg1"/>
                  </a:solidFill>
                  <a:latin typeface="微软雅黑" panose="020B0503020204020204" pitchFamily="34" charset="-122"/>
                  <a:ea typeface="微软雅黑" panose="020B0503020204020204" pitchFamily="34" charset="-122"/>
                </a:rPr>
                <a:t>读书派</a:t>
              </a:r>
              <a:r>
                <a:rPr lang="en-US" altLang="zh-CN" dirty="0">
                  <a:solidFill>
                    <a:schemeClr val="bg1"/>
                  </a:solidFill>
                  <a:latin typeface="微软雅黑" panose="020B0503020204020204" pitchFamily="34" charset="-122"/>
                  <a:ea typeface="微软雅黑" panose="020B0503020204020204" pitchFamily="34" charset="-122"/>
                </a:rPr>
                <a:t>booklist</a:t>
              </a:r>
              <a:r>
                <a:rPr lang="zh-CN" altLang="en-US" dirty="0">
                  <a:solidFill>
                    <a:schemeClr val="bg1"/>
                  </a:solidFill>
                  <a:latin typeface="微软雅黑" panose="020B0503020204020204" pitchFamily="34" charset="-122"/>
                  <a:ea typeface="微软雅黑" panose="020B0503020204020204" pitchFamily="34" charset="-122"/>
                </a:rPr>
                <a:t>免费出品</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禁止任何二次</a:t>
              </a:r>
              <a:r>
                <a:rPr lang="zh-CN" altLang="en-US" dirty="0" smtClean="0">
                  <a:solidFill>
                    <a:schemeClr val="bg1"/>
                  </a:solidFill>
                  <a:latin typeface="微软雅黑" panose="020B0503020204020204" pitchFamily="34" charset="-122"/>
                  <a:ea typeface="微软雅黑" panose="020B0503020204020204" pitchFamily="34" charset="-122"/>
                </a:rPr>
                <a:t>分享、售卖</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本人法律专业，请勿</a:t>
              </a:r>
              <a:r>
                <a:rPr lang="zh-CN" altLang="en-US" dirty="0" smtClean="0">
                  <a:solidFill>
                    <a:schemeClr val="bg1"/>
                  </a:solidFill>
                  <a:latin typeface="微软雅黑" panose="020B0503020204020204" pitchFamily="34" charset="-122"/>
                  <a:ea typeface="微软雅黑" panose="020B0503020204020204" pitchFamily="34" charset="-122"/>
                </a:rPr>
                <a:t>以身试法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228600" y="7688179"/>
              <a:ext cx="84221" cy="950495"/>
            </a:xfrm>
            <a:prstGeom prst="rect">
              <a:avLst/>
            </a:prstGeom>
            <a:solidFill>
              <a:srgbClr val="00F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454567" y="7679249"/>
              <a:ext cx="6096000" cy="923330"/>
            </a:xfrm>
            <a:prstGeom prst="rect">
              <a:avLst/>
            </a:prstGeom>
          </p:spPr>
          <p:txBody>
            <a:bodyPr>
              <a:spAutoFit/>
            </a:bodyPr>
            <a:lstStyle/>
            <a:p>
              <a:pPr algn="r"/>
              <a:r>
                <a:rPr lang="zh-CN" altLang="en-US" dirty="0">
                  <a:solidFill>
                    <a:schemeClr val="bg1"/>
                  </a:solidFill>
                  <a:latin typeface="微软雅黑" panose="020B0503020204020204" pitchFamily="34" charset="-122"/>
                  <a:ea typeface="微软雅黑" panose="020B0503020204020204" pitchFamily="34" charset="-122"/>
                </a:rPr>
                <a:t>读书派</a:t>
              </a:r>
              <a:r>
                <a:rPr lang="en-US" altLang="zh-CN" dirty="0">
                  <a:solidFill>
                    <a:schemeClr val="bg1"/>
                  </a:solidFill>
                  <a:latin typeface="微软雅黑" panose="020B0503020204020204" pitchFamily="34" charset="-122"/>
                  <a:ea typeface="微软雅黑" panose="020B0503020204020204" pitchFamily="34" charset="-122"/>
                </a:rPr>
                <a:t>booklist</a:t>
              </a:r>
              <a:r>
                <a:rPr lang="zh-CN" altLang="en-US" dirty="0">
                  <a:solidFill>
                    <a:schemeClr val="bg1"/>
                  </a:solidFill>
                  <a:latin typeface="微软雅黑" panose="020B0503020204020204" pitchFamily="34" charset="-122"/>
                  <a:ea typeface="微软雅黑" panose="020B0503020204020204" pitchFamily="34" charset="-122"/>
                </a:rPr>
                <a:t>免费出品</a:t>
              </a:r>
              <a:endParaRPr lang="en-US" altLang="zh-CN" dirty="0">
                <a:solidFill>
                  <a:schemeClr val="bg1"/>
                </a:solidFill>
                <a:latin typeface="微软雅黑" panose="020B0503020204020204" pitchFamily="34" charset="-122"/>
                <a:ea typeface="微软雅黑" panose="020B0503020204020204" pitchFamily="34" charset="-122"/>
              </a:endParaRPr>
            </a:p>
            <a:p>
              <a:pPr algn="r"/>
              <a:r>
                <a:rPr lang="zh-CN" altLang="en-US" dirty="0">
                  <a:solidFill>
                    <a:schemeClr val="bg1"/>
                  </a:solidFill>
                  <a:latin typeface="微软雅黑" panose="020B0503020204020204" pitchFamily="34" charset="-122"/>
                  <a:ea typeface="微软雅黑" panose="020B0503020204020204" pitchFamily="34" charset="-122"/>
                </a:rPr>
                <a:t>这</a:t>
              </a:r>
              <a:r>
                <a:rPr lang="zh-CN" altLang="en-US" dirty="0" smtClean="0">
                  <a:solidFill>
                    <a:schemeClr val="bg1"/>
                  </a:solidFill>
                  <a:latin typeface="微软雅黑" panose="020B0503020204020204" pitchFamily="34" charset="-122"/>
                  <a:ea typeface="微软雅黑" panose="020B0503020204020204" pitchFamily="34" charset="-122"/>
                </a:rPr>
                <a:t>部分内容不影响</a:t>
              </a:r>
              <a:r>
                <a:rPr lang="en-US" altLang="zh-CN" dirty="0" smtClean="0">
                  <a:solidFill>
                    <a:schemeClr val="bg1"/>
                  </a:solidFill>
                  <a:latin typeface="微软雅黑" panose="020B0503020204020204" pitchFamily="34" charset="-122"/>
                  <a:ea typeface="微软雅黑" panose="020B0503020204020204" pitchFamily="34" charset="-122"/>
                </a:rPr>
                <a:t>PPT</a:t>
              </a:r>
              <a:r>
                <a:rPr lang="zh-CN" altLang="en-US" dirty="0" smtClean="0">
                  <a:solidFill>
                    <a:schemeClr val="bg1"/>
                  </a:solidFill>
                  <a:latin typeface="微软雅黑" panose="020B0503020204020204" pitchFamily="34" charset="-122"/>
                  <a:ea typeface="微软雅黑" panose="020B0503020204020204" pitchFamily="34" charset="-122"/>
                </a:rPr>
                <a:t>播放</a:t>
              </a:r>
              <a:endParaRPr lang="en-US" altLang="zh-CN" dirty="0" smtClean="0">
                <a:solidFill>
                  <a:schemeClr val="bg1"/>
                </a:solidFill>
                <a:latin typeface="微软雅黑" panose="020B0503020204020204" pitchFamily="34" charset="-122"/>
                <a:ea typeface="微软雅黑" panose="020B0503020204020204" pitchFamily="34" charset="-122"/>
              </a:endParaRPr>
            </a:p>
            <a:p>
              <a:pPr algn="r"/>
              <a:r>
                <a:rPr lang="zh-CN" altLang="en-US" dirty="0" smtClean="0">
                  <a:solidFill>
                    <a:schemeClr val="bg1"/>
                  </a:solidFill>
                  <a:latin typeface="微软雅黑" panose="020B0503020204020204" pitchFamily="34" charset="-122"/>
                  <a:ea typeface="微软雅黑" panose="020B0503020204020204" pitchFamily="34" charset="-122"/>
                </a:rPr>
                <a:t>尊重原创，请勿以身试法，二次分享或倒卖</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11779167" y="7688179"/>
              <a:ext cx="84221" cy="950495"/>
            </a:xfrm>
            <a:prstGeom prst="rect">
              <a:avLst/>
            </a:prstGeom>
            <a:solidFill>
              <a:srgbClr val="00F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p>
          </p:txBody>
        </p:sp>
      </p:grpSp>
    </p:spTree>
    <p:extLst>
      <p:ext uri="{BB962C8B-B14F-4D97-AF65-F5344CB8AC3E}">
        <p14:creationId xmlns="" xmlns:p14="http://schemas.microsoft.com/office/powerpoint/2010/main" val="372636789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p:txBody>
          <a:bodyPr>
            <a:normAutofit/>
          </a:bodyPr>
          <a:lstStyle/>
          <a:p>
            <a:pPr algn="ctr"/>
            <a:endParaRPr lang="zh-CN" altLang="en-US" sz="4800" b="1" dirty="0" smtClean="0">
              <a:solidFill>
                <a:schemeClr val="accent1"/>
              </a:solidFill>
              <a:latin typeface="黑体" pitchFamily="49" charset="-122"/>
              <a:ea typeface="黑体" pitchFamily="49" charset="-122"/>
              <a:cs typeface="Arial Unicode MS" pitchFamily="34" charset="-122"/>
            </a:endParaRPr>
          </a:p>
        </p:txBody>
      </p:sp>
      <p:sp>
        <p:nvSpPr>
          <p:cNvPr id="18435" name="内容占位符 2"/>
          <p:cNvSpPr>
            <a:spLocks noGrp="1"/>
          </p:cNvSpPr>
          <p:nvPr>
            <p:ph idx="1"/>
          </p:nvPr>
        </p:nvSpPr>
        <p:spPr>
          <a:xfrm>
            <a:off x="838201" y="1524001"/>
            <a:ext cx="10515600" cy="4652962"/>
          </a:xfrm>
        </p:spPr>
        <p:txBody>
          <a:bodyPr/>
          <a:lstStyle/>
          <a:p>
            <a:pPr algn="ctr" eaLnBrk="1" hangingPunct="1">
              <a:lnSpc>
                <a:spcPct val="150000"/>
              </a:lnSpc>
            </a:pPr>
            <a:r>
              <a:rPr lang="zh-CN" altLang="en-US" sz="4400" b="1" dirty="0" smtClean="0">
                <a:solidFill>
                  <a:schemeClr val="accent1"/>
                </a:solidFill>
                <a:latin typeface="黑体" pitchFamily="49" charset="-122"/>
                <a:ea typeface="黑体" pitchFamily="49" charset="-122"/>
                <a:cs typeface="Arial Unicode MS" pitchFamily="34" charset="-122"/>
              </a:rPr>
              <a:t>我们有什么样的写作课程？</a:t>
            </a:r>
            <a:endParaRPr lang="en-US" altLang="zh-CN" sz="4400" b="1" dirty="0" smtClean="0">
              <a:solidFill>
                <a:schemeClr val="accent1"/>
              </a:solidFill>
              <a:latin typeface="黑体" pitchFamily="49" charset="-122"/>
              <a:ea typeface="黑体" pitchFamily="49" charset="-122"/>
              <a:cs typeface="Arial Unicode MS" pitchFamily="34" charset="-122"/>
            </a:endParaRPr>
          </a:p>
          <a:p>
            <a:pPr algn="ctr" eaLnBrk="1" hangingPunct="1">
              <a:lnSpc>
                <a:spcPct val="150000"/>
              </a:lnSpc>
            </a:pPr>
            <a:r>
              <a:rPr lang="zh-CN" altLang="en-US" sz="4400" b="1" dirty="0" smtClean="0">
                <a:solidFill>
                  <a:schemeClr val="accent1"/>
                </a:solidFill>
                <a:latin typeface="黑体" pitchFamily="49" charset="-122"/>
                <a:ea typeface="黑体" pitchFamily="49" charset="-122"/>
                <a:cs typeface="Arial Unicode MS" pitchFamily="34" charset="-122"/>
              </a:rPr>
              <a:t>我们怎么提供这些课程？</a:t>
            </a:r>
            <a:endParaRPr lang="en-US" altLang="zh-CN" sz="4400" dirty="0" smtClean="0">
              <a:solidFill>
                <a:schemeClr val="accent1"/>
              </a:solidFill>
              <a:latin typeface="黑体" pitchFamily="49" charset="-122"/>
              <a:ea typeface="黑体" pitchFamily="49" charset="-122"/>
              <a:cs typeface="Arial Unicode MS" pitchFamily="34" charset="-122"/>
            </a:endParaRPr>
          </a:p>
          <a:p>
            <a:pPr eaLnBrk="1" hangingPunct="1"/>
            <a:endParaRPr lang="en-US" altLang="zh-CN" dirty="0" smtClean="0">
              <a:latin typeface="Arial Unicode MS" pitchFamily="34" charset="-122"/>
              <a:ea typeface="Arial Unicode MS" pitchFamily="34" charset="-122"/>
              <a:cs typeface="Arial Unicode MS" pitchFamily="34" charset="-122"/>
            </a:endParaRPr>
          </a:p>
          <a:p>
            <a:endParaRPr lang="zh-CN" altLang="en-US" dirty="0" smtClean="0">
              <a:latin typeface="Arial Unicode MS" pitchFamily="34" charset="-122"/>
              <a:ea typeface="Arial Unicode MS" pitchFamily="34" charset="-122"/>
              <a:cs typeface="Arial Unicode MS" pitchFamily="34"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p:txBody>
          <a:bodyPr>
            <a:normAutofit/>
          </a:bodyPr>
          <a:lstStyle/>
          <a:p>
            <a:pPr algn="ctr"/>
            <a:r>
              <a:rPr lang="zh-CN" altLang="en-US" sz="4800" b="1" dirty="0" smtClean="0">
                <a:latin typeface="黑体" pitchFamily="49" charset="-122"/>
                <a:ea typeface="黑体" pitchFamily="49" charset="-122"/>
                <a:cs typeface="Tahoma" pitchFamily="34" charset="0"/>
              </a:rPr>
              <a:t>我们的英语专业写作课程</a:t>
            </a:r>
          </a:p>
        </p:txBody>
      </p:sp>
      <p:graphicFrame>
        <p:nvGraphicFramePr>
          <p:cNvPr id="9" name="表格 8"/>
          <p:cNvGraphicFramePr>
            <a:graphicFrameLocks noGrp="1"/>
          </p:cNvGraphicFramePr>
          <p:nvPr/>
        </p:nvGraphicFramePr>
        <p:xfrm>
          <a:off x="46567" y="1773238"/>
          <a:ext cx="12144672" cy="4846320"/>
        </p:xfrm>
        <a:graphic>
          <a:graphicData uri="http://schemas.openxmlformats.org/drawingml/2006/table">
            <a:tbl>
              <a:tblPr firstRow="1" bandRow="1">
                <a:tableStyleId>{5C22544A-7EE6-4342-B048-85BDC9FD1C3A}</a:tableStyleId>
              </a:tblPr>
              <a:tblGrid>
                <a:gridCol w="6528725"/>
                <a:gridCol w="1295467"/>
                <a:gridCol w="1440160"/>
                <a:gridCol w="1440160"/>
                <a:gridCol w="1440160"/>
              </a:tblGrid>
              <a:tr h="483026">
                <a:tc>
                  <a:txBody>
                    <a:bodyPr/>
                    <a:lstStyle/>
                    <a:p>
                      <a:endParaRPr lang="zh-CN" altLang="en-US" dirty="0"/>
                    </a:p>
                  </a:txBody>
                  <a:tcPr marL="121920" marR="121920"/>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800" dirty="0" smtClean="0">
                          <a:latin typeface="黑体" pitchFamily="49" charset="-122"/>
                          <a:ea typeface="黑体" pitchFamily="49" charset="-122"/>
                          <a:cs typeface="Calibri" pitchFamily="34" charset="0"/>
                        </a:rPr>
                        <a:t>第一学年</a:t>
                      </a:r>
                      <a:endParaRPr lang="zh-CN" altLang="en-US" sz="2800" dirty="0">
                        <a:latin typeface="黑体" pitchFamily="49" charset="-122"/>
                        <a:ea typeface="黑体" pitchFamily="49" charset="-122"/>
                        <a:cs typeface="Calibri" pitchFamily="34" charset="0"/>
                      </a:endParaRPr>
                    </a:p>
                  </a:txBody>
                  <a:tcPr marL="121920" marR="121920"/>
                </a:tc>
                <a:tc hMerge="1">
                  <a:txBody>
                    <a:bodyPr/>
                    <a:lstStyle/>
                    <a:p>
                      <a:endParaRPr lang="zh-CN" altLang="en-US" dirty="0"/>
                    </a:p>
                  </a:txBody>
                  <a:tcPr/>
                </a:tc>
                <a:tc gridSpan="2">
                  <a:txBody>
                    <a:bodyPr/>
                    <a:lstStyle/>
                    <a:p>
                      <a:pPr algn="ctr"/>
                      <a:r>
                        <a:rPr lang="zh-CN" altLang="en-US" sz="2800" dirty="0" smtClean="0">
                          <a:latin typeface="黑体" pitchFamily="49" charset="-122"/>
                          <a:ea typeface="黑体" pitchFamily="49" charset="-122"/>
                          <a:cs typeface="Calibri" pitchFamily="34" charset="0"/>
                        </a:rPr>
                        <a:t>第二学年</a:t>
                      </a:r>
                      <a:endParaRPr lang="zh-CN" altLang="en-US" sz="2800" dirty="0">
                        <a:latin typeface="黑体" pitchFamily="49" charset="-122"/>
                        <a:ea typeface="黑体" pitchFamily="49" charset="-122"/>
                        <a:cs typeface="Calibri" pitchFamily="34" charset="0"/>
                      </a:endParaRPr>
                    </a:p>
                  </a:txBody>
                  <a:tcPr marL="121920" marR="121920"/>
                </a:tc>
                <a:tc hMerge="1">
                  <a:txBody>
                    <a:bodyPr/>
                    <a:lstStyle/>
                    <a:p>
                      <a:endParaRPr lang="zh-CN" altLang="en-US" dirty="0"/>
                    </a:p>
                  </a:txBody>
                  <a:tcPr/>
                </a:tc>
              </a:tr>
              <a:tr h="483026">
                <a:tc>
                  <a:txBody>
                    <a:bodyPr/>
                    <a:lstStyle/>
                    <a:p>
                      <a:r>
                        <a:rPr lang="zh-CN" altLang="en-US" sz="2800" b="1" dirty="0" smtClean="0">
                          <a:solidFill>
                            <a:srgbClr val="C00000"/>
                          </a:solidFill>
                          <a:latin typeface="Calibri" pitchFamily="34" charset="0"/>
                          <a:cs typeface="Calibri" pitchFamily="34" charset="0"/>
                        </a:rPr>
                        <a:t>课程名称</a:t>
                      </a:r>
                      <a:endParaRPr lang="zh-CN" altLang="en-US" sz="2800" b="1" dirty="0">
                        <a:solidFill>
                          <a:srgbClr val="C00000"/>
                        </a:solidFill>
                        <a:latin typeface="Calibri" pitchFamily="34" charset="0"/>
                        <a:cs typeface="Calibri" pitchFamily="34" charset="0"/>
                      </a:endParaRPr>
                    </a:p>
                  </a:txBody>
                  <a:tcPr marL="121920" marR="121920"/>
                </a:tc>
                <a:tc>
                  <a:txBody>
                    <a:bodyPr/>
                    <a:lstStyle/>
                    <a:p>
                      <a:r>
                        <a:rPr lang="zh-CN" altLang="en-US" sz="2800" b="1" baseline="0" dirty="0" smtClean="0">
                          <a:solidFill>
                            <a:srgbClr val="C00000"/>
                          </a:solidFill>
                          <a:latin typeface="Calibri" pitchFamily="34" charset="0"/>
                          <a:cs typeface="Calibri" pitchFamily="34" charset="0"/>
                        </a:rPr>
                        <a:t>学期</a:t>
                      </a:r>
                      <a:r>
                        <a:rPr lang="en-US" altLang="zh-CN" sz="2800" b="1" baseline="0" dirty="0" smtClean="0">
                          <a:solidFill>
                            <a:srgbClr val="C00000"/>
                          </a:solidFill>
                          <a:latin typeface="Calibri" pitchFamily="34" charset="0"/>
                          <a:cs typeface="Calibri" pitchFamily="34" charset="0"/>
                        </a:rPr>
                        <a:t> 1</a:t>
                      </a:r>
                      <a:endParaRPr lang="zh-CN" altLang="en-US" sz="2800" b="1" dirty="0">
                        <a:solidFill>
                          <a:srgbClr val="C00000"/>
                        </a:solidFill>
                        <a:latin typeface="Calibri" pitchFamily="34" charset="0"/>
                        <a:cs typeface="Calibri" pitchFamily="34" charset="0"/>
                      </a:endParaRPr>
                    </a:p>
                  </a:txBody>
                  <a:tcPr marL="121920" marR="121920"/>
                </a:tc>
                <a:tc>
                  <a:txBody>
                    <a:bodyPr/>
                    <a:lstStyle/>
                    <a:p>
                      <a:r>
                        <a:rPr lang="zh-CN" altLang="en-US" sz="2800" b="1" baseline="0" dirty="0" smtClean="0">
                          <a:solidFill>
                            <a:srgbClr val="C00000"/>
                          </a:solidFill>
                          <a:latin typeface="Calibri" pitchFamily="34" charset="0"/>
                          <a:cs typeface="Calibri" pitchFamily="34" charset="0"/>
                        </a:rPr>
                        <a:t>学期</a:t>
                      </a:r>
                      <a:r>
                        <a:rPr lang="en-US" altLang="zh-CN" sz="2800" b="1" dirty="0" smtClean="0">
                          <a:solidFill>
                            <a:srgbClr val="C00000"/>
                          </a:solidFill>
                          <a:latin typeface="Calibri" pitchFamily="34" charset="0"/>
                          <a:cs typeface="Calibri" pitchFamily="34" charset="0"/>
                        </a:rPr>
                        <a:t>2</a:t>
                      </a:r>
                      <a:endParaRPr lang="zh-CN" altLang="en-US" sz="2800" b="1" dirty="0">
                        <a:solidFill>
                          <a:srgbClr val="C00000"/>
                        </a:solidFill>
                        <a:latin typeface="Calibri" pitchFamily="34" charset="0"/>
                        <a:cs typeface="Calibri" pitchFamily="34" charset="0"/>
                      </a:endParaRPr>
                    </a:p>
                  </a:txBody>
                  <a:tcPr marL="121920" marR="121920"/>
                </a:tc>
                <a:tc>
                  <a:txBody>
                    <a:bodyPr/>
                    <a:lstStyle/>
                    <a:p>
                      <a:r>
                        <a:rPr lang="zh-CN" altLang="en-US" sz="2800" b="1" baseline="0" dirty="0" smtClean="0">
                          <a:solidFill>
                            <a:srgbClr val="C00000"/>
                          </a:solidFill>
                          <a:latin typeface="Calibri" pitchFamily="34" charset="0"/>
                          <a:cs typeface="Calibri" pitchFamily="34" charset="0"/>
                        </a:rPr>
                        <a:t>学期</a:t>
                      </a:r>
                      <a:r>
                        <a:rPr lang="en-US" altLang="zh-CN" sz="2800" b="1" baseline="0" dirty="0" smtClean="0">
                          <a:solidFill>
                            <a:srgbClr val="C00000"/>
                          </a:solidFill>
                          <a:latin typeface="Calibri" pitchFamily="34" charset="0"/>
                          <a:cs typeface="Calibri" pitchFamily="34" charset="0"/>
                        </a:rPr>
                        <a:t>1</a:t>
                      </a:r>
                      <a:endParaRPr lang="zh-CN" altLang="en-US" sz="2800" b="1" dirty="0">
                        <a:solidFill>
                          <a:srgbClr val="C00000"/>
                        </a:solidFill>
                        <a:latin typeface="Calibri" pitchFamily="34" charset="0"/>
                        <a:cs typeface="Calibri" pitchFamily="34" charset="0"/>
                      </a:endParaRPr>
                    </a:p>
                  </a:txBody>
                  <a:tcPr marL="121920" marR="121920"/>
                </a:tc>
                <a:tc>
                  <a:txBody>
                    <a:bodyPr/>
                    <a:lstStyle/>
                    <a:p>
                      <a:r>
                        <a:rPr lang="zh-CN" altLang="en-US" sz="2800" b="1" baseline="0" dirty="0" smtClean="0">
                          <a:solidFill>
                            <a:srgbClr val="C00000"/>
                          </a:solidFill>
                          <a:latin typeface="Calibri" pitchFamily="34" charset="0"/>
                          <a:cs typeface="Calibri" pitchFamily="34" charset="0"/>
                        </a:rPr>
                        <a:t>学期</a:t>
                      </a:r>
                      <a:r>
                        <a:rPr lang="en-US" altLang="zh-CN" sz="2800" b="1" baseline="0" dirty="0" smtClean="0">
                          <a:solidFill>
                            <a:srgbClr val="C00000"/>
                          </a:solidFill>
                          <a:latin typeface="Calibri" pitchFamily="34" charset="0"/>
                          <a:cs typeface="Calibri" pitchFamily="34" charset="0"/>
                        </a:rPr>
                        <a:t>2</a:t>
                      </a:r>
                      <a:endParaRPr lang="zh-CN" altLang="en-US" sz="2800" b="1" dirty="0">
                        <a:solidFill>
                          <a:srgbClr val="C00000"/>
                        </a:solidFill>
                        <a:latin typeface="Calibri" pitchFamily="34" charset="0"/>
                        <a:cs typeface="Calibri" pitchFamily="34" charset="0"/>
                      </a:endParaRPr>
                    </a:p>
                  </a:txBody>
                  <a:tcPr marL="121920" marR="121920"/>
                </a:tc>
              </a:tr>
              <a:tr h="763880">
                <a:tc>
                  <a:txBody>
                    <a:bodyPr/>
                    <a:lstStyle/>
                    <a:p>
                      <a:r>
                        <a:rPr lang="en-US" altLang="zh-CN" sz="2800" b="1" dirty="0" smtClean="0">
                          <a:solidFill>
                            <a:schemeClr val="accent1"/>
                          </a:solidFill>
                          <a:latin typeface="Calibri" pitchFamily="34" charset="0"/>
                          <a:cs typeface="Calibri" pitchFamily="34" charset="0"/>
                        </a:rPr>
                        <a:t>Narrative Writing</a:t>
                      </a:r>
                      <a:endParaRPr lang="zh-CN" altLang="en-US" sz="2800" b="1" dirty="0">
                        <a:solidFill>
                          <a:schemeClr val="accent1"/>
                        </a:solidFill>
                        <a:latin typeface="Calibri" pitchFamily="34" charset="0"/>
                        <a:cs typeface="Calibri" pitchFamily="34" charset="0"/>
                      </a:endParaRPr>
                    </a:p>
                  </a:txBody>
                  <a:tcPr marL="121920" marR="121920"/>
                </a:tc>
                <a:tc>
                  <a:txBody>
                    <a:bodyPr/>
                    <a:lstStyle/>
                    <a:p>
                      <a:r>
                        <a:rPr lang="zh-CN" altLang="en-US" sz="4800" b="1" dirty="0" smtClean="0">
                          <a:solidFill>
                            <a:srgbClr val="FF0000"/>
                          </a:solidFill>
                        </a:rPr>
                        <a:t>√</a:t>
                      </a:r>
                      <a:endParaRPr lang="zh-CN" altLang="en-US" sz="4800" b="1" dirty="0">
                        <a:solidFill>
                          <a:srgbClr val="FF0000"/>
                        </a:solidFill>
                      </a:endParaRPr>
                    </a:p>
                  </a:txBody>
                  <a:tcPr marL="121920" marR="121920"/>
                </a:tc>
                <a:tc>
                  <a:txBody>
                    <a:bodyPr/>
                    <a:lstStyle/>
                    <a:p>
                      <a:endParaRPr lang="zh-CN" altLang="en-US" sz="4800" b="0" dirty="0"/>
                    </a:p>
                  </a:txBody>
                  <a:tcPr marL="121920" marR="121920"/>
                </a:tc>
                <a:tc>
                  <a:txBody>
                    <a:bodyPr/>
                    <a:lstStyle/>
                    <a:p>
                      <a:endParaRPr lang="zh-CN" altLang="en-US" sz="4800" b="0" dirty="0"/>
                    </a:p>
                  </a:txBody>
                  <a:tcPr marL="121920" marR="121920"/>
                </a:tc>
                <a:tc>
                  <a:txBody>
                    <a:bodyPr/>
                    <a:lstStyle/>
                    <a:p>
                      <a:endParaRPr lang="zh-CN" altLang="en-US" sz="4800" b="0" dirty="0"/>
                    </a:p>
                  </a:txBody>
                  <a:tcPr marL="121920" marR="121920"/>
                </a:tc>
              </a:tr>
              <a:tr h="792088">
                <a:tc>
                  <a:txBody>
                    <a:bodyPr/>
                    <a:lstStyle/>
                    <a:p>
                      <a:r>
                        <a:rPr lang="en-US" altLang="zh-CN" sz="2800" b="1" dirty="0" smtClean="0">
                          <a:solidFill>
                            <a:schemeClr val="accent1"/>
                          </a:solidFill>
                          <a:latin typeface="Calibri" pitchFamily="34" charset="0"/>
                          <a:cs typeface="Calibri" pitchFamily="34" charset="0"/>
                        </a:rPr>
                        <a:t>Expository Writing</a:t>
                      </a:r>
                      <a:r>
                        <a:rPr lang="en-US" altLang="zh-CN" sz="2800" b="1" baseline="0" dirty="0" smtClean="0">
                          <a:solidFill>
                            <a:schemeClr val="accent1"/>
                          </a:solidFill>
                          <a:latin typeface="Calibri" pitchFamily="34" charset="0"/>
                          <a:cs typeface="Calibri" pitchFamily="34" charset="0"/>
                        </a:rPr>
                        <a:t> </a:t>
                      </a:r>
                      <a:endParaRPr lang="zh-CN" altLang="en-US" sz="2800" b="1" dirty="0">
                        <a:solidFill>
                          <a:schemeClr val="accent1"/>
                        </a:solidFill>
                        <a:latin typeface="Calibri" pitchFamily="34" charset="0"/>
                        <a:cs typeface="Calibri" pitchFamily="34" charset="0"/>
                      </a:endParaRPr>
                    </a:p>
                  </a:txBody>
                  <a:tcPr marL="121920" marR="121920"/>
                </a:tc>
                <a:tc>
                  <a:txBody>
                    <a:bodyPr/>
                    <a:lstStyle/>
                    <a:p>
                      <a:endParaRPr lang="zh-CN" altLang="en-US" sz="4800" b="0"/>
                    </a:p>
                  </a:txBody>
                  <a:tcPr marL="121920" marR="121920"/>
                </a:tc>
                <a:tc>
                  <a:txBody>
                    <a:bodyPr/>
                    <a:lstStyle/>
                    <a:p>
                      <a:r>
                        <a:rPr lang="zh-CN" altLang="en-US" sz="4800" b="1" dirty="0" smtClean="0">
                          <a:solidFill>
                            <a:srgbClr val="FF0000"/>
                          </a:solidFill>
                        </a:rPr>
                        <a:t>√</a:t>
                      </a:r>
                      <a:endParaRPr lang="zh-CN" altLang="en-US" sz="4800" b="1" dirty="0"/>
                    </a:p>
                  </a:txBody>
                  <a:tcPr marL="121920" marR="121920"/>
                </a:tc>
                <a:tc>
                  <a:txBody>
                    <a:bodyPr/>
                    <a:lstStyle/>
                    <a:p>
                      <a:endParaRPr lang="zh-CN" altLang="en-US" sz="4800" b="0" dirty="0"/>
                    </a:p>
                  </a:txBody>
                  <a:tcPr marL="121920" marR="121920"/>
                </a:tc>
                <a:tc>
                  <a:txBody>
                    <a:bodyPr/>
                    <a:lstStyle/>
                    <a:p>
                      <a:endParaRPr lang="zh-CN" altLang="en-US" sz="4800" b="0" dirty="0"/>
                    </a:p>
                  </a:txBody>
                  <a:tcPr marL="121920" marR="121920"/>
                </a:tc>
              </a:tr>
              <a:tr h="720080">
                <a:tc>
                  <a:txBody>
                    <a:bodyPr/>
                    <a:lstStyle/>
                    <a:p>
                      <a:r>
                        <a:rPr lang="en-US" altLang="zh-CN" sz="2800" b="1" dirty="0" smtClean="0">
                          <a:solidFill>
                            <a:schemeClr val="accent1"/>
                          </a:solidFill>
                          <a:latin typeface="Calibri" pitchFamily="34" charset="0"/>
                          <a:cs typeface="Calibri" pitchFamily="34" charset="0"/>
                        </a:rPr>
                        <a:t>Argumentative Writing</a:t>
                      </a:r>
                      <a:endParaRPr lang="zh-CN" altLang="en-US" sz="2800" b="1" dirty="0">
                        <a:solidFill>
                          <a:schemeClr val="accent1"/>
                        </a:solidFill>
                        <a:latin typeface="Calibri" pitchFamily="34" charset="0"/>
                        <a:cs typeface="Calibri" pitchFamily="34" charset="0"/>
                      </a:endParaRPr>
                    </a:p>
                  </a:txBody>
                  <a:tcPr marL="121920" marR="121920"/>
                </a:tc>
                <a:tc>
                  <a:txBody>
                    <a:bodyPr/>
                    <a:lstStyle/>
                    <a:p>
                      <a:endParaRPr lang="zh-CN" altLang="en-US" sz="4800" b="0"/>
                    </a:p>
                  </a:txBody>
                  <a:tcPr marL="121920" marR="121920"/>
                </a:tc>
                <a:tc>
                  <a:txBody>
                    <a:bodyPr/>
                    <a:lstStyle/>
                    <a:p>
                      <a:endParaRPr lang="zh-CN" altLang="en-US" sz="4800" b="0"/>
                    </a:p>
                  </a:txBody>
                  <a:tcPr marL="121920" marR="121920"/>
                </a:tc>
                <a:tc>
                  <a:txBody>
                    <a:bodyPr/>
                    <a:lstStyle/>
                    <a:p>
                      <a:r>
                        <a:rPr lang="zh-CN" altLang="en-US" sz="4800" b="1" dirty="0" smtClean="0">
                          <a:solidFill>
                            <a:srgbClr val="FF0000"/>
                          </a:solidFill>
                        </a:rPr>
                        <a:t>√</a:t>
                      </a:r>
                      <a:endParaRPr lang="zh-CN" altLang="en-US" sz="4800" b="1" dirty="0"/>
                    </a:p>
                  </a:txBody>
                  <a:tcPr marL="121920" marR="121920"/>
                </a:tc>
                <a:tc>
                  <a:txBody>
                    <a:bodyPr/>
                    <a:lstStyle/>
                    <a:p>
                      <a:endParaRPr lang="zh-CN" altLang="en-US" sz="4800" b="0" dirty="0"/>
                    </a:p>
                  </a:txBody>
                  <a:tcPr marL="121920" marR="121920"/>
                </a:tc>
              </a:tr>
              <a:tr h="707100">
                <a:tc>
                  <a:txBody>
                    <a:bodyPr/>
                    <a:lstStyle/>
                    <a:p>
                      <a:r>
                        <a:rPr lang="en-US" altLang="zh-CN" sz="2800" b="1" dirty="0" smtClean="0">
                          <a:solidFill>
                            <a:schemeClr val="accent1"/>
                          </a:solidFill>
                          <a:latin typeface="Calibri" pitchFamily="34" charset="0"/>
                          <a:cs typeface="Calibri" pitchFamily="34" charset="0"/>
                        </a:rPr>
                        <a:t>Academic Writing</a:t>
                      </a:r>
                      <a:endParaRPr lang="zh-CN" altLang="en-US" sz="2800" b="1" dirty="0">
                        <a:solidFill>
                          <a:schemeClr val="accent1"/>
                        </a:solidFill>
                        <a:latin typeface="Calibri" pitchFamily="34" charset="0"/>
                        <a:cs typeface="Calibri" pitchFamily="34" charset="0"/>
                      </a:endParaRPr>
                    </a:p>
                  </a:txBody>
                  <a:tcPr marL="121920" marR="121920"/>
                </a:tc>
                <a:tc>
                  <a:txBody>
                    <a:bodyPr/>
                    <a:lstStyle/>
                    <a:p>
                      <a:endParaRPr lang="zh-CN" altLang="en-US" sz="4800" b="0" dirty="0"/>
                    </a:p>
                  </a:txBody>
                  <a:tcPr marL="121920" marR="121920"/>
                </a:tc>
                <a:tc>
                  <a:txBody>
                    <a:bodyPr/>
                    <a:lstStyle/>
                    <a:p>
                      <a:endParaRPr lang="zh-CN" altLang="en-US" sz="4800" b="0" dirty="0"/>
                    </a:p>
                  </a:txBody>
                  <a:tcPr marL="121920" marR="121920"/>
                </a:tc>
                <a:tc>
                  <a:txBody>
                    <a:bodyPr/>
                    <a:lstStyle/>
                    <a:p>
                      <a:endParaRPr lang="zh-CN" altLang="en-US" sz="4800" b="0"/>
                    </a:p>
                  </a:txBody>
                  <a:tcPr marL="121920" marR="121920"/>
                </a:tc>
                <a:tc>
                  <a:txBody>
                    <a:bodyPr/>
                    <a:lstStyle/>
                    <a:p>
                      <a:r>
                        <a:rPr lang="zh-CN" altLang="en-US" sz="4800" b="1" dirty="0" smtClean="0">
                          <a:solidFill>
                            <a:srgbClr val="FF0000"/>
                          </a:solidFill>
                        </a:rPr>
                        <a:t>√</a:t>
                      </a:r>
                      <a:endParaRPr lang="zh-CN" altLang="en-US" sz="4800" b="1" dirty="0"/>
                    </a:p>
                  </a:txBody>
                  <a:tcPr marL="121920" marR="121920"/>
                </a:tc>
              </a:tr>
              <a:tr h="483026">
                <a:tc>
                  <a:txBody>
                    <a:bodyPr/>
                    <a:lstStyle/>
                    <a:p>
                      <a:r>
                        <a:rPr lang="en-US" altLang="zh-CN" sz="2800" b="1" dirty="0" smtClean="0">
                          <a:solidFill>
                            <a:schemeClr val="accent1"/>
                          </a:solidFill>
                          <a:latin typeface="Calibri" pitchFamily="34" charset="0"/>
                          <a:cs typeface="Calibri" pitchFamily="34" charset="0"/>
                        </a:rPr>
                        <a:t>Total</a:t>
                      </a:r>
                      <a:r>
                        <a:rPr lang="en-US" altLang="zh-CN" sz="2800" b="1" baseline="0" dirty="0" smtClean="0">
                          <a:solidFill>
                            <a:schemeClr val="accent1"/>
                          </a:solidFill>
                          <a:latin typeface="Calibri" pitchFamily="34" charset="0"/>
                          <a:cs typeface="Calibri" pitchFamily="34" charset="0"/>
                        </a:rPr>
                        <a:t> credits </a:t>
                      </a:r>
                      <a:endParaRPr lang="zh-CN" altLang="en-US" sz="2800" b="1" dirty="0">
                        <a:solidFill>
                          <a:schemeClr val="accent1"/>
                        </a:solidFill>
                        <a:latin typeface="Calibri" pitchFamily="34" charset="0"/>
                        <a:cs typeface="Calibri" pitchFamily="34" charset="0"/>
                      </a:endParaRPr>
                    </a:p>
                  </a:txBody>
                  <a:tcPr marL="121920" marR="121920"/>
                </a:tc>
                <a:tc gridSpan="4">
                  <a:txBody>
                    <a:bodyPr/>
                    <a:lstStyle/>
                    <a:p>
                      <a:r>
                        <a:rPr lang="en-US" altLang="zh-CN" sz="2800" dirty="0" smtClean="0">
                          <a:solidFill>
                            <a:schemeClr val="accent1"/>
                          </a:solidFill>
                          <a:latin typeface="Calibri" pitchFamily="34" charset="0"/>
                          <a:cs typeface="Calibri" pitchFamily="34" charset="0"/>
                        </a:rPr>
                        <a:t>12</a:t>
                      </a:r>
                      <a:endParaRPr lang="zh-CN" altLang="en-US" sz="2800" dirty="0">
                        <a:solidFill>
                          <a:schemeClr val="accent1"/>
                        </a:solidFill>
                        <a:latin typeface="Calibri" pitchFamily="34" charset="0"/>
                        <a:cs typeface="Calibri" pitchFamily="34" charset="0"/>
                      </a:endParaRPr>
                    </a:p>
                  </a:txBody>
                  <a:tcPr marL="121920" marR="121920"/>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r>
            </a:tbl>
          </a:graphicData>
        </a:graphic>
      </p:graphicFrame>
    </p:spTree>
  </p:cSld>
  <p:clrMapOvr>
    <a:masterClrMapping/>
  </p:clrMapOvr>
  <p:transition>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六边形 18" descr="e7d195523061f1c021b92b3d25e54ab5e788c0576048880950C3AFFA1066A7153250F1349197BA8C5246BA9D557EC0274B8DA272D2431748978789E76D2CD7D1F11E7447C1D163F5D9CA1CD35DC7B6F0026C6BB43698AE8A1A50A3B34DA472CDA8898A116D2621F720577CEB1EC5AE786B3A577EC3E762EF9351D5FE95BB5FD00056FCA016A5904C"/>
          <p:cNvSpPr/>
          <p:nvPr/>
        </p:nvSpPr>
        <p:spPr>
          <a:xfrm>
            <a:off x="3909458" y="1236886"/>
            <a:ext cx="1060703" cy="914399"/>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smtClean="0">
                <a:latin typeface="Agency FB" panose="020B0503020202020204" pitchFamily="34" charset="0"/>
              </a:rPr>
              <a:t>01</a:t>
            </a:r>
            <a:endParaRPr lang="zh-CN" altLang="en-US" sz="4000" dirty="0">
              <a:latin typeface="Agency FB" panose="020B0503020202020204" pitchFamily="34" charset="0"/>
            </a:endParaRPr>
          </a:p>
        </p:txBody>
      </p:sp>
      <p:sp>
        <p:nvSpPr>
          <p:cNvPr id="20" name="六边形 19" descr="e7d195523061f1c021b92b3d25e54ab5e788c0576048880950C3AFFA1066A7153250F1349197BA8C5246BA9D557EC0274B8DA272D2431748978789E76D2CD7D1F11E7447C1D163F5D9CA1CD35DC7B6F0026C6BB43698AE8A1A50A3B34DA472CDA8898A116D2621F720577CEB1EC5AE786B3A577EC3E762EF9351D5FE95BB5FD00056FCA016A5904C"/>
          <p:cNvSpPr/>
          <p:nvPr/>
        </p:nvSpPr>
        <p:spPr>
          <a:xfrm>
            <a:off x="3909459" y="2384833"/>
            <a:ext cx="1060703" cy="914399"/>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smtClean="0">
                <a:latin typeface="Agency FB" panose="020B0503020202020204" pitchFamily="34" charset="0"/>
              </a:rPr>
              <a:t>02</a:t>
            </a:r>
            <a:endParaRPr lang="zh-CN" altLang="en-US" sz="4000" dirty="0">
              <a:latin typeface="Agency FB" panose="020B0503020202020204" pitchFamily="34" charset="0"/>
            </a:endParaRPr>
          </a:p>
        </p:txBody>
      </p:sp>
      <p:sp>
        <p:nvSpPr>
          <p:cNvPr id="21" name="六边形 20" descr="e7d195523061f1c021b92b3d25e54ab5e788c0576048880950C3AFFA1066A7153250F1349197BA8C5246BA9D557EC0274B8DA272D2431748978789E76D2CD7D1F11E7447C1D163F5D9CA1CD35DC7B6F0026C6BB43698AE8A1A50A3B34DA472CDA8898A116D2621F720577CEB1EC5AE786B3A577EC3E762EF9351D5FE95BB5FD00056FCA016A5904C"/>
          <p:cNvSpPr/>
          <p:nvPr/>
        </p:nvSpPr>
        <p:spPr>
          <a:xfrm>
            <a:off x="3923312" y="3560490"/>
            <a:ext cx="1060703" cy="914399"/>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smtClean="0">
                <a:latin typeface="Agency FB" panose="020B0503020202020204" pitchFamily="34" charset="0"/>
              </a:rPr>
              <a:t>03</a:t>
            </a:r>
            <a:endParaRPr lang="zh-CN" altLang="en-US" sz="4000" dirty="0">
              <a:latin typeface="Agency FB" panose="020B0503020202020204" pitchFamily="34" charset="0"/>
            </a:endParaRPr>
          </a:p>
        </p:txBody>
      </p:sp>
      <p:sp>
        <p:nvSpPr>
          <p:cNvPr id="22" name="六边形 21" descr="e7d195523061f1c021b92b3d25e54ab5e788c0576048880950C3AFFA1066A7153250F1349197BA8C5246BA9D557EC0274B8DA272D2431748978789E76D2CD7D1F11E7447C1D163F5D9CA1CD35DC7B6F0026C6BB43698AE8A1A50A3B34DA472CDA8898A116D2621F720577CEB1EC5AE786B3A577EC3E762EF9351D5FE95BB5FD00056FCA016A5904C"/>
          <p:cNvSpPr/>
          <p:nvPr/>
        </p:nvSpPr>
        <p:spPr>
          <a:xfrm>
            <a:off x="3951022" y="4736147"/>
            <a:ext cx="1060703" cy="914399"/>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smtClean="0">
                <a:latin typeface="Agency FB" panose="020B0503020202020204" pitchFamily="34" charset="0"/>
              </a:rPr>
              <a:t>04</a:t>
            </a:r>
            <a:endParaRPr lang="zh-CN" altLang="en-US" sz="4000" dirty="0">
              <a:latin typeface="Agency FB" panose="020B0503020202020204" pitchFamily="34" charset="0"/>
            </a:endParaRPr>
          </a:p>
        </p:txBody>
      </p:sp>
      <p:sp>
        <p:nvSpPr>
          <p:cNvPr id="23" name="文本框 22" descr="e7d195523061f1c021b92b3d25e54ab5e788c0576048880950C3AFFA1066A7153250F1349197BA8C5246BA9D557EC0274B8DA272D2431748978789E76D2CD7D1F11E7447C1D163F5D9CA1CD35DC7B6F0026C6BB43698AE8A1A50A3B34DA472CDA8898A116D2621F720577CEB1EC5AE786B3A577EC3E762EF9351D5FE95BB5FD00056FCA016A5904C"/>
          <p:cNvSpPr txBox="1"/>
          <p:nvPr/>
        </p:nvSpPr>
        <p:spPr>
          <a:xfrm>
            <a:off x="5084618" y="1323476"/>
            <a:ext cx="3754699" cy="646331"/>
          </a:xfrm>
          <a:prstGeom prst="rect">
            <a:avLst/>
          </a:prstGeom>
          <a:noFill/>
        </p:spPr>
        <p:txBody>
          <a:bodyPr wrap="square" rtlCol="0">
            <a:spAutoFit/>
          </a:bodyPr>
          <a:lstStyle/>
          <a:p>
            <a:r>
              <a:rPr lang="zh-CN" altLang="en-US" sz="3600" b="1" dirty="0" smtClean="0">
                <a:solidFill>
                  <a:schemeClr val="accent3"/>
                </a:solidFill>
                <a:latin typeface="黑体" pitchFamily="49" charset="-122"/>
                <a:ea typeface="黑体" pitchFamily="49" charset="-122"/>
                <a:cs typeface="Arial Unicode MS" pitchFamily="34" charset="-122"/>
              </a:rPr>
              <a:t>背景与问题</a:t>
            </a:r>
            <a:endParaRPr lang="en-US" altLang="zh-CN" sz="3600" b="1" dirty="0" smtClean="0">
              <a:solidFill>
                <a:schemeClr val="accent3"/>
              </a:solidFill>
              <a:latin typeface="黑体" pitchFamily="49" charset="-122"/>
              <a:ea typeface="黑体" pitchFamily="49" charset="-122"/>
              <a:cs typeface="Arial Unicode MS" pitchFamily="34" charset="-122"/>
            </a:endParaRPr>
          </a:p>
        </p:txBody>
      </p:sp>
      <p:sp>
        <p:nvSpPr>
          <p:cNvPr id="24" name="文本框 23" descr="e7d195523061f1c021b92b3d25e54ab5e788c0576048880950C3AFFA1066A7153250F1349197BA8C5246BA9D557EC0274B8DA272D2431748978789E76D2CD7D1F11E7447C1D163F5D9CA1CD35DC7B6F0026C6BB43698AE8A1A50A3B34DA472CDA8898A116D2621F720577CEB1EC5AE786B3A577EC3E762EF9351D5FE95BB5FD00056FCA016A5904C"/>
          <p:cNvSpPr txBox="1"/>
          <p:nvPr/>
        </p:nvSpPr>
        <p:spPr>
          <a:xfrm>
            <a:off x="4987637" y="2273152"/>
            <a:ext cx="6719454" cy="1200329"/>
          </a:xfrm>
          <a:prstGeom prst="rect">
            <a:avLst/>
          </a:prstGeom>
          <a:noFill/>
        </p:spPr>
        <p:txBody>
          <a:bodyPr wrap="square" rtlCol="0">
            <a:spAutoFit/>
          </a:bodyPr>
          <a:lstStyle/>
          <a:p>
            <a:r>
              <a:rPr lang="en-US" altLang="zh-CN" sz="3600" b="1" dirty="0" smtClean="0">
                <a:solidFill>
                  <a:schemeClr val="accent3"/>
                </a:solidFill>
                <a:latin typeface="Times New Roman" pitchFamily="18" charset="0"/>
                <a:ea typeface="黑体" pitchFamily="49" charset="-122"/>
                <a:cs typeface="Times New Roman" pitchFamily="18" charset="0"/>
              </a:rPr>
              <a:t>SCT </a:t>
            </a:r>
            <a:r>
              <a:rPr lang="zh-CN" altLang="en-US" sz="3600" b="1" dirty="0" smtClean="0">
                <a:solidFill>
                  <a:schemeClr val="accent3"/>
                </a:solidFill>
                <a:latin typeface="Times New Roman" pitchFamily="18" charset="0"/>
                <a:ea typeface="黑体" pitchFamily="49" charset="-122"/>
                <a:cs typeface="Times New Roman" pitchFamily="18" charset="0"/>
              </a:rPr>
              <a:t>、</a:t>
            </a:r>
            <a:r>
              <a:rPr lang="zh-CN" altLang="en-US" sz="3600" b="1" dirty="0" smtClean="0">
                <a:solidFill>
                  <a:schemeClr val="accent3"/>
                </a:solidFill>
                <a:latin typeface="黑体" pitchFamily="49" charset="-122"/>
                <a:ea typeface="黑体" pitchFamily="49" charset="-122"/>
                <a:cs typeface="Arial Unicode MS" pitchFamily="34" charset="-122"/>
              </a:rPr>
              <a:t>外</a:t>
            </a:r>
            <a:r>
              <a:rPr lang="en-US" altLang="zh-CN" sz="3600" b="1" dirty="0" smtClean="0">
                <a:solidFill>
                  <a:schemeClr val="accent3"/>
                </a:solidFill>
                <a:latin typeface="黑体" pitchFamily="49" charset="-122"/>
                <a:ea typeface="黑体" pitchFamily="49" charset="-122"/>
                <a:cs typeface="Arial Unicode MS" pitchFamily="34" charset="-122"/>
              </a:rPr>
              <a:t>/</a:t>
            </a:r>
            <a:r>
              <a:rPr lang="zh-CN" altLang="en-US" sz="3600" b="1" dirty="0" smtClean="0">
                <a:solidFill>
                  <a:schemeClr val="accent3"/>
                </a:solidFill>
                <a:latin typeface="黑体" pitchFamily="49" charset="-122"/>
                <a:ea typeface="黑体" pitchFamily="49" charset="-122"/>
                <a:cs typeface="Arial Unicode MS" pitchFamily="34" charset="-122"/>
              </a:rPr>
              <a:t>二语学习及写作能力</a:t>
            </a:r>
            <a:endParaRPr lang="en-US" altLang="zh-CN" sz="3600" b="1" dirty="0" smtClean="0">
              <a:solidFill>
                <a:schemeClr val="accent3"/>
              </a:solidFill>
              <a:latin typeface="黑体" pitchFamily="49" charset="-122"/>
              <a:ea typeface="黑体" pitchFamily="49" charset="-122"/>
              <a:cs typeface="Arial Unicode MS" pitchFamily="34" charset="-122"/>
            </a:endParaRPr>
          </a:p>
          <a:p>
            <a:r>
              <a:rPr lang="zh-CN" altLang="en-US" sz="3600" b="1" dirty="0" smtClean="0">
                <a:solidFill>
                  <a:schemeClr val="accent3"/>
                </a:solidFill>
                <a:latin typeface="黑体" pitchFamily="49" charset="-122"/>
                <a:ea typeface="黑体" pitchFamily="49" charset="-122"/>
                <a:cs typeface="Arial Unicode MS" pitchFamily="34" charset="-122"/>
              </a:rPr>
              <a:t>的发展</a:t>
            </a:r>
            <a:endParaRPr lang="en-US" altLang="zh-CN" sz="3600" dirty="0" smtClean="0">
              <a:solidFill>
                <a:schemeClr val="accent3"/>
              </a:solidFill>
              <a:latin typeface="黑体" pitchFamily="49" charset="-122"/>
              <a:ea typeface="黑体" pitchFamily="49" charset="-122"/>
            </a:endParaRPr>
          </a:p>
        </p:txBody>
      </p:sp>
      <p:sp>
        <p:nvSpPr>
          <p:cNvPr id="25" name="文本框 24" descr="e7d195523061f1c021b92b3d25e54ab5e788c0576048880950C3AFFA1066A7153250F1349197BA8C5246BA9D557EC0274B8DA272D2431748978789E76D2CD7D1F11E7447C1D163F5D9CA1CD35DC7B6F0026C6BB43698AE8A1A50A3B34DA472CDA8898A116D2621F720577CEB1EC5AE786B3A577EC3E762EF9351D5FE95BB5FD00056FCA016A5904C"/>
          <p:cNvSpPr txBox="1"/>
          <p:nvPr/>
        </p:nvSpPr>
        <p:spPr>
          <a:xfrm>
            <a:off x="5029200" y="3693883"/>
            <a:ext cx="4474905" cy="646331"/>
          </a:xfrm>
          <a:prstGeom prst="rect">
            <a:avLst/>
          </a:prstGeom>
          <a:noFill/>
        </p:spPr>
        <p:txBody>
          <a:bodyPr wrap="square" rtlCol="0">
            <a:spAutoFit/>
          </a:bodyPr>
          <a:lstStyle/>
          <a:p>
            <a:r>
              <a:rPr lang="zh-CN" altLang="en-US" sz="3600" b="1" dirty="0" smtClean="0">
                <a:solidFill>
                  <a:schemeClr val="accent3"/>
                </a:solidFill>
                <a:latin typeface="黑体" pitchFamily="49" charset="-122"/>
                <a:ea typeface="黑体" pitchFamily="49" charset="-122"/>
                <a:cs typeface="Arial Unicode MS" pitchFamily="34" charset="-122"/>
              </a:rPr>
              <a:t>写作课程改造与实施</a:t>
            </a:r>
            <a:endParaRPr lang="en-US" altLang="zh-CN" sz="3600" b="1" dirty="0" smtClean="0">
              <a:solidFill>
                <a:schemeClr val="accent3"/>
              </a:solidFill>
              <a:latin typeface="黑体" pitchFamily="49" charset="-122"/>
              <a:ea typeface="黑体" pitchFamily="49" charset="-122"/>
              <a:cs typeface="Arial Unicode MS" pitchFamily="34" charset="-122"/>
            </a:endParaRPr>
          </a:p>
        </p:txBody>
      </p:sp>
      <p:sp>
        <p:nvSpPr>
          <p:cNvPr id="26" name="文本框 25" descr="e7d195523061f1c021b92b3d25e54ab5e788c0576048880950C3AFFA1066A7153250F1349197BA8C5246BA9D557EC0274B8DA272D2431748978789E76D2CD7D1F11E7447C1D163F5D9CA1CD35DC7B6F0026C6BB43698AE8A1A50A3B34DA472CDA8898A116D2621F720577CEB1EC5AE786B3A577EC3E762EF9351D5FE95BB5FD00056FCA016A5904C"/>
          <p:cNvSpPr txBox="1"/>
          <p:nvPr/>
        </p:nvSpPr>
        <p:spPr>
          <a:xfrm>
            <a:off x="5084619" y="4782104"/>
            <a:ext cx="4391778" cy="646331"/>
          </a:xfrm>
          <a:prstGeom prst="rect">
            <a:avLst/>
          </a:prstGeom>
          <a:noFill/>
        </p:spPr>
        <p:txBody>
          <a:bodyPr wrap="square" rtlCol="0">
            <a:spAutoFit/>
          </a:bodyPr>
          <a:lstStyle/>
          <a:p>
            <a:r>
              <a:rPr lang="zh-CN" altLang="en-US" sz="3600" b="1" dirty="0" smtClean="0">
                <a:solidFill>
                  <a:schemeClr val="accent3"/>
                </a:solidFill>
                <a:latin typeface="黑体" pitchFamily="49" charset="-122"/>
                <a:ea typeface="黑体" pitchFamily="49" charset="-122"/>
                <a:cs typeface="Arial Unicode MS" pitchFamily="34" charset="-122"/>
              </a:rPr>
              <a:t>问题与思考</a:t>
            </a:r>
            <a:endParaRPr lang="en-US" altLang="zh-CN" sz="3600" b="1" dirty="0" smtClean="0">
              <a:solidFill>
                <a:schemeClr val="accent3"/>
              </a:solidFill>
              <a:latin typeface="黑体" pitchFamily="49" charset="-122"/>
              <a:ea typeface="黑体" pitchFamily="49" charset="-122"/>
              <a:cs typeface="Arial Unicode MS" pitchFamily="34" charset="-122"/>
            </a:endParaRPr>
          </a:p>
        </p:txBody>
      </p:sp>
      <p:sp>
        <p:nvSpPr>
          <p:cNvPr id="2" name="e7d195523061f1c0" descr="e7d195523061f1c021b92b3d25e54ab5e788c0576048880950C3AFFA1066A7153250F1349197BA8C5246BA9D557EC0274B8DA272D2431748978789E76D2CD7D1F11E7447C1D163F5D9CA1CD35DC7B6F0026C6BB43698AE8A1A50A3B34DA472CDA8898A116D2621F720577CEB1EC5AE786B3A577EC3E762EF9351D5FE95BB5FD00056FCA016A5904C" hidden="1"/>
          <p:cNvSpPr txBox="1"/>
          <p:nvPr/>
        </p:nvSpPr>
        <p:spPr>
          <a:xfrm>
            <a:off x="-355600" y="1803400"/>
            <a:ext cx="262251" cy="1016000"/>
          </a:xfrm>
          <a:prstGeom prst="rect">
            <a:avLst/>
          </a:prstGeom>
          <a:noFill/>
        </p:spPr>
        <p:txBody>
          <a:bodyPr vert="wordArtVert" rtlCol="0">
            <a:spAutoFit/>
          </a:bodyPr>
          <a:lstStyle/>
          <a:p>
            <a:r>
              <a:rPr lang="en-US" altLang="zh-CN" sz="100" smtClean="0"/>
              <a:t>e7d195523061f1c021b92b3d25e54ab5e788c0576048880950C3AFFA1066A7153250F1349197BA8C5246BA9D557EC0274B8DA272D2431748978789E76D2CD7D1F11E7447C1D163F5D9CA1CD35DC7B6F0026C6BB43698AE8A1A50A3B34DA472CDA8898A116D2621F720577CEB1EC5AE786B3A577EC3E762EF9351D5FE95BB5FD00056FCA016A5904C</a:t>
            </a:r>
            <a:endParaRPr lang="zh-CN" altLang="en-US" sz="100"/>
          </a:p>
        </p:txBody>
      </p:sp>
      <p:sp>
        <p:nvSpPr>
          <p:cNvPr id="15" name="六边形 14" descr="e7d195523061f1c021b92b3d25e54ab5e788c0576048880950C3AFFA1066A7153250F1349197BA8C5246BA9D557EC0274B8DA272D2431748978789E76D2CD7D1F11E7447C1D163F5D9CA1CD35DC7B6F0026C6BB43698AE8A1A50A3B34DA472CDA8898A116D2621F720577CEB1EC5AE786B3A577EC3E762EF9351D5FE95BB5FD00056FCA016A5904C"/>
          <p:cNvSpPr/>
          <p:nvPr/>
        </p:nvSpPr>
        <p:spPr>
          <a:xfrm>
            <a:off x="528374" y="2384833"/>
            <a:ext cx="2422468" cy="2088334"/>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smtClean="0">
                <a:latin typeface="黑体" pitchFamily="49" charset="-122"/>
                <a:ea typeface="黑体" pitchFamily="49" charset="-122"/>
              </a:rPr>
              <a:t>提 要</a:t>
            </a:r>
            <a:endParaRPr lang="zh-CN" altLang="en-US" sz="4400" b="1" dirty="0">
              <a:latin typeface="黑体" pitchFamily="49" charset="-122"/>
              <a:ea typeface="黑体" pitchFamily="49" charset="-122"/>
            </a:endParaRPr>
          </a:p>
        </p:txBody>
      </p:sp>
      <p:grpSp>
        <p:nvGrpSpPr>
          <p:cNvPr id="27" name="组合 26"/>
          <p:cNvGrpSpPr/>
          <p:nvPr/>
        </p:nvGrpSpPr>
        <p:grpSpPr>
          <a:xfrm>
            <a:off x="0" y="-1664915"/>
            <a:ext cx="12192000" cy="1320800"/>
            <a:chOff x="0" y="7507131"/>
            <a:chExt cx="12192000" cy="1320800"/>
          </a:xfrm>
        </p:grpSpPr>
        <p:sp>
          <p:nvSpPr>
            <p:cNvPr id="28" name="矩形 27"/>
            <p:cNvSpPr/>
            <p:nvPr>
              <p:custDataLst>
                <p:tags r:id="rId1"/>
              </p:custDataLst>
            </p:nvPr>
          </p:nvSpPr>
          <p:spPr>
            <a:xfrm>
              <a:off x="0" y="7507131"/>
              <a:ext cx="12192000" cy="1320800"/>
            </a:xfrm>
            <a:prstGeom prst="rect">
              <a:avLst/>
            </a:prstGeom>
            <a:solidFill>
              <a:srgbClr val="2F3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rgbClr val="00F37D"/>
                </a:solidFill>
                <a:latin typeface="微软雅黑" panose="020B0503020204020204" pitchFamily="34" charset="-122"/>
                <a:ea typeface="微软雅黑" panose="020B0503020204020204" pitchFamily="34" charset="-122"/>
              </a:endParaRPr>
            </a:p>
          </p:txBody>
        </p:sp>
        <p:sp>
          <p:nvSpPr>
            <p:cNvPr id="29" name="矩形 28"/>
            <p:cNvSpPr/>
            <p:nvPr/>
          </p:nvSpPr>
          <p:spPr>
            <a:xfrm>
              <a:off x="541421" y="7679249"/>
              <a:ext cx="6096000" cy="923330"/>
            </a:xfrm>
            <a:prstGeom prst="rect">
              <a:avLst/>
            </a:prstGeom>
          </p:spPr>
          <p:txBody>
            <a:bodyPr>
              <a:spAutoFit/>
            </a:bodyPr>
            <a:lstStyle/>
            <a:p>
              <a:r>
                <a:rPr lang="zh-CN" altLang="en-US" dirty="0">
                  <a:solidFill>
                    <a:schemeClr val="bg1"/>
                  </a:solidFill>
                  <a:latin typeface="微软雅黑" panose="020B0503020204020204" pitchFamily="34" charset="-122"/>
                  <a:ea typeface="微软雅黑" panose="020B0503020204020204" pitchFamily="34" charset="-122"/>
                </a:rPr>
                <a:t>读书派</a:t>
              </a:r>
              <a:r>
                <a:rPr lang="en-US" altLang="zh-CN" dirty="0">
                  <a:solidFill>
                    <a:schemeClr val="bg1"/>
                  </a:solidFill>
                  <a:latin typeface="微软雅黑" panose="020B0503020204020204" pitchFamily="34" charset="-122"/>
                  <a:ea typeface="微软雅黑" panose="020B0503020204020204" pitchFamily="34" charset="-122"/>
                </a:rPr>
                <a:t>booklist</a:t>
              </a:r>
              <a:r>
                <a:rPr lang="zh-CN" altLang="en-US" dirty="0">
                  <a:solidFill>
                    <a:schemeClr val="bg1"/>
                  </a:solidFill>
                  <a:latin typeface="微软雅黑" panose="020B0503020204020204" pitchFamily="34" charset="-122"/>
                  <a:ea typeface="微软雅黑" panose="020B0503020204020204" pitchFamily="34" charset="-122"/>
                </a:rPr>
                <a:t>免费出品</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禁止任何二次</a:t>
              </a:r>
              <a:r>
                <a:rPr lang="zh-CN" altLang="en-US" dirty="0" smtClean="0">
                  <a:solidFill>
                    <a:schemeClr val="bg1"/>
                  </a:solidFill>
                  <a:latin typeface="微软雅黑" panose="020B0503020204020204" pitchFamily="34" charset="-122"/>
                  <a:ea typeface="微软雅黑" panose="020B0503020204020204" pitchFamily="34" charset="-122"/>
                </a:rPr>
                <a:t>分享、售卖</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本人法律专业，请勿</a:t>
              </a:r>
              <a:r>
                <a:rPr lang="zh-CN" altLang="en-US" dirty="0" smtClean="0">
                  <a:solidFill>
                    <a:schemeClr val="bg1"/>
                  </a:solidFill>
                  <a:latin typeface="微软雅黑" panose="020B0503020204020204" pitchFamily="34" charset="-122"/>
                  <a:ea typeface="微软雅黑" panose="020B0503020204020204" pitchFamily="34" charset="-122"/>
                </a:rPr>
                <a:t>以身试法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228600" y="7688179"/>
              <a:ext cx="84221" cy="950495"/>
            </a:xfrm>
            <a:prstGeom prst="rect">
              <a:avLst/>
            </a:prstGeom>
            <a:solidFill>
              <a:srgbClr val="00F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5454567" y="7679249"/>
              <a:ext cx="6096000" cy="923330"/>
            </a:xfrm>
            <a:prstGeom prst="rect">
              <a:avLst/>
            </a:prstGeom>
          </p:spPr>
          <p:txBody>
            <a:bodyPr>
              <a:spAutoFit/>
            </a:bodyPr>
            <a:lstStyle/>
            <a:p>
              <a:pPr algn="r"/>
              <a:r>
                <a:rPr lang="zh-CN" altLang="en-US" dirty="0">
                  <a:solidFill>
                    <a:schemeClr val="bg1"/>
                  </a:solidFill>
                  <a:latin typeface="微软雅黑" panose="020B0503020204020204" pitchFamily="34" charset="-122"/>
                  <a:ea typeface="微软雅黑" panose="020B0503020204020204" pitchFamily="34" charset="-122"/>
                </a:rPr>
                <a:t>读书派</a:t>
              </a:r>
              <a:r>
                <a:rPr lang="en-US" altLang="zh-CN" dirty="0">
                  <a:solidFill>
                    <a:schemeClr val="bg1"/>
                  </a:solidFill>
                  <a:latin typeface="微软雅黑" panose="020B0503020204020204" pitchFamily="34" charset="-122"/>
                  <a:ea typeface="微软雅黑" panose="020B0503020204020204" pitchFamily="34" charset="-122"/>
                </a:rPr>
                <a:t>booklist</a:t>
              </a:r>
              <a:r>
                <a:rPr lang="zh-CN" altLang="en-US" dirty="0">
                  <a:solidFill>
                    <a:schemeClr val="bg1"/>
                  </a:solidFill>
                  <a:latin typeface="微软雅黑" panose="020B0503020204020204" pitchFamily="34" charset="-122"/>
                  <a:ea typeface="微软雅黑" panose="020B0503020204020204" pitchFamily="34" charset="-122"/>
                </a:rPr>
                <a:t>免费出品</a:t>
              </a:r>
              <a:endParaRPr lang="en-US" altLang="zh-CN" dirty="0">
                <a:solidFill>
                  <a:schemeClr val="bg1"/>
                </a:solidFill>
                <a:latin typeface="微软雅黑" panose="020B0503020204020204" pitchFamily="34" charset="-122"/>
                <a:ea typeface="微软雅黑" panose="020B0503020204020204" pitchFamily="34" charset="-122"/>
              </a:endParaRPr>
            </a:p>
            <a:p>
              <a:pPr algn="r"/>
              <a:r>
                <a:rPr lang="zh-CN" altLang="en-US" dirty="0">
                  <a:solidFill>
                    <a:schemeClr val="bg1"/>
                  </a:solidFill>
                  <a:latin typeface="微软雅黑" panose="020B0503020204020204" pitchFamily="34" charset="-122"/>
                  <a:ea typeface="微软雅黑" panose="020B0503020204020204" pitchFamily="34" charset="-122"/>
                </a:rPr>
                <a:t>这</a:t>
              </a:r>
              <a:r>
                <a:rPr lang="zh-CN" altLang="en-US" dirty="0" smtClean="0">
                  <a:solidFill>
                    <a:schemeClr val="bg1"/>
                  </a:solidFill>
                  <a:latin typeface="微软雅黑" panose="020B0503020204020204" pitchFamily="34" charset="-122"/>
                  <a:ea typeface="微软雅黑" panose="020B0503020204020204" pitchFamily="34" charset="-122"/>
                </a:rPr>
                <a:t>部分内容不影响</a:t>
              </a:r>
              <a:r>
                <a:rPr lang="en-US" altLang="zh-CN" dirty="0" smtClean="0">
                  <a:solidFill>
                    <a:schemeClr val="bg1"/>
                  </a:solidFill>
                  <a:latin typeface="微软雅黑" panose="020B0503020204020204" pitchFamily="34" charset="-122"/>
                  <a:ea typeface="微软雅黑" panose="020B0503020204020204" pitchFamily="34" charset="-122"/>
                </a:rPr>
                <a:t>PPT</a:t>
              </a:r>
              <a:r>
                <a:rPr lang="zh-CN" altLang="en-US" dirty="0" smtClean="0">
                  <a:solidFill>
                    <a:schemeClr val="bg1"/>
                  </a:solidFill>
                  <a:latin typeface="微软雅黑" panose="020B0503020204020204" pitchFamily="34" charset="-122"/>
                  <a:ea typeface="微软雅黑" panose="020B0503020204020204" pitchFamily="34" charset="-122"/>
                </a:rPr>
                <a:t>播放</a:t>
              </a:r>
              <a:endParaRPr lang="en-US" altLang="zh-CN" dirty="0" smtClean="0">
                <a:solidFill>
                  <a:schemeClr val="bg1"/>
                </a:solidFill>
                <a:latin typeface="微软雅黑" panose="020B0503020204020204" pitchFamily="34" charset="-122"/>
                <a:ea typeface="微软雅黑" panose="020B0503020204020204" pitchFamily="34" charset="-122"/>
              </a:endParaRPr>
            </a:p>
            <a:p>
              <a:pPr algn="r"/>
              <a:r>
                <a:rPr lang="zh-CN" altLang="en-US" dirty="0" smtClean="0">
                  <a:solidFill>
                    <a:schemeClr val="bg1"/>
                  </a:solidFill>
                  <a:latin typeface="微软雅黑" panose="020B0503020204020204" pitchFamily="34" charset="-122"/>
                  <a:ea typeface="微软雅黑" panose="020B0503020204020204" pitchFamily="34" charset="-122"/>
                </a:rPr>
                <a:t>尊重原创，请勿以身试法，二次分享或倒卖</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2" name="矩形 31"/>
            <p:cNvSpPr/>
            <p:nvPr/>
          </p:nvSpPr>
          <p:spPr>
            <a:xfrm>
              <a:off x="11779167" y="7688179"/>
              <a:ext cx="84221" cy="950495"/>
            </a:xfrm>
            <a:prstGeom prst="rect">
              <a:avLst/>
            </a:prstGeom>
            <a:solidFill>
              <a:srgbClr val="00F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p>
          </p:txBody>
        </p:sp>
      </p:grpSp>
    </p:spTree>
    <p:extLst>
      <p:ext uri="{BB962C8B-B14F-4D97-AF65-F5344CB8AC3E}">
        <p14:creationId xmlns="" xmlns:p14="http://schemas.microsoft.com/office/powerpoint/2010/main" val="268844948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ChangeArrowheads="1"/>
          </p:cNvSpPr>
          <p:nvPr/>
        </p:nvSpPr>
        <p:spPr bwMode="auto">
          <a:xfrm>
            <a:off x="1066607" y="0"/>
            <a:ext cx="10945283" cy="1692771"/>
          </a:xfrm>
          <a:prstGeom prst="rect">
            <a:avLst/>
          </a:prstGeom>
          <a:noFill/>
          <a:ln w="9525">
            <a:noFill/>
            <a:miter lim="800000"/>
            <a:headEnd/>
            <a:tailEnd/>
          </a:ln>
        </p:spPr>
        <p:txBody>
          <a:bodyPr>
            <a:spAutoFit/>
          </a:bodyPr>
          <a:lstStyle/>
          <a:p>
            <a:pPr algn="ctr"/>
            <a:endParaRPr lang="en-US" altLang="zh-CN" sz="2800" b="1" dirty="0">
              <a:latin typeface="黑体" pitchFamily="49" charset="-122"/>
              <a:ea typeface="黑体" pitchFamily="49" charset="-122"/>
            </a:endParaRPr>
          </a:p>
          <a:p>
            <a:pPr algn="ctr"/>
            <a:r>
              <a:rPr lang="zh-CN" altLang="en-US" sz="4800" b="1" dirty="0" smtClean="0">
                <a:solidFill>
                  <a:schemeClr val="tx2"/>
                </a:solidFill>
                <a:latin typeface="黑体" pitchFamily="49" charset="-122"/>
                <a:ea typeface="黑体" pitchFamily="49" charset="-122"/>
              </a:rPr>
              <a:t>英语学院写作课程（</a:t>
            </a:r>
            <a:r>
              <a:rPr lang="en-US" altLang="zh-CN" sz="4800" b="1" dirty="0" smtClean="0">
                <a:solidFill>
                  <a:schemeClr val="tx2"/>
                </a:solidFill>
                <a:latin typeface="黑体" pitchFamily="49" charset="-122"/>
                <a:ea typeface="黑体" pitchFamily="49" charset="-122"/>
              </a:rPr>
              <a:t>2006-2017</a:t>
            </a:r>
            <a:r>
              <a:rPr lang="zh-CN" altLang="en-US" sz="4800" b="1" dirty="0" smtClean="0">
                <a:solidFill>
                  <a:schemeClr val="tx2"/>
                </a:solidFill>
                <a:latin typeface="黑体" pitchFamily="49" charset="-122"/>
                <a:ea typeface="黑体" pitchFamily="49" charset="-122"/>
              </a:rPr>
              <a:t>）</a:t>
            </a:r>
            <a:endParaRPr lang="en-US" altLang="zh-CN" sz="4800" b="1" dirty="0">
              <a:solidFill>
                <a:schemeClr val="tx2"/>
              </a:solidFill>
              <a:latin typeface="黑体" pitchFamily="49" charset="-122"/>
              <a:ea typeface="黑体" pitchFamily="49" charset="-122"/>
            </a:endParaRPr>
          </a:p>
          <a:p>
            <a:pPr algn="ctr"/>
            <a:endParaRPr lang="zh-CN" altLang="en-US" sz="2800" b="1" dirty="0">
              <a:latin typeface="黑体" pitchFamily="49" charset="-122"/>
              <a:ea typeface="黑体" pitchFamily="49" charset="-122"/>
            </a:endParaRPr>
          </a:p>
        </p:txBody>
      </p:sp>
      <p:graphicFrame>
        <p:nvGraphicFramePr>
          <p:cNvPr id="2" name="表格 1"/>
          <p:cNvGraphicFramePr>
            <a:graphicFrameLocks noGrp="1"/>
          </p:cNvGraphicFramePr>
          <p:nvPr/>
        </p:nvGraphicFramePr>
        <p:xfrm>
          <a:off x="387926" y="1316181"/>
          <a:ext cx="11457709" cy="5306291"/>
        </p:xfrm>
        <a:graphic>
          <a:graphicData uri="http://schemas.openxmlformats.org/drawingml/2006/table">
            <a:tbl>
              <a:tblPr/>
              <a:tblGrid>
                <a:gridCol w="1565524"/>
                <a:gridCol w="1367583"/>
                <a:gridCol w="1367583"/>
                <a:gridCol w="1367583"/>
                <a:gridCol w="1367583"/>
                <a:gridCol w="1224827"/>
                <a:gridCol w="1224827"/>
                <a:gridCol w="1121657"/>
                <a:gridCol w="850542"/>
              </a:tblGrid>
              <a:tr h="660107">
                <a:tc rowSpan="2">
                  <a:txBody>
                    <a:bodyPr/>
                    <a:lstStyle/>
                    <a:p>
                      <a:pPr algn="ctr">
                        <a:spcAft>
                          <a:spcPts val="0"/>
                        </a:spcAft>
                      </a:pPr>
                      <a:r>
                        <a:rPr lang="zh-CN" sz="2800" b="1" dirty="0">
                          <a:solidFill>
                            <a:schemeClr val="accent1"/>
                          </a:solidFill>
                          <a:latin typeface="宋体" pitchFamily="2" charset="-122"/>
                          <a:ea typeface="宋体" pitchFamily="2" charset="-122"/>
                          <a:cs typeface="Times New Roman"/>
                        </a:rPr>
                        <a:t>时间段</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8">
                  <a:txBody>
                    <a:bodyPr/>
                    <a:lstStyle/>
                    <a:p>
                      <a:pPr algn="ctr">
                        <a:spcAft>
                          <a:spcPts val="0"/>
                        </a:spcAft>
                      </a:pPr>
                      <a:r>
                        <a:rPr lang="zh-CN" sz="2800" b="1" dirty="0">
                          <a:solidFill>
                            <a:schemeClr val="accent1"/>
                          </a:solidFill>
                          <a:latin typeface="宋体" pitchFamily="2" charset="-122"/>
                          <a:ea typeface="宋体" pitchFamily="2" charset="-122"/>
                          <a:cs typeface="Times New Roman"/>
                        </a:rPr>
                        <a:t>学</a:t>
                      </a:r>
                      <a:r>
                        <a:rPr lang="en-US" sz="2800" b="1" dirty="0">
                          <a:solidFill>
                            <a:schemeClr val="accent1"/>
                          </a:solidFill>
                          <a:latin typeface="宋体" pitchFamily="2" charset="-122"/>
                          <a:ea typeface="宋体" pitchFamily="2" charset="-122"/>
                          <a:cs typeface="Times New Roman"/>
                        </a:rPr>
                        <a:t>          </a:t>
                      </a:r>
                      <a:r>
                        <a:rPr lang="zh-CN" sz="2800" b="1" dirty="0">
                          <a:solidFill>
                            <a:schemeClr val="accent1"/>
                          </a:solidFill>
                          <a:latin typeface="宋体" pitchFamily="2" charset="-122"/>
                          <a:ea typeface="宋体" pitchFamily="2" charset="-122"/>
                          <a:cs typeface="Times New Roman"/>
                        </a:rPr>
                        <a:t>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90724">
                <a:tc vMerge="1">
                  <a:txBody>
                    <a:bodyPr/>
                    <a:lstStyle/>
                    <a:p>
                      <a:endParaRPr lang="zh-CN" altLang="en-US"/>
                    </a:p>
                  </a:txBody>
                  <a:tcPr/>
                </a:tc>
                <a:tc>
                  <a:txBody>
                    <a:bodyPr/>
                    <a:lstStyle/>
                    <a:p>
                      <a:pPr algn="ctr">
                        <a:spcAft>
                          <a:spcPts val="0"/>
                        </a:spcAft>
                      </a:pPr>
                      <a:r>
                        <a:rPr lang="en-US" sz="2400" b="1" dirty="0">
                          <a:latin typeface="楷体"/>
                          <a:ea typeface="宋体"/>
                          <a:cs typeface="Times New Roman"/>
                        </a:rPr>
                        <a:t>1</a:t>
                      </a:r>
                      <a:endParaRPr lang="zh-CN" sz="2400" b="1"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en-US" sz="2400" b="1" dirty="0">
                          <a:latin typeface="楷体"/>
                          <a:ea typeface="宋体"/>
                          <a:cs typeface="Times New Roman"/>
                        </a:rPr>
                        <a:t>2</a:t>
                      </a:r>
                      <a:endParaRPr lang="zh-CN" sz="2400" b="1"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en-US" sz="2400" b="1">
                          <a:latin typeface="楷体"/>
                          <a:ea typeface="宋体"/>
                          <a:cs typeface="Times New Roman"/>
                        </a:rPr>
                        <a:t>3</a:t>
                      </a:r>
                      <a:endParaRPr lang="zh-CN" sz="2400" b="1">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en-US" sz="2400" b="1">
                          <a:latin typeface="楷体"/>
                          <a:ea typeface="宋体"/>
                          <a:cs typeface="Times New Roman"/>
                        </a:rPr>
                        <a:t>4</a:t>
                      </a:r>
                      <a:endParaRPr lang="zh-CN" sz="2400" b="1">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en-US" sz="2400" b="1">
                          <a:latin typeface="楷体"/>
                          <a:ea typeface="宋体"/>
                          <a:cs typeface="Times New Roman"/>
                        </a:rPr>
                        <a:t>5</a:t>
                      </a:r>
                      <a:endParaRPr lang="zh-CN" sz="2400" b="1">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en-US" sz="2400" b="1">
                          <a:latin typeface="楷体"/>
                          <a:ea typeface="宋体"/>
                          <a:cs typeface="Times New Roman"/>
                        </a:rPr>
                        <a:t>6</a:t>
                      </a:r>
                      <a:endParaRPr lang="zh-CN" sz="2400" b="1">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en-US" sz="2400" b="1">
                          <a:latin typeface="楷体"/>
                          <a:ea typeface="宋体"/>
                          <a:cs typeface="Times New Roman"/>
                        </a:rPr>
                        <a:t>7</a:t>
                      </a:r>
                      <a:endParaRPr lang="zh-CN" sz="2400" b="1">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en-US" sz="2400" b="1">
                          <a:latin typeface="楷体"/>
                          <a:ea typeface="宋体"/>
                          <a:cs typeface="Times New Roman"/>
                        </a:rPr>
                        <a:t>8</a:t>
                      </a:r>
                      <a:endParaRPr lang="zh-CN" sz="2400" b="1">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1172173">
                <a:tc>
                  <a:txBody>
                    <a:bodyPr/>
                    <a:lstStyle/>
                    <a:p>
                      <a:pPr algn="ctr">
                        <a:spcAft>
                          <a:spcPts val="0"/>
                        </a:spcAft>
                      </a:pPr>
                      <a:r>
                        <a:rPr lang="en-US" sz="2400" b="1" dirty="0">
                          <a:solidFill>
                            <a:schemeClr val="accent1"/>
                          </a:solidFill>
                          <a:latin typeface="宋体"/>
                          <a:ea typeface="宋体"/>
                          <a:cs typeface="Times New Roman"/>
                        </a:rPr>
                        <a:t>BF2008</a:t>
                      </a:r>
                      <a:r>
                        <a:rPr lang="zh-CN" sz="2400" b="1" dirty="0">
                          <a:solidFill>
                            <a:schemeClr val="accent1"/>
                          </a:solidFill>
                          <a:latin typeface="Calibri"/>
                          <a:ea typeface="宋体"/>
                          <a:cs typeface="Times New Roman"/>
                        </a:rPr>
                        <a:t>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spcAft>
                          <a:spcPts val="0"/>
                        </a:spcAft>
                      </a:pPr>
                      <a:r>
                        <a:rPr lang="zh-CN" sz="2400" b="1" dirty="0">
                          <a:solidFill>
                            <a:schemeClr val="accent1"/>
                          </a:solidFill>
                          <a:latin typeface="Calibri"/>
                          <a:ea typeface="宋体"/>
                          <a:cs typeface="Times New Roman"/>
                        </a:rPr>
                        <a:t>基础</a:t>
                      </a:r>
                    </a:p>
                    <a:p>
                      <a:pPr algn="ctr">
                        <a:spcAft>
                          <a:spcPts val="0"/>
                        </a:spcAft>
                      </a:pPr>
                      <a:r>
                        <a:rPr lang="zh-CN" sz="2400" b="1" dirty="0">
                          <a:solidFill>
                            <a:schemeClr val="accent1"/>
                          </a:solidFill>
                          <a:latin typeface="Calibri"/>
                          <a:ea typeface="宋体"/>
                          <a:cs typeface="Times New Roman"/>
                        </a:rPr>
                        <a:t>写作</a:t>
                      </a:r>
                    </a:p>
                    <a:p>
                      <a:pPr algn="ctr">
                        <a:spcAft>
                          <a:spcPts val="0"/>
                        </a:spcAft>
                      </a:pPr>
                      <a:r>
                        <a:rPr lang="zh-CN" sz="2400" b="1" dirty="0">
                          <a:solidFill>
                            <a:schemeClr val="accent1"/>
                          </a:solidFill>
                          <a:latin typeface="Calibri"/>
                          <a:ea typeface="宋体"/>
                          <a:cs typeface="Times New Roman"/>
                        </a:rPr>
                        <a:t>上</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spcAft>
                          <a:spcPts val="0"/>
                        </a:spcAft>
                      </a:pPr>
                      <a:r>
                        <a:rPr lang="zh-CN" sz="2400" b="1" dirty="0">
                          <a:solidFill>
                            <a:schemeClr val="accent1"/>
                          </a:solidFill>
                          <a:latin typeface="Calibri"/>
                          <a:ea typeface="宋体"/>
                          <a:cs typeface="Times New Roman"/>
                        </a:rPr>
                        <a:t>基础</a:t>
                      </a:r>
                    </a:p>
                    <a:p>
                      <a:pPr algn="ctr">
                        <a:spcAft>
                          <a:spcPts val="0"/>
                        </a:spcAft>
                      </a:pPr>
                      <a:r>
                        <a:rPr lang="zh-CN" sz="2400" b="1" dirty="0">
                          <a:solidFill>
                            <a:schemeClr val="accent1"/>
                          </a:solidFill>
                          <a:latin typeface="Calibri"/>
                          <a:ea typeface="宋体"/>
                          <a:cs typeface="Times New Roman"/>
                        </a:rPr>
                        <a:t>写作</a:t>
                      </a:r>
                    </a:p>
                    <a:p>
                      <a:pPr algn="ctr">
                        <a:spcAft>
                          <a:spcPts val="0"/>
                        </a:spcAft>
                      </a:pPr>
                      <a:r>
                        <a:rPr lang="zh-CN" sz="2400" b="1" dirty="0">
                          <a:solidFill>
                            <a:schemeClr val="accent1"/>
                          </a:solidFill>
                          <a:latin typeface="Calibri"/>
                          <a:ea typeface="宋体"/>
                          <a:cs typeface="Times New Roman"/>
                        </a:rPr>
                        <a:t>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spcAft>
                          <a:spcPts val="0"/>
                        </a:spcAft>
                      </a:pPr>
                      <a:r>
                        <a:rPr lang="zh-CN" sz="2400" b="1" dirty="0">
                          <a:solidFill>
                            <a:schemeClr val="accent1"/>
                          </a:solidFill>
                          <a:latin typeface="Calibri"/>
                          <a:ea typeface="宋体"/>
                          <a:cs typeface="Times New Roman"/>
                        </a:rPr>
                        <a:t>中级</a:t>
                      </a:r>
                    </a:p>
                    <a:p>
                      <a:pPr algn="ctr">
                        <a:spcAft>
                          <a:spcPts val="0"/>
                        </a:spcAft>
                      </a:pPr>
                      <a:r>
                        <a:rPr lang="zh-CN" sz="2400" b="1" dirty="0">
                          <a:solidFill>
                            <a:schemeClr val="accent1"/>
                          </a:solidFill>
                          <a:latin typeface="Calibri"/>
                          <a:ea typeface="宋体"/>
                          <a:cs typeface="Times New Roman"/>
                        </a:rPr>
                        <a:t>写作</a:t>
                      </a:r>
                    </a:p>
                    <a:p>
                      <a:pPr algn="ctr">
                        <a:spcAft>
                          <a:spcPts val="0"/>
                        </a:spcAft>
                      </a:pPr>
                      <a:r>
                        <a:rPr lang="zh-CN" sz="2400" b="1" dirty="0">
                          <a:solidFill>
                            <a:schemeClr val="accent1"/>
                          </a:solidFill>
                          <a:latin typeface="Calibri"/>
                          <a:ea typeface="宋体"/>
                          <a:cs typeface="Times New Roman"/>
                        </a:rPr>
                        <a:t>上</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spcAft>
                          <a:spcPts val="0"/>
                        </a:spcAft>
                      </a:pPr>
                      <a:r>
                        <a:rPr lang="zh-CN" sz="2400" b="1" dirty="0">
                          <a:solidFill>
                            <a:schemeClr val="accent1"/>
                          </a:solidFill>
                          <a:latin typeface="Calibri"/>
                          <a:ea typeface="宋体"/>
                          <a:cs typeface="Times New Roman"/>
                        </a:rPr>
                        <a:t>中级</a:t>
                      </a:r>
                    </a:p>
                    <a:p>
                      <a:pPr algn="ctr">
                        <a:spcAft>
                          <a:spcPts val="0"/>
                        </a:spcAft>
                      </a:pPr>
                      <a:r>
                        <a:rPr lang="zh-CN" sz="2400" b="1" dirty="0">
                          <a:solidFill>
                            <a:schemeClr val="accent1"/>
                          </a:solidFill>
                          <a:latin typeface="Calibri"/>
                          <a:ea typeface="宋体"/>
                          <a:cs typeface="Times New Roman"/>
                        </a:rPr>
                        <a:t>写作</a:t>
                      </a:r>
                    </a:p>
                    <a:p>
                      <a:pPr algn="ctr">
                        <a:spcAft>
                          <a:spcPts val="0"/>
                        </a:spcAft>
                      </a:pPr>
                      <a:r>
                        <a:rPr lang="zh-CN" sz="2400" b="1" dirty="0">
                          <a:solidFill>
                            <a:schemeClr val="accent1"/>
                          </a:solidFill>
                          <a:latin typeface="Calibri"/>
                          <a:ea typeface="宋体"/>
                          <a:cs typeface="Times New Roman"/>
                        </a:rPr>
                        <a:t>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spcAft>
                          <a:spcPts val="0"/>
                        </a:spcAft>
                      </a:pPr>
                      <a:r>
                        <a:rPr lang="zh-CN" sz="2400" b="1" dirty="0">
                          <a:solidFill>
                            <a:schemeClr val="accent1"/>
                          </a:solidFill>
                          <a:latin typeface="Calibri"/>
                          <a:ea typeface="宋体"/>
                          <a:cs typeface="Times New Roman"/>
                        </a:rPr>
                        <a:t>高级</a:t>
                      </a:r>
                    </a:p>
                    <a:p>
                      <a:pPr algn="ctr">
                        <a:spcAft>
                          <a:spcPts val="0"/>
                        </a:spcAft>
                      </a:pPr>
                      <a:r>
                        <a:rPr lang="zh-CN" sz="2400" b="1" dirty="0">
                          <a:solidFill>
                            <a:schemeClr val="accent1"/>
                          </a:solidFill>
                          <a:latin typeface="Calibri"/>
                          <a:ea typeface="宋体"/>
                          <a:cs typeface="Times New Roman"/>
                        </a:rPr>
                        <a:t>写作</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spcAft>
                          <a:spcPts val="0"/>
                        </a:spcAft>
                      </a:pPr>
                      <a:endParaRPr lang="zh-CN" sz="2400" b="1" dirty="0">
                        <a:solidFill>
                          <a:schemeClr val="accent1"/>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spcAft>
                          <a:spcPts val="0"/>
                        </a:spcAft>
                      </a:pPr>
                      <a:r>
                        <a:rPr lang="zh-CN" sz="2400" b="1" dirty="0" smtClean="0">
                          <a:solidFill>
                            <a:schemeClr val="accent1"/>
                          </a:solidFill>
                          <a:latin typeface="Calibri"/>
                          <a:ea typeface="宋体"/>
                          <a:cs typeface="Times New Roman"/>
                        </a:rPr>
                        <a:t>论文</a:t>
                      </a:r>
                      <a:endParaRPr lang="en-US" altLang="zh-CN" sz="2400" b="1" dirty="0" smtClean="0">
                        <a:solidFill>
                          <a:schemeClr val="accent1"/>
                        </a:solidFill>
                        <a:latin typeface="Calibri"/>
                        <a:ea typeface="宋体"/>
                        <a:cs typeface="Times New Roman"/>
                      </a:endParaRPr>
                    </a:p>
                    <a:p>
                      <a:pPr algn="ctr">
                        <a:spcAft>
                          <a:spcPts val="0"/>
                        </a:spcAft>
                      </a:pPr>
                      <a:r>
                        <a:rPr lang="zh-CN" sz="2400" b="1" dirty="0" smtClean="0">
                          <a:solidFill>
                            <a:schemeClr val="accent1"/>
                          </a:solidFill>
                          <a:latin typeface="Calibri"/>
                          <a:ea typeface="宋体"/>
                          <a:cs typeface="Times New Roman"/>
                        </a:rPr>
                        <a:t>写作</a:t>
                      </a:r>
                      <a:endParaRPr lang="zh-CN" sz="2400" b="1" dirty="0">
                        <a:solidFill>
                          <a:schemeClr val="accent1"/>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spcAft>
                          <a:spcPts val="0"/>
                        </a:spcAft>
                      </a:pPr>
                      <a:endParaRPr lang="zh-CN" sz="2400" b="1" dirty="0">
                        <a:solidFill>
                          <a:schemeClr val="accent1"/>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r>
              <a:tr h="1172173">
                <a:tc>
                  <a:txBody>
                    <a:bodyPr/>
                    <a:lstStyle/>
                    <a:p>
                      <a:pPr algn="ctr">
                        <a:spcAft>
                          <a:spcPts val="0"/>
                        </a:spcAft>
                      </a:pPr>
                      <a:r>
                        <a:rPr lang="en-US" sz="2400" b="1" dirty="0">
                          <a:solidFill>
                            <a:schemeClr val="accent1"/>
                          </a:solidFill>
                          <a:latin typeface="宋体" pitchFamily="2" charset="-122"/>
                          <a:ea typeface="宋体" pitchFamily="2" charset="-122"/>
                          <a:cs typeface="Times New Roman"/>
                        </a:rPr>
                        <a:t>2008</a:t>
                      </a:r>
                      <a:r>
                        <a:rPr lang="zh-CN" sz="2400" b="1" dirty="0">
                          <a:solidFill>
                            <a:schemeClr val="accent1"/>
                          </a:solidFill>
                          <a:latin typeface="宋体" pitchFamily="2" charset="-122"/>
                          <a:ea typeface="宋体" pitchFamily="2" charset="-122"/>
                          <a:cs typeface="Times New Roman"/>
                        </a:rPr>
                        <a:t>秋</a:t>
                      </a:r>
                      <a:r>
                        <a:rPr lang="en-US" sz="2400" b="1" dirty="0">
                          <a:solidFill>
                            <a:schemeClr val="accent1"/>
                          </a:solidFill>
                          <a:latin typeface="宋体" pitchFamily="2" charset="-122"/>
                          <a:ea typeface="宋体" pitchFamily="2" charset="-122"/>
                          <a:cs typeface="Times New Roman"/>
                        </a:rPr>
                        <a:t>-2010</a:t>
                      </a:r>
                      <a:r>
                        <a:rPr lang="zh-CN" sz="2400" b="1" dirty="0">
                          <a:solidFill>
                            <a:schemeClr val="accent1"/>
                          </a:solidFill>
                          <a:latin typeface="宋体" pitchFamily="2" charset="-122"/>
                          <a:ea typeface="宋体" pitchFamily="2" charset="-122"/>
                          <a:cs typeface="Times New Roman"/>
                        </a:rPr>
                        <a:t>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n-US" sz="2400" b="1" dirty="0" err="1">
                          <a:solidFill>
                            <a:schemeClr val="accent1"/>
                          </a:solidFill>
                          <a:latin typeface="宋体" pitchFamily="2" charset="-122"/>
                          <a:ea typeface="宋体" pitchFamily="2" charset="-122"/>
                          <a:cs typeface="Times New Roman"/>
                        </a:rPr>
                        <a:t>基础</a:t>
                      </a:r>
                      <a:endParaRPr lang="zh-CN" sz="2400" b="1" dirty="0">
                        <a:solidFill>
                          <a:schemeClr val="accent1"/>
                        </a:solidFill>
                        <a:latin typeface="宋体" pitchFamily="2" charset="-122"/>
                        <a:ea typeface="宋体" pitchFamily="2" charset="-122"/>
                        <a:cs typeface="Times New Roman"/>
                      </a:endParaRPr>
                    </a:p>
                    <a:p>
                      <a:pPr algn="ctr">
                        <a:spcAft>
                          <a:spcPts val="0"/>
                        </a:spcAft>
                      </a:pPr>
                      <a:r>
                        <a:rPr lang="en-US" sz="2400" b="1" dirty="0" err="1">
                          <a:solidFill>
                            <a:schemeClr val="accent1"/>
                          </a:solidFill>
                          <a:latin typeface="宋体" pitchFamily="2" charset="-122"/>
                          <a:ea typeface="宋体" pitchFamily="2" charset="-122"/>
                          <a:cs typeface="Times New Roman"/>
                        </a:rPr>
                        <a:t>写作</a:t>
                      </a:r>
                      <a:endParaRPr lang="zh-CN" sz="2400" b="1" dirty="0">
                        <a:solidFill>
                          <a:schemeClr val="accent1"/>
                        </a:solidFill>
                        <a:latin typeface="宋体" pitchFamily="2" charset="-122"/>
                        <a:ea typeface="宋体" pitchFamily="2" charset="-122"/>
                        <a:cs typeface="Times New Roman"/>
                      </a:endParaRPr>
                    </a:p>
                    <a:p>
                      <a:pPr algn="ctr">
                        <a:spcAft>
                          <a:spcPts val="0"/>
                        </a:spcAft>
                      </a:pPr>
                      <a:r>
                        <a:rPr lang="en-US" sz="2400" b="1" dirty="0">
                          <a:solidFill>
                            <a:schemeClr val="accent1"/>
                          </a:solidFill>
                          <a:latin typeface="宋体" pitchFamily="2" charset="-122"/>
                          <a:ea typeface="宋体" pitchFamily="2" charset="-122"/>
                          <a:cs typeface="Times New Roman"/>
                        </a:rPr>
                        <a:t>（I）</a:t>
                      </a:r>
                      <a:endParaRPr lang="zh-CN" sz="2400" b="1" dirty="0">
                        <a:solidFill>
                          <a:schemeClr val="accent1"/>
                        </a:solidFill>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zh-CN" sz="2400" b="1" dirty="0">
                          <a:solidFill>
                            <a:schemeClr val="accent1"/>
                          </a:solidFill>
                          <a:latin typeface="宋体" pitchFamily="2" charset="-122"/>
                          <a:ea typeface="宋体" pitchFamily="2" charset="-122"/>
                          <a:cs typeface="Times New Roman"/>
                        </a:rPr>
                        <a:t>基础</a:t>
                      </a:r>
                    </a:p>
                    <a:p>
                      <a:pPr algn="ctr">
                        <a:spcAft>
                          <a:spcPts val="0"/>
                        </a:spcAft>
                      </a:pPr>
                      <a:r>
                        <a:rPr lang="zh-CN" sz="2400" b="1" dirty="0">
                          <a:solidFill>
                            <a:schemeClr val="accent1"/>
                          </a:solidFill>
                          <a:latin typeface="宋体" pitchFamily="2" charset="-122"/>
                          <a:ea typeface="宋体" pitchFamily="2" charset="-122"/>
                          <a:cs typeface="Times New Roman"/>
                        </a:rPr>
                        <a:t>写作</a:t>
                      </a:r>
                    </a:p>
                    <a:p>
                      <a:pPr algn="ctr">
                        <a:spcAft>
                          <a:spcPts val="0"/>
                        </a:spcAft>
                      </a:pPr>
                      <a:r>
                        <a:rPr lang="zh-CN" sz="2400" b="1" dirty="0">
                          <a:solidFill>
                            <a:schemeClr val="accent1"/>
                          </a:solidFill>
                          <a:latin typeface="宋体" pitchFamily="2" charset="-122"/>
                          <a:ea typeface="宋体" pitchFamily="2" charset="-122"/>
                          <a:cs typeface="Times New Roman"/>
                        </a:rPr>
                        <a:t>（</a:t>
                      </a:r>
                      <a:r>
                        <a:rPr lang="en-US" sz="2400" b="1" dirty="0">
                          <a:solidFill>
                            <a:schemeClr val="accent1"/>
                          </a:solidFill>
                          <a:latin typeface="宋体" pitchFamily="2" charset="-122"/>
                          <a:ea typeface="宋体" pitchFamily="2" charset="-122"/>
                          <a:cs typeface="Times New Roman"/>
                        </a:rPr>
                        <a:t>II</a:t>
                      </a:r>
                      <a:r>
                        <a:rPr lang="zh-CN" sz="2400" b="1" dirty="0">
                          <a:solidFill>
                            <a:schemeClr val="accent1"/>
                          </a:solidFill>
                          <a:latin typeface="宋体" pitchFamily="2" charset="-122"/>
                          <a:ea typeface="宋体" pitchFamily="2" charset="-122"/>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n-US" sz="2400" b="1" dirty="0" err="1">
                          <a:solidFill>
                            <a:schemeClr val="accent1"/>
                          </a:solidFill>
                          <a:latin typeface="宋体" pitchFamily="2" charset="-122"/>
                          <a:ea typeface="宋体" pitchFamily="2" charset="-122"/>
                          <a:cs typeface="Times New Roman"/>
                        </a:rPr>
                        <a:t>学术</a:t>
                      </a:r>
                      <a:endParaRPr lang="zh-CN" sz="2400" b="1" dirty="0">
                        <a:solidFill>
                          <a:schemeClr val="accent1"/>
                        </a:solidFill>
                        <a:latin typeface="宋体" pitchFamily="2" charset="-122"/>
                        <a:ea typeface="宋体" pitchFamily="2" charset="-122"/>
                        <a:cs typeface="Times New Roman"/>
                      </a:endParaRPr>
                    </a:p>
                    <a:p>
                      <a:pPr algn="ctr">
                        <a:spcAft>
                          <a:spcPts val="0"/>
                        </a:spcAft>
                      </a:pPr>
                      <a:r>
                        <a:rPr lang="en-US" sz="2400" b="1" dirty="0" err="1">
                          <a:solidFill>
                            <a:schemeClr val="accent1"/>
                          </a:solidFill>
                          <a:latin typeface="宋体" pitchFamily="2" charset="-122"/>
                          <a:ea typeface="宋体" pitchFamily="2" charset="-122"/>
                          <a:cs typeface="Times New Roman"/>
                        </a:rPr>
                        <a:t>写作</a:t>
                      </a:r>
                      <a:endParaRPr lang="zh-CN" sz="2400" b="1" dirty="0">
                        <a:solidFill>
                          <a:schemeClr val="accent1"/>
                        </a:solidFill>
                        <a:latin typeface="宋体" pitchFamily="2" charset="-122"/>
                        <a:ea typeface="宋体" pitchFamily="2" charset="-122"/>
                        <a:cs typeface="Times New Roman"/>
                      </a:endParaRPr>
                    </a:p>
                    <a:p>
                      <a:pPr algn="ctr">
                        <a:spcAft>
                          <a:spcPts val="0"/>
                        </a:spcAft>
                      </a:pPr>
                      <a:r>
                        <a:rPr lang="en-US" sz="2400" b="1" dirty="0">
                          <a:solidFill>
                            <a:schemeClr val="accent1"/>
                          </a:solidFill>
                          <a:latin typeface="宋体" pitchFamily="2" charset="-122"/>
                          <a:ea typeface="宋体" pitchFamily="2" charset="-122"/>
                          <a:cs typeface="Times New Roman"/>
                        </a:rPr>
                        <a:t>（I）</a:t>
                      </a:r>
                      <a:endParaRPr lang="zh-CN" sz="2400" b="1" dirty="0">
                        <a:solidFill>
                          <a:schemeClr val="accent1"/>
                        </a:solidFill>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n-US" sz="2400" b="1" dirty="0" err="1">
                          <a:solidFill>
                            <a:schemeClr val="accent1"/>
                          </a:solidFill>
                          <a:latin typeface="宋体" pitchFamily="2" charset="-122"/>
                          <a:ea typeface="宋体" pitchFamily="2" charset="-122"/>
                          <a:cs typeface="Times New Roman"/>
                        </a:rPr>
                        <a:t>学术</a:t>
                      </a:r>
                      <a:endParaRPr lang="zh-CN" sz="2400" b="1" dirty="0">
                        <a:solidFill>
                          <a:schemeClr val="accent1"/>
                        </a:solidFill>
                        <a:latin typeface="宋体" pitchFamily="2" charset="-122"/>
                        <a:ea typeface="宋体" pitchFamily="2" charset="-122"/>
                        <a:cs typeface="Times New Roman"/>
                      </a:endParaRPr>
                    </a:p>
                    <a:p>
                      <a:pPr algn="ctr">
                        <a:spcAft>
                          <a:spcPts val="0"/>
                        </a:spcAft>
                      </a:pPr>
                      <a:r>
                        <a:rPr lang="en-US" sz="2400" b="1" dirty="0" err="1">
                          <a:solidFill>
                            <a:schemeClr val="accent1"/>
                          </a:solidFill>
                          <a:latin typeface="宋体" pitchFamily="2" charset="-122"/>
                          <a:ea typeface="宋体" pitchFamily="2" charset="-122"/>
                          <a:cs typeface="Times New Roman"/>
                        </a:rPr>
                        <a:t>写作</a:t>
                      </a:r>
                      <a:endParaRPr lang="zh-CN" sz="2400" b="1" dirty="0">
                        <a:solidFill>
                          <a:schemeClr val="accent1"/>
                        </a:solidFill>
                        <a:latin typeface="宋体" pitchFamily="2" charset="-122"/>
                        <a:ea typeface="宋体" pitchFamily="2" charset="-122"/>
                        <a:cs typeface="Times New Roman"/>
                      </a:endParaRPr>
                    </a:p>
                    <a:p>
                      <a:pPr algn="ctr">
                        <a:spcAft>
                          <a:spcPts val="0"/>
                        </a:spcAft>
                      </a:pPr>
                      <a:r>
                        <a:rPr lang="en-US" sz="2400" b="1" dirty="0">
                          <a:solidFill>
                            <a:schemeClr val="accent1"/>
                          </a:solidFill>
                          <a:latin typeface="宋体" pitchFamily="2" charset="-122"/>
                          <a:ea typeface="宋体" pitchFamily="2" charset="-122"/>
                          <a:cs typeface="Times New Roman"/>
                        </a:rPr>
                        <a:t>（II）</a:t>
                      </a:r>
                      <a:endParaRPr lang="zh-CN" sz="2400" b="1" dirty="0">
                        <a:solidFill>
                          <a:schemeClr val="accent1"/>
                        </a:solidFill>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endParaRPr lang="zh-CN" sz="2400" b="1" dirty="0">
                        <a:solidFill>
                          <a:schemeClr val="accent1"/>
                        </a:solidFill>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endParaRPr lang="zh-CN" sz="2400" b="1" dirty="0">
                        <a:solidFill>
                          <a:schemeClr val="accent1"/>
                        </a:solidFill>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n-US" sz="2400" b="1" dirty="0" err="1" smtClean="0">
                          <a:solidFill>
                            <a:schemeClr val="accent1"/>
                          </a:solidFill>
                          <a:latin typeface="宋体" pitchFamily="2" charset="-122"/>
                          <a:ea typeface="宋体" pitchFamily="2" charset="-122"/>
                          <a:cs typeface="Times New Roman"/>
                        </a:rPr>
                        <a:t>论文</a:t>
                      </a:r>
                      <a:endParaRPr lang="en-US" sz="2400" b="1" dirty="0" smtClean="0">
                        <a:solidFill>
                          <a:schemeClr val="accent1"/>
                        </a:solidFill>
                        <a:latin typeface="宋体" pitchFamily="2" charset="-122"/>
                        <a:ea typeface="宋体" pitchFamily="2" charset="-122"/>
                        <a:cs typeface="Times New Roman"/>
                      </a:endParaRPr>
                    </a:p>
                    <a:p>
                      <a:pPr algn="ctr">
                        <a:spcAft>
                          <a:spcPts val="0"/>
                        </a:spcAft>
                      </a:pPr>
                      <a:r>
                        <a:rPr lang="en-US" sz="2400" b="1" dirty="0" err="1" smtClean="0">
                          <a:solidFill>
                            <a:schemeClr val="accent1"/>
                          </a:solidFill>
                          <a:latin typeface="宋体" pitchFamily="2" charset="-122"/>
                          <a:ea typeface="宋体" pitchFamily="2" charset="-122"/>
                          <a:cs typeface="Times New Roman"/>
                        </a:rPr>
                        <a:t>写作</a:t>
                      </a:r>
                      <a:endParaRPr lang="zh-CN" sz="2400" b="1" dirty="0">
                        <a:solidFill>
                          <a:schemeClr val="accent1"/>
                        </a:solidFill>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endParaRPr lang="zh-CN" sz="2400" b="1" dirty="0">
                        <a:solidFill>
                          <a:schemeClr val="accent1"/>
                        </a:solidFill>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1129666">
                <a:tc>
                  <a:txBody>
                    <a:bodyPr/>
                    <a:lstStyle/>
                    <a:p>
                      <a:pPr algn="ctr">
                        <a:spcAft>
                          <a:spcPts val="0"/>
                        </a:spcAft>
                      </a:pPr>
                      <a:r>
                        <a:rPr lang="en-US" sz="2400" b="1" dirty="0">
                          <a:solidFill>
                            <a:schemeClr val="accent1"/>
                          </a:solidFill>
                          <a:latin typeface="宋体" pitchFamily="2" charset="-122"/>
                          <a:ea typeface="宋体" pitchFamily="2" charset="-122"/>
                          <a:cs typeface="Times New Roman"/>
                        </a:rPr>
                        <a:t>2010</a:t>
                      </a:r>
                      <a:r>
                        <a:rPr lang="zh-CN" sz="2400" b="1" dirty="0">
                          <a:solidFill>
                            <a:schemeClr val="accent1"/>
                          </a:solidFill>
                          <a:latin typeface="宋体" pitchFamily="2" charset="-122"/>
                          <a:ea typeface="宋体" pitchFamily="2" charset="-122"/>
                          <a:cs typeface="Times New Roman"/>
                        </a:rPr>
                        <a:t>秋</a:t>
                      </a:r>
                      <a:r>
                        <a:rPr lang="en-US" sz="2400" b="1" dirty="0">
                          <a:solidFill>
                            <a:schemeClr val="accent1"/>
                          </a:solidFill>
                          <a:latin typeface="宋体" pitchFamily="2" charset="-122"/>
                          <a:ea typeface="宋体" pitchFamily="2" charset="-122"/>
                          <a:cs typeface="Times New Roman"/>
                        </a:rPr>
                        <a:t>-2014</a:t>
                      </a:r>
                      <a:r>
                        <a:rPr lang="zh-CN" sz="2400" b="1" dirty="0">
                          <a:solidFill>
                            <a:schemeClr val="accent1"/>
                          </a:solidFill>
                          <a:latin typeface="宋体" pitchFamily="2" charset="-122"/>
                          <a:ea typeface="宋体" pitchFamily="2" charset="-122"/>
                          <a:cs typeface="Times New Roman"/>
                        </a:rPr>
                        <a:t>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pPr>
                      <a:r>
                        <a:rPr lang="en-US" sz="2400" b="1" dirty="0" err="1">
                          <a:solidFill>
                            <a:schemeClr val="accent1"/>
                          </a:solidFill>
                          <a:latin typeface="宋体" pitchFamily="2" charset="-122"/>
                          <a:ea typeface="宋体" pitchFamily="2" charset="-122"/>
                          <a:cs typeface="Times New Roman"/>
                        </a:rPr>
                        <a:t>基础</a:t>
                      </a:r>
                      <a:endParaRPr lang="zh-CN" sz="2400" b="1" dirty="0">
                        <a:solidFill>
                          <a:schemeClr val="accent1"/>
                        </a:solidFill>
                        <a:latin typeface="宋体" pitchFamily="2" charset="-122"/>
                        <a:ea typeface="宋体" pitchFamily="2" charset="-122"/>
                        <a:cs typeface="Times New Roman"/>
                      </a:endParaRPr>
                    </a:p>
                    <a:p>
                      <a:pPr algn="ctr">
                        <a:spcAft>
                          <a:spcPts val="0"/>
                        </a:spcAft>
                      </a:pPr>
                      <a:r>
                        <a:rPr lang="en-US" sz="2400" b="1" dirty="0" err="1">
                          <a:solidFill>
                            <a:schemeClr val="accent1"/>
                          </a:solidFill>
                          <a:latin typeface="宋体" pitchFamily="2" charset="-122"/>
                          <a:ea typeface="宋体" pitchFamily="2" charset="-122"/>
                          <a:cs typeface="Times New Roman"/>
                        </a:rPr>
                        <a:t>写作</a:t>
                      </a:r>
                      <a:endParaRPr lang="zh-CN" sz="2400" b="1" dirty="0">
                        <a:solidFill>
                          <a:schemeClr val="accent1"/>
                        </a:solidFill>
                        <a:latin typeface="宋体" pitchFamily="2" charset="-122"/>
                        <a:ea typeface="宋体" pitchFamily="2" charset="-122"/>
                        <a:cs typeface="Times New Roman"/>
                      </a:endParaRPr>
                    </a:p>
                    <a:p>
                      <a:pPr algn="ctr">
                        <a:spcAft>
                          <a:spcPts val="0"/>
                        </a:spcAft>
                      </a:pPr>
                      <a:r>
                        <a:rPr lang="en-US" sz="2400" b="1" dirty="0">
                          <a:solidFill>
                            <a:schemeClr val="accent1"/>
                          </a:solidFill>
                          <a:latin typeface="宋体" pitchFamily="2" charset="-122"/>
                          <a:ea typeface="宋体" pitchFamily="2" charset="-122"/>
                          <a:cs typeface="Times New Roman"/>
                        </a:rPr>
                        <a:t>（I）</a:t>
                      </a:r>
                      <a:endParaRPr lang="zh-CN" sz="2400" b="1" dirty="0">
                        <a:solidFill>
                          <a:schemeClr val="accent1"/>
                        </a:solidFill>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pPr>
                      <a:r>
                        <a:rPr lang="zh-CN" sz="2400" b="1" dirty="0">
                          <a:solidFill>
                            <a:schemeClr val="accent1"/>
                          </a:solidFill>
                          <a:latin typeface="宋体" pitchFamily="2" charset="-122"/>
                          <a:ea typeface="宋体" pitchFamily="2" charset="-122"/>
                          <a:cs typeface="Times New Roman"/>
                        </a:rPr>
                        <a:t>基础</a:t>
                      </a:r>
                    </a:p>
                    <a:p>
                      <a:pPr algn="ctr">
                        <a:spcAft>
                          <a:spcPts val="0"/>
                        </a:spcAft>
                      </a:pPr>
                      <a:r>
                        <a:rPr lang="zh-CN" sz="2400" b="1" dirty="0">
                          <a:solidFill>
                            <a:schemeClr val="accent1"/>
                          </a:solidFill>
                          <a:latin typeface="宋体" pitchFamily="2" charset="-122"/>
                          <a:ea typeface="宋体" pitchFamily="2" charset="-122"/>
                          <a:cs typeface="Times New Roman"/>
                        </a:rPr>
                        <a:t>写作</a:t>
                      </a:r>
                    </a:p>
                    <a:p>
                      <a:pPr algn="ctr">
                        <a:spcAft>
                          <a:spcPts val="0"/>
                        </a:spcAft>
                      </a:pPr>
                      <a:r>
                        <a:rPr lang="zh-CN" sz="2400" b="1" dirty="0">
                          <a:solidFill>
                            <a:schemeClr val="accent1"/>
                          </a:solidFill>
                          <a:latin typeface="宋体" pitchFamily="2" charset="-122"/>
                          <a:ea typeface="宋体" pitchFamily="2" charset="-122"/>
                          <a:cs typeface="Times New Roman"/>
                        </a:rPr>
                        <a:t>（</a:t>
                      </a:r>
                      <a:r>
                        <a:rPr lang="en-US" sz="2400" b="1" dirty="0">
                          <a:solidFill>
                            <a:schemeClr val="accent1"/>
                          </a:solidFill>
                          <a:latin typeface="宋体" pitchFamily="2" charset="-122"/>
                          <a:ea typeface="宋体" pitchFamily="2" charset="-122"/>
                          <a:cs typeface="Times New Roman"/>
                        </a:rPr>
                        <a:t>II</a:t>
                      </a:r>
                      <a:r>
                        <a:rPr lang="zh-CN" sz="2400" b="1" dirty="0">
                          <a:solidFill>
                            <a:schemeClr val="accent1"/>
                          </a:solidFill>
                          <a:latin typeface="宋体" pitchFamily="2" charset="-122"/>
                          <a:ea typeface="宋体" pitchFamily="2" charset="-122"/>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pPr>
                      <a:r>
                        <a:rPr lang="en-US" sz="2400" b="1" dirty="0" err="1">
                          <a:solidFill>
                            <a:schemeClr val="accent1"/>
                          </a:solidFill>
                          <a:latin typeface="宋体" pitchFamily="2" charset="-122"/>
                          <a:ea typeface="宋体" pitchFamily="2" charset="-122"/>
                          <a:cs typeface="Times New Roman"/>
                        </a:rPr>
                        <a:t>学术</a:t>
                      </a:r>
                      <a:endParaRPr lang="zh-CN" sz="2400" b="1" dirty="0">
                        <a:solidFill>
                          <a:schemeClr val="accent1"/>
                        </a:solidFill>
                        <a:latin typeface="宋体" pitchFamily="2" charset="-122"/>
                        <a:ea typeface="宋体" pitchFamily="2" charset="-122"/>
                        <a:cs typeface="Times New Roman"/>
                      </a:endParaRPr>
                    </a:p>
                    <a:p>
                      <a:pPr algn="ctr">
                        <a:spcAft>
                          <a:spcPts val="0"/>
                        </a:spcAft>
                      </a:pPr>
                      <a:r>
                        <a:rPr lang="en-US" sz="2400" b="1" dirty="0" err="1">
                          <a:solidFill>
                            <a:schemeClr val="accent1"/>
                          </a:solidFill>
                          <a:latin typeface="宋体" pitchFamily="2" charset="-122"/>
                          <a:ea typeface="宋体" pitchFamily="2" charset="-122"/>
                          <a:cs typeface="Times New Roman"/>
                        </a:rPr>
                        <a:t>写作</a:t>
                      </a:r>
                      <a:endParaRPr lang="zh-CN" sz="2400" b="1" dirty="0">
                        <a:solidFill>
                          <a:schemeClr val="accent1"/>
                        </a:solidFill>
                        <a:latin typeface="宋体" pitchFamily="2" charset="-122"/>
                        <a:ea typeface="宋体" pitchFamily="2" charset="-122"/>
                        <a:cs typeface="Times New Roman"/>
                      </a:endParaRPr>
                    </a:p>
                    <a:p>
                      <a:pPr algn="ctr">
                        <a:spcAft>
                          <a:spcPts val="0"/>
                        </a:spcAft>
                      </a:pPr>
                      <a:r>
                        <a:rPr lang="en-US" sz="2400" b="1" dirty="0">
                          <a:solidFill>
                            <a:schemeClr val="accent1"/>
                          </a:solidFill>
                          <a:latin typeface="宋体" pitchFamily="2" charset="-122"/>
                          <a:ea typeface="宋体" pitchFamily="2" charset="-122"/>
                          <a:cs typeface="Times New Roman"/>
                        </a:rPr>
                        <a:t>（I）</a:t>
                      </a:r>
                      <a:endParaRPr lang="zh-CN" sz="2400" b="1" dirty="0">
                        <a:solidFill>
                          <a:schemeClr val="accent1"/>
                        </a:solidFill>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pPr>
                      <a:r>
                        <a:rPr lang="zh-CN" sz="2400" b="1" dirty="0">
                          <a:solidFill>
                            <a:schemeClr val="accent1"/>
                          </a:solidFill>
                          <a:latin typeface="宋体" pitchFamily="2" charset="-122"/>
                          <a:ea typeface="宋体" pitchFamily="2" charset="-122"/>
                          <a:cs typeface="Times New Roman"/>
                        </a:rPr>
                        <a:t>学术</a:t>
                      </a:r>
                    </a:p>
                    <a:p>
                      <a:pPr algn="ctr">
                        <a:spcAft>
                          <a:spcPts val="0"/>
                        </a:spcAft>
                      </a:pPr>
                      <a:r>
                        <a:rPr lang="zh-CN" sz="2400" b="1" dirty="0">
                          <a:solidFill>
                            <a:schemeClr val="accent1"/>
                          </a:solidFill>
                          <a:latin typeface="宋体" pitchFamily="2" charset="-122"/>
                          <a:ea typeface="宋体" pitchFamily="2" charset="-122"/>
                          <a:cs typeface="Times New Roman"/>
                        </a:rPr>
                        <a:t>写作</a:t>
                      </a:r>
                    </a:p>
                    <a:p>
                      <a:pPr algn="ctr">
                        <a:spcAft>
                          <a:spcPts val="0"/>
                        </a:spcAft>
                      </a:pPr>
                      <a:r>
                        <a:rPr lang="zh-CN" sz="2400" b="1" dirty="0">
                          <a:solidFill>
                            <a:schemeClr val="accent1"/>
                          </a:solidFill>
                          <a:latin typeface="宋体" pitchFamily="2" charset="-122"/>
                          <a:ea typeface="宋体" pitchFamily="2" charset="-122"/>
                          <a:cs typeface="Times New Roman"/>
                        </a:rPr>
                        <a:t>（</a:t>
                      </a:r>
                      <a:r>
                        <a:rPr lang="en-US" sz="2400" b="1" dirty="0">
                          <a:solidFill>
                            <a:schemeClr val="accent1"/>
                          </a:solidFill>
                          <a:latin typeface="宋体" pitchFamily="2" charset="-122"/>
                          <a:ea typeface="宋体" pitchFamily="2" charset="-122"/>
                          <a:cs typeface="Times New Roman"/>
                        </a:rPr>
                        <a:t>II</a:t>
                      </a:r>
                      <a:r>
                        <a:rPr lang="zh-CN" sz="2400" b="1" dirty="0">
                          <a:solidFill>
                            <a:schemeClr val="accent1"/>
                          </a:solidFill>
                          <a:latin typeface="宋体" pitchFamily="2" charset="-122"/>
                          <a:ea typeface="宋体" pitchFamily="2" charset="-122"/>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pPr>
                      <a:endParaRPr lang="zh-CN" sz="2400" b="1" dirty="0">
                        <a:solidFill>
                          <a:schemeClr val="accent1"/>
                        </a:solidFill>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pPr>
                      <a:endParaRPr lang="zh-CN" sz="2400" b="1" dirty="0">
                        <a:solidFill>
                          <a:schemeClr val="accent1"/>
                        </a:solidFill>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pPr>
                      <a:endParaRPr lang="zh-CN" sz="2400" b="1" dirty="0">
                        <a:solidFill>
                          <a:schemeClr val="accent1"/>
                        </a:solidFill>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pPr>
                      <a:endParaRPr lang="zh-CN" sz="2400" b="1" dirty="0">
                        <a:solidFill>
                          <a:schemeClr val="accent1"/>
                        </a:solidFill>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781448">
                <a:tc>
                  <a:txBody>
                    <a:bodyPr/>
                    <a:lstStyle/>
                    <a:p>
                      <a:pPr algn="ctr">
                        <a:spcAft>
                          <a:spcPts val="0"/>
                        </a:spcAft>
                      </a:pPr>
                      <a:r>
                        <a:rPr lang="en-US" sz="2400" b="1" dirty="0">
                          <a:solidFill>
                            <a:schemeClr val="accent1"/>
                          </a:solidFill>
                          <a:latin typeface="宋体" pitchFamily="2" charset="-122"/>
                          <a:ea typeface="宋体" pitchFamily="2" charset="-122"/>
                          <a:cs typeface="Times New Roman"/>
                        </a:rPr>
                        <a:t>2014</a:t>
                      </a:r>
                      <a:r>
                        <a:rPr lang="zh-CN" sz="2400" b="1" dirty="0">
                          <a:solidFill>
                            <a:schemeClr val="accent1"/>
                          </a:solidFill>
                          <a:latin typeface="宋体" pitchFamily="2" charset="-122"/>
                          <a:ea typeface="宋体" pitchFamily="2" charset="-122"/>
                          <a:cs typeface="Times New Roman"/>
                        </a:rPr>
                        <a:t>秋</a:t>
                      </a:r>
                      <a:r>
                        <a:rPr lang="en-US" sz="2400" b="1" dirty="0">
                          <a:solidFill>
                            <a:schemeClr val="accent1"/>
                          </a:solidFill>
                          <a:latin typeface="宋体" pitchFamily="2" charset="-122"/>
                          <a:ea typeface="宋体" pitchFamily="2" charset="-122"/>
                          <a:cs typeface="Times New Roman"/>
                        </a:rPr>
                        <a:t>-2017</a:t>
                      </a:r>
                      <a:r>
                        <a:rPr lang="zh-CN" sz="2400" b="1" dirty="0">
                          <a:solidFill>
                            <a:schemeClr val="accent1"/>
                          </a:solidFill>
                          <a:latin typeface="宋体" pitchFamily="2" charset="-122"/>
                          <a:ea typeface="宋体" pitchFamily="2" charset="-122"/>
                          <a:cs typeface="Times New Roman"/>
                        </a:rPr>
                        <a:t>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en-US" sz="2400" b="1" dirty="0" err="1">
                          <a:solidFill>
                            <a:schemeClr val="accent1"/>
                          </a:solidFill>
                          <a:latin typeface="宋体" pitchFamily="2" charset="-122"/>
                          <a:ea typeface="宋体" pitchFamily="2" charset="-122"/>
                          <a:cs typeface="Times New Roman"/>
                        </a:rPr>
                        <a:t>叙事文写作</a:t>
                      </a:r>
                      <a:endParaRPr lang="zh-CN" sz="2400" b="1" dirty="0">
                        <a:solidFill>
                          <a:schemeClr val="accent1"/>
                        </a:solidFill>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en-US" sz="2400" b="1" dirty="0" err="1">
                          <a:solidFill>
                            <a:schemeClr val="accent1"/>
                          </a:solidFill>
                          <a:latin typeface="宋体" pitchFamily="2" charset="-122"/>
                          <a:ea typeface="宋体" pitchFamily="2" charset="-122"/>
                          <a:cs typeface="Times New Roman"/>
                        </a:rPr>
                        <a:t>说明文</a:t>
                      </a:r>
                      <a:endParaRPr lang="zh-CN" sz="2400" b="1" dirty="0">
                        <a:solidFill>
                          <a:schemeClr val="accent1"/>
                        </a:solidFill>
                        <a:latin typeface="宋体" pitchFamily="2" charset="-122"/>
                        <a:ea typeface="宋体" pitchFamily="2" charset="-122"/>
                        <a:cs typeface="Times New Roman"/>
                      </a:endParaRPr>
                    </a:p>
                    <a:p>
                      <a:pPr algn="ctr">
                        <a:spcAft>
                          <a:spcPts val="0"/>
                        </a:spcAft>
                      </a:pPr>
                      <a:r>
                        <a:rPr lang="en-US" sz="2400" b="1" dirty="0" err="1">
                          <a:solidFill>
                            <a:schemeClr val="accent1"/>
                          </a:solidFill>
                          <a:latin typeface="宋体" pitchFamily="2" charset="-122"/>
                          <a:ea typeface="宋体" pitchFamily="2" charset="-122"/>
                          <a:cs typeface="Times New Roman"/>
                        </a:rPr>
                        <a:t>写作</a:t>
                      </a:r>
                      <a:endParaRPr lang="zh-CN" sz="2400" b="1" dirty="0">
                        <a:solidFill>
                          <a:schemeClr val="accent1"/>
                        </a:solidFill>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en-US" sz="2400" b="1" dirty="0" err="1">
                          <a:solidFill>
                            <a:schemeClr val="accent1"/>
                          </a:solidFill>
                          <a:latin typeface="宋体" pitchFamily="2" charset="-122"/>
                          <a:ea typeface="宋体" pitchFamily="2" charset="-122"/>
                          <a:cs typeface="Times New Roman"/>
                        </a:rPr>
                        <a:t>议论文</a:t>
                      </a:r>
                      <a:endParaRPr lang="zh-CN" sz="2400" b="1" dirty="0">
                        <a:solidFill>
                          <a:schemeClr val="accent1"/>
                        </a:solidFill>
                        <a:latin typeface="宋体" pitchFamily="2" charset="-122"/>
                        <a:ea typeface="宋体" pitchFamily="2" charset="-122"/>
                        <a:cs typeface="Times New Roman"/>
                      </a:endParaRPr>
                    </a:p>
                    <a:p>
                      <a:pPr algn="ctr">
                        <a:spcAft>
                          <a:spcPts val="0"/>
                        </a:spcAft>
                      </a:pPr>
                      <a:r>
                        <a:rPr lang="en-US" sz="2400" b="1" dirty="0" err="1">
                          <a:solidFill>
                            <a:schemeClr val="accent1"/>
                          </a:solidFill>
                          <a:latin typeface="宋体" pitchFamily="2" charset="-122"/>
                          <a:ea typeface="宋体" pitchFamily="2" charset="-122"/>
                          <a:cs typeface="Times New Roman"/>
                        </a:rPr>
                        <a:t>写作</a:t>
                      </a:r>
                      <a:endParaRPr lang="zh-CN" sz="2400" b="1" dirty="0">
                        <a:solidFill>
                          <a:schemeClr val="accent1"/>
                        </a:solidFill>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zh-CN" sz="2400" b="1" dirty="0">
                          <a:solidFill>
                            <a:schemeClr val="accent1"/>
                          </a:solidFill>
                          <a:latin typeface="宋体" pitchFamily="2" charset="-122"/>
                          <a:ea typeface="宋体" pitchFamily="2" charset="-122"/>
                          <a:cs typeface="Times New Roman"/>
                        </a:rPr>
                        <a:t>学术</a:t>
                      </a:r>
                    </a:p>
                    <a:p>
                      <a:pPr algn="ctr">
                        <a:spcAft>
                          <a:spcPts val="0"/>
                        </a:spcAft>
                      </a:pPr>
                      <a:r>
                        <a:rPr lang="zh-CN" sz="2400" b="1" dirty="0">
                          <a:solidFill>
                            <a:schemeClr val="accent1"/>
                          </a:solidFill>
                          <a:latin typeface="宋体" pitchFamily="2" charset="-122"/>
                          <a:ea typeface="宋体" pitchFamily="2" charset="-122"/>
                          <a:cs typeface="Times New Roman"/>
                        </a:rPr>
                        <a:t>写作</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endParaRPr lang="zh-CN" sz="2400" b="1" dirty="0">
                        <a:solidFill>
                          <a:schemeClr val="accent1"/>
                        </a:solidFill>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endParaRPr lang="zh-CN" sz="2400" b="1" dirty="0">
                        <a:solidFill>
                          <a:schemeClr val="accent1"/>
                        </a:solidFill>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endParaRPr lang="zh-CN" sz="2400" b="1" dirty="0">
                        <a:solidFill>
                          <a:schemeClr val="accent1"/>
                        </a:solidFill>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endParaRPr lang="zh-CN" sz="2400" b="1" dirty="0">
                        <a:solidFill>
                          <a:schemeClr val="accent1"/>
                        </a:solidFill>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bl>
          </a:graphicData>
        </a:graphic>
      </p:graphicFrame>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2" cstate="print"/>
          <a:srcRect/>
          <a:stretch>
            <a:fillRect/>
          </a:stretch>
        </p:blipFill>
        <p:spPr bwMode="auto">
          <a:xfrm>
            <a:off x="7402512" y="1551709"/>
            <a:ext cx="3708833" cy="4945109"/>
          </a:xfrm>
          <a:prstGeom prst="rect">
            <a:avLst/>
          </a:prstGeom>
          <a:noFill/>
          <a:ln w="9525">
            <a:noFill/>
            <a:miter lim="800000"/>
            <a:headEnd/>
            <a:tailEnd/>
          </a:ln>
        </p:spPr>
      </p:pic>
      <p:sp>
        <p:nvSpPr>
          <p:cNvPr id="16387" name="标题 1"/>
          <p:cNvSpPr>
            <a:spLocks noGrp="1"/>
          </p:cNvSpPr>
          <p:nvPr>
            <p:ph type="title"/>
          </p:nvPr>
        </p:nvSpPr>
        <p:spPr/>
        <p:txBody>
          <a:bodyPr>
            <a:normAutofit/>
          </a:bodyPr>
          <a:lstStyle/>
          <a:p>
            <a:pPr algn="ctr"/>
            <a:r>
              <a:rPr lang="zh-CN" altLang="en-US" sz="4800" b="1" dirty="0" smtClean="0">
                <a:latin typeface="黑体" pitchFamily="49" charset="-122"/>
                <a:ea typeface="黑体" pitchFamily="49" charset="-122"/>
                <a:cs typeface="Arial Unicode MS" pitchFamily="34" charset="-122"/>
              </a:rPr>
              <a:t>以</a:t>
            </a:r>
            <a:r>
              <a:rPr lang="en-US" altLang="zh-CN" sz="4800" b="1" dirty="0" smtClean="0">
                <a:latin typeface="黑体" pitchFamily="49" charset="-122"/>
                <a:ea typeface="黑体" pitchFamily="49" charset="-122"/>
                <a:cs typeface="Arial Unicode MS" pitchFamily="34" charset="-122"/>
              </a:rPr>
              <a:t>‘</a:t>
            </a:r>
            <a:r>
              <a:rPr lang="zh-CN" altLang="en-US" sz="4800" b="1" dirty="0" smtClean="0">
                <a:latin typeface="黑体" pitchFamily="49" charset="-122"/>
                <a:ea typeface="黑体" pitchFamily="49" charset="-122"/>
                <a:cs typeface="Arial Unicode MS" pitchFamily="34" charset="-122"/>
              </a:rPr>
              <a:t>学术写作</a:t>
            </a:r>
            <a:r>
              <a:rPr lang="en-US" altLang="zh-CN" sz="4800" b="1" dirty="0" smtClean="0">
                <a:latin typeface="黑体" pitchFamily="49" charset="-122"/>
                <a:ea typeface="黑体" pitchFamily="49" charset="-122"/>
                <a:cs typeface="Arial Unicode MS" pitchFamily="34" charset="-122"/>
              </a:rPr>
              <a:t>’</a:t>
            </a:r>
            <a:r>
              <a:rPr lang="zh-CN" altLang="en-US" sz="4800" b="1" dirty="0" smtClean="0">
                <a:latin typeface="黑体" pitchFamily="49" charset="-122"/>
                <a:ea typeface="黑体" pitchFamily="49" charset="-122"/>
                <a:cs typeface="Arial Unicode MS" pitchFamily="34" charset="-122"/>
              </a:rPr>
              <a:t>为例</a:t>
            </a:r>
          </a:p>
        </p:txBody>
      </p:sp>
      <p:sp>
        <p:nvSpPr>
          <p:cNvPr id="16388" name="内容占位符 2"/>
          <p:cNvSpPr>
            <a:spLocks noGrp="1"/>
          </p:cNvSpPr>
          <p:nvPr>
            <p:ph sz="half" idx="1"/>
          </p:nvPr>
        </p:nvSpPr>
        <p:spPr>
          <a:xfrm>
            <a:off x="609600" y="2369127"/>
            <a:ext cx="6747164" cy="3762858"/>
          </a:xfrm>
        </p:spPr>
        <p:txBody>
          <a:bodyPr>
            <a:noAutofit/>
          </a:bodyPr>
          <a:lstStyle/>
          <a:p>
            <a:pPr algn="r">
              <a:buFont typeface="Wingdings" pitchFamily="2" charset="2"/>
              <a:buNone/>
            </a:pPr>
            <a:r>
              <a:rPr lang="zh-CN" altLang="en-US" sz="4000" dirty="0" smtClean="0">
                <a:solidFill>
                  <a:schemeClr val="accent1"/>
                </a:solidFill>
                <a:latin typeface="黑体" pitchFamily="49" charset="-122"/>
                <a:ea typeface="黑体" pitchFamily="49" charset="-122"/>
                <a:cs typeface="Arial Unicode MS" pitchFamily="34" charset="-122"/>
              </a:rPr>
              <a:t>课程目标</a:t>
            </a:r>
            <a:endParaRPr lang="en-US" altLang="zh-CN" sz="4000" dirty="0" smtClean="0">
              <a:solidFill>
                <a:schemeClr val="accent1"/>
              </a:solidFill>
              <a:latin typeface="黑体" pitchFamily="49" charset="-122"/>
              <a:ea typeface="黑体" pitchFamily="49" charset="-122"/>
              <a:cs typeface="Arial Unicode MS" pitchFamily="34" charset="-122"/>
            </a:endParaRPr>
          </a:p>
          <a:p>
            <a:pPr algn="r">
              <a:buFont typeface="Wingdings" pitchFamily="2" charset="2"/>
              <a:buNone/>
            </a:pPr>
            <a:r>
              <a:rPr lang="zh-CN" altLang="en-US" sz="4000" dirty="0" smtClean="0">
                <a:solidFill>
                  <a:schemeClr val="accent1"/>
                </a:solidFill>
                <a:latin typeface="黑体" pitchFamily="49" charset="-122"/>
                <a:ea typeface="黑体" pitchFamily="49" charset="-122"/>
                <a:cs typeface="Arial Unicode MS" pitchFamily="34" charset="-122"/>
              </a:rPr>
              <a:t>学习系统和教学活动的设计</a:t>
            </a:r>
            <a:endParaRPr lang="en-US" altLang="zh-CN" sz="4000" dirty="0" smtClean="0">
              <a:solidFill>
                <a:schemeClr val="accent1"/>
              </a:solidFill>
              <a:latin typeface="黑体" pitchFamily="49" charset="-122"/>
              <a:ea typeface="黑体" pitchFamily="49" charset="-122"/>
              <a:cs typeface="Arial Unicode MS" pitchFamily="34" charset="-122"/>
            </a:endParaRPr>
          </a:p>
          <a:p>
            <a:pPr algn="r">
              <a:buFont typeface="Wingdings" pitchFamily="2" charset="2"/>
              <a:buNone/>
            </a:pPr>
            <a:r>
              <a:rPr lang="zh-CN" altLang="en-US" sz="4000" dirty="0" smtClean="0">
                <a:solidFill>
                  <a:schemeClr val="accent1"/>
                </a:solidFill>
                <a:latin typeface="黑体" pitchFamily="49" charset="-122"/>
                <a:ea typeface="黑体" pitchFamily="49" charset="-122"/>
                <a:cs typeface="Arial Unicode MS" pitchFamily="34" charset="-122"/>
              </a:rPr>
              <a:t>相关活动</a:t>
            </a:r>
            <a:r>
              <a:rPr lang="en-US" altLang="zh-CN" sz="4000" dirty="0" smtClean="0">
                <a:solidFill>
                  <a:schemeClr val="accent1"/>
                </a:solidFill>
                <a:latin typeface="黑体" pitchFamily="49" charset="-122"/>
                <a:ea typeface="黑体" pitchFamily="49" charset="-122"/>
                <a:cs typeface="Arial Unicode MS" pitchFamily="34" charset="-122"/>
              </a:rPr>
              <a:t>/</a:t>
            </a:r>
            <a:r>
              <a:rPr lang="zh-CN" altLang="en-US" sz="4000" dirty="0" smtClean="0">
                <a:solidFill>
                  <a:schemeClr val="accent1"/>
                </a:solidFill>
                <a:latin typeface="黑体" pitchFamily="49" charset="-122"/>
                <a:ea typeface="黑体" pitchFamily="49" charset="-122"/>
                <a:cs typeface="Arial Unicode MS" pitchFamily="34" charset="-122"/>
              </a:rPr>
              <a:t>学习规则、工具</a:t>
            </a:r>
            <a:endParaRPr lang="en-US" altLang="zh-CN" sz="4000" dirty="0" smtClean="0">
              <a:solidFill>
                <a:schemeClr val="accent1"/>
              </a:solidFill>
              <a:latin typeface="黑体" pitchFamily="49" charset="-122"/>
              <a:ea typeface="黑体" pitchFamily="49" charset="-122"/>
              <a:cs typeface="Arial Unicode MS" pitchFamily="34" charset="-122"/>
            </a:endParaRPr>
          </a:p>
          <a:p>
            <a:endParaRPr lang="zh-CN" altLang="en-US" sz="4400" dirty="0" smtClean="0">
              <a:latin typeface="宋体" pitchFamily="2" charset="-122"/>
              <a:ea typeface="黑体" pitchFamily="49" charset="-122"/>
              <a:cs typeface="Arial Unicode MS" pitchFamily="34" charset="-122"/>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Effect transition="in" filter="blinds(horizontal)">
                                      <p:cBhvr>
                                        <p:cTn id="7" dur="500"/>
                                        <p:tgtEl>
                                          <p:spTgt spid="163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388">
                                            <p:txEl>
                                              <p:pRg st="1" end="1"/>
                                            </p:txEl>
                                          </p:spTgt>
                                        </p:tgtEl>
                                        <p:attrNameLst>
                                          <p:attrName>style.visibility</p:attrName>
                                        </p:attrNameLst>
                                      </p:cBhvr>
                                      <p:to>
                                        <p:strVal val="visible"/>
                                      </p:to>
                                    </p:set>
                                    <p:animEffect transition="in" filter="blinds(horizontal)">
                                      <p:cBhvr>
                                        <p:cTn id="12" dur="500"/>
                                        <p:tgtEl>
                                          <p:spTgt spid="163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388">
                                            <p:txEl>
                                              <p:pRg st="2" end="2"/>
                                            </p:txEl>
                                          </p:spTgt>
                                        </p:tgtEl>
                                        <p:attrNameLst>
                                          <p:attrName>style.visibility</p:attrName>
                                        </p:attrNameLst>
                                      </p:cBhvr>
                                      <p:to>
                                        <p:strVal val="visible"/>
                                      </p:to>
                                    </p:set>
                                    <p:animEffect transition="in" filter="blinds(horizontal)">
                                      <p:cBhvr>
                                        <p:cTn id="17" dur="500"/>
                                        <p:tgtEl>
                                          <p:spTgt spid="1638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a:xfrm>
            <a:off x="609600" y="533400"/>
            <a:ext cx="10972800" cy="1239838"/>
          </a:xfrm>
        </p:spPr>
        <p:txBody>
          <a:bodyPr/>
          <a:lstStyle/>
          <a:p>
            <a:pPr algn="ctr"/>
            <a:r>
              <a:rPr lang="zh-CN" altLang="zh-CN" sz="4800" dirty="0" smtClean="0">
                <a:latin typeface="黑体" pitchFamily="49" charset="-122"/>
                <a:ea typeface="黑体" pitchFamily="49" charset="-122"/>
              </a:rPr>
              <a:t>学术写作课程理念和目标</a:t>
            </a:r>
            <a:r>
              <a:rPr lang="en-US" altLang="zh-CN" sz="4800" dirty="0" smtClean="0">
                <a:latin typeface="黑体" pitchFamily="49" charset="-122"/>
                <a:ea typeface="黑体" pitchFamily="49" charset="-122"/>
              </a:rPr>
              <a:t/>
            </a:r>
            <a:br>
              <a:rPr lang="en-US" altLang="zh-CN" sz="4800" dirty="0" smtClean="0">
                <a:latin typeface="黑体" pitchFamily="49" charset="-122"/>
                <a:ea typeface="黑体" pitchFamily="49" charset="-122"/>
              </a:rPr>
            </a:br>
            <a:r>
              <a:rPr lang="zh-CN" altLang="zh-CN" sz="2000" dirty="0" smtClean="0"/>
              <a:t>（参见“课程大纲”</a:t>
            </a:r>
            <a:r>
              <a:rPr lang="en-US" altLang="zh-CN" sz="2000" dirty="0" smtClean="0"/>
              <a:t>2011~2017</a:t>
            </a:r>
            <a:r>
              <a:rPr lang="zh-CN" altLang="zh-CN" sz="2000" dirty="0" smtClean="0"/>
              <a:t>）</a:t>
            </a:r>
            <a:endParaRPr lang="zh-CN" altLang="en-US" sz="2000" dirty="0" smtClean="0"/>
          </a:p>
        </p:txBody>
      </p:sp>
      <p:graphicFrame>
        <p:nvGraphicFramePr>
          <p:cNvPr id="4" name="内容占位符 3"/>
          <p:cNvGraphicFramePr>
            <a:graphicFrameLocks noGrp="1"/>
          </p:cNvGraphicFramePr>
          <p:nvPr>
            <p:ph idx="1"/>
          </p:nvPr>
        </p:nvGraphicFramePr>
        <p:xfrm>
          <a:off x="334433" y="1831975"/>
          <a:ext cx="11425269" cy="4536504"/>
        </p:xfrm>
        <a:graphic>
          <a:graphicData uri="http://schemas.openxmlformats.org/drawingml/2006/table">
            <a:tbl>
              <a:tblPr/>
              <a:tblGrid>
                <a:gridCol w="11425269"/>
              </a:tblGrid>
              <a:tr h="4536504">
                <a:tc>
                  <a:txBody>
                    <a:bodyPr/>
                    <a:lstStyle/>
                    <a:p>
                      <a:pPr marL="342900" lvl="0" indent="-342900" algn="just">
                        <a:spcAft>
                          <a:spcPts val="0"/>
                        </a:spcAft>
                        <a:buFont typeface="Wingdings"/>
                        <a:buChar char=""/>
                        <a:tabLst>
                          <a:tab pos="457200" algn="l"/>
                        </a:tabLst>
                      </a:pPr>
                      <a:endParaRPr lang="en-US" altLang="zh-CN" sz="2000" kern="100" dirty="0" smtClean="0">
                        <a:latin typeface="Times New Roman"/>
                        <a:ea typeface="楷体"/>
                      </a:endParaRPr>
                    </a:p>
                    <a:p>
                      <a:pPr marL="342900" lvl="0" indent="-342900" algn="just">
                        <a:spcAft>
                          <a:spcPts val="0"/>
                        </a:spcAft>
                        <a:buFont typeface="Wingdings"/>
                        <a:buChar char=""/>
                        <a:tabLst>
                          <a:tab pos="457200" algn="l"/>
                        </a:tabLst>
                      </a:pPr>
                      <a:r>
                        <a:rPr lang="zh-CN" sz="2400" kern="100" dirty="0" smtClean="0">
                          <a:solidFill>
                            <a:schemeClr val="accent1"/>
                          </a:solidFill>
                          <a:latin typeface="黑体" pitchFamily="49" charset="-122"/>
                          <a:ea typeface="黑体" pitchFamily="49" charset="-122"/>
                        </a:rPr>
                        <a:t>学术</a:t>
                      </a:r>
                      <a:r>
                        <a:rPr lang="zh-CN" sz="2400" kern="100" dirty="0">
                          <a:solidFill>
                            <a:schemeClr val="accent1"/>
                          </a:solidFill>
                          <a:latin typeface="黑体" pitchFamily="49" charset="-122"/>
                          <a:ea typeface="黑体" pitchFamily="49" charset="-122"/>
                        </a:rPr>
                        <a:t>写作是一种社会文化实践；学术写作教学不仅是学术写作技巧的训练，更事关思辨能力的培养和学科基础训练，是培育学术文化的过程</a:t>
                      </a:r>
                      <a:r>
                        <a:rPr lang="en-US" sz="2400" kern="100" dirty="0">
                          <a:solidFill>
                            <a:schemeClr val="accent1"/>
                          </a:solidFill>
                          <a:latin typeface="黑体" pitchFamily="49" charset="-122"/>
                          <a:ea typeface="黑体" pitchFamily="49" charset="-122"/>
                        </a:rPr>
                        <a:t>; </a:t>
                      </a:r>
                      <a:endParaRPr lang="zh-CN" sz="2400" kern="100" dirty="0">
                        <a:solidFill>
                          <a:schemeClr val="accent1"/>
                        </a:solidFill>
                        <a:latin typeface="黑体" pitchFamily="49" charset="-122"/>
                        <a:ea typeface="黑体" pitchFamily="49" charset="-122"/>
                      </a:endParaRPr>
                    </a:p>
                    <a:p>
                      <a:pPr marL="342900" lvl="0" indent="-342900" algn="just">
                        <a:spcAft>
                          <a:spcPts val="0"/>
                        </a:spcAft>
                        <a:buFont typeface="Wingdings"/>
                        <a:buChar char=""/>
                        <a:tabLst>
                          <a:tab pos="457200" algn="l"/>
                        </a:tabLst>
                      </a:pPr>
                      <a:r>
                        <a:rPr lang="zh-CN" sz="2400" kern="100" dirty="0">
                          <a:solidFill>
                            <a:schemeClr val="accent1"/>
                          </a:solidFill>
                          <a:latin typeface="黑体" pitchFamily="49" charset="-122"/>
                          <a:ea typeface="黑体" pitchFamily="49" charset="-122"/>
                        </a:rPr>
                        <a:t>学术写作教学过程被视作一个活动过程。在此过程中，中介、活动和言语活动交织发生，以帮助学生实现语言和认知的协同发展</a:t>
                      </a:r>
                      <a:r>
                        <a:rPr lang="en-US" sz="2400" kern="100" dirty="0">
                          <a:solidFill>
                            <a:schemeClr val="accent1"/>
                          </a:solidFill>
                          <a:latin typeface="黑体" pitchFamily="49" charset="-122"/>
                          <a:ea typeface="黑体" pitchFamily="49" charset="-122"/>
                        </a:rPr>
                        <a:t>; </a:t>
                      </a:r>
                      <a:endParaRPr lang="zh-CN" sz="2400" kern="100" dirty="0">
                        <a:solidFill>
                          <a:schemeClr val="accent1"/>
                        </a:solidFill>
                        <a:latin typeface="黑体" pitchFamily="49" charset="-122"/>
                        <a:ea typeface="黑体" pitchFamily="49" charset="-122"/>
                      </a:endParaRPr>
                    </a:p>
                    <a:p>
                      <a:pPr marL="342900" lvl="0" indent="-342900" algn="just">
                        <a:spcAft>
                          <a:spcPts val="0"/>
                        </a:spcAft>
                        <a:buFont typeface="Wingdings"/>
                        <a:buChar char=""/>
                        <a:tabLst>
                          <a:tab pos="457200" algn="l"/>
                        </a:tabLst>
                      </a:pPr>
                      <a:r>
                        <a:rPr lang="zh-CN" sz="2400" kern="100" dirty="0">
                          <a:solidFill>
                            <a:schemeClr val="accent1"/>
                          </a:solidFill>
                          <a:latin typeface="黑体" pitchFamily="49" charset="-122"/>
                          <a:ea typeface="黑体" pitchFamily="49" charset="-122"/>
                        </a:rPr>
                        <a:t>学术写作课程要求学生学会感知、诠释和概念化。这一学习过程涉及复杂的心智活动及解决问题能力的培养。具体来说，通过学习学术写作，学生进一步发展综合思辨能力，如理解、解释、分析、应用、评估和创新</a:t>
                      </a:r>
                      <a:r>
                        <a:rPr lang="en-US" sz="2400" kern="100" dirty="0">
                          <a:solidFill>
                            <a:schemeClr val="accent1"/>
                          </a:solidFill>
                          <a:latin typeface="黑体" pitchFamily="49" charset="-122"/>
                          <a:ea typeface="黑体" pitchFamily="49" charset="-122"/>
                        </a:rPr>
                        <a:t>;</a:t>
                      </a:r>
                      <a:endParaRPr lang="zh-CN" sz="2400" kern="100" dirty="0">
                        <a:solidFill>
                          <a:schemeClr val="accent1"/>
                        </a:solidFill>
                        <a:latin typeface="黑体" pitchFamily="49" charset="-122"/>
                        <a:ea typeface="黑体" pitchFamily="49" charset="-122"/>
                      </a:endParaRPr>
                    </a:p>
                    <a:p>
                      <a:pPr marL="342900" lvl="0" indent="-342900" algn="just">
                        <a:spcAft>
                          <a:spcPts val="0"/>
                        </a:spcAft>
                        <a:buFont typeface="Wingdings"/>
                        <a:buChar char=""/>
                        <a:tabLst>
                          <a:tab pos="457200" algn="l"/>
                        </a:tabLst>
                      </a:pPr>
                      <a:r>
                        <a:rPr lang="zh-CN" sz="2400" kern="100" dirty="0">
                          <a:solidFill>
                            <a:schemeClr val="accent1"/>
                          </a:solidFill>
                          <a:latin typeface="黑体" pitchFamily="49" charset="-122"/>
                          <a:ea typeface="黑体" pitchFamily="49" charset="-122"/>
                        </a:rPr>
                        <a:t>学术写作能力具有跨学科特点，是可迁移能力，对个人成就和未来职</a:t>
                      </a:r>
                      <a:r>
                        <a:rPr lang="en-US" sz="2400" kern="100" dirty="0">
                          <a:solidFill>
                            <a:schemeClr val="accent1"/>
                          </a:solidFill>
                          <a:latin typeface="黑体" pitchFamily="49" charset="-122"/>
                          <a:ea typeface="黑体" pitchFamily="49" charset="-122"/>
                        </a:rPr>
                        <a:t>/</a:t>
                      </a:r>
                      <a:r>
                        <a:rPr lang="zh-CN" sz="2400" kern="100" dirty="0">
                          <a:solidFill>
                            <a:schemeClr val="accent1"/>
                          </a:solidFill>
                          <a:latin typeface="黑体" pitchFamily="49" charset="-122"/>
                          <a:ea typeface="黑体" pitchFamily="49" charset="-122"/>
                        </a:rPr>
                        <a:t>专业发展有促进作用。</a:t>
                      </a:r>
                    </a:p>
                  </a:txBody>
                  <a:tcPr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6" name="圆角矩形标注 5"/>
          <p:cNvSpPr/>
          <p:nvPr/>
        </p:nvSpPr>
        <p:spPr>
          <a:xfrm>
            <a:off x="7823200" y="0"/>
            <a:ext cx="4368800" cy="2997200"/>
          </a:xfrm>
          <a:prstGeom prst="wedgeRoundRectCallout">
            <a:avLst>
              <a:gd name="adj1" fmla="val -54425"/>
              <a:gd name="adj2" fmla="val 32695"/>
              <a:gd name="adj3" fmla="val 16667"/>
            </a:avLst>
          </a:prstGeom>
          <a:solidFill>
            <a:srgbClr val="BAFCF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sz="2400" dirty="0">
              <a:solidFill>
                <a:schemeClr val="tx1"/>
              </a:solidFill>
              <a:latin typeface="宋体" pitchFamily="2" charset="-122"/>
              <a:ea typeface="Arial Unicode MS" pitchFamily="34" charset="-122"/>
              <a:cs typeface="Arial Unicode MS" pitchFamily="34" charset="-122"/>
            </a:endParaRPr>
          </a:p>
          <a:p>
            <a:pPr algn="ctr">
              <a:defRPr/>
            </a:pPr>
            <a:r>
              <a:rPr lang="zh-CN" altLang="en-US" sz="2400" dirty="0">
                <a:solidFill>
                  <a:schemeClr val="tx1"/>
                </a:solidFill>
                <a:latin typeface="宋体" pitchFamily="2" charset="-122"/>
                <a:ea typeface="Arial Unicode MS" pitchFamily="34" charset="-122"/>
                <a:cs typeface="Arial Unicode MS" pitchFamily="34" charset="-122"/>
              </a:rPr>
              <a:t>学科领域议题的探究：</a:t>
            </a:r>
            <a:endParaRPr lang="en-US" altLang="zh-CN" sz="2400" dirty="0">
              <a:solidFill>
                <a:schemeClr val="tx1"/>
              </a:solidFill>
              <a:latin typeface="宋体" pitchFamily="2" charset="-122"/>
              <a:ea typeface="Arial Unicode MS" pitchFamily="34" charset="-122"/>
              <a:cs typeface="Arial Unicode MS" pitchFamily="34" charset="-122"/>
            </a:endParaRPr>
          </a:p>
          <a:p>
            <a:pPr algn="ctr">
              <a:defRPr/>
            </a:pPr>
            <a:r>
              <a:rPr lang="zh-CN" altLang="en-US" sz="2400" dirty="0">
                <a:solidFill>
                  <a:schemeClr val="tx1"/>
                </a:solidFill>
                <a:latin typeface="宋体" pitchFamily="2" charset="-122"/>
                <a:ea typeface="Arial Unicode MS" pitchFamily="34" charset="-122"/>
                <a:cs typeface="Arial Unicode MS" pitchFamily="34" charset="-122"/>
              </a:rPr>
              <a:t>文学</a:t>
            </a:r>
            <a:endParaRPr lang="en-US" altLang="zh-CN" sz="2400" dirty="0">
              <a:solidFill>
                <a:schemeClr val="tx1"/>
              </a:solidFill>
              <a:latin typeface="宋体" pitchFamily="2" charset="-122"/>
              <a:ea typeface="Arial Unicode MS" pitchFamily="34" charset="-122"/>
              <a:cs typeface="Arial Unicode MS" pitchFamily="34" charset="-122"/>
            </a:endParaRPr>
          </a:p>
          <a:p>
            <a:pPr algn="ctr">
              <a:defRPr/>
            </a:pPr>
            <a:r>
              <a:rPr lang="zh-CN" altLang="en-US" sz="2400" dirty="0">
                <a:solidFill>
                  <a:schemeClr val="tx1"/>
                </a:solidFill>
                <a:latin typeface="宋体" pitchFamily="2" charset="-122"/>
                <a:ea typeface="Arial Unicode MS" pitchFamily="34" charset="-122"/>
                <a:cs typeface="Arial Unicode MS" pitchFamily="34" charset="-122"/>
              </a:rPr>
              <a:t>语言学</a:t>
            </a:r>
            <a:endParaRPr lang="en-US" altLang="zh-CN" sz="2400" dirty="0">
              <a:solidFill>
                <a:schemeClr val="tx1"/>
              </a:solidFill>
              <a:latin typeface="宋体" pitchFamily="2" charset="-122"/>
              <a:ea typeface="Arial Unicode MS" pitchFamily="34" charset="-122"/>
              <a:cs typeface="Arial Unicode MS" pitchFamily="34" charset="-122"/>
            </a:endParaRPr>
          </a:p>
          <a:p>
            <a:pPr algn="ctr">
              <a:defRPr/>
            </a:pPr>
            <a:r>
              <a:rPr lang="zh-CN" altLang="en-US" sz="2400" dirty="0">
                <a:solidFill>
                  <a:schemeClr val="tx1"/>
                </a:solidFill>
                <a:latin typeface="宋体" pitchFamily="2" charset="-122"/>
                <a:ea typeface="Arial Unicode MS" pitchFamily="34" charset="-122"/>
                <a:cs typeface="Arial Unicode MS" pitchFamily="34" charset="-122"/>
              </a:rPr>
              <a:t>翻译研究</a:t>
            </a:r>
            <a:endParaRPr lang="en-US" altLang="zh-CN" sz="2400" dirty="0">
              <a:solidFill>
                <a:schemeClr val="tx1"/>
              </a:solidFill>
              <a:latin typeface="宋体" pitchFamily="2" charset="-122"/>
              <a:ea typeface="Arial Unicode MS" pitchFamily="34" charset="-122"/>
              <a:cs typeface="Arial Unicode MS" pitchFamily="34" charset="-122"/>
            </a:endParaRPr>
          </a:p>
          <a:p>
            <a:pPr algn="ctr">
              <a:defRPr/>
            </a:pPr>
            <a:r>
              <a:rPr lang="zh-CN" altLang="en-US" sz="2400" dirty="0" smtClean="0">
                <a:solidFill>
                  <a:schemeClr val="tx1"/>
                </a:solidFill>
                <a:latin typeface="宋体" pitchFamily="2" charset="-122"/>
                <a:ea typeface="Arial Unicode MS" pitchFamily="34" charset="-122"/>
                <a:cs typeface="Arial Unicode MS" pitchFamily="34" charset="-122"/>
              </a:rPr>
              <a:t>社会文化</a:t>
            </a:r>
            <a:r>
              <a:rPr lang="zh-CN" altLang="en-US" sz="2400" dirty="0">
                <a:solidFill>
                  <a:schemeClr val="tx1"/>
                </a:solidFill>
                <a:latin typeface="宋体" pitchFamily="2" charset="-122"/>
                <a:ea typeface="Arial Unicode MS" pitchFamily="34" charset="-122"/>
                <a:cs typeface="Arial Unicode MS" pitchFamily="34" charset="-122"/>
              </a:rPr>
              <a:t>研究</a:t>
            </a:r>
            <a:endParaRPr lang="en-US" altLang="zh-CN" sz="2400" dirty="0">
              <a:solidFill>
                <a:schemeClr val="tx1"/>
              </a:solidFill>
              <a:latin typeface="宋体" pitchFamily="2" charset="-122"/>
              <a:ea typeface="Arial Unicode MS" pitchFamily="34" charset="-122"/>
              <a:cs typeface="Arial Unicode MS" pitchFamily="34" charset="-122"/>
            </a:endParaRPr>
          </a:p>
          <a:p>
            <a:pPr algn="ctr">
              <a:defRPr/>
            </a:pPr>
            <a:r>
              <a:rPr lang="zh-CN" altLang="en-US" sz="2400" dirty="0">
                <a:solidFill>
                  <a:schemeClr val="tx1"/>
                </a:solidFill>
                <a:latin typeface="宋体" pitchFamily="2" charset="-122"/>
                <a:ea typeface="Arial Unicode MS" pitchFamily="34" charset="-122"/>
                <a:cs typeface="Arial Unicode MS" pitchFamily="34" charset="-122"/>
              </a:rPr>
              <a:t>国际政治</a:t>
            </a:r>
            <a:endParaRPr lang="en-US" altLang="zh-CN" sz="2400" dirty="0">
              <a:solidFill>
                <a:schemeClr val="tx1"/>
              </a:solidFill>
              <a:latin typeface="宋体" pitchFamily="2" charset="-122"/>
              <a:ea typeface="Arial Unicode MS" pitchFamily="34" charset="-122"/>
              <a:cs typeface="Arial Unicode MS" pitchFamily="34" charset="-122"/>
            </a:endParaRPr>
          </a:p>
          <a:p>
            <a:pPr>
              <a:defRPr/>
            </a:pPr>
            <a:endParaRPr lang="zh-CN" altLang="en-US" sz="2400"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p:txBody>
          <a:bodyPr>
            <a:normAutofit/>
          </a:bodyPr>
          <a:lstStyle/>
          <a:p>
            <a:pPr algn="ctr"/>
            <a:r>
              <a:rPr lang="zh-CN" altLang="en-US" sz="4800" dirty="0" smtClean="0">
                <a:solidFill>
                  <a:schemeClr val="tx1"/>
                </a:solidFill>
                <a:latin typeface="黑体" pitchFamily="49" charset="-122"/>
                <a:ea typeface="黑体" pitchFamily="49" charset="-122"/>
              </a:rPr>
              <a:t>基于活动理念的课程实践</a:t>
            </a:r>
          </a:p>
        </p:txBody>
      </p:sp>
      <p:sp>
        <p:nvSpPr>
          <p:cNvPr id="23555" name="内容占位符 2"/>
          <p:cNvSpPr>
            <a:spLocks noGrp="1"/>
          </p:cNvSpPr>
          <p:nvPr>
            <p:ph idx="1"/>
          </p:nvPr>
        </p:nvSpPr>
        <p:spPr/>
        <p:txBody>
          <a:bodyPr/>
          <a:lstStyle/>
          <a:p>
            <a:r>
              <a:rPr lang="zh-CN" altLang="zh-CN" sz="3600" b="1" dirty="0" smtClean="0">
                <a:latin typeface="黑体" pitchFamily="49" charset="-122"/>
                <a:ea typeface="黑体" pitchFamily="49" charset="-122"/>
              </a:rPr>
              <a:t>在教学设计中考虑的具体问题</a:t>
            </a:r>
            <a:r>
              <a:rPr lang="en-US" altLang="zh-CN" sz="3600" b="1" dirty="0" smtClean="0">
                <a:latin typeface="黑体" pitchFamily="49" charset="-122"/>
                <a:ea typeface="黑体" pitchFamily="49" charset="-122"/>
              </a:rPr>
              <a:t>:</a:t>
            </a:r>
          </a:p>
          <a:p>
            <a:endParaRPr lang="en-US" altLang="zh-CN" dirty="0" smtClean="0"/>
          </a:p>
          <a:p>
            <a:r>
              <a:rPr lang="zh-CN" altLang="zh-CN" sz="3600" dirty="0" smtClean="0">
                <a:solidFill>
                  <a:srgbClr val="0070C0"/>
                </a:solidFill>
                <a:latin typeface="黑体" pitchFamily="49" charset="-122"/>
                <a:ea typeface="黑体" pitchFamily="49" charset="-122"/>
              </a:rPr>
              <a:t>什么构成了写作教学的活动？</a:t>
            </a:r>
            <a:endParaRPr lang="en-US" altLang="zh-CN" sz="3600" dirty="0" smtClean="0">
              <a:solidFill>
                <a:srgbClr val="0070C0"/>
              </a:solidFill>
              <a:latin typeface="黑体" pitchFamily="49" charset="-122"/>
              <a:ea typeface="黑体" pitchFamily="49" charset="-122"/>
            </a:endParaRPr>
          </a:p>
          <a:p>
            <a:r>
              <a:rPr lang="zh-CN" altLang="zh-CN" sz="3600" dirty="0" smtClean="0">
                <a:solidFill>
                  <a:srgbClr val="0070C0"/>
                </a:solidFill>
                <a:latin typeface="黑体" pitchFamily="49" charset="-122"/>
                <a:ea typeface="黑体" pitchFamily="49" charset="-122"/>
              </a:rPr>
              <a:t>中介工具有哪些？</a:t>
            </a:r>
            <a:endParaRPr lang="en-US" altLang="zh-CN" sz="3600" dirty="0" smtClean="0">
              <a:solidFill>
                <a:srgbClr val="0070C0"/>
              </a:solidFill>
              <a:latin typeface="黑体" pitchFamily="49" charset="-122"/>
              <a:ea typeface="黑体" pitchFamily="49" charset="-122"/>
            </a:endParaRPr>
          </a:p>
          <a:p>
            <a:r>
              <a:rPr lang="zh-CN" altLang="zh-CN" sz="3600" dirty="0" smtClean="0">
                <a:solidFill>
                  <a:srgbClr val="0070C0"/>
                </a:solidFill>
                <a:latin typeface="黑体" pitchFamily="49" charset="-122"/>
                <a:ea typeface="黑体" pitchFamily="49" charset="-122"/>
              </a:rPr>
              <a:t>它们以何种方式调节写作活动并促进写作能力的发展？</a:t>
            </a:r>
            <a:endParaRPr lang="zh-CN" altLang="en-US" sz="3600" dirty="0" smtClean="0">
              <a:solidFill>
                <a:srgbClr val="0070C0"/>
              </a:solidFill>
              <a:latin typeface="黑体" pitchFamily="49" charset="-122"/>
              <a:ea typeface="黑体" pitchFamily="49"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a:xfrm>
            <a:off x="609600" y="533400"/>
            <a:ext cx="10972800" cy="1239838"/>
          </a:xfrm>
        </p:spPr>
        <p:txBody>
          <a:bodyPr/>
          <a:lstStyle/>
          <a:p>
            <a:pPr algn="ctr"/>
            <a:r>
              <a:rPr lang="zh-CN" altLang="zh-CN" sz="3600" smtClean="0">
                <a:latin typeface="黑体" pitchFamily="49" charset="-122"/>
                <a:ea typeface="黑体" pitchFamily="49" charset="-122"/>
              </a:rPr>
              <a:t>学术写作课教学过程、活动设计及相关文件配置</a:t>
            </a:r>
            <a:endParaRPr lang="zh-CN" altLang="en-US" sz="3600" smtClean="0">
              <a:latin typeface="黑体" pitchFamily="49" charset="-122"/>
              <a:ea typeface="黑体" pitchFamily="49" charset="-122"/>
            </a:endParaRPr>
          </a:p>
        </p:txBody>
      </p:sp>
      <p:graphicFrame>
        <p:nvGraphicFramePr>
          <p:cNvPr id="4" name="内容占位符 3"/>
          <p:cNvGraphicFramePr>
            <a:graphicFrameLocks noGrp="1"/>
          </p:cNvGraphicFramePr>
          <p:nvPr>
            <p:ph idx="1"/>
          </p:nvPr>
        </p:nvGraphicFramePr>
        <p:xfrm>
          <a:off x="431801" y="1844675"/>
          <a:ext cx="11521281" cy="4680520"/>
        </p:xfrm>
        <a:graphic>
          <a:graphicData uri="http://schemas.openxmlformats.org/drawingml/2006/table">
            <a:tbl>
              <a:tblPr/>
              <a:tblGrid>
                <a:gridCol w="1536173"/>
                <a:gridCol w="4512501"/>
                <a:gridCol w="4629996"/>
                <a:gridCol w="842611"/>
              </a:tblGrid>
              <a:tr h="353988">
                <a:tc>
                  <a:txBody>
                    <a:bodyPr/>
                    <a:lstStyle/>
                    <a:p>
                      <a:pPr algn="ctr">
                        <a:spcAft>
                          <a:spcPts val="0"/>
                        </a:spcAft>
                      </a:pPr>
                      <a:r>
                        <a:rPr lang="zh-CN" sz="1800" kern="100" dirty="0">
                          <a:latin typeface="Times New Roman"/>
                          <a:ea typeface="楷体"/>
                        </a:rPr>
                        <a:t>教学过程</a:t>
                      </a:r>
                      <a:endParaRPr lang="zh-CN" sz="1800" kern="100" dirty="0">
                        <a:latin typeface="Times New Roman"/>
                        <a:ea typeface="宋体"/>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00" kern="100" dirty="0">
                          <a:latin typeface="Times New Roman"/>
                          <a:ea typeface="楷体"/>
                        </a:rPr>
                        <a:t>活动</a:t>
                      </a:r>
                      <a:r>
                        <a:rPr lang="en-US" sz="2000" kern="100" dirty="0">
                          <a:latin typeface="Times New Roman"/>
                          <a:ea typeface="楷体"/>
                        </a:rPr>
                        <a:t>-</a:t>
                      </a:r>
                      <a:r>
                        <a:rPr lang="zh-CN" sz="2000" kern="100" dirty="0">
                          <a:latin typeface="Times New Roman"/>
                          <a:ea typeface="楷体"/>
                        </a:rPr>
                        <a:t>中介工具</a:t>
                      </a:r>
                      <a:endParaRPr lang="zh-CN" sz="2000" kern="100" dirty="0">
                        <a:latin typeface="Times New Roman"/>
                        <a:ea typeface="宋体"/>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dirty="0">
                          <a:latin typeface="Times New Roman"/>
                          <a:ea typeface="楷体"/>
                        </a:rPr>
                        <a:t>活动目标、内容、规则和预期结果</a:t>
                      </a:r>
                      <a:endParaRPr lang="zh-CN" sz="1600" kern="100" dirty="0">
                        <a:latin typeface="Times New Roman"/>
                        <a:ea typeface="宋体"/>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9">
                  <a:txBody>
                    <a:bodyPr/>
                    <a:lstStyle/>
                    <a:p>
                      <a:pPr algn="l">
                        <a:lnSpc>
                          <a:spcPts val="1100"/>
                        </a:lnSpc>
                        <a:spcAft>
                          <a:spcPts val="0"/>
                        </a:spcAft>
                      </a:pPr>
                      <a:endParaRPr lang="en-US" altLang="zh-CN" sz="1200" kern="0" dirty="0" smtClean="0">
                        <a:solidFill>
                          <a:srgbClr val="000000"/>
                        </a:solidFill>
                        <a:latin typeface="Times New Roman"/>
                        <a:ea typeface="楷体"/>
                      </a:endParaRPr>
                    </a:p>
                    <a:p>
                      <a:pPr algn="l">
                        <a:lnSpc>
                          <a:spcPts val="1100"/>
                        </a:lnSpc>
                        <a:spcAft>
                          <a:spcPts val="0"/>
                        </a:spcAft>
                      </a:pPr>
                      <a:r>
                        <a:rPr lang="zh-CN" sz="1200" kern="0" dirty="0" smtClean="0">
                          <a:solidFill>
                            <a:srgbClr val="000000"/>
                          </a:solidFill>
                          <a:latin typeface="Times New Roman"/>
                          <a:ea typeface="楷体"/>
                        </a:rPr>
                        <a:t>初始</a:t>
                      </a:r>
                      <a:r>
                        <a:rPr lang="zh-CN" sz="1200" kern="0" dirty="0">
                          <a:solidFill>
                            <a:srgbClr val="000000"/>
                          </a:solidFill>
                          <a:latin typeface="Times New Roman"/>
                          <a:ea typeface="楷体"/>
                        </a:rPr>
                        <a:t>题</a:t>
                      </a:r>
                      <a:endParaRPr lang="zh-CN" sz="1200" kern="100" dirty="0">
                        <a:latin typeface="Times New Roman"/>
                        <a:ea typeface="宋体"/>
                      </a:endParaRPr>
                    </a:p>
                    <a:p>
                      <a:pPr algn="just">
                        <a:spcAft>
                          <a:spcPts val="0"/>
                        </a:spcAft>
                      </a:pPr>
                      <a:r>
                        <a:rPr lang="zh-CN" sz="1200" kern="0" dirty="0">
                          <a:solidFill>
                            <a:srgbClr val="000000"/>
                          </a:solidFill>
                          <a:latin typeface="Times New Roman"/>
                          <a:ea typeface="楷体"/>
                        </a:rPr>
                        <a:t>目设计</a:t>
                      </a:r>
                      <a:endParaRPr lang="zh-CN" sz="1200" kern="100" dirty="0">
                        <a:latin typeface="Times New Roman"/>
                        <a:ea typeface="宋体"/>
                      </a:endParaRPr>
                    </a:p>
                    <a:p>
                      <a:pPr algn="just">
                        <a:lnSpc>
                          <a:spcPts val="1100"/>
                        </a:lnSpc>
                        <a:spcAft>
                          <a:spcPts val="0"/>
                        </a:spcAft>
                      </a:pPr>
                      <a:r>
                        <a:rPr lang="zh-CN" sz="1200" dirty="0">
                          <a:latin typeface="Times New Roman"/>
                        </a:rPr>
                        <a:t/>
                      </a:r>
                      <a:br>
                        <a:rPr lang="zh-CN" sz="1200" dirty="0">
                          <a:latin typeface="Times New Roman"/>
                        </a:rPr>
                      </a:br>
                      <a:endParaRPr lang="en-US" altLang="zh-CN" sz="1200" dirty="0" smtClean="0">
                        <a:latin typeface="Times New Roman"/>
                      </a:endParaRPr>
                    </a:p>
                    <a:p>
                      <a:pPr algn="just">
                        <a:lnSpc>
                          <a:spcPts val="1100"/>
                        </a:lnSpc>
                        <a:spcAft>
                          <a:spcPts val="0"/>
                        </a:spcAft>
                      </a:pPr>
                      <a:endParaRPr lang="en-US" altLang="zh-CN" sz="1200" kern="0" dirty="0" smtClean="0">
                        <a:solidFill>
                          <a:srgbClr val="000000"/>
                        </a:solidFill>
                        <a:latin typeface="Times New Roman"/>
                        <a:ea typeface="楷体"/>
                      </a:endParaRPr>
                    </a:p>
                    <a:p>
                      <a:pPr algn="just">
                        <a:lnSpc>
                          <a:spcPts val="1100"/>
                        </a:lnSpc>
                        <a:spcAft>
                          <a:spcPts val="0"/>
                        </a:spcAft>
                      </a:pPr>
                      <a:endParaRPr lang="en-US" altLang="zh-CN" sz="1200" kern="0" dirty="0" smtClean="0">
                        <a:solidFill>
                          <a:srgbClr val="000000"/>
                        </a:solidFill>
                        <a:latin typeface="Times New Roman"/>
                        <a:ea typeface="楷体"/>
                      </a:endParaRPr>
                    </a:p>
                    <a:p>
                      <a:pPr algn="just">
                        <a:lnSpc>
                          <a:spcPts val="1100"/>
                        </a:lnSpc>
                        <a:spcAft>
                          <a:spcPts val="0"/>
                        </a:spcAft>
                      </a:pPr>
                      <a:endParaRPr lang="en-US" altLang="zh-CN" sz="1200" kern="0" dirty="0" smtClean="0">
                        <a:solidFill>
                          <a:srgbClr val="000000"/>
                        </a:solidFill>
                        <a:latin typeface="Times New Roman"/>
                        <a:ea typeface="楷体"/>
                      </a:endParaRPr>
                    </a:p>
                    <a:p>
                      <a:pPr algn="just">
                        <a:lnSpc>
                          <a:spcPts val="1100"/>
                        </a:lnSpc>
                        <a:spcAft>
                          <a:spcPts val="0"/>
                        </a:spcAft>
                      </a:pPr>
                      <a:endParaRPr lang="en-US" altLang="zh-CN" sz="1200" kern="0" dirty="0" smtClean="0">
                        <a:solidFill>
                          <a:srgbClr val="000000"/>
                        </a:solidFill>
                        <a:latin typeface="Times New Roman"/>
                        <a:ea typeface="楷体"/>
                      </a:endParaRPr>
                    </a:p>
                    <a:p>
                      <a:pPr algn="just">
                        <a:lnSpc>
                          <a:spcPts val="1100"/>
                        </a:lnSpc>
                        <a:spcAft>
                          <a:spcPts val="0"/>
                        </a:spcAft>
                      </a:pPr>
                      <a:endParaRPr lang="en-US" altLang="zh-CN" sz="1200" kern="0" dirty="0" smtClean="0">
                        <a:solidFill>
                          <a:srgbClr val="000000"/>
                        </a:solidFill>
                        <a:latin typeface="Times New Roman"/>
                        <a:ea typeface="楷体"/>
                      </a:endParaRPr>
                    </a:p>
                    <a:p>
                      <a:pPr algn="just">
                        <a:lnSpc>
                          <a:spcPts val="1100"/>
                        </a:lnSpc>
                        <a:spcAft>
                          <a:spcPts val="0"/>
                        </a:spcAft>
                      </a:pPr>
                      <a:endParaRPr lang="en-US" altLang="zh-CN" sz="1200" kern="0" dirty="0" smtClean="0">
                        <a:solidFill>
                          <a:srgbClr val="000000"/>
                        </a:solidFill>
                        <a:latin typeface="Times New Roman"/>
                        <a:ea typeface="楷体"/>
                      </a:endParaRPr>
                    </a:p>
                    <a:p>
                      <a:pPr algn="just">
                        <a:lnSpc>
                          <a:spcPts val="1100"/>
                        </a:lnSpc>
                        <a:spcAft>
                          <a:spcPts val="0"/>
                        </a:spcAft>
                      </a:pPr>
                      <a:endParaRPr lang="en-US" altLang="zh-CN" sz="1200" kern="0" dirty="0" smtClean="0">
                        <a:solidFill>
                          <a:srgbClr val="000000"/>
                        </a:solidFill>
                        <a:latin typeface="Times New Roman"/>
                        <a:ea typeface="楷体"/>
                      </a:endParaRPr>
                    </a:p>
                    <a:p>
                      <a:pPr algn="just">
                        <a:lnSpc>
                          <a:spcPts val="1100"/>
                        </a:lnSpc>
                        <a:spcAft>
                          <a:spcPts val="0"/>
                        </a:spcAft>
                      </a:pPr>
                      <a:endParaRPr lang="en-US" altLang="zh-CN" sz="1200" kern="0" dirty="0" smtClean="0">
                        <a:solidFill>
                          <a:srgbClr val="000000"/>
                        </a:solidFill>
                        <a:latin typeface="Times New Roman"/>
                        <a:ea typeface="楷体"/>
                      </a:endParaRPr>
                    </a:p>
                    <a:p>
                      <a:pPr algn="just">
                        <a:lnSpc>
                          <a:spcPts val="1100"/>
                        </a:lnSpc>
                        <a:spcAft>
                          <a:spcPts val="0"/>
                        </a:spcAft>
                      </a:pPr>
                      <a:endParaRPr lang="en-US" altLang="zh-CN" sz="1200" kern="0" dirty="0" smtClean="0">
                        <a:solidFill>
                          <a:srgbClr val="000000"/>
                        </a:solidFill>
                        <a:latin typeface="Times New Roman"/>
                        <a:ea typeface="楷体"/>
                      </a:endParaRPr>
                    </a:p>
                    <a:p>
                      <a:pPr algn="just">
                        <a:lnSpc>
                          <a:spcPts val="1100"/>
                        </a:lnSpc>
                        <a:spcAft>
                          <a:spcPts val="0"/>
                        </a:spcAft>
                      </a:pPr>
                      <a:endParaRPr lang="en-US" altLang="zh-CN" sz="1200" kern="0" dirty="0" smtClean="0">
                        <a:solidFill>
                          <a:srgbClr val="000000"/>
                        </a:solidFill>
                        <a:latin typeface="Times New Roman"/>
                        <a:ea typeface="楷体"/>
                      </a:endParaRPr>
                    </a:p>
                    <a:p>
                      <a:pPr algn="just">
                        <a:lnSpc>
                          <a:spcPts val="1100"/>
                        </a:lnSpc>
                        <a:spcAft>
                          <a:spcPts val="0"/>
                        </a:spcAft>
                      </a:pPr>
                      <a:endParaRPr lang="en-US" altLang="zh-CN" sz="1200" kern="0" dirty="0" smtClean="0">
                        <a:solidFill>
                          <a:srgbClr val="000000"/>
                        </a:solidFill>
                        <a:latin typeface="Times New Roman"/>
                        <a:ea typeface="楷体"/>
                      </a:endParaRPr>
                    </a:p>
                    <a:p>
                      <a:pPr algn="just">
                        <a:lnSpc>
                          <a:spcPts val="1100"/>
                        </a:lnSpc>
                        <a:spcAft>
                          <a:spcPts val="0"/>
                        </a:spcAft>
                      </a:pPr>
                      <a:endParaRPr lang="en-US" altLang="zh-CN" sz="1200" kern="0" dirty="0" smtClean="0">
                        <a:solidFill>
                          <a:srgbClr val="000000"/>
                        </a:solidFill>
                        <a:latin typeface="Times New Roman"/>
                        <a:ea typeface="楷体"/>
                      </a:endParaRPr>
                    </a:p>
                    <a:p>
                      <a:pPr algn="just">
                        <a:lnSpc>
                          <a:spcPts val="1100"/>
                        </a:lnSpc>
                        <a:spcAft>
                          <a:spcPts val="0"/>
                        </a:spcAft>
                      </a:pPr>
                      <a:endParaRPr lang="en-US" altLang="zh-CN" sz="1200" kern="0" dirty="0" smtClean="0">
                        <a:solidFill>
                          <a:srgbClr val="000000"/>
                        </a:solidFill>
                        <a:latin typeface="Times New Roman"/>
                        <a:ea typeface="楷体"/>
                      </a:endParaRPr>
                    </a:p>
                    <a:p>
                      <a:pPr algn="just">
                        <a:lnSpc>
                          <a:spcPts val="1100"/>
                        </a:lnSpc>
                        <a:spcAft>
                          <a:spcPts val="0"/>
                        </a:spcAft>
                      </a:pPr>
                      <a:endParaRPr lang="en-US" altLang="zh-CN" sz="1200" kern="0" dirty="0" smtClean="0">
                        <a:solidFill>
                          <a:srgbClr val="000000"/>
                        </a:solidFill>
                        <a:latin typeface="Times New Roman"/>
                        <a:ea typeface="楷体"/>
                      </a:endParaRPr>
                    </a:p>
                    <a:p>
                      <a:pPr algn="just">
                        <a:lnSpc>
                          <a:spcPts val="1100"/>
                        </a:lnSpc>
                        <a:spcAft>
                          <a:spcPts val="0"/>
                        </a:spcAft>
                      </a:pPr>
                      <a:endParaRPr lang="en-US" altLang="zh-CN" sz="1200" kern="0" dirty="0" smtClean="0">
                        <a:solidFill>
                          <a:srgbClr val="000000"/>
                        </a:solidFill>
                        <a:latin typeface="Times New Roman"/>
                        <a:ea typeface="楷体"/>
                      </a:endParaRPr>
                    </a:p>
                    <a:p>
                      <a:pPr algn="just">
                        <a:lnSpc>
                          <a:spcPts val="1100"/>
                        </a:lnSpc>
                        <a:spcAft>
                          <a:spcPts val="0"/>
                        </a:spcAft>
                      </a:pPr>
                      <a:endParaRPr lang="en-US" altLang="zh-CN" sz="1200" kern="0" dirty="0" smtClean="0">
                        <a:solidFill>
                          <a:srgbClr val="000000"/>
                        </a:solidFill>
                        <a:latin typeface="Times New Roman"/>
                        <a:ea typeface="楷体"/>
                      </a:endParaRPr>
                    </a:p>
                    <a:p>
                      <a:pPr algn="just">
                        <a:lnSpc>
                          <a:spcPts val="1100"/>
                        </a:lnSpc>
                        <a:spcAft>
                          <a:spcPts val="0"/>
                        </a:spcAft>
                      </a:pPr>
                      <a:endParaRPr lang="en-US" altLang="zh-CN" sz="1200" kern="0" dirty="0" smtClean="0">
                        <a:solidFill>
                          <a:srgbClr val="000000"/>
                        </a:solidFill>
                        <a:latin typeface="Times New Roman"/>
                        <a:ea typeface="楷体"/>
                      </a:endParaRPr>
                    </a:p>
                    <a:p>
                      <a:pPr algn="just">
                        <a:lnSpc>
                          <a:spcPts val="1100"/>
                        </a:lnSpc>
                        <a:spcAft>
                          <a:spcPts val="0"/>
                        </a:spcAft>
                      </a:pPr>
                      <a:endParaRPr lang="en-US" altLang="zh-CN" sz="1200" kern="0" dirty="0" smtClean="0">
                        <a:solidFill>
                          <a:srgbClr val="000000"/>
                        </a:solidFill>
                        <a:latin typeface="Times New Roman"/>
                        <a:ea typeface="楷体"/>
                      </a:endParaRPr>
                    </a:p>
                    <a:p>
                      <a:pPr algn="just">
                        <a:lnSpc>
                          <a:spcPts val="1100"/>
                        </a:lnSpc>
                        <a:spcAft>
                          <a:spcPts val="0"/>
                        </a:spcAft>
                      </a:pPr>
                      <a:endParaRPr lang="en-US" altLang="zh-CN" sz="1200" kern="0" dirty="0" smtClean="0">
                        <a:solidFill>
                          <a:srgbClr val="000000"/>
                        </a:solidFill>
                        <a:latin typeface="Times New Roman"/>
                        <a:ea typeface="楷体"/>
                      </a:endParaRPr>
                    </a:p>
                    <a:p>
                      <a:pPr algn="just">
                        <a:lnSpc>
                          <a:spcPts val="1100"/>
                        </a:lnSpc>
                        <a:spcAft>
                          <a:spcPts val="0"/>
                        </a:spcAft>
                      </a:pPr>
                      <a:endParaRPr lang="en-US" altLang="zh-CN" sz="1200" kern="0" dirty="0" smtClean="0">
                        <a:solidFill>
                          <a:srgbClr val="000000"/>
                        </a:solidFill>
                        <a:latin typeface="Times New Roman"/>
                        <a:ea typeface="楷体"/>
                      </a:endParaRPr>
                    </a:p>
                    <a:p>
                      <a:pPr algn="just">
                        <a:lnSpc>
                          <a:spcPts val="1100"/>
                        </a:lnSpc>
                        <a:spcAft>
                          <a:spcPts val="0"/>
                        </a:spcAft>
                      </a:pPr>
                      <a:endParaRPr lang="en-US" altLang="zh-CN" sz="1200" kern="0" dirty="0" smtClean="0">
                        <a:solidFill>
                          <a:srgbClr val="000000"/>
                        </a:solidFill>
                        <a:latin typeface="Times New Roman"/>
                        <a:ea typeface="楷体"/>
                      </a:endParaRPr>
                    </a:p>
                    <a:p>
                      <a:pPr algn="just">
                        <a:lnSpc>
                          <a:spcPts val="1100"/>
                        </a:lnSpc>
                        <a:spcAft>
                          <a:spcPts val="0"/>
                        </a:spcAft>
                      </a:pPr>
                      <a:endParaRPr lang="en-US" altLang="zh-CN" sz="1200" kern="0" dirty="0" smtClean="0">
                        <a:solidFill>
                          <a:srgbClr val="000000"/>
                        </a:solidFill>
                        <a:latin typeface="Times New Roman"/>
                        <a:ea typeface="楷体"/>
                      </a:endParaRPr>
                    </a:p>
                    <a:p>
                      <a:pPr algn="just">
                        <a:lnSpc>
                          <a:spcPts val="1100"/>
                        </a:lnSpc>
                        <a:spcAft>
                          <a:spcPts val="0"/>
                        </a:spcAft>
                      </a:pPr>
                      <a:endParaRPr lang="en-US" altLang="zh-CN" sz="1200" kern="0" dirty="0" smtClean="0">
                        <a:solidFill>
                          <a:srgbClr val="000000"/>
                        </a:solidFill>
                        <a:latin typeface="Times New Roman"/>
                        <a:ea typeface="楷体"/>
                      </a:endParaRPr>
                    </a:p>
                    <a:p>
                      <a:pPr algn="just">
                        <a:lnSpc>
                          <a:spcPts val="1100"/>
                        </a:lnSpc>
                        <a:spcAft>
                          <a:spcPts val="0"/>
                        </a:spcAft>
                      </a:pPr>
                      <a:endParaRPr lang="en-US" altLang="zh-CN" sz="1200" kern="0" dirty="0" smtClean="0">
                        <a:solidFill>
                          <a:srgbClr val="000000"/>
                        </a:solidFill>
                        <a:latin typeface="Times New Roman"/>
                        <a:ea typeface="楷体"/>
                      </a:endParaRPr>
                    </a:p>
                    <a:p>
                      <a:pPr algn="just">
                        <a:lnSpc>
                          <a:spcPts val="1100"/>
                        </a:lnSpc>
                        <a:spcAft>
                          <a:spcPts val="0"/>
                        </a:spcAft>
                      </a:pPr>
                      <a:endParaRPr lang="en-US" altLang="zh-CN" sz="1200" kern="0" dirty="0" smtClean="0">
                        <a:solidFill>
                          <a:srgbClr val="000000"/>
                        </a:solidFill>
                        <a:latin typeface="Times New Roman"/>
                        <a:ea typeface="楷体"/>
                      </a:endParaRPr>
                    </a:p>
                    <a:p>
                      <a:pPr algn="just">
                        <a:lnSpc>
                          <a:spcPts val="1100"/>
                        </a:lnSpc>
                        <a:spcAft>
                          <a:spcPts val="0"/>
                        </a:spcAft>
                      </a:pPr>
                      <a:r>
                        <a:rPr lang="zh-CN" sz="1200" kern="0" dirty="0" smtClean="0">
                          <a:solidFill>
                            <a:srgbClr val="000000"/>
                          </a:solidFill>
                          <a:latin typeface="Times New Roman"/>
                          <a:ea typeface="楷体"/>
                        </a:rPr>
                        <a:t>完成</a:t>
                      </a:r>
                      <a:r>
                        <a:rPr lang="zh-CN" sz="1200" kern="0" dirty="0">
                          <a:solidFill>
                            <a:srgbClr val="000000"/>
                          </a:solidFill>
                          <a:latin typeface="Times New Roman"/>
                          <a:ea typeface="楷体"/>
                        </a:rPr>
                        <a:t>课</a:t>
                      </a:r>
                      <a:endParaRPr lang="zh-CN" sz="1200" kern="100" dirty="0">
                        <a:latin typeface="Times New Roman"/>
                        <a:ea typeface="宋体"/>
                      </a:endParaRPr>
                    </a:p>
                    <a:p>
                      <a:pPr algn="just">
                        <a:lnSpc>
                          <a:spcPts val="1100"/>
                        </a:lnSpc>
                        <a:spcAft>
                          <a:spcPts val="0"/>
                        </a:spcAft>
                      </a:pPr>
                      <a:r>
                        <a:rPr lang="zh-CN" sz="1200" kern="0" dirty="0">
                          <a:solidFill>
                            <a:srgbClr val="000000"/>
                          </a:solidFill>
                          <a:latin typeface="Times New Roman"/>
                          <a:ea typeface="楷体"/>
                        </a:rPr>
                        <a:t>程论文</a:t>
                      </a:r>
                      <a:endParaRPr lang="zh-CN" sz="1200" kern="100" dirty="0">
                        <a:latin typeface="Times New Roman"/>
                        <a:ea typeface="宋体"/>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1088">
                <a:tc rowSpan="3">
                  <a:txBody>
                    <a:bodyPr/>
                    <a:lstStyle/>
                    <a:p>
                      <a:pPr algn="ctr">
                        <a:lnSpc>
                          <a:spcPts val="1100"/>
                        </a:lnSpc>
                        <a:spcAft>
                          <a:spcPts val="0"/>
                        </a:spcAft>
                      </a:pPr>
                      <a:r>
                        <a:rPr lang="zh-CN" altLang="en-US" sz="1800" kern="100" dirty="0" smtClean="0">
                          <a:latin typeface="+mn-ea"/>
                          <a:ea typeface="+mn-ea"/>
                        </a:rPr>
                        <a:t>课前</a:t>
                      </a:r>
                      <a:endParaRPr lang="zh-CN" sz="1800" kern="100" dirty="0">
                        <a:latin typeface="+mn-ea"/>
                        <a:ea typeface="+mn-ea"/>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spcAft>
                          <a:spcPts val="0"/>
                        </a:spcAft>
                      </a:pPr>
                      <a:r>
                        <a:rPr lang="zh-CN" sz="1800" kern="0" dirty="0">
                          <a:latin typeface="Times New Roman"/>
                          <a:ea typeface="楷体"/>
                        </a:rPr>
                        <a:t>学生独立阅读任务</a:t>
                      </a:r>
                      <a:r>
                        <a:rPr lang="en-US" sz="1800" kern="0" dirty="0">
                          <a:latin typeface="Times New Roman"/>
                          <a:ea typeface="楷体"/>
                        </a:rPr>
                        <a:t>-1</a:t>
                      </a:r>
                      <a:endParaRPr lang="zh-CN" sz="1800" kern="100" dirty="0">
                        <a:latin typeface="Times New Roman"/>
                        <a:ea typeface="宋体"/>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spcAft>
                          <a:spcPts val="0"/>
                        </a:spcAft>
                      </a:pPr>
                      <a:r>
                        <a:rPr lang="en-US" sz="1400" kern="100" spc="-50" dirty="0">
                          <a:latin typeface="Times New Roman"/>
                          <a:ea typeface="楷体"/>
                        </a:rPr>
                        <a:t>Independent Reading List </a:t>
                      </a:r>
                      <a:r>
                        <a:rPr lang="en-US" altLang="zh-CN" sz="1400" kern="100" spc="-50" dirty="0" smtClean="0">
                          <a:latin typeface="Times New Roman"/>
                          <a:ea typeface="楷体"/>
                        </a:rPr>
                        <a:t>&amp;</a:t>
                      </a:r>
                      <a:r>
                        <a:rPr lang="en-US" sz="1400" kern="100" spc="-50" dirty="0" smtClean="0">
                          <a:latin typeface="Times New Roman"/>
                          <a:ea typeface="楷体"/>
                        </a:rPr>
                        <a:t> </a:t>
                      </a:r>
                      <a:r>
                        <a:rPr lang="en-US" sz="1400" kern="100" spc="-50" dirty="0">
                          <a:latin typeface="Times New Roman"/>
                          <a:ea typeface="楷体"/>
                        </a:rPr>
                        <a:t>Reading </a:t>
                      </a:r>
                      <a:r>
                        <a:rPr lang="en-US" sz="1400" kern="100" spc="-50" dirty="0" smtClean="0">
                          <a:latin typeface="Times New Roman"/>
                          <a:ea typeface="楷体"/>
                        </a:rPr>
                        <a:t>Package </a:t>
                      </a:r>
                      <a:r>
                        <a:rPr lang="en-US" sz="1400" kern="100" spc="-50" dirty="0">
                          <a:latin typeface="Times New Roman"/>
                          <a:ea typeface="楷体"/>
                        </a:rPr>
                        <a:t>I</a:t>
                      </a:r>
                      <a:endParaRPr lang="zh-CN" sz="1400" kern="100" dirty="0">
                        <a:latin typeface="Times New Roman"/>
                        <a:ea typeface="宋体"/>
                      </a:endParaRPr>
                    </a:p>
                    <a:p>
                      <a:pPr algn="ctr">
                        <a:lnSpc>
                          <a:spcPts val="1100"/>
                        </a:lnSpc>
                        <a:spcAft>
                          <a:spcPts val="0"/>
                        </a:spcAft>
                      </a:pPr>
                      <a:endParaRPr lang="en-US" altLang="zh-CN" sz="1400" kern="100" spc="-50" dirty="0" smtClean="0">
                        <a:latin typeface="Times New Roman"/>
                        <a:ea typeface="楷体"/>
                      </a:endParaRPr>
                    </a:p>
                    <a:p>
                      <a:pPr algn="ctr">
                        <a:lnSpc>
                          <a:spcPts val="1100"/>
                        </a:lnSpc>
                        <a:spcAft>
                          <a:spcPts val="0"/>
                        </a:spcAft>
                      </a:pPr>
                      <a:r>
                        <a:rPr lang="zh-CN" sz="1400" kern="100" spc="-50" dirty="0" smtClean="0">
                          <a:latin typeface="Times New Roman"/>
                          <a:ea typeface="楷体"/>
                        </a:rPr>
                        <a:t>学科</a:t>
                      </a:r>
                      <a:r>
                        <a:rPr lang="zh-CN" sz="1400" kern="100" spc="-50" dirty="0">
                          <a:latin typeface="Times New Roman"/>
                          <a:ea typeface="楷体"/>
                        </a:rPr>
                        <a:t>内容独立阅读单和阅读包</a:t>
                      </a:r>
                      <a:r>
                        <a:rPr lang="en-US" sz="1400" kern="100" spc="-50" dirty="0">
                          <a:latin typeface="Times New Roman"/>
                          <a:ea typeface="楷体"/>
                        </a:rPr>
                        <a:t>-I</a:t>
                      </a:r>
                      <a:endParaRPr lang="zh-CN" sz="1400" kern="100" dirty="0">
                        <a:latin typeface="Times New Roman"/>
                        <a:ea typeface="宋体"/>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r h="360545">
                <a:tc vMerge="1">
                  <a:txBody>
                    <a:bodyPr/>
                    <a:lstStyle/>
                    <a:p>
                      <a:endParaRPr lang="zh-CN" altLang="en-US"/>
                    </a:p>
                  </a:txBody>
                  <a:tcPr/>
                </a:tc>
                <a:tc>
                  <a:txBody>
                    <a:bodyPr/>
                    <a:lstStyle/>
                    <a:p>
                      <a:pPr algn="ctr">
                        <a:lnSpc>
                          <a:spcPts val="1100"/>
                        </a:lnSpc>
                        <a:spcAft>
                          <a:spcPts val="0"/>
                        </a:spcAft>
                      </a:pPr>
                      <a:r>
                        <a:rPr lang="zh-CN" sz="1800" kern="0" dirty="0">
                          <a:latin typeface="Times New Roman"/>
                          <a:ea typeface="楷体"/>
                        </a:rPr>
                        <a:t>小组讨论并准备学科</a:t>
                      </a:r>
                      <a:r>
                        <a:rPr lang="zh-CN" sz="1800" kern="0" dirty="0" smtClean="0">
                          <a:latin typeface="Times New Roman"/>
                          <a:ea typeface="楷体"/>
                        </a:rPr>
                        <a:t>专题</a:t>
                      </a:r>
                      <a:r>
                        <a:rPr lang="zh-CN" altLang="en-US" sz="1800" kern="0" dirty="0" smtClean="0">
                          <a:latin typeface="Times New Roman"/>
                          <a:ea typeface="楷体"/>
                        </a:rPr>
                        <a:t>课堂报告</a:t>
                      </a:r>
                      <a:endParaRPr lang="zh-CN" sz="1800" kern="100" dirty="0">
                        <a:latin typeface="Times New Roman"/>
                        <a:ea typeface="宋体"/>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100"/>
                        </a:lnSpc>
                        <a:spcAft>
                          <a:spcPts val="0"/>
                        </a:spcAft>
                      </a:pPr>
                      <a:r>
                        <a:rPr lang="en-US" sz="1600" kern="100" dirty="0">
                          <a:latin typeface="Times New Roman"/>
                          <a:ea typeface="楷体"/>
                        </a:rPr>
                        <a:t>Guidelines/Schedule for Symposium Presentations</a:t>
                      </a:r>
                      <a:endParaRPr lang="zh-CN" sz="1600" kern="100" dirty="0">
                        <a:latin typeface="Times New Roman"/>
                        <a:ea typeface="宋体"/>
                      </a:endParaRPr>
                    </a:p>
                    <a:p>
                      <a:pPr algn="ctr">
                        <a:lnSpc>
                          <a:spcPts val="1100"/>
                        </a:lnSpc>
                        <a:spcAft>
                          <a:spcPts val="0"/>
                        </a:spcAft>
                      </a:pPr>
                      <a:endParaRPr lang="en-US" altLang="zh-CN" sz="1600" kern="100" dirty="0" smtClean="0">
                        <a:latin typeface="Times New Roman"/>
                        <a:ea typeface="楷体"/>
                      </a:endParaRPr>
                    </a:p>
                    <a:p>
                      <a:pPr algn="ctr">
                        <a:lnSpc>
                          <a:spcPts val="1100"/>
                        </a:lnSpc>
                        <a:spcAft>
                          <a:spcPts val="0"/>
                        </a:spcAft>
                      </a:pPr>
                      <a:r>
                        <a:rPr lang="zh-CN" sz="1600" kern="100" dirty="0" smtClean="0">
                          <a:latin typeface="Times New Roman"/>
                          <a:ea typeface="楷体"/>
                        </a:rPr>
                        <a:t>专题</a:t>
                      </a:r>
                      <a:r>
                        <a:rPr lang="zh-CN" altLang="en-US" sz="1600" kern="100" dirty="0" smtClean="0">
                          <a:latin typeface="Times New Roman"/>
                          <a:ea typeface="楷体"/>
                        </a:rPr>
                        <a:t>报告</a:t>
                      </a:r>
                      <a:r>
                        <a:rPr lang="zh-CN" sz="1600" kern="100" dirty="0" smtClean="0">
                          <a:latin typeface="Times New Roman"/>
                          <a:ea typeface="楷体"/>
                        </a:rPr>
                        <a:t>指南</a:t>
                      </a:r>
                      <a:r>
                        <a:rPr lang="en-US" sz="1600" kern="100" dirty="0">
                          <a:latin typeface="Times New Roman"/>
                          <a:ea typeface="楷体"/>
                        </a:rPr>
                        <a:t>/</a:t>
                      </a:r>
                      <a:r>
                        <a:rPr lang="zh-CN" sz="1600" kern="100" dirty="0">
                          <a:latin typeface="Times New Roman"/>
                          <a:ea typeface="楷体"/>
                        </a:rPr>
                        <a:t>时间表）</a:t>
                      </a:r>
                      <a:endParaRPr lang="zh-CN" sz="1600" kern="100" dirty="0">
                        <a:latin typeface="Times New Roman"/>
                        <a:ea typeface="宋体"/>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r h="360545">
                <a:tc vMerge="1">
                  <a:txBody>
                    <a:bodyPr/>
                    <a:lstStyle/>
                    <a:p>
                      <a:endParaRPr lang="zh-CN" altLang="en-US"/>
                    </a:p>
                  </a:txBody>
                  <a:tcPr/>
                </a:tc>
                <a:tc>
                  <a:txBody>
                    <a:bodyPr/>
                    <a:lstStyle/>
                    <a:p>
                      <a:pPr algn="ctr">
                        <a:lnSpc>
                          <a:spcPts val="1100"/>
                        </a:lnSpc>
                        <a:spcAft>
                          <a:spcPts val="0"/>
                        </a:spcAft>
                      </a:pPr>
                      <a:endParaRPr lang="en-US" altLang="zh-CN" sz="1800" kern="0" dirty="0" smtClean="0">
                        <a:latin typeface="Times New Roman"/>
                        <a:ea typeface="楷体"/>
                      </a:endParaRPr>
                    </a:p>
                    <a:p>
                      <a:pPr algn="ctr">
                        <a:lnSpc>
                          <a:spcPts val="1100"/>
                        </a:lnSpc>
                        <a:spcAft>
                          <a:spcPts val="0"/>
                        </a:spcAft>
                      </a:pPr>
                      <a:r>
                        <a:rPr lang="zh-CN" sz="1800" kern="0" dirty="0" smtClean="0">
                          <a:latin typeface="Times New Roman"/>
                          <a:ea typeface="楷体"/>
                        </a:rPr>
                        <a:t>提交</a:t>
                      </a:r>
                      <a:r>
                        <a:rPr lang="zh-CN" altLang="en-US" sz="1800" kern="0" dirty="0" smtClean="0">
                          <a:latin typeface="Times New Roman"/>
                          <a:ea typeface="楷体"/>
                        </a:rPr>
                        <a:t>报告</a:t>
                      </a:r>
                      <a:r>
                        <a:rPr lang="zh-CN" sz="1800" kern="0" dirty="0" smtClean="0">
                          <a:latin typeface="Times New Roman"/>
                          <a:ea typeface="楷体"/>
                        </a:rPr>
                        <a:t>备案</a:t>
                      </a:r>
                      <a:endParaRPr lang="zh-CN" sz="1800" kern="100" dirty="0">
                        <a:latin typeface="Times New Roman"/>
                        <a:ea typeface="宋体"/>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r>
              <a:tr h="360545">
                <a:tc rowSpan="2">
                  <a:txBody>
                    <a:bodyPr/>
                    <a:lstStyle/>
                    <a:p>
                      <a:pPr algn="ctr">
                        <a:lnSpc>
                          <a:spcPts val="1100"/>
                        </a:lnSpc>
                        <a:spcAft>
                          <a:spcPts val="0"/>
                        </a:spcAft>
                      </a:pPr>
                      <a:r>
                        <a:rPr lang="zh-CN" altLang="en-US" sz="1800" kern="100" dirty="0" smtClean="0">
                          <a:latin typeface="+mn-ea"/>
                          <a:ea typeface="+mn-ea"/>
                        </a:rPr>
                        <a:t>课中</a:t>
                      </a:r>
                      <a:endParaRPr lang="zh-CN" sz="1800" kern="100" dirty="0">
                        <a:latin typeface="+mn-ea"/>
                        <a:ea typeface="+mn-ea"/>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spcAft>
                          <a:spcPts val="0"/>
                        </a:spcAft>
                      </a:pPr>
                      <a:r>
                        <a:rPr lang="zh-CN" sz="1400" kern="0" dirty="0">
                          <a:latin typeface="Times New Roman"/>
                          <a:ea typeface="楷体"/>
                        </a:rPr>
                        <a:t>教师关于学术写作基本技巧的讲解和案例分析</a:t>
                      </a:r>
                      <a:endParaRPr lang="zh-CN" sz="1400" kern="100" dirty="0">
                        <a:latin typeface="Times New Roman"/>
                        <a:ea typeface="宋体"/>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100"/>
                        </a:lnSpc>
                        <a:spcAft>
                          <a:spcPts val="0"/>
                        </a:spcAft>
                      </a:pPr>
                      <a:r>
                        <a:rPr lang="en-US" sz="1600" kern="100" dirty="0">
                          <a:latin typeface="Times New Roman"/>
                          <a:ea typeface="楷体"/>
                        </a:rPr>
                        <a:t>Lecturing Topics and Requirements</a:t>
                      </a:r>
                      <a:endParaRPr lang="zh-CN" sz="1600" kern="100" dirty="0">
                        <a:latin typeface="Times New Roman"/>
                        <a:ea typeface="宋体"/>
                      </a:endParaRPr>
                    </a:p>
                    <a:p>
                      <a:pPr algn="ctr">
                        <a:lnSpc>
                          <a:spcPts val="1100"/>
                        </a:lnSpc>
                        <a:spcAft>
                          <a:spcPts val="0"/>
                        </a:spcAft>
                      </a:pPr>
                      <a:endParaRPr lang="en-US" altLang="zh-CN" sz="1600" kern="100" dirty="0" smtClean="0">
                        <a:latin typeface="Times New Roman"/>
                        <a:ea typeface="楷体"/>
                      </a:endParaRPr>
                    </a:p>
                    <a:p>
                      <a:pPr algn="ctr">
                        <a:lnSpc>
                          <a:spcPts val="1100"/>
                        </a:lnSpc>
                        <a:spcAft>
                          <a:spcPts val="0"/>
                        </a:spcAft>
                      </a:pPr>
                      <a:r>
                        <a:rPr lang="zh-CN" sz="1600" kern="100" dirty="0" smtClean="0">
                          <a:latin typeface="Times New Roman"/>
                          <a:ea typeface="楷体"/>
                        </a:rPr>
                        <a:t>学术</a:t>
                      </a:r>
                      <a:r>
                        <a:rPr lang="zh-CN" sz="1600" kern="100" dirty="0">
                          <a:latin typeface="Times New Roman"/>
                          <a:ea typeface="楷体"/>
                        </a:rPr>
                        <a:t>写作技巧讲解题目和要求</a:t>
                      </a:r>
                      <a:endParaRPr lang="zh-CN" sz="1600" kern="100" dirty="0">
                        <a:latin typeface="Times New Roman"/>
                        <a:ea typeface="宋体"/>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r h="360545">
                <a:tc vMerge="1">
                  <a:txBody>
                    <a:bodyPr/>
                    <a:lstStyle/>
                    <a:p>
                      <a:endParaRPr lang="zh-CN" altLang="en-US"/>
                    </a:p>
                  </a:txBody>
                  <a:tcPr/>
                </a:tc>
                <a:tc>
                  <a:txBody>
                    <a:bodyPr/>
                    <a:lstStyle/>
                    <a:p>
                      <a:pPr algn="ctr">
                        <a:lnSpc>
                          <a:spcPts val="1100"/>
                        </a:lnSpc>
                        <a:spcAft>
                          <a:spcPts val="0"/>
                        </a:spcAft>
                      </a:pPr>
                      <a:r>
                        <a:rPr lang="zh-CN" sz="1600" kern="0" dirty="0">
                          <a:latin typeface="Times New Roman"/>
                          <a:ea typeface="楷体"/>
                        </a:rPr>
                        <a:t>学科</a:t>
                      </a:r>
                      <a:r>
                        <a:rPr lang="zh-CN" sz="1600" kern="0" dirty="0" smtClean="0">
                          <a:latin typeface="Times New Roman"/>
                          <a:ea typeface="楷体"/>
                        </a:rPr>
                        <a:t>专题</a:t>
                      </a:r>
                      <a:r>
                        <a:rPr lang="zh-CN" altLang="en-US" sz="1600" kern="0" dirty="0" smtClean="0">
                          <a:latin typeface="Times New Roman"/>
                          <a:ea typeface="楷体"/>
                        </a:rPr>
                        <a:t>课堂报告</a:t>
                      </a:r>
                      <a:r>
                        <a:rPr lang="zh-CN" sz="1600" kern="0" dirty="0" smtClean="0">
                          <a:latin typeface="Times New Roman"/>
                          <a:ea typeface="楷体"/>
                        </a:rPr>
                        <a:t>（</a:t>
                      </a:r>
                      <a:r>
                        <a:rPr lang="zh-CN" sz="1600" kern="0" dirty="0">
                          <a:latin typeface="Times New Roman"/>
                          <a:ea typeface="楷体"/>
                        </a:rPr>
                        <a:t>提问和课堂讨论）</a:t>
                      </a:r>
                      <a:endParaRPr lang="zh-CN" sz="1600" kern="100" dirty="0">
                        <a:latin typeface="Times New Roman"/>
                        <a:ea typeface="宋体"/>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r>
              <a:tr h="721088">
                <a:tc rowSpan="2">
                  <a:txBody>
                    <a:bodyPr/>
                    <a:lstStyle/>
                    <a:p>
                      <a:pPr algn="ctr">
                        <a:lnSpc>
                          <a:spcPts val="1100"/>
                        </a:lnSpc>
                        <a:spcAft>
                          <a:spcPts val="0"/>
                        </a:spcAft>
                      </a:pPr>
                      <a:r>
                        <a:rPr lang="zh-CN" altLang="en-US" sz="1800" kern="100" dirty="0" smtClean="0">
                          <a:latin typeface="+mn-ea"/>
                          <a:ea typeface="+mn-ea"/>
                        </a:rPr>
                        <a:t>课后</a:t>
                      </a:r>
                      <a:endParaRPr lang="zh-CN" sz="1800" kern="100" dirty="0">
                        <a:latin typeface="+mn-ea"/>
                        <a:ea typeface="+mn-ea"/>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spcAft>
                          <a:spcPts val="0"/>
                        </a:spcAft>
                      </a:pPr>
                      <a:r>
                        <a:rPr lang="zh-CN" sz="1800" kern="0" dirty="0">
                          <a:latin typeface="Times New Roman"/>
                          <a:ea typeface="楷体"/>
                        </a:rPr>
                        <a:t>学生独立阅读任务</a:t>
                      </a:r>
                      <a:r>
                        <a:rPr lang="en-US" sz="1800" kern="0" dirty="0">
                          <a:latin typeface="Times New Roman"/>
                          <a:ea typeface="楷体"/>
                        </a:rPr>
                        <a:t>-2</a:t>
                      </a:r>
                      <a:endParaRPr lang="zh-CN" sz="1800" kern="100" dirty="0">
                        <a:latin typeface="Times New Roman"/>
                        <a:ea typeface="宋体"/>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spcAft>
                          <a:spcPts val="0"/>
                        </a:spcAft>
                      </a:pPr>
                      <a:r>
                        <a:rPr lang="en-US" sz="1200" kern="100" spc="-50" dirty="0">
                          <a:latin typeface="Times New Roman"/>
                          <a:ea typeface="楷体"/>
                        </a:rPr>
                        <a:t>Independent Reading List and Reading Package II</a:t>
                      </a:r>
                      <a:endParaRPr lang="zh-CN" sz="1200" kern="100" dirty="0">
                        <a:latin typeface="Times New Roman"/>
                        <a:ea typeface="宋体"/>
                      </a:endParaRPr>
                    </a:p>
                    <a:p>
                      <a:pPr algn="ctr">
                        <a:lnSpc>
                          <a:spcPts val="1100"/>
                        </a:lnSpc>
                        <a:spcAft>
                          <a:spcPts val="0"/>
                        </a:spcAft>
                      </a:pPr>
                      <a:endParaRPr lang="en-US" altLang="zh-CN" sz="1200" kern="100" spc="-50" dirty="0" smtClean="0">
                        <a:latin typeface="Times New Roman"/>
                        <a:ea typeface="楷体"/>
                      </a:endParaRPr>
                    </a:p>
                    <a:p>
                      <a:pPr algn="ctr">
                        <a:lnSpc>
                          <a:spcPts val="1100"/>
                        </a:lnSpc>
                        <a:spcAft>
                          <a:spcPts val="0"/>
                        </a:spcAft>
                      </a:pPr>
                      <a:r>
                        <a:rPr lang="zh-CN" sz="1600" kern="100" spc="-50" dirty="0" smtClean="0">
                          <a:latin typeface="Times New Roman"/>
                          <a:ea typeface="楷体"/>
                        </a:rPr>
                        <a:t>学科</a:t>
                      </a:r>
                      <a:r>
                        <a:rPr lang="zh-CN" sz="1600" kern="100" spc="-50" dirty="0">
                          <a:latin typeface="Times New Roman"/>
                          <a:ea typeface="楷体"/>
                        </a:rPr>
                        <a:t>内容独立阅读单和阅读包</a:t>
                      </a:r>
                      <a:r>
                        <a:rPr lang="en-US" sz="1600" kern="100" spc="-50" dirty="0">
                          <a:latin typeface="Times New Roman"/>
                          <a:ea typeface="楷体"/>
                        </a:rPr>
                        <a:t>-II</a:t>
                      </a:r>
                      <a:endParaRPr lang="zh-CN" sz="1600" kern="100" dirty="0">
                        <a:latin typeface="Times New Roman"/>
                        <a:ea typeface="宋体"/>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r h="721088">
                <a:tc vMerge="1">
                  <a:txBody>
                    <a:bodyPr/>
                    <a:lstStyle/>
                    <a:p>
                      <a:endParaRPr lang="zh-CN" altLang="en-US"/>
                    </a:p>
                  </a:txBody>
                  <a:tcPr/>
                </a:tc>
                <a:tc>
                  <a:txBody>
                    <a:bodyPr/>
                    <a:lstStyle/>
                    <a:p>
                      <a:pPr algn="ctr">
                        <a:lnSpc>
                          <a:spcPts val="1100"/>
                        </a:lnSpc>
                        <a:spcAft>
                          <a:spcPts val="0"/>
                        </a:spcAft>
                      </a:pPr>
                      <a:r>
                        <a:rPr lang="zh-CN" sz="1800" kern="0" dirty="0">
                          <a:latin typeface="Times New Roman"/>
                          <a:ea typeface="楷体"/>
                        </a:rPr>
                        <a:t>针对学术写作技巧的述评短文</a:t>
                      </a:r>
                      <a:r>
                        <a:rPr lang="zh-CN" sz="1800" kern="0" dirty="0" smtClean="0">
                          <a:latin typeface="Times New Roman"/>
                          <a:ea typeface="楷体"/>
                        </a:rPr>
                        <a:t>写</a:t>
                      </a:r>
                      <a:endParaRPr lang="en-US" altLang="zh-CN" sz="1800" kern="0" dirty="0" smtClean="0">
                        <a:latin typeface="Times New Roman"/>
                        <a:ea typeface="楷体"/>
                      </a:endParaRPr>
                    </a:p>
                    <a:p>
                      <a:pPr algn="ctr">
                        <a:lnSpc>
                          <a:spcPts val="1100"/>
                        </a:lnSpc>
                        <a:spcAft>
                          <a:spcPts val="0"/>
                        </a:spcAft>
                      </a:pPr>
                      <a:endParaRPr lang="en-US" altLang="zh-CN" sz="1800" kern="0" dirty="0" smtClean="0">
                        <a:latin typeface="Times New Roman"/>
                        <a:ea typeface="楷体"/>
                      </a:endParaRPr>
                    </a:p>
                    <a:p>
                      <a:pPr algn="ctr">
                        <a:lnSpc>
                          <a:spcPts val="1100"/>
                        </a:lnSpc>
                        <a:spcAft>
                          <a:spcPts val="0"/>
                        </a:spcAft>
                      </a:pPr>
                      <a:r>
                        <a:rPr lang="zh-CN" sz="1800" kern="0" dirty="0" smtClean="0">
                          <a:latin typeface="Times New Roman"/>
                          <a:ea typeface="楷体"/>
                        </a:rPr>
                        <a:t>作</a:t>
                      </a:r>
                      <a:r>
                        <a:rPr lang="zh-CN" sz="1800" kern="0" dirty="0">
                          <a:latin typeface="Times New Roman"/>
                          <a:ea typeface="楷体"/>
                        </a:rPr>
                        <a:t>（</a:t>
                      </a:r>
                      <a:r>
                        <a:rPr lang="en-US" sz="1800" kern="0" dirty="0">
                          <a:latin typeface="Times New Roman"/>
                          <a:ea typeface="楷体"/>
                        </a:rPr>
                        <a:t>6</a:t>
                      </a:r>
                      <a:r>
                        <a:rPr lang="zh-CN" sz="1800" kern="0" dirty="0">
                          <a:latin typeface="Times New Roman"/>
                          <a:ea typeface="楷体"/>
                        </a:rPr>
                        <a:t>篇）</a:t>
                      </a:r>
                      <a:endParaRPr lang="zh-CN" sz="1800" kern="100" dirty="0">
                        <a:latin typeface="Times New Roman"/>
                        <a:ea typeface="宋体"/>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spcAft>
                          <a:spcPts val="0"/>
                        </a:spcAft>
                      </a:pPr>
                      <a:r>
                        <a:rPr lang="en-US" sz="1400" kern="100" dirty="0">
                          <a:latin typeface="Times New Roman"/>
                          <a:ea typeface="楷体"/>
                        </a:rPr>
                        <a:t>Guidelines for Writing Review Essays</a:t>
                      </a:r>
                      <a:endParaRPr lang="zh-CN" sz="1400" kern="100" dirty="0">
                        <a:latin typeface="Times New Roman"/>
                        <a:ea typeface="宋体"/>
                      </a:endParaRPr>
                    </a:p>
                    <a:p>
                      <a:pPr algn="ctr">
                        <a:lnSpc>
                          <a:spcPts val="1100"/>
                        </a:lnSpc>
                        <a:spcAft>
                          <a:spcPts val="0"/>
                        </a:spcAft>
                      </a:pPr>
                      <a:endParaRPr lang="en-US" altLang="zh-CN" sz="1400" kern="100" dirty="0" smtClean="0">
                        <a:latin typeface="Times New Roman"/>
                        <a:ea typeface="楷体"/>
                      </a:endParaRPr>
                    </a:p>
                    <a:p>
                      <a:pPr algn="ctr">
                        <a:lnSpc>
                          <a:spcPts val="1100"/>
                        </a:lnSpc>
                        <a:spcAft>
                          <a:spcPts val="0"/>
                        </a:spcAft>
                      </a:pPr>
                      <a:r>
                        <a:rPr lang="zh-CN" sz="1800" kern="100" dirty="0" smtClean="0">
                          <a:latin typeface="Times New Roman"/>
                          <a:ea typeface="楷体"/>
                        </a:rPr>
                        <a:t>述评</a:t>
                      </a:r>
                      <a:r>
                        <a:rPr lang="zh-CN" sz="1800" kern="100" dirty="0">
                          <a:latin typeface="Times New Roman"/>
                          <a:ea typeface="楷体"/>
                        </a:rPr>
                        <a:t>短文写作指南</a:t>
                      </a:r>
                      <a:endParaRPr lang="zh-CN" sz="1800" kern="100" dirty="0">
                        <a:latin typeface="Times New Roman"/>
                        <a:ea typeface="宋体"/>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r h="721088">
                <a:tc>
                  <a:txBody>
                    <a:bodyPr/>
                    <a:lstStyle/>
                    <a:p>
                      <a:pPr algn="ctr">
                        <a:lnSpc>
                          <a:spcPts val="1100"/>
                        </a:lnSpc>
                        <a:spcAft>
                          <a:spcPts val="0"/>
                        </a:spcAft>
                      </a:pPr>
                      <a:endParaRPr lang="en-US" altLang="zh-CN" sz="1800" kern="100" dirty="0" smtClean="0">
                        <a:latin typeface="+mn-ea"/>
                        <a:ea typeface="+mn-ea"/>
                      </a:endParaRPr>
                    </a:p>
                    <a:p>
                      <a:pPr algn="ctr">
                        <a:lnSpc>
                          <a:spcPts val="1100"/>
                        </a:lnSpc>
                        <a:spcAft>
                          <a:spcPts val="0"/>
                        </a:spcAft>
                      </a:pPr>
                      <a:endParaRPr lang="en-US" altLang="zh-CN" sz="1800" kern="100" dirty="0" smtClean="0">
                        <a:latin typeface="+mn-ea"/>
                        <a:ea typeface="+mn-ea"/>
                      </a:endParaRPr>
                    </a:p>
                    <a:p>
                      <a:pPr algn="ctr">
                        <a:lnSpc>
                          <a:spcPts val="1100"/>
                        </a:lnSpc>
                        <a:spcAft>
                          <a:spcPts val="0"/>
                        </a:spcAft>
                      </a:pPr>
                      <a:r>
                        <a:rPr lang="zh-CN" altLang="en-US" sz="1800" kern="100" dirty="0" smtClean="0">
                          <a:latin typeface="+mn-ea"/>
                          <a:ea typeface="+mn-ea"/>
                        </a:rPr>
                        <a:t>面谈</a:t>
                      </a:r>
                      <a:endParaRPr lang="zh-CN" sz="1800" kern="100" dirty="0">
                        <a:latin typeface="+mn-ea"/>
                        <a:ea typeface="+mn-ea"/>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spcAft>
                          <a:spcPts val="0"/>
                        </a:spcAft>
                      </a:pPr>
                      <a:r>
                        <a:rPr lang="zh-CN" sz="1800" kern="0" dirty="0">
                          <a:latin typeface="Times New Roman"/>
                          <a:ea typeface="楷体"/>
                        </a:rPr>
                        <a:t>师生间个人或小组面谈</a:t>
                      </a:r>
                      <a:r>
                        <a:rPr lang="en-US" sz="1800" kern="0" dirty="0">
                          <a:latin typeface="Times New Roman"/>
                          <a:ea typeface="楷体"/>
                        </a:rPr>
                        <a:t> </a:t>
                      </a:r>
                      <a:endParaRPr lang="en-US" sz="1800" kern="0" dirty="0" smtClean="0">
                        <a:latin typeface="Times New Roman"/>
                        <a:ea typeface="楷体"/>
                      </a:endParaRPr>
                    </a:p>
                    <a:p>
                      <a:pPr algn="ctr">
                        <a:lnSpc>
                          <a:spcPts val="1100"/>
                        </a:lnSpc>
                        <a:spcAft>
                          <a:spcPts val="0"/>
                        </a:spcAft>
                      </a:pPr>
                      <a:endParaRPr lang="en-US" sz="1800" kern="0" dirty="0" smtClean="0">
                        <a:latin typeface="Times New Roman"/>
                        <a:ea typeface="楷体"/>
                      </a:endParaRPr>
                    </a:p>
                    <a:p>
                      <a:pPr algn="ctr">
                        <a:lnSpc>
                          <a:spcPts val="1100"/>
                        </a:lnSpc>
                        <a:spcAft>
                          <a:spcPts val="0"/>
                        </a:spcAft>
                      </a:pPr>
                      <a:r>
                        <a:rPr lang="en-US" sz="1800" kern="0" dirty="0" smtClean="0">
                          <a:latin typeface="Times New Roman"/>
                          <a:ea typeface="楷体"/>
                        </a:rPr>
                        <a:t>(</a:t>
                      </a:r>
                      <a:r>
                        <a:rPr lang="en-US" sz="1800" kern="0" dirty="0">
                          <a:latin typeface="Times New Roman"/>
                          <a:ea typeface="楷体"/>
                        </a:rPr>
                        <a:t>2~3</a:t>
                      </a:r>
                      <a:r>
                        <a:rPr lang="zh-CN" sz="1800" kern="0" dirty="0">
                          <a:latin typeface="Times New Roman"/>
                          <a:ea typeface="楷体"/>
                        </a:rPr>
                        <a:t>小时</a:t>
                      </a:r>
                      <a:r>
                        <a:rPr lang="en-US" sz="1800" kern="0" dirty="0">
                          <a:latin typeface="Times New Roman"/>
                          <a:ea typeface="楷体"/>
                        </a:rPr>
                        <a:t>/</a:t>
                      </a:r>
                      <a:r>
                        <a:rPr lang="zh-CN" sz="1800" kern="0" dirty="0">
                          <a:latin typeface="Times New Roman"/>
                          <a:ea typeface="楷体"/>
                        </a:rPr>
                        <a:t>周</a:t>
                      </a:r>
                      <a:r>
                        <a:rPr lang="en-US" sz="1800" kern="0" dirty="0">
                          <a:latin typeface="Times New Roman"/>
                          <a:ea typeface="楷体"/>
                        </a:rPr>
                        <a:t>)</a:t>
                      </a:r>
                      <a:endParaRPr lang="zh-CN" sz="1800" kern="100" dirty="0">
                        <a:latin typeface="Times New Roman"/>
                        <a:ea typeface="宋体"/>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spcAft>
                          <a:spcPts val="0"/>
                        </a:spcAft>
                      </a:pPr>
                      <a:r>
                        <a:rPr lang="en-US" sz="1200" kern="100" dirty="0">
                          <a:latin typeface="Times New Roman"/>
                          <a:ea typeface="楷体"/>
                        </a:rPr>
                        <a:t>Guidelines for Individual Conference</a:t>
                      </a:r>
                      <a:endParaRPr lang="zh-CN" sz="1200" kern="100" dirty="0">
                        <a:latin typeface="Times New Roman"/>
                        <a:ea typeface="宋体"/>
                      </a:endParaRPr>
                    </a:p>
                    <a:p>
                      <a:pPr algn="ctr">
                        <a:lnSpc>
                          <a:spcPts val="1100"/>
                        </a:lnSpc>
                        <a:spcAft>
                          <a:spcPts val="0"/>
                        </a:spcAft>
                      </a:pPr>
                      <a:endParaRPr lang="en-US" altLang="zh-CN" sz="1200" kern="100" dirty="0" smtClean="0">
                        <a:latin typeface="Times New Roman"/>
                        <a:ea typeface="楷体"/>
                      </a:endParaRPr>
                    </a:p>
                    <a:p>
                      <a:pPr algn="ctr">
                        <a:lnSpc>
                          <a:spcPts val="1100"/>
                        </a:lnSpc>
                        <a:spcAft>
                          <a:spcPts val="0"/>
                        </a:spcAft>
                      </a:pPr>
                      <a:r>
                        <a:rPr lang="zh-CN" sz="1600" kern="100" dirty="0" smtClean="0">
                          <a:latin typeface="Times New Roman"/>
                          <a:ea typeface="楷体"/>
                        </a:rPr>
                        <a:t>个人</a:t>
                      </a:r>
                      <a:r>
                        <a:rPr lang="zh-CN" sz="1600" kern="100" dirty="0">
                          <a:latin typeface="Times New Roman"/>
                          <a:ea typeface="楷体"/>
                        </a:rPr>
                        <a:t>或小组面谈指南</a:t>
                      </a:r>
                      <a:endParaRPr lang="zh-CN" sz="1600" kern="100" dirty="0">
                        <a:latin typeface="Times New Roman"/>
                        <a:ea typeface="宋体"/>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bl>
          </a:graphicData>
        </a:graphic>
      </p:graphicFrame>
      <p:sp>
        <p:nvSpPr>
          <p:cNvPr id="98305" name="Line 1"/>
          <p:cNvSpPr>
            <a:spLocks noChangeShapeType="1"/>
          </p:cNvSpPr>
          <p:nvPr/>
        </p:nvSpPr>
        <p:spPr bwMode="auto">
          <a:xfrm>
            <a:off x="11567584" y="2636839"/>
            <a:ext cx="0" cy="3240087"/>
          </a:xfrm>
          <a:prstGeom prst="line">
            <a:avLst/>
          </a:prstGeom>
          <a:noFill/>
          <a:ln w="60325" cmpd="dbl">
            <a:solidFill>
              <a:srgbClr val="FF0000"/>
            </a:solidFill>
            <a:round/>
            <a:headEnd/>
            <a:tailEnd type="triangle" w="sm" len="lg"/>
          </a:ln>
        </p:spPr>
        <p:txBody>
          <a:bodyPr/>
          <a:lstStyle/>
          <a:p>
            <a:endParaRPr lang="zh-CN" altLang="en-US"/>
          </a:p>
        </p:txBody>
      </p:sp>
      <p:sp>
        <p:nvSpPr>
          <p:cNvPr id="6" name="圆角矩形标注 5"/>
          <p:cNvSpPr/>
          <p:nvPr/>
        </p:nvSpPr>
        <p:spPr>
          <a:xfrm>
            <a:off x="584201" y="2769466"/>
            <a:ext cx="11425767" cy="3168650"/>
          </a:xfrm>
          <a:prstGeom prst="wedgeRoundRectCallout">
            <a:avLst>
              <a:gd name="adj1" fmla="val -6689"/>
              <a:gd name="adj2" fmla="val -95115"/>
              <a:gd name="adj3" fmla="val 16667"/>
            </a:avLst>
          </a:prstGeom>
          <a:solidFill>
            <a:srgbClr val="FFF3F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sz="2400" dirty="0">
              <a:solidFill>
                <a:schemeClr val="tx1"/>
              </a:solidFill>
              <a:latin typeface="宋体" pitchFamily="2" charset="-122"/>
              <a:ea typeface="Arial Unicode MS" pitchFamily="34" charset="-122"/>
              <a:cs typeface="Arial Unicode MS" pitchFamily="34" charset="-122"/>
            </a:endParaRPr>
          </a:p>
          <a:p>
            <a:pPr algn="ctr">
              <a:defRPr/>
            </a:pPr>
            <a:r>
              <a:rPr lang="zh-CN" altLang="zh-CN" sz="2400" dirty="0">
                <a:solidFill>
                  <a:schemeClr val="tx1"/>
                </a:solidFill>
              </a:rPr>
              <a:t>写作教学过程</a:t>
            </a:r>
            <a:r>
              <a:rPr lang="en-US" altLang="zh-CN" sz="2400" dirty="0">
                <a:solidFill>
                  <a:schemeClr val="tx1"/>
                </a:solidFill>
              </a:rPr>
              <a:t>AS</a:t>
            </a:r>
            <a:r>
              <a:rPr lang="zh-CN" altLang="zh-CN" sz="2400" b="1" dirty="0">
                <a:solidFill>
                  <a:schemeClr val="tx1"/>
                </a:solidFill>
              </a:rPr>
              <a:t>活动系统</a:t>
            </a:r>
            <a:r>
              <a:rPr lang="zh-CN" altLang="zh-CN" sz="2400" dirty="0">
                <a:solidFill>
                  <a:schemeClr val="tx1"/>
                </a:solidFill>
              </a:rPr>
              <a:t>，其核心是中介和各种中介工具，如阅读包、教师和语言，其中语言是整个活动系统中最重要的中介工具。</a:t>
            </a:r>
            <a:endParaRPr lang="en-US" altLang="zh-CN" sz="2400" dirty="0">
              <a:solidFill>
                <a:schemeClr val="tx1"/>
              </a:solidFill>
            </a:endParaRPr>
          </a:p>
          <a:p>
            <a:pPr algn="ctr">
              <a:defRPr/>
            </a:pPr>
            <a:r>
              <a:rPr lang="zh-CN" altLang="zh-CN" sz="2400" dirty="0">
                <a:solidFill>
                  <a:schemeClr val="tx1"/>
                </a:solidFill>
              </a:rPr>
              <a:t>表中所列活动配有一系列相关文件定义或设置活动的目标、内容或问题空间、规则以及期望实现的结果（</a:t>
            </a:r>
            <a:r>
              <a:rPr lang="en-US" altLang="zh-CN" sz="2400" dirty="0">
                <a:solidFill>
                  <a:schemeClr val="tx1"/>
                </a:solidFill>
              </a:rPr>
              <a:t>outcome</a:t>
            </a:r>
            <a:r>
              <a:rPr lang="zh-CN" altLang="zh-CN" sz="2400" dirty="0">
                <a:solidFill>
                  <a:schemeClr val="tx1"/>
                </a:solidFill>
              </a:rPr>
              <a:t>）。虽则表述不一，但目的是一致的，即</a:t>
            </a:r>
            <a:r>
              <a:rPr lang="zh-CN" altLang="zh-CN" sz="2400" b="1" u="sng" dirty="0">
                <a:solidFill>
                  <a:schemeClr val="tx1"/>
                </a:solidFill>
              </a:rPr>
              <a:t>在学习学术写作的过程中引导、激发并调控或规约以语言和言语活动为首要中介工具的认知活动。</a:t>
            </a:r>
            <a:endParaRPr lang="en-US" altLang="zh-CN" sz="2400" b="1" u="sng" dirty="0">
              <a:solidFill>
                <a:schemeClr val="tx1"/>
              </a:solidFill>
            </a:endParaRPr>
          </a:p>
          <a:p>
            <a:pPr algn="ctr">
              <a:defRPr/>
            </a:pPr>
            <a:endParaRPr lang="zh-CN" altLang="en-US" sz="2400" b="1" u="sng"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98305"/>
                                        </p:tgtEl>
                                        <p:attrNameLst>
                                          <p:attrName>style.visibility</p:attrName>
                                        </p:attrNameLst>
                                      </p:cBhvr>
                                      <p:to>
                                        <p:strVal val="visible"/>
                                      </p:to>
                                    </p:set>
                                    <p:animEffect transition="in" filter="slide(fromTop)">
                                      <p:cBhvr>
                                        <p:cTn id="7" dur="2000"/>
                                        <p:tgtEl>
                                          <p:spTgt spid="9830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p:cNvSpPr>
          <p:nvPr>
            <p:ph type="title"/>
          </p:nvPr>
        </p:nvSpPr>
        <p:spPr/>
        <p:txBody>
          <a:bodyPr/>
          <a:lstStyle/>
          <a:p>
            <a:r>
              <a:rPr lang="en-US" altLang="zh-CN" sz="3600" b="1" smtClean="0">
                <a:latin typeface="Arial Unicode MS" pitchFamily="34" charset="-122"/>
                <a:ea typeface="Arial Unicode MS" pitchFamily="34" charset="-122"/>
                <a:cs typeface="Arial Unicode MS" pitchFamily="34" charset="-122"/>
              </a:rPr>
              <a:t>Organization of teaching and learning</a:t>
            </a:r>
            <a:endParaRPr lang="zh-CN" altLang="en-US" sz="3600" b="1" smtClean="0">
              <a:latin typeface="Arial Unicode MS" pitchFamily="34" charset="-122"/>
              <a:ea typeface="Arial Unicode MS" pitchFamily="34" charset="-122"/>
              <a:cs typeface="Arial Unicode MS" pitchFamily="34" charset="-122"/>
            </a:endParaRPr>
          </a:p>
        </p:txBody>
      </p:sp>
      <p:sp>
        <p:nvSpPr>
          <p:cNvPr id="29699" name="内容占位符 2"/>
          <p:cNvSpPr>
            <a:spLocks noGrp="1"/>
          </p:cNvSpPr>
          <p:nvPr>
            <p:ph idx="1"/>
          </p:nvPr>
        </p:nvSpPr>
        <p:spPr/>
        <p:txBody>
          <a:bodyPr/>
          <a:lstStyle/>
          <a:p>
            <a:endParaRPr lang="en-US" altLang="zh-CN" smtClean="0"/>
          </a:p>
        </p:txBody>
      </p:sp>
      <p:graphicFrame>
        <p:nvGraphicFramePr>
          <p:cNvPr id="4" name="表格 3"/>
          <p:cNvGraphicFramePr>
            <a:graphicFrameLocks noGrp="1"/>
          </p:cNvGraphicFramePr>
          <p:nvPr/>
        </p:nvGraphicFramePr>
        <p:xfrm>
          <a:off x="1" y="1890714"/>
          <a:ext cx="12433300" cy="4837113"/>
        </p:xfrm>
        <a:graphic>
          <a:graphicData uri="http://schemas.openxmlformats.org/drawingml/2006/table">
            <a:tbl>
              <a:tblPr/>
              <a:tblGrid>
                <a:gridCol w="3862917"/>
                <a:gridCol w="4440767"/>
                <a:gridCol w="2208807"/>
                <a:gridCol w="1920809"/>
              </a:tblGrid>
              <a:tr h="868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dirty="0" smtClean="0">
                          <a:ln>
                            <a:noFill/>
                          </a:ln>
                          <a:solidFill>
                            <a:srgbClr val="FF0000"/>
                          </a:solidFill>
                          <a:effectLst/>
                          <a:latin typeface="Tahoma" pitchFamily="34" charset="0"/>
                          <a:ea typeface="宋体" pitchFamily="2" charset="-122"/>
                          <a:cs typeface="Tahoma" pitchFamily="34" charset="0"/>
                        </a:rPr>
                        <a:t>In class</a:t>
                      </a:r>
                      <a:endParaRPr kumimoji="0" lang="zh-CN" altLang="en-US" sz="2800" b="1" i="0" u="none" strike="noStrike" cap="none" normalizeH="0" baseline="0" dirty="0" smtClean="0">
                        <a:ln>
                          <a:noFill/>
                        </a:ln>
                        <a:solidFill>
                          <a:srgbClr val="FF0000"/>
                        </a:solidFill>
                        <a:effectLst/>
                        <a:latin typeface="Tahoma" pitchFamily="34" charset="0"/>
                        <a:ea typeface="宋体" pitchFamily="2" charset="-122"/>
                        <a:cs typeface="Tahoma" pitchFamily="34" charset="0"/>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rgbClr val="FF0000"/>
                          </a:solidFill>
                          <a:effectLst/>
                          <a:latin typeface="Tahoma" pitchFamily="34" charset="0"/>
                          <a:ea typeface="宋体" pitchFamily="2" charset="-122"/>
                          <a:cs typeface="Tahoma" pitchFamily="34" charset="0"/>
                        </a:rPr>
                        <a:t>After class</a:t>
                      </a:r>
                      <a:endParaRPr kumimoji="0" lang="zh-CN" altLang="en-US" sz="2800" b="1" i="0" u="none" strike="noStrike" cap="none" normalizeH="0" baseline="0" smtClean="0">
                        <a:ln>
                          <a:noFill/>
                        </a:ln>
                        <a:solidFill>
                          <a:srgbClr val="FF0000"/>
                        </a:solidFill>
                        <a:effectLst/>
                        <a:latin typeface="Tahoma" pitchFamily="34" charset="0"/>
                        <a:ea typeface="宋体" pitchFamily="2" charset="-122"/>
                        <a:cs typeface="Tahoma" pitchFamily="34" charset="0"/>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rgbClr val="FF0000"/>
                          </a:solidFill>
                          <a:effectLst/>
                          <a:latin typeface="Calibri" pitchFamily="34" charset="0"/>
                          <a:ea typeface="宋体" pitchFamily="2" charset="-122"/>
                          <a:cs typeface="Calibri" pitchFamily="34" charset="0"/>
                        </a:rPr>
                        <a:t>Individual conference</a:t>
                      </a:r>
                      <a:endParaRPr kumimoji="0" lang="zh-CN" altLang="en-US" sz="2400" b="1" i="0" u="none" strike="noStrike" cap="none" normalizeH="0" baseline="0" smtClean="0">
                        <a:ln>
                          <a:noFill/>
                        </a:ln>
                        <a:solidFill>
                          <a:srgbClr val="FF0000"/>
                        </a:solidFill>
                        <a:effectLst/>
                        <a:latin typeface="Calibri" pitchFamily="34" charset="0"/>
                        <a:ea typeface="宋体" pitchFamily="2" charset="-122"/>
                        <a:cs typeface="Calibri" pitchFamily="34" charset="0"/>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FF0000"/>
                          </a:solidFill>
                          <a:effectLst/>
                          <a:latin typeface="Tahoma" pitchFamily="34" charset="0"/>
                          <a:ea typeface="宋体" pitchFamily="2" charset="-122"/>
                          <a:cs typeface="Tahoma" pitchFamily="34" charset="0"/>
                        </a:rPr>
                        <a:t>Initial thoughts on topics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1" i="0" u="none" strike="noStrike" cap="none" normalizeH="0" baseline="0" dirty="0" smtClean="0">
                        <a:ln>
                          <a:noFill/>
                        </a:ln>
                        <a:solidFill>
                          <a:srgbClr val="FF0000"/>
                        </a:solidFill>
                        <a:effectLst/>
                        <a:latin typeface="Tahoma" pitchFamily="34" charset="0"/>
                        <a:ea typeface="宋体" pitchFamily="2" charset="-122"/>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1" i="0" u="none" strike="noStrike" cap="none" normalizeH="0" baseline="0" dirty="0" smtClean="0">
                        <a:ln>
                          <a:noFill/>
                        </a:ln>
                        <a:solidFill>
                          <a:srgbClr val="FF0000"/>
                        </a:solidFill>
                        <a:effectLst/>
                        <a:latin typeface="Tahoma" pitchFamily="34" charset="0"/>
                        <a:ea typeface="宋体" pitchFamily="2" charset="-122"/>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1" i="0" u="none" strike="noStrike" cap="none" normalizeH="0" baseline="0" dirty="0" smtClean="0">
                        <a:ln>
                          <a:noFill/>
                        </a:ln>
                        <a:solidFill>
                          <a:srgbClr val="FF0000"/>
                        </a:solidFill>
                        <a:effectLst/>
                        <a:latin typeface="Tahoma" pitchFamily="34" charset="0"/>
                        <a:ea typeface="宋体" pitchFamily="2" charset="-122"/>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1" i="0" u="none" strike="noStrike" cap="none" normalizeH="0" baseline="0" dirty="0" smtClean="0">
                        <a:ln>
                          <a:noFill/>
                        </a:ln>
                        <a:solidFill>
                          <a:srgbClr val="FF0000"/>
                        </a:solidFill>
                        <a:effectLst/>
                        <a:latin typeface="Tahoma" pitchFamily="34" charset="0"/>
                        <a:ea typeface="宋体" pitchFamily="2" charset="-122"/>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1" i="0" u="none" strike="noStrike" cap="none" normalizeH="0" baseline="0" dirty="0" smtClean="0">
                        <a:ln>
                          <a:noFill/>
                        </a:ln>
                        <a:solidFill>
                          <a:srgbClr val="FF0000"/>
                        </a:solidFill>
                        <a:effectLst/>
                        <a:latin typeface="Tahoma" pitchFamily="34" charset="0"/>
                        <a:ea typeface="宋体" pitchFamily="2" charset="-122"/>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1" i="0" u="none" strike="noStrike" cap="none" normalizeH="0" baseline="0" dirty="0" smtClean="0">
                        <a:ln>
                          <a:noFill/>
                        </a:ln>
                        <a:solidFill>
                          <a:srgbClr val="FF0000"/>
                        </a:solidFill>
                        <a:effectLst/>
                        <a:latin typeface="Tahoma" pitchFamily="34" charset="0"/>
                        <a:ea typeface="宋体" pitchFamily="2" charset="-122"/>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1" i="0" u="none" strike="noStrike" cap="none" normalizeH="0" baseline="0" dirty="0" smtClean="0">
                        <a:ln>
                          <a:noFill/>
                        </a:ln>
                        <a:solidFill>
                          <a:srgbClr val="FF0000"/>
                        </a:solidFill>
                        <a:effectLst/>
                        <a:latin typeface="Tahoma" pitchFamily="34" charset="0"/>
                        <a:ea typeface="宋体" pitchFamily="2" charset="-122"/>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1" i="0" u="none" strike="noStrike" cap="none" normalizeH="0" baseline="0" dirty="0" smtClean="0">
                        <a:ln>
                          <a:noFill/>
                        </a:ln>
                        <a:solidFill>
                          <a:srgbClr val="FF0000"/>
                        </a:solidFill>
                        <a:effectLst/>
                        <a:latin typeface="Tahoma" pitchFamily="34" charset="0"/>
                        <a:ea typeface="宋体" pitchFamily="2" charset="-122"/>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1" i="0" u="none" strike="noStrike" cap="none" normalizeH="0" baseline="0" dirty="0" smtClean="0">
                        <a:ln>
                          <a:noFill/>
                        </a:ln>
                        <a:solidFill>
                          <a:srgbClr val="FF0000"/>
                        </a:solidFill>
                        <a:effectLst/>
                        <a:latin typeface="Tahoma" pitchFamily="34" charset="0"/>
                        <a:ea typeface="宋体" pitchFamily="2" charset="-122"/>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1" i="0" u="none" strike="noStrike" cap="none" normalizeH="0" baseline="0" dirty="0" smtClean="0">
                        <a:ln>
                          <a:noFill/>
                        </a:ln>
                        <a:solidFill>
                          <a:srgbClr val="FF0000"/>
                        </a:solidFill>
                        <a:effectLst/>
                        <a:latin typeface="Tahoma" pitchFamily="34" charset="0"/>
                        <a:ea typeface="宋体" pitchFamily="2" charset="-122"/>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FF0000"/>
                          </a:solidFill>
                          <a:effectLst/>
                          <a:latin typeface="Tahoma" pitchFamily="34" charset="0"/>
                          <a:ea typeface="宋体" pitchFamily="2" charset="-122"/>
                          <a:cs typeface="Tahoma" pitchFamily="34" charset="0"/>
                        </a:rPr>
                        <a:t>Final writing product</a:t>
                      </a:r>
                      <a:endParaRPr kumimoji="0" lang="zh-CN" altLang="en-US" sz="1800" b="1" i="0" u="none" strike="noStrike" cap="none" normalizeH="0" baseline="0" dirty="0" smtClean="0">
                        <a:ln>
                          <a:noFill/>
                        </a:ln>
                        <a:solidFill>
                          <a:srgbClr val="FF0000"/>
                        </a:solidFill>
                        <a:effectLst/>
                        <a:latin typeface="Tahoma" pitchFamily="34" charset="0"/>
                        <a:ea typeface="宋体" pitchFamily="2" charset="-122"/>
                        <a:cs typeface="Tahoma" pitchFamily="34" charset="0"/>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968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rgbClr val="000000"/>
                          </a:solidFill>
                          <a:effectLst/>
                          <a:latin typeface="Arial Unicode MS" pitchFamily="34" charset="-122"/>
                          <a:ea typeface="Arial Unicode MS" pitchFamily="34" charset="-122"/>
                          <a:cs typeface="Arial Unicode MS" pitchFamily="34" charset="-122"/>
                        </a:rPr>
                        <a:t>Lecturing on basic AW skills + case analysis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2400" b="1" i="0" u="none" strike="noStrike" cap="none" normalizeH="0" baseline="0" dirty="0" smtClean="0">
                        <a:ln>
                          <a:noFill/>
                        </a:ln>
                        <a:solidFill>
                          <a:srgbClr val="000000"/>
                        </a:solidFill>
                        <a:effectLst/>
                        <a:latin typeface="Arial Unicode MS" pitchFamily="34" charset="-122"/>
                        <a:ea typeface="Arial Unicode MS" pitchFamily="34" charset="-122"/>
                        <a:cs typeface="Arial Unicode MS" pitchFamily="34"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rgbClr val="000000"/>
                          </a:solidFill>
                          <a:effectLst/>
                          <a:latin typeface="Arial Unicode MS" pitchFamily="34" charset="-122"/>
                          <a:ea typeface="Arial Unicode MS" pitchFamily="34" charset="-122"/>
                          <a:cs typeface="Arial Unicode MS" pitchFamily="34" charset="-122"/>
                        </a:rPr>
                        <a:t>Symposium presentations on disciplinary topics +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2400" b="1" i="0" u="none" strike="noStrike" cap="none" normalizeH="0" baseline="0" dirty="0" smtClean="0">
                        <a:ln>
                          <a:noFill/>
                        </a:ln>
                        <a:solidFill>
                          <a:srgbClr val="000000"/>
                        </a:solidFill>
                        <a:effectLst/>
                        <a:latin typeface="Arial Unicode MS" pitchFamily="34" charset="-122"/>
                        <a:ea typeface="Arial Unicode MS" pitchFamily="34" charset="-122"/>
                        <a:cs typeface="Arial Unicode MS" pitchFamily="34"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rgbClr val="000000"/>
                          </a:solidFill>
                          <a:effectLst/>
                          <a:latin typeface="Arial Unicode MS" pitchFamily="34" charset="-122"/>
                          <a:ea typeface="Arial Unicode MS" pitchFamily="34" charset="-122"/>
                          <a:cs typeface="Arial Unicode MS" pitchFamily="34" charset="-122"/>
                        </a:rPr>
                        <a:t>Class discussion</a:t>
                      </a:r>
                      <a:endParaRPr kumimoji="0" lang="zh-CN" altLang="en-US" sz="2400" b="1" i="0" u="none" strike="noStrike" cap="none" normalizeH="0" baseline="0" dirty="0" smtClean="0">
                        <a:ln>
                          <a:noFill/>
                        </a:ln>
                        <a:solidFill>
                          <a:srgbClr val="000000"/>
                        </a:solidFill>
                        <a:effectLst/>
                        <a:latin typeface="Arial Unicode MS" pitchFamily="34" charset="-122"/>
                        <a:ea typeface="Arial Unicode MS" pitchFamily="34" charset="-122"/>
                        <a:cs typeface="Arial Unicode MS" pitchFamily="34"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rgbClr val="000000"/>
                          </a:solidFill>
                          <a:effectLst/>
                          <a:latin typeface="Arial Unicode MS" pitchFamily="34" charset="-122"/>
                          <a:ea typeface="Arial Unicode MS" pitchFamily="34" charset="-122"/>
                          <a:cs typeface="Arial Unicode MS" pitchFamily="34" charset="-122"/>
                        </a:rPr>
                        <a:t>Independent reading-I +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rgbClr val="000000"/>
                          </a:solidFill>
                          <a:effectLst/>
                          <a:latin typeface="Arial Unicode MS" pitchFamily="34" charset="-122"/>
                          <a:ea typeface="Arial Unicode MS" pitchFamily="34" charset="-122"/>
                          <a:cs typeface="Arial Unicode MS" pitchFamily="34" charset="-122"/>
                        </a:rPr>
                        <a:t>preparing symposium presentations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rgbClr val="000000"/>
                          </a:solidFill>
                          <a:effectLst/>
                          <a:latin typeface="Arial Unicode MS" pitchFamily="34" charset="-122"/>
                          <a:ea typeface="Arial Unicode MS" pitchFamily="34" charset="-122"/>
                          <a:cs typeface="Arial Unicode MS" pitchFamily="34" charset="-122"/>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rgbClr val="000000"/>
                          </a:solidFill>
                          <a:effectLst/>
                          <a:latin typeface="Arial Unicode MS" pitchFamily="34" charset="-122"/>
                          <a:ea typeface="Arial Unicode MS" pitchFamily="34" charset="-122"/>
                          <a:cs typeface="Arial Unicode MS" pitchFamily="34" charset="-122"/>
                        </a:rPr>
                        <a:t>Independent reading-II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rgbClr val="000000"/>
                          </a:solidFill>
                          <a:effectLst/>
                          <a:latin typeface="Arial Unicode MS" pitchFamily="34" charset="-122"/>
                          <a:ea typeface="Arial Unicode MS" pitchFamily="34" charset="-122"/>
                          <a:cs typeface="Arial Unicode MS" pitchFamily="34" charset="-122"/>
                        </a:rPr>
                        <a:t> writing review papers</a:t>
                      </a:r>
                      <a:endParaRPr kumimoji="0" lang="zh-CN" altLang="en-US" sz="2400" b="1" i="0" u="none" strike="noStrike" cap="none" normalizeH="0" baseline="0" dirty="0" smtClean="0">
                        <a:ln>
                          <a:noFill/>
                        </a:ln>
                        <a:solidFill>
                          <a:srgbClr val="000000"/>
                        </a:solidFill>
                        <a:effectLst/>
                        <a:latin typeface="Arial Unicode MS" pitchFamily="34" charset="-122"/>
                        <a:ea typeface="Arial Unicode MS" pitchFamily="34" charset="-122"/>
                        <a:cs typeface="Arial Unicode MS" pitchFamily="34"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rgbClr val="000000"/>
                          </a:solidFill>
                          <a:effectLst/>
                          <a:latin typeface="Tahoma" pitchFamily="34" charset="0"/>
                          <a:ea typeface="宋体" pitchFamily="2" charset="-122"/>
                          <a:cs typeface="Tahoma" pitchFamily="34" charset="0"/>
                        </a:rPr>
                        <a:t>Individual/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rgbClr val="000000"/>
                          </a:solidFill>
                          <a:effectLst/>
                          <a:latin typeface="Tahoma" pitchFamily="34" charset="0"/>
                          <a:ea typeface="宋体" pitchFamily="2" charset="-122"/>
                          <a:cs typeface="Tahoma" pitchFamily="34" charset="0"/>
                        </a:rPr>
                        <a:t>group meeting for 3~4 hours per week</a:t>
                      </a:r>
                      <a:endParaRPr kumimoji="0" lang="zh-CN" altLang="en-US" sz="2000" b="0" i="0" u="none" strike="noStrike" cap="none" normalizeH="0" baseline="0" dirty="0" smtClean="0">
                        <a:ln>
                          <a:noFill/>
                        </a:ln>
                        <a:solidFill>
                          <a:srgbClr val="000000"/>
                        </a:solidFill>
                        <a:effectLst/>
                        <a:latin typeface="Tahoma" pitchFamily="34" charset="0"/>
                        <a:ea typeface="宋体" pitchFamily="2" charset="-122"/>
                        <a:cs typeface="Tahoma" pitchFamily="34" charset="0"/>
                      </a:endParaRPr>
                    </a:p>
                  </a:txBody>
                  <a:tcPr marL="121920" marR="121920"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CB"/>
                    </a:solidFill>
                  </a:tcPr>
                </a:tc>
                <a:tc vMerge="1">
                  <a:txBody>
                    <a:bodyPr/>
                    <a:lstStyle/>
                    <a:p>
                      <a:endParaRPr lang="zh-CN" altLang="en-US"/>
                    </a:p>
                  </a:txBody>
                  <a:tcPr/>
                </a:tc>
              </a:tr>
            </a:tbl>
          </a:graphicData>
        </a:graphic>
      </p:graphicFrame>
      <p:sp>
        <p:nvSpPr>
          <p:cNvPr id="5" name="圆角矩形标注 4"/>
          <p:cNvSpPr/>
          <p:nvPr/>
        </p:nvSpPr>
        <p:spPr>
          <a:xfrm>
            <a:off x="5520267" y="188914"/>
            <a:ext cx="6671733" cy="719137"/>
          </a:xfrm>
          <a:prstGeom prst="wedgeRoundRectCallout">
            <a:avLst>
              <a:gd name="adj1" fmla="val -11692"/>
              <a:gd name="adj2" fmla="val 330709"/>
              <a:gd name="adj3" fmla="val 16667"/>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solidFill>
                  <a:schemeClr val="tx1"/>
                </a:solidFill>
                <a:latin typeface="Calibri" pitchFamily="34" charset="0"/>
                <a:cs typeface="Calibri" pitchFamily="34" charset="0"/>
                <a:hlinkClick r:id="rId2" action="ppaction://hlinkfile"/>
              </a:rPr>
              <a:t>Independent Reading I &amp; II</a:t>
            </a:r>
            <a:endParaRPr lang="zh-CN" altLang="en-US" sz="3200" b="1" dirty="0">
              <a:solidFill>
                <a:schemeClr val="tx1"/>
              </a:solidFill>
              <a:latin typeface="Calibri" pitchFamily="34" charset="0"/>
              <a:cs typeface="Calibri" pitchFamily="34" charset="0"/>
            </a:endParaRPr>
          </a:p>
        </p:txBody>
      </p:sp>
      <p:sp>
        <p:nvSpPr>
          <p:cNvPr id="6" name="圆角矩形标注 5"/>
          <p:cNvSpPr/>
          <p:nvPr/>
        </p:nvSpPr>
        <p:spPr>
          <a:xfrm>
            <a:off x="1" y="260351"/>
            <a:ext cx="4847167" cy="1008063"/>
          </a:xfrm>
          <a:prstGeom prst="wedgeRoundRectCallout">
            <a:avLst>
              <a:gd name="adj1" fmla="val -32829"/>
              <a:gd name="adj2" fmla="val 216046"/>
              <a:gd name="adj3" fmla="val 16667"/>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solidFill>
                  <a:schemeClr val="tx1"/>
                </a:solidFill>
                <a:latin typeface="Calibri" pitchFamily="34" charset="0"/>
                <a:cs typeface="Calibri" pitchFamily="34" charset="0"/>
                <a:hlinkClick r:id="rId3" action="ppaction://hlinksldjump"/>
              </a:rPr>
              <a:t>Lecturing </a:t>
            </a:r>
            <a:r>
              <a:rPr lang="en-US" altLang="zh-CN" sz="3200" b="1" dirty="0" smtClean="0">
                <a:solidFill>
                  <a:schemeClr val="tx1"/>
                </a:solidFill>
                <a:latin typeface="Calibri" pitchFamily="34" charset="0"/>
                <a:cs typeface="Calibri" pitchFamily="34" charset="0"/>
                <a:hlinkClick r:id="rId3" action="ppaction://hlinksldjump"/>
              </a:rPr>
              <a:t>topics</a:t>
            </a:r>
            <a:r>
              <a:rPr lang="zh-CN" altLang="en-US" sz="3200" b="1" dirty="0" smtClean="0">
                <a:solidFill>
                  <a:schemeClr val="tx1"/>
                </a:solidFill>
                <a:latin typeface="Calibri" pitchFamily="34" charset="0"/>
                <a:cs typeface="Calibri" pitchFamily="34" charset="0"/>
              </a:rPr>
              <a:t>：</a:t>
            </a:r>
            <a:r>
              <a:rPr lang="en-US" altLang="zh-CN" sz="3200" b="1" dirty="0" smtClean="0">
                <a:solidFill>
                  <a:schemeClr val="tx1"/>
                </a:solidFill>
                <a:latin typeface="Calibri" pitchFamily="34" charset="0"/>
                <a:cs typeface="Calibri" pitchFamily="34" charset="0"/>
              </a:rPr>
              <a:t>learning AW skills</a:t>
            </a:r>
            <a:endParaRPr lang="zh-CN" altLang="en-US" sz="3200" b="1" dirty="0">
              <a:solidFill>
                <a:schemeClr val="tx1"/>
              </a:solidFill>
              <a:latin typeface="Calibri" pitchFamily="34" charset="0"/>
              <a:cs typeface="Calibri" pitchFamily="34" charset="0"/>
            </a:endParaRPr>
          </a:p>
        </p:txBody>
      </p:sp>
      <p:sp>
        <p:nvSpPr>
          <p:cNvPr id="7" name="圆角矩形标注 6"/>
          <p:cNvSpPr/>
          <p:nvPr/>
        </p:nvSpPr>
        <p:spPr>
          <a:xfrm>
            <a:off x="0" y="5849938"/>
            <a:ext cx="6383867" cy="1008062"/>
          </a:xfrm>
          <a:prstGeom prst="wedgeRoundRectCallout">
            <a:avLst>
              <a:gd name="adj1" fmla="val -27092"/>
              <a:gd name="adj2" fmla="val -179665"/>
              <a:gd name="adj3" fmla="val 16667"/>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solidFill>
                  <a:schemeClr val="tx1"/>
                </a:solidFill>
                <a:latin typeface="Calibri" pitchFamily="34" charset="0"/>
                <a:cs typeface="Calibri" pitchFamily="34" charset="0"/>
                <a:hlinkClick r:id="rId4" action="ppaction://hlinkfile"/>
              </a:rPr>
              <a:t>Schedule for Symposium presentations</a:t>
            </a:r>
            <a:endParaRPr lang="zh-CN" altLang="en-US" sz="3200" b="1" dirty="0">
              <a:solidFill>
                <a:schemeClr val="tx1"/>
              </a:solidFill>
              <a:latin typeface="Calibri" pitchFamily="34" charset="0"/>
              <a:cs typeface="Calibri" pitchFamily="34" charset="0"/>
            </a:endParaRPr>
          </a:p>
        </p:txBody>
      </p:sp>
      <p:cxnSp>
        <p:nvCxnSpPr>
          <p:cNvPr id="9" name="直接箭头连接符 8"/>
          <p:cNvCxnSpPr/>
          <p:nvPr/>
        </p:nvCxnSpPr>
        <p:spPr>
          <a:xfrm>
            <a:off x="11184467" y="2852738"/>
            <a:ext cx="0" cy="2159000"/>
          </a:xfrm>
          <a:prstGeom prst="straightConnector1">
            <a:avLst/>
          </a:prstGeom>
          <a:ln w="857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圆角矩形标注 11"/>
          <p:cNvSpPr/>
          <p:nvPr/>
        </p:nvSpPr>
        <p:spPr>
          <a:xfrm>
            <a:off x="6383867" y="6138864"/>
            <a:ext cx="6239933" cy="719137"/>
          </a:xfrm>
          <a:prstGeom prst="wedgeRoundRectCallout">
            <a:avLst>
              <a:gd name="adj1" fmla="val -48181"/>
              <a:gd name="adj2" fmla="val -132782"/>
              <a:gd name="adj3" fmla="val 16667"/>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200" b="1" dirty="0">
                <a:solidFill>
                  <a:schemeClr val="tx1"/>
                </a:solidFill>
                <a:latin typeface="Calibri" pitchFamily="34" charset="0"/>
                <a:cs typeface="Calibri" pitchFamily="34" charset="0"/>
                <a:hlinkClick r:id="rId5" action="ppaction://hlinksldjump"/>
              </a:rPr>
              <a:t>Topics for review papers</a:t>
            </a:r>
            <a:endParaRPr lang="zh-CN" altLang="en-US" sz="3200" b="1" dirty="0">
              <a:solidFill>
                <a:schemeClr val="tx1"/>
              </a:solidFill>
              <a:latin typeface="Calibri" pitchFamily="34" charset="0"/>
              <a:cs typeface="Calibri" pitchFamily="34" charset="0"/>
            </a:endParaRPr>
          </a:p>
        </p:txBody>
      </p:sp>
      <p:sp>
        <p:nvSpPr>
          <p:cNvPr id="10" name="圆角矩形标注 9"/>
          <p:cNvSpPr/>
          <p:nvPr/>
        </p:nvSpPr>
        <p:spPr>
          <a:xfrm>
            <a:off x="2832100" y="3716338"/>
            <a:ext cx="6239933" cy="719137"/>
          </a:xfrm>
          <a:prstGeom prst="wedgeRoundRectCallout">
            <a:avLst>
              <a:gd name="adj1" fmla="val 79120"/>
              <a:gd name="adj2" fmla="val 224065"/>
              <a:gd name="adj3" fmla="val 16667"/>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2800" b="1" dirty="0">
                <a:solidFill>
                  <a:schemeClr val="tx1"/>
                </a:solidFill>
                <a:latin typeface="Calibri" pitchFamily="34" charset="0"/>
                <a:cs typeface="Calibri" pitchFamily="34" charset="0"/>
                <a:hlinkClick r:id="rId6" action="ppaction://hlinkfile"/>
              </a:rPr>
              <a:t>Declaration for Final Draft</a:t>
            </a:r>
            <a:endParaRPr lang="zh-CN" altLang="en-US" sz="2800" b="1" dirty="0">
              <a:solidFill>
                <a:schemeClr val="tx1"/>
              </a:solidFill>
              <a:latin typeface="Calibri" pitchFamily="34" charset="0"/>
              <a:cs typeface="Calibri" pitchFamily="34" charset="0"/>
            </a:endParaRPr>
          </a:p>
        </p:txBody>
      </p:sp>
      <p:sp>
        <p:nvSpPr>
          <p:cNvPr id="29724" name="灯片编号占位符 10"/>
          <p:cNvSpPr>
            <a:spLocks noGrp="1"/>
          </p:cNvSpPr>
          <p:nvPr>
            <p:ph type="sldNum" sz="quarter" idx="12"/>
          </p:nvPr>
        </p:nvSpPr>
        <p:spPr>
          <a:noFill/>
        </p:spPr>
        <p:txBody>
          <a:bodyPr/>
          <a:lstStyle/>
          <a:p>
            <a:fld id="{8D404149-21C8-41C6-BF76-09BD600CE32F}" type="slidenum">
              <a:rPr lang="en-US" altLang="zh-CN" smtClean="0"/>
              <a:pPr/>
              <a:t>25</a:t>
            </a:fld>
            <a:endParaRPr lang="en-US" altLang="zh-CN" smtClean="0"/>
          </a:p>
        </p:txBody>
      </p:sp>
      <p:sp>
        <p:nvSpPr>
          <p:cNvPr id="29725" name="页脚占位符 12"/>
          <p:cNvSpPr>
            <a:spLocks noGrp="1"/>
          </p:cNvSpPr>
          <p:nvPr>
            <p:ph type="ftr" sz="quarter" idx="11"/>
          </p:nvPr>
        </p:nvSpPr>
        <p:spPr>
          <a:noFill/>
        </p:spPr>
        <p:txBody>
          <a:bodyPr/>
          <a:lstStyle/>
          <a:p>
            <a:endParaRPr lang="en-US" altLang="zh-CN" smtClean="0"/>
          </a:p>
        </p:txBody>
      </p:sp>
      <p:sp>
        <p:nvSpPr>
          <p:cNvPr id="13" name="圆角矩形标注 12"/>
          <p:cNvSpPr/>
          <p:nvPr/>
        </p:nvSpPr>
        <p:spPr>
          <a:xfrm>
            <a:off x="5903384" y="1844675"/>
            <a:ext cx="6671733" cy="719138"/>
          </a:xfrm>
          <a:prstGeom prst="wedgeRoundRectCallout">
            <a:avLst>
              <a:gd name="adj1" fmla="val -5502"/>
              <a:gd name="adj2" fmla="val 94862"/>
              <a:gd name="adj3" fmla="val 16667"/>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800" b="1" dirty="0">
                <a:solidFill>
                  <a:schemeClr val="tx1"/>
                </a:solidFill>
                <a:latin typeface="Calibri" pitchFamily="34" charset="0"/>
                <a:cs typeface="Calibri" pitchFamily="34" charset="0"/>
                <a:hlinkClick r:id="rId7" action="ppaction://hlinkfile"/>
              </a:rPr>
              <a:t>Guidelines for individual conference</a:t>
            </a:r>
            <a:endParaRPr lang="zh-CN" altLang="en-US" sz="2800" b="1" dirty="0">
              <a:solidFill>
                <a:schemeClr val="tx1"/>
              </a:solidFill>
              <a:latin typeface="Calibri" pitchFamily="34" charset="0"/>
              <a:cs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2" grpId="0" animBg="1"/>
      <p:bldP spid="10"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p:nvPr>
        </p:nvSpPr>
        <p:spPr/>
        <p:txBody>
          <a:bodyPr>
            <a:normAutofit/>
          </a:bodyPr>
          <a:lstStyle/>
          <a:p>
            <a:pPr algn="ctr"/>
            <a:r>
              <a:rPr lang="zh-CN" altLang="en-US" sz="4800" dirty="0" smtClean="0">
                <a:latin typeface="黑体" pitchFamily="49" charset="-122"/>
                <a:ea typeface="黑体" pitchFamily="49" charset="-122"/>
              </a:rPr>
              <a:t>以‘课堂报告’活动为例</a:t>
            </a:r>
          </a:p>
        </p:txBody>
      </p:sp>
      <p:sp>
        <p:nvSpPr>
          <p:cNvPr id="25603" name="内容占位符 2"/>
          <p:cNvSpPr>
            <a:spLocks noGrp="1"/>
          </p:cNvSpPr>
          <p:nvPr>
            <p:ph idx="1"/>
          </p:nvPr>
        </p:nvSpPr>
        <p:spPr/>
        <p:txBody>
          <a:bodyPr/>
          <a:lstStyle/>
          <a:p>
            <a:r>
              <a:rPr lang="zh-CN" altLang="zh-CN" sz="2800" dirty="0" smtClean="0"/>
              <a:t>准备专题</a:t>
            </a:r>
            <a:r>
              <a:rPr lang="zh-CN" altLang="en-US" sz="2800" dirty="0" smtClean="0"/>
              <a:t>报告</a:t>
            </a:r>
            <a:r>
              <a:rPr lang="zh-CN" altLang="zh-CN" sz="2800" dirty="0" smtClean="0"/>
              <a:t>备案</a:t>
            </a:r>
            <a:endParaRPr lang="en-US" altLang="zh-CN" sz="2800" dirty="0" smtClean="0"/>
          </a:p>
          <a:p>
            <a:r>
              <a:rPr lang="zh-CN" altLang="zh-CN" sz="2800" dirty="0" smtClean="0"/>
              <a:t>提交专题</a:t>
            </a:r>
            <a:r>
              <a:rPr lang="zh-CN" altLang="en-US" sz="2800" dirty="0" smtClean="0"/>
              <a:t>报告</a:t>
            </a:r>
            <a:r>
              <a:rPr lang="zh-CN" altLang="zh-CN" sz="2800" dirty="0" smtClean="0"/>
              <a:t>备案</a:t>
            </a:r>
            <a:endParaRPr lang="en-US" altLang="zh-CN" sz="2800" dirty="0" smtClean="0"/>
          </a:p>
          <a:p>
            <a:r>
              <a:rPr lang="zh-CN" altLang="zh-CN" sz="2800" dirty="0" smtClean="0"/>
              <a:t>发表专题演讲</a:t>
            </a:r>
            <a:endParaRPr lang="en-US" altLang="zh-CN" sz="2800" dirty="0" smtClean="0"/>
          </a:p>
          <a:p>
            <a:r>
              <a:rPr lang="zh-CN" altLang="zh-CN" sz="2800" dirty="0" smtClean="0"/>
              <a:t>课程为活动提供了两份文件</a:t>
            </a:r>
            <a:r>
              <a:rPr lang="zh-CN" altLang="zh-CN" dirty="0" smtClean="0"/>
              <a:t>：</a:t>
            </a:r>
            <a:endParaRPr lang="en-US" altLang="zh-CN" dirty="0" smtClean="0"/>
          </a:p>
          <a:p>
            <a:r>
              <a:rPr lang="zh-CN" altLang="zh-CN" sz="2400" dirty="0" smtClean="0"/>
              <a:t>（</a:t>
            </a:r>
            <a:r>
              <a:rPr lang="en-US" altLang="zh-CN" sz="2400" dirty="0" smtClean="0"/>
              <a:t>1</a:t>
            </a:r>
            <a:r>
              <a:rPr lang="zh-CN" altLang="zh-CN" sz="2400" dirty="0" smtClean="0"/>
              <a:t>）</a:t>
            </a:r>
            <a:r>
              <a:rPr lang="en-US" altLang="zh-CN" sz="2400" dirty="0" smtClean="0"/>
              <a:t>Guidelines/Schedule for Symposium Presentations</a:t>
            </a:r>
            <a:r>
              <a:rPr lang="zh-CN" altLang="zh-CN" sz="2400" dirty="0" smtClean="0"/>
              <a:t>（专题演讲指南</a:t>
            </a:r>
            <a:r>
              <a:rPr lang="en-US" altLang="zh-CN" sz="2400" dirty="0" smtClean="0"/>
              <a:t>/</a:t>
            </a:r>
            <a:r>
              <a:rPr lang="zh-CN" altLang="zh-CN" sz="2400" dirty="0" smtClean="0"/>
              <a:t>时间表）</a:t>
            </a:r>
            <a:endParaRPr lang="en-US" altLang="zh-CN" sz="2400" dirty="0" smtClean="0"/>
          </a:p>
          <a:p>
            <a:r>
              <a:rPr lang="zh-CN" altLang="zh-CN" sz="2400" dirty="0" smtClean="0"/>
              <a:t>（</a:t>
            </a:r>
            <a:r>
              <a:rPr lang="en-US" altLang="zh-CN" sz="2400" dirty="0" smtClean="0"/>
              <a:t>2</a:t>
            </a:r>
            <a:r>
              <a:rPr lang="zh-CN" altLang="zh-CN" sz="2400" dirty="0" smtClean="0"/>
              <a:t>）</a:t>
            </a:r>
            <a:r>
              <a:rPr lang="en-US" altLang="zh-CN" sz="2400" dirty="0" smtClean="0"/>
              <a:t>Independent Reading List</a:t>
            </a:r>
            <a:r>
              <a:rPr lang="zh-CN" altLang="zh-CN" sz="2400" dirty="0" smtClean="0"/>
              <a:t>（学科内容独立阅读单）。</a:t>
            </a:r>
            <a:endParaRPr lang="zh-CN" altLang="en-US" sz="2400" dirty="0" smtClean="0"/>
          </a:p>
        </p:txBody>
      </p:sp>
      <p:sp>
        <p:nvSpPr>
          <p:cNvPr id="4" name="圆角矩形标注 3"/>
          <p:cNvSpPr/>
          <p:nvPr/>
        </p:nvSpPr>
        <p:spPr>
          <a:xfrm>
            <a:off x="334434" y="2781300"/>
            <a:ext cx="11523133" cy="3168650"/>
          </a:xfrm>
          <a:prstGeom prst="wedgeRoundRectCallout">
            <a:avLst>
              <a:gd name="adj1" fmla="val 16659"/>
              <a:gd name="adj2" fmla="val -85037"/>
              <a:gd name="adj3" fmla="val 16667"/>
            </a:avLst>
          </a:prstGeom>
          <a:solidFill>
            <a:srgbClr val="FFF3F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sz="2400" dirty="0">
              <a:solidFill>
                <a:schemeClr val="tx1"/>
              </a:solidFill>
              <a:latin typeface="宋体" pitchFamily="2" charset="-122"/>
              <a:ea typeface="Arial Unicode MS" pitchFamily="34" charset="-122"/>
              <a:cs typeface="Arial Unicode MS" pitchFamily="34" charset="-122"/>
            </a:endParaRPr>
          </a:p>
          <a:p>
            <a:pPr algn="ctr">
              <a:defRPr/>
            </a:pPr>
            <a:r>
              <a:rPr lang="zh-CN" altLang="zh-CN" sz="2400" dirty="0">
                <a:solidFill>
                  <a:schemeClr val="tx1"/>
                </a:solidFill>
              </a:rPr>
              <a:t>“演讲指南”在课程第一周交由学生自行协商、选择相关议题并按照“指南”所列提示和具体要求准备演讲备案，每份备案经组内讨论后须提前提交任课教师进行再次讨论和修正。无论是依照“阅读单”准备专题演讲备案还是提交备案与教师讨论抑或是按照“演讲指南”完成演讲，整个过程</a:t>
            </a:r>
            <a:r>
              <a:rPr lang="zh-CN" altLang="zh-CN" sz="2400" b="1" u="sng" dirty="0">
                <a:solidFill>
                  <a:schemeClr val="tx1"/>
                </a:solidFill>
              </a:rPr>
              <a:t>呈现为一个藉由“言语活动”展开的解决问题的过程，也是中介的过程（</a:t>
            </a:r>
            <a:r>
              <a:rPr lang="en-US" altLang="zh-CN" sz="2400" b="1" u="sng" dirty="0">
                <a:solidFill>
                  <a:schemeClr val="tx1"/>
                </a:solidFill>
              </a:rPr>
              <a:t>Swain 2006</a:t>
            </a:r>
            <a:r>
              <a:rPr lang="zh-CN" altLang="zh-CN" sz="2400" b="1" u="sng" dirty="0">
                <a:solidFill>
                  <a:schemeClr val="tx1"/>
                </a:solidFill>
              </a:rPr>
              <a:t>），体现了写作学习过程中基于语言、任务或他人为中介工具的交互活动的</a:t>
            </a:r>
            <a:r>
              <a:rPr lang="zh-CN" altLang="zh-CN" sz="2400" b="1" u="sng" dirty="0" smtClean="0">
                <a:solidFill>
                  <a:schemeClr val="tx1"/>
                </a:solidFill>
              </a:rPr>
              <a:t>重要性</a:t>
            </a:r>
            <a:r>
              <a:rPr lang="en-US" altLang="zh-CN" sz="2400" b="1" u="sng" dirty="0" smtClean="0">
                <a:solidFill>
                  <a:schemeClr val="tx1"/>
                </a:solidFill>
              </a:rPr>
              <a:t> </a:t>
            </a:r>
            <a:r>
              <a:rPr lang="zh-CN" altLang="en-US" sz="2400" b="1" u="sng" dirty="0" smtClean="0">
                <a:solidFill>
                  <a:schemeClr val="tx1"/>
                </a:solidFill>
              </a:rPr>
              <a:t>（张莲、孙有中  </a:t>
            </a:r>
            <a:r>
              <a:rPr lang="en-US" altLang="zh-CN" sz="2400" b="1" u="sng" dirty="0" smtClean="0">
                <a:solidFill>
                  <a:schemeClr val="tx1"/>
                </a:solidFill>
              </a:rPr>
              <a:t>2014</a:t>
            </a:r>
            <a:r>
              <a:rPr lang="zh-CN" altLang="en-US" sz="2400" b="1" u="sng" dirty="0" smtClean="0">
                <a:solidFill>
                  <a:schemeClr val="tx1"/>
                </a:solidFill>
              </a:rPr>
              <a:t>）</a:t>
            </a:r>
            <a:r>
              <a:rPr lang="zh-CN" altLang="zh-CN" sz="2400" b="1" u="sng" dirty="0" smtClean="0">
                <a:solidFill>
                  <a:schemeClr val="tx1"/>
                </a:solidFill>
              </a:rPr>
              <a:t>。</a:t>
            </a:r>
            <a:endParaRPr lang="en-US" altLang="zh-CN" sz="2400" b="1" u="sng" dirty="0">
              <a:solidFill>
                <a:schemeClr val="tx1"/>
              </a:solidFill>
            </a:endParaRPr>
          </a:p>
          <a:p>
            <a:pPr algn="ctr">
              <a:defRPr/>
            </a:pPr>
            <a:endParaRPr lang="zh-CN" altLang="en-US" sz="2400" b="1" u="sng"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p:cNvSpPr>
            <a:spLocks noGrp="1"/>
          </p:cNvSpPr>
          <p:nvPr>
            <p:ph type="title"/>
          </p:nvPr>
        </p:nvSpPr>
        <p:spPr>
          <a:xfrm>
            <a:off x="527051" y="571500"/>
            <a:ext cx="11137900" cy="1273175"/>
          </a:xfrm>
        </p:spPr>
        <p:txBody>
          <a:bodyPr>
            <a:normAutofit/>
          </a:bodyPr>
          <a:lstStyle/>
          <a:p>
            <a:pPr algn="ctr"/>
            <a:r>
              <a:rPr lang="zh-CN" altLang="en-US" sz="4800" b="1" dirty="0" smtClean="0">
                <a:latin typeface="黑体" pitchFamily="49" charset="-122"/>
                <a:ea typeface="黑体" pitchFamily="49" charset="-122"/>
              </a:rPr>
              <a:t>活动理论与外</a:t>
            </a:r>
            <a:r>
              <a:rPr lang="en-US" altLang="zh-CN" sz="4800" b="1" dirty="0" smtClean="0">
                <a:latin typeface="黑体" pitchFamily="49" charset="-122"/>
                <a:ea typeface="黑体" pitchFamily="49" charset="-122"/>
              </a:rPr>
              <a:t>/</a:t>
            </a:r>
            <a:r>
              <a:rPr lang="zh-CN" altLang="en-US" sz="4800" b="1" dirty="0" smtClean="0">
                <a:latin typeface="黑体" pitchFamily="49" charset="-122"/>
                <a:ea typeface="黑体" pitchFamily="49" charset="-122"/>
              </a:rPr>
              <a:t>二语写作能力发展</a:t>
            </a:r>
          </a:p>
        </p:txBody>
      </p:sp>
      <p:sp>
        <p:nvSpPr>
          <p:cNvPr id="26627" name="内容占位符 2"/>
          <p:cNvSpPr>
            <a:spLocks noGrp="1"/>
          </p:cNvSpPr>
          <p:nvPr>
            <p:ph idx="1"/>
          </p:nvPr>
        </p:nvSpPr>
        <p:spPr/>
        <p:txBody>
          <a:bodyPr/>
          <a:lstStyle/>
          <a:p>
            <a:endParaRPr lang="zh-CN" altLang="en-US" smtClean="0"/>
          </a:p>
        </p:txBody>
      </p:sp>
      <p:pic>
        <p:nvPicPr>
          <p:cNvPr id="26628" name="Picture 2"/>
          <p:cNvPicPr>
            <a:picLocks noChangeAspect="1" noChangeArrowheads="1"/>
          </p:cNvPicPr>
          <p:nvPr/>
        </p:nvPicPr>
        <p:blipFill>
          <a:blip r:embed="rId2" cstate="print"/>
          <a:srcRect/>
          <a:stretch>
            <a:fillRect/>
          </a:stretch>
        </p:blipFill>
        <p:spPr bwMode="auto">
          <a:xfrm>
            <a:off x="334434" y="1785939"/>
            <a:ext cx="12194117" cy="4071937"/>
          </a:xfrm>
          <a:prstGeom prst="rect">
            <a:avLst/>
          </a:prstGeom>
          <a:noFill/>
          <a:ln w="9525">
            <a:noFill/>
            <a:miter lim="800000"/>
            <a:headEnd/>
            <a:tailEnd/>
          </a:ln>
        </p:spPr>
      </p:pic>
      <p:sp>
        <p:nvSpPr>
          <p:cNvPr id="5" name="TextBox 4"/>
          <p:cNvSpPr txBox="1">
            <a:spLocks noChangeArrowheads="1"/>
          </p:cNvSpPr>
          <p:nvPr/>
        </p:nvSpPr>
        <p:spPr bwMode="auto">
          <a:xfrm>
            <a:off x="0" y="5229226"/>
            <a:ext cx="1873251" cy="1077913"/>
          </a:xfrm>
          <a:prstGeom prst="rect">
            <a:avLst/>
          </a:prstGeom>
          <a:solidFill>
            <a:srgbClr val="BAFCFE"/>
          </a:solidFill>
          <a:ln w="9525">
            <a:noFill/>
            <a:miter lim="800000"/>
            <a:headEnd/>
            <a:tailEnd/>
          </a:ln>
        </p:spPr>
        <p:txBody>
          <a:bodyPr>
            <a:spAutoFit/>
          </a:bodyPr>
          <a:lstStyle/>
          <a:p>
            <a:pPr algn="ctr"/>
            <a:r>
              <a:rPr lang="zh-CN" altLang="en-US" sz="3200" b="1"/>
              <a:t>规则</a:t>
            </a:r>
            <a:r>
              <a:rPr lang="en-US" altLang="zh-CN" sz="3200" b="1"/>
              <a:t>/</a:t>
            </a:r>
            <a:r>
              <a:rPr lang="zh-CN" altLang="en-US" sz="3200" b="1"/>
              <a:t>约定</a:t>
            </a:r>
          </a:p>
        </p:txBody>
      </p:sp>
      <p:sp>
        <p:nvSpPr>
          <p:cNvPr id="6" name="TextBox 5"/>
          <p:cNvSpPr txBox="1">
            <a:spLocks noChangeArrowheads="1"/>
          </p:cNvSpPr>
          <p:nvPr/>
        </p:nvSpPr>
        <p:spPr bwMode="auto">
          <a:xfrm>
            <a:off x="1007534" y="3357563"/>
            <a:ext cx="2112433" cy="584200"/>
          </a:xfrm>
          <a:prstGeom prst="rect">
            <a:avLst/>
          </a:prstGeom>
          <a:solidFill>
            <a:srgbClr val="00B0F0"/>
          </a:solidFill>
          <a:ln w="9525">
            <a:noFill/>
            <a:miter lim="800000"/>
            <a:headEnd/>
            <a:tailEnd/>
          </a:ln>
        </p:spPr>
        <p:txBody>
          <a:bodyPr>
            <a:spAutoFit/>
          </a:bodyPr>
          <a:lstStyle/>
          <a:p>
            <a:pPr algn="ctr"/>
            <a:r>
              <a:rPr lang="zh-CN" altLang="en-US" sz="3200" b="1"/>
              <a:t>主体</a:t>
            </a:r>
          </a:p>
        </p:txBody>
      </p:sp>
      <p:sp>
        <p:nvSpPr>
          <p:cNvPr id="10" name="TextBox 9"/>
          <p:cNvSpPr txBox="1">
            <a:spLocks noChangeArrowheads="1"/>
          </p:cNvSpPr>
          <p:nvPr/>
        </p:nvSpPr>
        <p:spPr bwMode="auto">
          <a:xfrm>
            <a:off x="1488018" y="1844675"/>
            <a:ext cx="8257116" cy="584200"/>
          </a:xfrm>
          <a:prstGeom prst="rect">
            <a:avLst/>
          </a:prstGeom>
          <a:solidFill>
            <a:srgbClr val="FFF3FD"/>
          </a:solidFill>
          <a:ln w="9525">
            <a:noFill/>
            <a:miter lim="800000"/>
            <a:headEnd/>
            <a:tailEnd/>
          </a:ln>
        </p:spPr>
        <p:txBody>
          <a:bodyPr>
            <a:spAutoFit/>
          </a:bodyPr>
          <a:lstStyle/>
          <a:p>
            <a:pPr algn="ctr"/>
            <a:r>
              <a:rPr lang="zh-CN" altLang="en-US" sz="3200" b="1"/>
              <a:t>中介工具：</a:t>
            </a:r>
            <a:r>
              <a:rPr lang="zh-CN" altLang="en-US" sz="2000" b="1"/>
              <a:t>语言、电脑、书、同伴</a:t>
            </a:r>
            <a:r>
              <a:rPr lang="en-US" altLang="zh-CN" sz="2000" b="1"/>
              <a:t>/</a:t>
            </a:r>
            <a:r>
              <a:rPr lang="zh-CN" altLang="en-US" sz="2000" b="1"/>
              <a:t>教师等</a:t>
            </a:r>
          </a:p>
        </p:txBody>
      </p:sp>
      <p:sp>
        <p:nvSpPr>
          <p:cNvPr id="11" name="TextBox 10"/>
          <p:cNvSpPr txBox="1">
            <a:spLocks noChangeArrowheads="1"/>
          </p:cNvSpPr>
          <p:nvPr/>
        </p:nvSpPr>
        <p:spPr bwMode="auto">
          <a:xfrm>
            <a:off x="6288618" y="3357563"/>
            <a:ext cx="2112433" cy="584200"/>
          </a:xfrm>
          <a:prstGeom prst="rect">
            <a:avLst/>
          </a:prstGeom>
          <a:solidFill>
            <a:srgbClr val="00B0F0"/>
          </a:solidFill>
          <a:ln w="9525">
            <a:noFill/>
            <a:miter lim="800000"/>
            <a:headEnd/>
            <a:tailEnd/>
          </a:ln>
        </p:spPr>
        <p:txBody>
          <a:bodyPr>
            <a:spAutoFit/>
          </a:bodyPr>
          <a:lstStyle/>
          <a:p>
            <a:pPr algn="ctr"/>
            <a:r>
              <a:rPr lang="zh-CN" altLang="en-US" sz="3200" b="1"/>
              <a:t>客体</a:t>
            </a:r>
          </a:p>
        </p:txBody>
      </p:sp>
      <p:sp>
        <p:nvSpPr>
          <p:cNvPr id="12" name="TextBox 11"/>
          <p:cNvSpPr txBox="1">
            <a:spLocks noChangeArrowheads="1"/>
          </p:cNvSpPr>
          <p:nvPr/>
        </p:nvSpPr>
        <p:spPr bwMode="auto">
          <a:xfrm>
            <a:off x="9359901" y="3429000"/>
            <a:ext cx="2112433" cy="584200"/>
          </a:xfrm>
          <a:prstGeom prst="rect">
            <a:avLst/>
          </a:prstGeom>
          <a:solidFill>
            <a:srgbClr val="FF0000"/>
          </a:solidFill>
          <a:ln w="9525">
            <a:noFill/>
            <a:miter lim="800000"/>
            <a:headEnd/>
            <a:tailEnd/>
          </a:ln>
        </p:spPr>
        <p:txBody>
          <a:bodyPr>
            <a:spAutoFit/>
          </a:bodyPr>
          <a:lstStyle/>
          <a:p>
            <a:pPr algn="ctr"/>
            <a:r>
              <a:rPr lang="zh-CN" altLang="en-US" sz="3200" b="1"/>
              <a:t>结果</a:t>
            </a:r>
          </a:p>
        </p:txBody>
      </p:sp>
      <p:sp>
        <p:nvSpPr>
          <p:cNvPr id="13" name="TextBox 12"/>
          <p:cNvSpPr txBox="1">
            <a:spLocks noChangeArrowheads="1"/>
          </p:cNvSpPr>
          <p:nvPr/>
        </p:nvSpPr>
        <p:spPr bwMode="auto">
          <a:xfrm>
            <a:off x="7727951" y="5229226"/>
            <a:ext cx="1919816" cy="1077913"/>
          </a:xfrm>
          <a:prstGeom prst="rect">
            <a:avLst/>
          </a:prstGeom>
          <a:solidFill>
            <a:srgbClr val="BAFCFE"/>
          </a:solidFill>
          <a:ln w="9525">
            <a:noFill/>
            <a:miter lim="800000"/>
            <a:headEnd/>
            <a:tailEnd/>
          </a:ln>
        </p:spPr>
        <p:txBody>
          <a:bodyPr>
            <a:spAutoFit/>
          </a:bodyPr>
          <a:lstStyle/>
          <a:p>
            <a:r>
              <a:rPr lang="zh-CN" altLang="en-US" sz="3200" b="1"/>
              <a:t>分工</a:t>
            </a:r>
            <a:r>
              <a:rPr lang="en-US" altLang="zh-CN" sz="3200" b="1"/>
              <a:t>/</a:t>
            </a:r>
          </a:p>
          <a:p>
            <a:r>
              <a:rPr lang="zh-CN" altLang="en-US" sz="3200" b="1"/>
              <a:t>角色</a:t>
            </a:r>
          </a:p>
        </p:txBody>
      </p:sp>
      <p:sp>
        <p:nvSpPr>
          <p:cNvPr id="14" name="TextBox 13"/>
          <p:cNvSpPr txBox="1">
            <a:spLocks noChangeArrowheads="1"/>
          </p:cNvSpPr>
          <p:nvPr/>
        </p:nvSpPr>
        <p:spPr bwMode="auto">
          <a:xfrm>
            <a:off x="3600452" y="5300664"/>
            <a:ext cx="2112433" cy="585787"/>
          </a:xfrm>
          <a:prstGeom prst="rect">
            <a:avLst/>
          </a:prstGeom>
          <a:solidFill>
            <a:srgbClr val="00B0F0"/>
          </a:solidFill>
          <a:ln w="9525">
            <a:noFill/>
            <a:miter lim="800000"/>
            <a:headEnd/>
            <a:tailEnd/>
          </a:ln>
        </p:spPr>
        <p:txBody>
          <a:bodyPr>
            <a:spAutoFit/>
          </a:bodyPr>
          <a:lstStyle/>
          <a:p>
            <a:pPr algn="ctr"/>
            <a:r>
              <a:rPr lang="zh-CN" altLang="en-US" sz="3200" b="1"/>
              <a:t>共同体</a:t>
            </a:r>
          </a:p>
        </p:txBody>
      </p:sp>
      <p:sp>
        <p:nvSpPr>
          <p:cNvPr id="15" name="TextBox 14"/>
          <p:cNvSpPr txBox="1">
            <a:spLocks noChangeArrowheads="1"/>
          </p:cNvSpPr>
          <p:nvPr/>
        </p:nvSpPr>
        <p:spPr bwMode="auto">
          <a:xfrm>
            <a:off x="1102784" y="3213100"/>
            <a:ext cx="1824567" cy="461665"/>
          </a:xfrm>
          <a:prstGeom prst="rect">
            <a:avLst/>
          </a:prstGeom>
          <a:solidFill>
            <a:srgbClr val="FFFF00"/>
          </a:solidFill>
          <a:ln w="9525">
            <a:noFill/>
            <a:miter lim="800000"/>
            <a:headEnd/>
            <a:tailEnd/>
          </a:ln>
        </p:spPr>
        <p:txBody>
          <a:bodyPr>
            <a:spAutoFit/>
          </a:bodyPr>
          <a:lstStyle/>
          <a:p>
            <a:pPr algn="ctr"/>
            <a:r>
              <a:rPr lang="zh-CN" altLang="en-US" sz="2400" b="1"/>
              <a:t>写作学习者</a:t>
            </a:r>
          </a:p>
        </p:txBody>
      </p:sp>
      <p:sp>
        <p:nvSpPr>
          <p:cNvPr id="17" name="TextBox 16"/>
          <p:cNvSpPr txBox="1">
            <a:spLocks noChangeArrowheads="1"/>
          </p:cNvSpPr>
          <p:nvPr/>
        </p:nvSpPr>
        <p:spPr bwMode="auto">
          <a:xfrm>
            <a:off x="6288618" y="2924175"/>
            <a:ext cx="2400300" cy="1754326"/>
          </a:xfrm>
          <a:prstGeom prst="rect">
            <a:avLst/>
          </a:prstGeom>
          <a:solidFill>
            <a:srgbClr val="FFFF00"/>
          </a:solidFill>
          <a:ln w="9525">
            <a:noFill/>
            <a:miter lim="800000"/>
            <a:headEnd/>
            <a:tailEnd/>
          </a:ln>
        </p:spPr>
        <p:txBody>
          <a:bodyPr>
            <a:spAutoFit/>
          </a:bodyPr>
          <a:lstStyle/>
          <a:p>
            <a:r>
              <a:rPr lang="zh-CN" altLang="en-US" b="1"/>
              <a:t>独立阅读任务</a:t>
            </a:r>
            <a:endParaRPr lang="en-US" altLang="zh-CN" b="1"/>
          </a:p>
          <a:p>
            <a:r>
              <a:rPr lang="zh-CN" altLang="en-US" b="1"/>
              <a:t>学科专题讨论</a:t>
            </a:r>
            <a:endParaRPr lang="en-US" altLang="zh-CN" b="1"/>
          </a:p>
          <a:p>
            <a:r>
              <a:rPr lang="zh-CN" altLang="en-US" b="1"/>
              <a:t>项目开题</a:t>
            </a:r>
            <a:endParaRPr lang="en-US" altLang="zh-CN" b="1"/>
          </a:p>
          <a:p>
            <a:r>
              <a:rPr lang="zh-CN" altLang="en-US" b="1"/>
              <a:t>研究</a:t>
            </a:r>
            <a:r>
              <a:rPr lang="en-US" altLang="zh-CN" b="1"/>
              <a:t>/</a:t>
            </a:r>
            <a:r>
              <a:rPr lang="zh-CN" altLang="en-US" b="1"/>
              <a:t>工具设计</a:t>
            </a:r>
            <a:endParaRPr lang="en-US" altLang="zh-CN" b="1"/>
          </a:p>
          <a:p>
            <a:r>
              <a:rPr lang="zh-CN" altLang="en-US" b="1"/>
              <a:t>收集</a:t>
            </a:r>
            <a:r>
              <a:rPr lang="en-US" altLang="zh-CN" b="1"/>
              <a:t>/</a:t>
            </a:r>
            <a:r>
              <a:rPr lang="zh-CN" altLang="en-US" b="1"/>
              <a:t>分析数据一稿终稿编辑修订等</a:t>
            </a:r>
          </a:p>
        </p:txBody>
      </p:sp>
      <p:sp>
        <p:nvSpPr>
          <p:cNvPr id="18" name="TextBox 17"/>
          <p:cNvSpPr txBox="1">
            <a:spLocks noChangeArrowheads="1"/>
          </p:cNvSpPr>
          <p:nvPr/>
        </p:nvSpPr>
        <p:spPr bwMode="auto">
          <a:xfrm>
            <a:off x="9359901" y="2924175"/>
            <a:ext cx="2112433" cy="1384995"/>
          </a:xfrm>
          <a:prstGeom prst="rect">
            <a:avLst/>
          </a:prstGeom>
          <a:solidFill>
            <a:srgbClr val="FF0000"/>
          </a:solidFill>
          <a:ln w="9525">
            <a:noFill/>
            <a:miter lim="800000"/>
            <a:headEnd/>
            <a:tailEnd/>
          </a:ln>
        </p:spPr>
        <p:txBody>
          <a:bodyPr>
            <a:spAutoFit/>
          </a:bodyPr>
          <a:lstStyle/>
          <a:p>
            <a:pPr algn="ctr"/>
            <a:r>
              <a:rPr lang="zh-CN" altLang="en-US" sz="2800" b="1"/>
              <a:t>语言、认知和学科能力发展</a:t>
            </a:r>
          </a:p>
        </p:txBody>
      </p:sp>
      <p:sp>
        <p:nvSpPr>
          <p:cNvPr id="23" name="TextBox 22"/>
          <p:cNvSpPr txBox="1">
            <a:spLocks noChangeArrowheads="1"/>
          </p:cNvSpPr>
          <p:nvPr/>
        </p:nvSpPr>
        <p:spPr bwMode="auto">
          <a:xfrm>
            <a:off x="0" y="5021408"/>
            <a:ext cx="2112433" cy="1323975"/>
          </a:xfrm>
          <a:prstGeom prst="rect">
            <a:avLst/>
          </a:prstGeom>
          <a:solidFill>
            <a:srgbClr val="FFFF00"/>
          </a:solidFill>
          <a:ln w="9525">
            <a:noFill/>
            <a:miter lim="800000"/>
            <a:headEnd/>
            <a:tailEnd/>
          </a:ln>
        </p:spPr>
        <p:txBody>
          <a:bodyPr>
            <a:spAutoFit/>
          </a:bodyPr>
          <a:lstStyle/>
          <a:p>
            <a:pPr algn="ctr"/>
            <a:r>
              <a:rPr lang="zh-CN" altLang="en-US" sz="2000" b="1" dirty="0"/>
              <a:t>阅读单</a:t>
            </a:r>
            <a:endParaRPr lang="en-US" altLang="zh-CN" sz="2000" b="1" dirty="0"/>
          </a:p>
          <a:p>
            <a:pPr algn="ctr"/>
            <a:r>
              <a:rPr lang="zh-CN" altLang="en-US" sz="2000" b="1" dirty="0"/>
              <a:t>指南</a:t>
            </a:r>
            <a:endParaRPr lang="en-US" altLang="zh-CN" sz="2000" b="1" dirty="0"/>
          </a:p>
          <a:p>
            <a:pPr algn="ctr"/>
            <a:r>
              <a:rPr lang="zh-CN" altLang="en-US" sz="2000" b="1" dirty="0"/>
              <a:t>项目要求</a:t>
            </a:r>
            <a:endParaRPr lang="en-US" altLang="zh-CN" sz="2000" b="1" dirty="0"/>
          </a:p>
          <a:p>
            <a:pPr algn="ctr"/>
            <a:r>
              <a:rPr lang="zh-CN" altLang="en-US" sz="2000" b="1" dirty="0"/>
              <a:t>提交申明</a:t>
            </a:r>
          </a:p>
        </p:txBody>
      </p:sp>
      <p:sp>
        <p:nvSpPr>
          <p:cNvPr id="24" name="TextBox 23"/>
          <p:cNvSpPr txBox="1">
            <a:spLocks noChangeArrowheads="1"/>
          </p:cNvSpPr>
          <p:nvPr/>
        </p:nvSpPr>
        <p:spPr bwMode="auto">
          <a:xfrm>
            <a:off x="7632700" y="5229225"/>
            <a:ext cx="3744384" cy="1016000"/>
          </a:xfrm>
          <a:prstGeom prst="rect">
            <a:avLst/>
          </a:prstGeom>
          <a:solidFill>
            <a:srgbClr val="FFFF00"/>
          </a:solidFill>
          <a:ln w="9525">
            <a:noFill/>
            <a:miter lim="800000"/>
            <a:headEnd/>
            <a:tailEnd/>
          </a:ln>
        </p:spPr>
        <p:txBody>
          <a:bodyPr>
            <a:spAutoFit/>
          </a:bodyPr>
          <a:lstStyle/>
          <a:p>
            <a:r>
              <a:rPr lang="zh-CN" altLang="en-US" sz="2000" b="1"/>
              <a:t>讲师、帮手、设计者</a:t>
            </a:r>
            <a:endParaRPr lang="en-US" altLang="zh-CN" sz="2000" b="1"/>
          </a:p>
          <a:p>
            <a:r>
              <a:rPr lang="zh-CN" altLang="en-US" sz="2000" b="1"/>
              <a:t>解决问题者、实践者、</a:t>
            </a:r>
            <a:endParaRPr lang="en-US" altLang="zh-CN" sz="2000" b="1"/>
          </a:p>
          <a:p>
            <a:r>
              <a:rPr lang="zh-CN" altLang="en-US" sz="2000" b="1"/>
              <a:t>呈现者</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1000"/>
                                        <p:tgtEl>
                                          <p:spTgt spid="1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1000"/>
                                        <p:tgtEl>
                                          <p:spTgt spid="5"/>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1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linds(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linds(horizontal)">
                                      <p:cBhvr>
                                        <p:cTn id="34" dur="500"/>
                                        <p:tgtEl>
                                          <p:spTgt spid="15"/>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linds(horizontal)">
                                      <p:cBhvr>
                                        <p:cTn id="37" dur="500"/>
                                        <p:tgtEl>
                                          <p:spTgt spid="23"/>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linds(horizontal)">
                                      <p:cBhvr>
                                        <p:cTn id="40" dur="500"/>
                                        <p:tgtEl>
                                          <p:spTgt spid="17"/>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linds(horizontal)">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linds(horizontal)">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animBg="1"/>
      <p:bldP spid="12" grpId="0" animBg="1"/>
      <p:bldP spid="13" grpId="0" animBg="1"/>
      <p:bldP spid="14" grpId="0" animBg="1"/>
      <p:bldP spid="15" grpId="0" animBg="1"/>
      <p:bldP spid="17" grpId="0" animBg="1"/>
      <p:bldP spid="18" grpId="0" animBg="1"/>
      <p:bldP spid="23" grpId="0" animBg="1"/>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p:cNvSpPr>
          <p:nvPr>
            <p:ph type="title"/>
          </p:nvPr>
        </p:nvSpPr>
        <p:spPr>
          <a:xfrm>
            <a:off x="431800" y="533400"/>
            <a:ext cx="11328400" cy="1023938"/>
          </a:xfrm>
        </p:spPr>
        <p:txBody>
          <a:bodyPr>
            <a:normAutofit/>
          </a:bodyPr>
          <a:lstStyle/>
          <a:p>
            <a:pPr algn="ctr"/>
            <a:r>
              <a:rPr lang="zh-CN" altLang="en-US" sz="4800" dirty="0" smtClean="0">
                <a:latin typeface="黑体" pitchFamily="49" charset="-122"/>
                <a:ea typeface="黑体" pitchFamily="49" charset="-122"/>
              </a:rPr>
              <a:t>基于活动理论的</a:t>
            </a:r>
            <a:r>
              <a:rPr lang="zh-CN" altLang="zh-CN" sz="4800" dirty="0" smtClean="0">
                <a:latin typeface="黑体" pitchFamily="49" charset="-122"/>
                <a:ea typeface="黑体" pitchFamily="49" charset="-122"/>
              </a:rPr>
              <a:t>学术写作教学过程</a:t>
            </a:r>
            <a:endParaRPr lang="zh-CN" altLang="en-US" sz="4800" dirty="0" smtClean="0">
              <a:latin typeface="黑体" pitchFamily="49" charset="-122"/>
              <a:ea typeface="黑体" pitchFamily="49" charset="-122"/>
            </a:endParaRPr>
          </a:p>
        </p:txBody>
      </p:sp>
      <p:sp>
        <p:nvSpPr>
          <p:cNvPr id="27651" name="内容占位符 2"/>
          <p:cNvSpPr>
            <a:spLocks noGrp="1"/>
          </p:cNvSpPr>
          <p:nvPr>
            <p:ph idx="1"/>
          </p:nvPr>
        </p:nvSpPr>
        <p:spPr/>
        <p:txBody>
          <a:bodyPr/>
          <a:lstStyle/>
          <a:p>
            <a:endParaRPr lang="zh-CN" altLang="en-US" smtClean="0"/>
          </a:p>
        </p:txBody>
      </p:sp>
      <p:pic>
        <p:nvPicPr>
          <p:cNvPr id="27652" name="图片 4"/>
          <p:cNvPicPr>
            <a:picLocks noChangeAspect="1" noChangeArrowheads="1"/>
          </p:cNvPicPr>
          <p:nvPr/>
        </p:nvPicPr>
        <p:blipFill>
          <a:blip r:embed="rId2" cstate="print"/>
          <a:srcRect l="3072" t="22034" r="19781" b="27119"/>
          <a:stretch>
            <a:fillRect/>
          </a:stretch>
        </p:blipFill>
        <p:spPr bwMode="auto">
          <a:xfrm>
            <a:off x="0" y="1844676"/>
            <a:ext cx="12192000" cy="4321175"/>
          </a:xfrm>
          <a:prstGeom prst="rect">
            <a:avLst/>
          </a:prstGeom>
          <a:noFill/>
          <a:ln w="9525">
            <a:noFill/>
            <a:miter lim="800000"/>
            <a:headEnd/>
            <a:tailEnd/>
          </a:ln>
        </p:spPr>
      </p:pic>
      <p:sp>
        <p:nvSpPr>
          <p:cNvPr id="6" name="圆角矩形标注 5"/>
          <p:cNvSpPr/>
          <p:nvPr/>
        </p:nvSpPr>
        <p:spPr>
          <a:xfrm>
            <a:off x="4078817" y="1844675"/>
            <a:ext cx="3266016" cy="360363"/>
          </a:xfrm>
          <a:prstGeom prst="wedgeRoundRectCallout">
            <a:avLst>
              <a:gd name="adj1" fmla="val -54425"/>
              <a:gd name="adj2" fmla="val 32695"/>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sz="2400">
              <a:solidFill>
                <a:schemeClr val="tx1"/>
              </a:solidFill>
              <a:latin typeface="宋体" pitchFamily="2" charset="-122"/>
              <a:ea typeface="Arial Unicode MS" pitchFamily="34" charset="-122"/>
              <a:cs typeface="Arial Unicode MS" pitchFamily="34" charset="-122"/>
            </a:endParaRPr>
          </a:p>
          <a:p>
            <a:pPr>
              <a:defRPr/>
            </a:pPr>
            <a:r>
              <a:rPr lang="zh-CN" altLang="en-US" sz="2000" b="1">
                <a:solidFill>
                  <a:schemeClr val="tx2"/>
                </a:solidFill>
                <a:latin typeface="仿宋" pitchFamily="49" charset="-122"/>
                <a:ea typeface="仿宋" pitchFamily="49" charset="-122"/>
              </a:rPr>
              <a:t>中介工具</a:t>
            </a:r>
            <a:endParaRPr lang="en-US" altLang="zh-CN" sz="2000" b="1">
              <a:solidFill>
                <a:schemeClr val="tx2"/>
              </a:solidFill>
              <a:latin typeface="仿宋" pitchFamily="49" charset="-122"/>
              <a:ea typeface="仿宋" pitchFamily="49" charset="-122"/>
            </a:endParaRPr>
          </a:p>
          <a:p>
            <a:pPr>
              <a:defRPr/>
            </a:pPr>
            <a:endParaRPr lang="zh-CN" altLang="en-US" sz="2400">
              <a:solidFill>
                <a:schemeClr val="tx1"/>
              </a:solidFill>
            </a:endParaRPr>
          </a:p>
        </p:txBody>
      </p:sp>
      <p:sp>
        <p:nvSpPr>
          <p:cNvPr id="7" name="圆角矩形标注 6"/>
          <p:cNvSpPr/>
          <p:nvPr/>
        </p:nvSpPr>
        <p:spPr>
          <a:xfrm>
            <a:off x="8976784" y="5013326"/>
            <a:ext cx="2495549" cy="792163"/>
          </a:xfrm>
          <a:prstGeom prst="wedgeRoundRectCallout">
            <a:avLst>
              <a:gd name="adj1" fmla="val -42021"/>
              <a:gd name="adj2" fmla="val 34527"/>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b="1" dirty="0">
                <a:solidFill>
                  <a:schemeClr val="tx1"/>
                </a:solidFill>
                <a:latin typeface="仿宋" pitchFamily="49" charset="-122"/>
                <a:ea typeface="仿宋" pitchFamily="49" charset="-122"/>
              </a:rPr>
              <a:t>语言、学科和思辨能力协同发展</a:t>
            </a:r>
          </a:p>
        </p:txBody>
      </p:sp>
      <p:sp>
        <p:nvSpPr>
          <p:cNvPr id="8" name="圆角矩形标注 7"/>
          <p:cNvSpPr/>
          <p:nvPr/>
        </p:nvSpPr>
        <p:spPr>
          <a:xfrm>
            <a:off x="0" y="2161309"/>
            <a:ext cx="12192000" cy="4696691"/>
          </a:xfrm>
          <a:prstGeom prst="wedgeRoundRectCallout">
            <a:avLst>
              <a:gd name="adj1" fmla="val 31367"/>
              <a:gd name="adj2" fmla="val -65982"/>
              <a:gd name="adj3" fmla="val 16667"/>
            </a:avLst>
          </a:prstGeom>
          <a:solidFill>
            <a:srgbClr val="FFF3F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sz="2400" dirty="0">
              <a:solidFill>
                <a:schemeClr val="tx1"/>
              </a:solidFill>
              <a:latin typeface="宋体" pitchFamily="2" charset="-122"/>
              <a:ea typeface="Arial Unicode MS" pitchFamily="34" charset="-122"/>
              <a:cs typeface="Arial Unicode MS" pitchFamily="34" charset="-122"/>
            </a:endParaRPr>
          </a:p>
          <a:p>
            <a:pPr>
              <a:defRPr/>
            </a:pPr>
            <a:r>
              <a:rPr lang="zh-CN" altLang="zh-CN" sz="2800" dirty="0">
                <a:solidFill>
                  <a:schemeClr val="tx1"/>
                </a:solidFill>
              </a:rPr>
              <a:t>为了实现语言、学科和认知能力协同发展的课程目标，学生通过一系列的工具（如，课本、阅读包、教师和同伴，特别是语言和言语活动）</a:t>
            </a:r>
            <a:r>
              <a:rPr lang="zh-CN" altLang="zh-CN" sz="2800" b="1" dirty="0">
                <a:solidFill>
                  <a:schemeClr val="tx1"/>
                </a:solidFill>
              </a:rPr>
              <a:t>调控自己的外部行为</a:t>
            </a:r>
            <a:r>
              <a:rPr lang="zh-CN" altLang="zh-CN" sz="2800" dirty="0">
                <a:solidFill>
                  <a:schemeClr val="tx1"/>
                </a:solidFill>
              </a:rPr>
              <a:t>（如，完成独立阅读任务、准备并修正专题演讲备案、撰写述评短文等），</a:t>
            </a:r>
            <a:r>
              <a:rPr lang="zh-CN" altLang="zh-CN" sz="2800" b="1" dirty="0">
                <a:solidFill>
                  <a:schemeClr val="tx1"/>
                </a:solidFill>
              </a:rPr>
              <a:t>外部行为内化的结果就是语言和心智的发展</a:t>
            </a:r>
            <a:r>
              <a:rPr lang="zh-CN" altLang="zh-CN" sz="2800" dirty="0">
                <a:solidFill>
                  <a:schemeClr val="tx1"/>
                </a:solidFill>
              </a:rPr>
              <a:t>。</a:t>
            </a:r>
            <a:r>
              <a:rPr lang="zh-CN" altLang="zh-CN" sz="2800" b="1" dirty="0">
                <a:solidFill>
                  <a:schemeClr val="tx1"/>
                </a:solidFill>
              </a:rPr>
              <a:t>所有调控行为由规则引导和规范</a:t>
            </a:r>
            <a:r>
              <a:rPr lang="zh-CN" altLang="zh-CN" sz="2800" dirty="0">
                <a:solidFill>
                  <a:schemeClr val="tx1"/>
                </a:solidFill>
              </a:rPr>
              <a:t>。</a:t>
            </a:r>
            <a:r>
              <a:rPr lang="zh-CN" altLang="zh-CN" sz="2800" b="1" dirty="0">
                <a:solidFill>
                  <a:schemeClr val="tx1"/>
                </a:solidFill>
              </a:rPr>
              <a:t>劳动分工也因此发生很大变化</a:t>
            </a:r>
            <a:r>
              <a:rPr lang="zh-CN" altLang="zh-CN" sz="2800" dirty="0">
                <a:solidFill>
                  <a:schemeClr val="tx1"/>
                </a:solidFill>
              </a:rPr>
              <a:t>：学生不再只是听众或回答问题者，教师也不再只是唯一的写作技巧或学科内容的知者或讲授者，双方均被赋予不同的功能或角色，学生可以是独立思考者、行动者、演讲者、筹划者和解决问题</a:t>
            </a:r>
            <a:r>
              <a:rPr lang="zh-CN" altLang="zh-CN" sz="2800" dirty="0" smtClean="0">
                <a:solidFill>
                  <a:schemeClr val="tx1"/>
                </a:solidFill>
              </a:rPr>
              <a:t>者</a:t>
            </a:r>
            <a:r>
              <a:rPr lang="en-US" altLang="zh-CN" sz="2800" dirty="0" smtClean="0">
                <a:solidFill>
                  <a:schemeClr val="tx1"/>
                </a:solidFill>
              </a:rPr>
              <a:t> </a:t>
            </a:r>
            <a:r>
              <a:rPr lang="zh-CN" altLang="en-US" sz="2800" dirty="0" smtClean="0">
                <a:solidFill>
                  <a:schemeClr val="tx1"/>
                </a:solidFill>
              </a:rPr>
              <a:t>（张莲、孙有中 </a:t>
            </a:r>
            <a:r>
              <a:rPr lang="en-US" altLang="zh-CN" sz="2800" dirty="0" smtClean="0">
                <a:solidFill>
                  <a:schemeClr val="tx1"/>
                </a:solidFill>
              </a:rPr>
              <a:t>2014</a:t>
            </a:r>
            <a:r>
              <a:rPr lang="zh-CN" altLang="en-US" sz="2800" dirty="0" smtClean="0">
                <a:solidFill>
                  <a:schemeClr val="tx1"/>
                </a:solidFill>
              </a:rPr>
              <a:t>）</a:t>
            </a:r>
            <a:r>
              <a:rPr lang="zh-CN" altLang="zh-CN" sz="2800" dirty="0" smtClean="0">
                <a:solidFill>
                  <a:schemeClr val="tx1"/>
                </a:solidFill>
              </a:rPr>
              <a:t>。</a:t>
            </a:r>
            <a:endParaRPr lang="zh-CN" altLang="en-US" sz="2800" dirty="0">
              <a:solidFill>
                <a:srgbClr val="FFFFFF"/>
              </a:solidFill>
            </a:endParaRPr>
          </a:p>
          <a:p>
            <a:pPr algn="ctr">
              <a:defRPr/>
            </a:pPr>
            <a:endParaRPr lang="zh-CN" altLang="en-US" sz="2400" b="1" u="sng"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descr="e7d195523061f1c021b92b3d25e54ab5e788c0576048880950C3AFFA1066A7153250F1349197BA8C5246BA9D557EC0274B8DA272D2431748978789E76D2CD7D1F11E7447C1D163F5D9CA1CD35DC7B6F0026C6BB43698AE8A1A50A3B34DA472CDA8898A116D2621F720577CEB1EC5AE786B3A577EC3E762EF9351D5FE95BB5FD00056FCA016A5904C"/>
          <p:cNvSpPr txBox="1"/>
          <p:nvPr/>
        </p:nvSpPr>
        <p:spPr>
          <a:xfrm>
            <a:off x="4142509" y="3881443"/>
            <a:ext cx="4023929" cy="923330"/>
          </a:xfrm>
          <a:prstGeom prst="rect">
            <a:avLst/>
          </a:prstGeom>
          <a:noFill/>
        </p:spPr>
        <p:txBody>
          <a:bodyPr wrap="square" rtlCol="0">
            <a:spAutoFit/>
          </a:bodyPr>
          <a:lstStyle/>
          <a:p>
            <a:r>
              <a:rPr lang="zh-CN" altLang="en-US" sz="5400" b="1" dirty="0" smtClean="0">
                <a:solidFill>
                  <a:schemeClr val="accent3"/>
                </a:solidFill>
                <a:latin typeface="黑体" pitchFamily="49" charset="-122"/>
                <a:ea typeface="黑体" pitchFamily="49" charset="-122"/>
                <a:cs typeface="Arial Unicode MS" pitchFamily="34" charset="-122"/>
              </a:rPr>
              <a:t>问题与思考</a:t>
            </a:r>
            <a:endParaRPr lang="en-US" altLang="zh-CN" sz="5400" b="1" dirty="0" smtClean="0">
              <a:solidFill>
                <a:schemeClr val="accent3"/>
              </a:solidFill>
              <a:latin typeface="黑体" pitchFamily="49" charset="-122"/>
              <a:ea typeface="黑体" pitchFamily="49" charset="-122"/>
              <a:cs typeface="Arial Unicode MS" pitchFamily="34" charset="-122"/>
            </a:endParaRPr>
          </a:p>
        </p:txBody>
      </p:sp>
      <p:sp>
        <p:nvSpPr>
          <p:cNvPr id="7" name="六边形 6" descr="e7d195523061f1c021b92b3d25e54ab5e788c0576048880950C3AFFA1066A7153250F1349197BA8C5246BA9D557EC0274B8DA272D2431748978789E76D2CD7D1F11E7447C1D163F5D9CA1CD35DC7B6F0026C6BB43698AE8A1A50A3B34DA472CDA8898A116D2621F720577CEB1EC5AE786B3A577EC3E762EF9351D5FE95BB5FD00056FCA016A5904C"/>
          <p:cNvSpPr/>
          <p:nvPr/>
        </p:nvSpPr>
        <p:spPr>
          <a:xfrm>
            <a:off x="5101359" y="1942704"/>
            <a:ext cx="1989280" cy="1714896"/>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dirty="0" smtClean="0">
                <a:latin typeface="Agency FB" panose="020B0503020202020204" pitchFamily="34" charset="0"/>
              </a:rPr>
              <a:t>04</a:t>
            </a:r>
            <a:endParaRPr lang="zh-CN" altLang="en-US" sz="7200" dirty="0">
              <a:latin typeface="Agency FB" panose="020B0503020202020204" pitchFamily="34" charset="0"/>
            </a:endParaRPr>
          </a:p>
        </p:txBody>
      </p:sp>
      <p:sp>
        <p:nvSpPr>
          <p:cNvPr id="2" name="e7d195523061f1c0" descr="e7d195523061f1c021b92b3d25e54ab5e788c0576048880950C3AFFA1066A7153250F1349197BA8C5246BA9D557EC0274B8DA272D2431748978789E76D2CD7D1F11E7447C1D163F5D9CA1CD35DC7B6F0026C6BB43698AE8A1A50A3B34DA472CDA8898A116D2621F720577CEB1EC5AE786B3A577EC3E762EF9351D5FE95BB5FD00056FCA016A5904C" hidden="1"/>
          <p:cNvSpPr txBox="1"/>
          <p:nvPr/>
        </p:nvSpPr>
        <p:spPr>
          <a:xfrm>
            <a:off x="-355600" y="1803400"/>
            <a:ext cx="262251" cy="1016000"/>
          </a:xfrm>
          <a:prstGeom prst="rect">
            <a:avLst/>
          </a:prstGeom>
          <a:noFill/>
        </p:spPr>
        <p:txBody>
          <a:bodyPr vert="wordArtVert" rtlCol="0">
            <a:spAutoFit/>
          </a:bodyPr>
          <a:lstStyle/>
          <a:p>
            <a:r>
              <a:rPr lang="en-US" altLang="zh-CN" sz="100" smtClean="0"/>
              <a:t>e7d195523061f1c021b92b3d25e54ab5e788c0576048880950C3AFFA1066A7153250F1349197BA8C5246BA9D557EC0274B8DA272D2431748978789E76D2CD7D1F11E7447C1D163F5D9CA1CD35DC7B6F0026C6BB43698AE8A1A50A3B34DA472CDA8898A116D2621F720577CEB1EC5AE786B3A577EC3E762EF9351D5FE95BB5FD00056FCA016A5904C</a:t>
            </a:r>
            <a:endParaRPr lang="zh-CN" altLang="en-US" sz="100"/>
          </a:p>
        </p:txBody>
      </p:sp>
      <p:grpSp>
        <p:nvGrpSpPr>
          <p:cNvPr id="3" name="组合 7"/>
          <p:cNvGrpSpPr/>
          <p:nvPr/>
        </p:nvGrpSpPr>
        <p:grpSpPr>
          <a:xfrm>
            <a:off x="0" y="7507131"/>
            <a:ext cx="12192000" cy="1320800"/>
            <a:chOff x="0" y="7507131"/>
            <a:chExt cx="12192000" cy="1320800"/>
          </a:xfrm>
        </p:grpSpPr>
        <p:sp>
          <p:nvSpPr>
            <p:cNvPr id="15" name="矩形 14"/>
            <p:cNvSpPr/>
            <p:nvPr>
              <p:custDataLst>
                <p:tags r:id="rId2"/>
              </p:custDataLst>
            </p:nvPr>
          </p:nvSpPr>
          <p:spPr>
            <a:xfrm>
              <a:off x="0" y="7507131"/>
              <a:ext cx="12192000" cy="1320800"/>
            </a:xfrm>
            <a:prstGeom prst="rect">
              <a:avLst/>
            </a:prstGeom>
            <a:solidFill>
              <a:srgbClr val="2F3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rgbClr val="00F37D"/>
                </a:solidFill>
                <a:latin typeface="微软雅黑" panose="020B0503020204020204" pitchFamily="34" charset="-122"/>
                <a:ea typeface="微软雅黑" panose="020B0503020204020204" pitchFamily="34" charset="-122"/>
              </a:endParaRPr>
            </a:p>
          </p:txBody>
        </p:sp>
        <p:sp>
          <p:nvSpPr>
            <p:cNvPr id="16" name="矩形 15"/>
            <p:cNvSpPr/>
            <p:nvPr/>
          </p:nvSpPr>
          <p:spPr>
            <a:xfrm>
              <a:off x="541421" y="7679249"/>
              <a:ext cx="6096000" cy="923330"/>
            </a:xfrm>
            <a:prstGeom prst="rect">
              <a:avLst/>
            </a:prstGeom>
          </p:spPr>
          <p:txBody>
            <a:bodyPr>
              <a:spAutoFit/>
            </a:bodyPr>
            <a:lstStyle/>
            <a:p>
              <a:r>
                <a:rPr lang="zh-CN" altLang="en-US" dirty="0">
                  <a:solidFill>
                    <a:schemeClr val="bg1"/>
                  </a:solidFill>
                  <a:latin typeface="微软雅黑" panose="020B0503020204020204" pitchFamily="34" charset="-122"/>
                  <a:ea typeface="微软雅黑" panose="020B0503020204020204" pitchFamily="34" charset="-122"/>
                </a:rPr>
                <a:t>读书派</a:t>
              </a:r>
              <a:r>
                <a:rPr lang="en-US" altLang="zh-CN" dirty="0">
                  <a:solidFill>
                    <a:schemeClr val="bg1"/>
                  </a:solidFill>
                  <a:latin typeface="微软雅黑" panose="020B0503020204020204" pitchFamily="34" charset="-122"/>
                  <a:ea typeface="微软雅黑" panose="020B0503020204020204" pitchFamily="34" charset="-122"/>
                </a:rPr>
                <a:t>booklist</a:t>
              </a:r>
              <a:r>
                <a:rPr lang="zh-CN" altLang="en-US" dirty="0">
                  <a:solidFill>
                    <a:schemeClr val="bg1"/>
                  </a:solidFill>
                  <a:latin typeface="微软雅黑" panose="020B0503020204020204" pitchFamily="34" charset="-122"/>
                  <a:ea typeface="微软雅黑" panose="020B0503020204020204" pitchFamily="34" charset="-122"/>
                </a:rPr>
                <a:t>免费出品</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禁止任何二次</a:t>
              </a:r>
              <a:r>
                <a:rPr lang="zh-CN" altLang="en-US" dirty="0" smtClean="0">
                  <a:solidFill>
                    <a:schemeClr val="bg1"/>
                  </a:solidFill>
                  <a:latin typeface="微软雅黑" panose="020B0503020204020204" pitchFamily="34" charset="-122"/>
                  <a:ea typeface="微软雅黑" panose="020B0503020204020204" pitchFamily="34" charset="-122"/>
                </a:rPr>
                <a:t>分享、售卖</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本人法律专业，请勿</a:t>
              </a:r>
              <a:r>
                <a:rPr lang="zh-CN" altLang="en-US" dirty="0" smtClean="0">
                  <a:solidFill>
                    <a:schemeClr val="bg1"/>
                  </a:solidFill>
                  <a:latin typeface="微软雅黑" panose="020B0503020204020204" pitchFamily="34" charset="-122"/>
                  <a:ea typeface="微软雅黑" panose="020B0503020204020204" pitchFamily="34" charset="-122"/>
                </a:rPr>
                <a:t>以身试法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228600" y="7688179"/>
              <a:ext cx="84221" cy="950495"/>
            </a:xfrm>
            <a:prstGeom prst="rect">
              <a:avLst/>
            </a:prstGeom>
            <a:solidFill>
              <a:srgbClr val="00F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454567" y="7679249"/>
              <a:ext cx="6096000" cy="923330"/>
            </a:xfrm>
            <a:prstGeom prst="rect">
              <a:avLst/>
            </a:prstGeom>
          </p:spPr>
          <p:txBody>
            <a:bodyPr>
              <a:spAutoFit/>
            </a:bodyPr>
            <a:lstStyle/>
            <a:p>
              <a:pPr algn="r"/>
              <a:r>
                <a:rPr lang="zh-CN" altLang="en-US" dirty="0">
                  <a:solidFill>
                    <a:schemeClr val="bg1"/>
                  </a:solidFill>
                  <a:latin typeface="微软雅黑" panose="020B0503020204020204" pitchFamily="34" charset="-122"/>
                  <a:ea typeface="微软雅黑" panose="020B0503020204020204" pitchFamily="34" charset="-122"/>
                </a:rPr>
                <a:t>读书派</a:t>
              </a:r>
              <a:r>
                <a:rPr lang="en-US" altLang="zh-CN" dirty="0">
                  <a:solidFill>
                    <a:schemeClr val="bg1"/>
                  </a:solidFill>
                  <a:latin typeface="微软雅黑" panose="020B0503020204020204" pitchFamily="34" charset="-122"/>
                  <a:ea typeface="微软雅黑" panose="020B0503020204020204" pitchFamily="34" charset="-122"/>
                </a:rPr>
                <a:t>booklist</a:t>
              </a:r>
              <a:r>
                <a:rPr lang="zh-CN" altLang="en-US" dirty="0">
                  <a:solidFill>
                    <a:schemeClr val="bg1"/>
                  </a:solidFill>
                  <a:latin typeface="微软雅黑" panose="020B0503020204020204" pitchFamily="34" charset="-122"/>
                  <a:ea typeface="微软雅黑" panose="020B0503020204020204" pitchFamily="34" charset="-122"/>
                </a:rPr>
                <a:t>免费出品</a:t>
              </a:r>
              <a:endParaRPr lang="en-US" altLang="zh-CN" dirty="0">
                <a:solidFill>
                  <a:schemeClr val="bg1"/>
                </a:solidFill>
                <a:latin typeface="微软雅黑" panose="020B0503020204020204" pitchFamily="34" charset="-122"/>
                <a:ea typeface="微软雅黑" panose="020B0503020204020204" pitchFamily="34" charset="-122"/>
              </a:endParaRPr>
            </a:p>
            <a:p>
              <a:pPr algn="r"/>
              <a:r>
                <a:rPr lang="zh-CN" altLang="en-US" dirty="0">
                  <a:solidFill>
                    <a:schemeClr val="bg1"/>
                  </a:solidFill>
                  <a:latin typeface="微软雅黑" panose="020B0503020204020204" pitchFamily="34" charset="-122"/>
                  <a:ea typeface="微软雅黑" panose="020B0503020204020204" pitchFamily="34" charset="-122"/>
                </a:rPr>
                <a:t>这</a:t>
              </a:r>
              <a:r>
                <a:rPr lang="zh-CN" altLang="en-US" dirty="0" smtClean="0">
                  <a:solidFill>
                    <a:schemeClr val="bg1"/>
                  </a:solidFill>
                  <a:latin typeface="微软雅黑" panose="020B0503020204020204" pitchFamily="34" charset="-122"/>
                  <a:ea typeface="微软雅黑" panose="020B0503020204020204" pitchFamily="34" charset="-122"/>
                </a:rPr>
                <a:t>部分内容不影响</a:t>
              </a:r>
              <a:r>
                <a:rPr lang="en-US" altLang="zh-CN" dirty="0" smtClean="0">
                  <a:solidFill>
                    <a:schemeClr val="bg1"/>
                  </a:solidFill>
                  <a:latin typeface="微软雅黑" panose="020B0503020204020204" pitchFamily="34" charset="-122"/>
                  <a:ea typeface="微软雅黑" panose="020B0503020204020204" pitchFamily="34" charset="-122"/>
                </a:rPr>
                <a:t>PPT</a:t>
              </a:r>
              <a:r>
                <a:rPr lang="zh-CN" altLang="en-US" dirty="0" smtClean="0">
                  <a:solidFill>
                    <a:schemeClr val="bg1"/>
                  </a:solidFill>
                  <a:latin typeface="微软雅黑" panose="020B0503020204020204" pitchFamily="34" charset="-122"/>
                  <a:ea typeface="微软雅黑" panose="020B0503020204020204" pitchFamily="34" charset="-122"/>
                </a:rPr>
                <a:t>播放</a:t>
              </a:r>
              <a:endParaRPr lang="en-US" altLang="zh-CN" dirty="0" smtClean="0">
                <a:solidFill>
                  <a:schemeClr val="bg1"/>
                </a:solidFill>
                <a:latin typeface="微软雅黑" panose="020B0503020204020204" pitchFamily="34" charset="-122"/>
                <a:ea typeface="微软雅黑" panose="020B0503020204020204" pitchFamily="34" charset="-122"/>
              </a:endParaRPr>
            </a:p>
            <a:p>
              <a:pPr algn="r"/>
              <a:r>
                <a:rPr lang="zh-CN" altLang="en-US" dirty="0" smtClean="0">
                  <a:solidFill>
                    <a:schemeClr val="bg1"/>
                  </a:solidFill>
                  <a:latin typeface="微软雅黑" panose="020B0503020204020204" pitchFamily="34" charset="-122"/>
                  <a:ea typeface="微软雅黑" panose="020B0503020204020204" pitchFamily="34" charset="-122"/>
                </a:rPr>
                <a:t>尊重原创，请勿以身试法，二次分享或倒卖</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11779167" y="7688179"/>
              <a:ext cx="84221" cy="950495"/>
            </a:xfrm>
            <a:prstGeom prst="rect">
              <a:avLst/>
            </a:prstGeom>
            <a:solidFill>
              <a:srgbClr val="00F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p>
          </p:txBody>
        </p:sp>
      </p:grpSp>
      <p:grpSp>
        <p:nvGrpSpPr>
          <p:cNvPr id="4" name="组合 8"/>
          <p:cNvGrpSpPr/>
          <p:nvPr/>
        </p:nvGrpSpPr>
        <p:grpSpPr>
          <a:xfrm>
            <a:off x="0" y="-1664915"/>
            <a:ext cx="12192000" cy="1320800"/>
            <a:chOff x="0" y="7507131"/>
            <a:chExt cx="12192000" cy="1320800"/>
          </a:xfrm>
        </p:grpSpPr>
        <p:sp>
          <p:nvSpPr>
            <p:cNvPr id="10" name="矩形 9"/>
            <p:cNvSpPr/>
            <p:nvPr>
              <p:custDataLst>
                <p:tags r:id="rId1"/>
              </p:custDataLst>
            </p:nvPr>
          </p:nvSpPr>
          <p:spPr>
            <a:xfrm>
              <a:off x="0" y="7507131"/>
              <a:ext cx="12192000" cy="1320800"/>
            </a:xfrm>
            <a:prstGeom prst="rect">
              <a:avLst/>
            </a:prstGeom>
            <a:solidFill>
              <a:srgbClr val="2F3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rgbClr val="00F37D"/>
                </a:solidFill>
                <a:latin typeface="微软雅黑" panose="020B0503020204020204" pitchFamily="34" charset="-122"/>
                <a:ea typeface="微软雅黑" panose="020B0503020204020204" pitchFamily="34" charset="-122"/>
              </a:endParaRPr>
            </a:p>
          </p:txBody>
        </p:sp>
        <p:sp>
          <p:nvSpPr>
            <p:cNvPr id="11" name="矩形 10"/>
            <p:cNvSpPr/>
            <p:nvPr/>
          </p:nvSpPr>
          <p:spPr>
            <a:xfrm>
              <a:off x="541421" y="7679249"/>
              <a:ext cx="6096000" cy="923330"/>
            </a:xfrm>
            <a:prstGeom prst="rect">
              <a:avLst/>
            </a:prstGeom>
          </p:spPr>
          <p:txBody>
            <a:bodyPr>
              <a:spAutoFit/>
            </a:bodyPr>
            <a:lstStyle/>
            <a:p>
              <a:r>
                <a:rPr lang="zh-CN" altLang="en-US" dirty="0">
                  <a:solidFill>
                    <a:schemeClr val="bg1"/>
                  </a:solidFill>
                  <a:latin typeface="微软雅黑" panose="020B0503020204020204" pitchFamily="34" charset="-122"/>
                  <a:ea typeface="微软雅黑" panose="020B0503020204020204" pitchFamily="34" charset="-122"/>
                </a:rPr>
                <a:t>读书派</a:t>
              </a:r>
              <a:r>
                <a:rPr lang="en-US" altLang="zh-CN" dirty="0">
                  <a:solidFill>
                    <a:schemeClr val="bg1"/>
                  </a:solidFill>
                  <a:latin typeface="微软雅黑" panose="020B0503020204020204" pitchFamily="34" charset="-122"/>
                  <a:ea typeface="微软雅黑" panose="020B0503020204020204" pitchFamily="34" charset="-122"/>
                </a:rPr>
                <a:t>booklist</a:t>
              </a:r>
              <a:r>
                <a:rPr lang="zh-CN" altLang="en-US" dirty="0">
                  <a:solidFill>
                    <a:schemeClr val="bg1"/>
                  </a:solidFill>
                  <a:latin typeface="微软雅黑" panose="020B0503020204020204" pitchFamily="34" charset="-122"/>
                  <a:ea typeface="微软雅黑" panose="020B0503020204020204" pitchFamily="34" charset="-122"/>
                </a:rPr>
                <a:t>免费出品</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禁止任何二次</a:t>
              </a:r>
              <a:r>
                <a:rPr lang="zh-CN" altLang="en-US" dirty="0" smtClean="0">
                  <a:solidFill>
                    <a:schemeClr val="bg1"/>
                  </a:solidFill>
                  <a:latin typeface="微软雅黑" panose="020B0503020204020204" pitchFamily="34" charset="-122"/>
                  <a:ea typeface="微软雅黑" panose="020B0503020204020204" pitchFamily="34" charset="-122"/>
                </a:rPr>
                <a:t>分享、售卖</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本人法律专业，请勿</a:t>
              </a:r>
              <a:r>
                <a:rPr lang="zh-CN" altLang="en-US" dirty="0" smtClean="0">
                  <a:solidFill>
                    <a:schemeClr val="bg1"/>
                  </a:solidFill>
                  <a:latin typeface="微软雅黑" panose="020B0503020204020204" pitchFamily="34" charset="-122"/>
                  <a:ea typeface="微软雅黑" panose="020B0503020204020204" pitchFamily="34" charset="-122"/>
                </a:rPr>
                <a:t>以身试法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228600" y="7688179"/>
              <a:ext cx="84221" cy="950495"/>
            </a:xfrm>
            <a:prstGeom prst="rect">
              <a:avLst/>
            </a:prstGeom>
            <a:solidFill>
              <a:srgbClr val="00F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454567" y="7679249"/>
              <a:ext cx="6096000" cy="923330"/>
            </a:xfrm>
            <a:prstGeom prst="rect">
              <a:avLst/>
            </a:prstGeom>
          </p:spPr>
          <p:txBody>
            <a:bodyPr>
              <a:spAutoFit/>
            </a:bodyPr>
            <a:lstStyle/>
            <a:p>
              <a:pPr algn="r"/>
              <a:r>
                <a:rPr lang="zh-CN" altLang="en-US" dirty="0">
                  <a:solidFill>
                    <a:schemeClr val="bg1"/>
                  </a:solidFill>
                  <a:latin typeface="微软雅黑" panose="020B0503020204020204" pitchFamily="34" charset="-122"/>
                  <a:ea typeface="微软雅黑" panose="020B0503020204020204" pitchFamily="34" charset="-122"/>
                </a:rPr>
                <a:t>读书派</a:t>
              </a:r>
              <a:r>
                <a:rPr lang="en-US" altLang="zh-CN" dirty="0">
                  <a:solidFill>
                    <a:schemeClr val="bg1"/>
                  </a:solidFill>
                  <a:latin typeface="微软雅黑" panose="020B0503020204020204" pitchFamily="34" charset="-122"/>
                  <a:ea typeface="微软雅黑" panose="020B0503020204020204" pitchFamily="34" charset="-122"/>
                </a:rPr>
                <a:t>booklist</a:t>
              </a:r>
              <a:r>
                <a:rPr lang="zh-CN" altLang="en-US" dirty="0">
                  <a:solidFill>
                    <a:schemeClr val="bg1"/>
                  </a:solidFill>
                  <a:latin typeface="微软雅黑" panose="020B0503020204020204" pitchFamily="34" charset="-122"/>
                  <a:ea typeface="微软雅黑" panose="020B0503020204020204" pitchFamily="34" charset="-122"/>
                </a:rPr>
                <a:t>免费出品</a:t>
              </a:r>
              <a:endParaRPr lang="en-US" altLang="zh-CN" dirty="0">
                <a:solidFill>
                  <a:schemeClr val="bg1"/>
                </a:solidFill>
                <a:latin typeface="微软雅黑" panose="020B0503020204020204" pitchFamily="34" charset="-122"/>
                <a:ea typeface="微软雅黑" panose="020B0503020204020204" pitchFamily="34" charset="-122"/>
              </a:endParaRPr>
            </a:p>
            <a:p>
              <a:pPr algn="r"/>
              <a:r>
                <a:rPr lang="zh-CN" altLang="en-US" dirty="0">
                  <a:solidFill>
                    <a:schemeClr val="bg1"/>
                  </a:solidFill>
                  <a:latin typeface="微软雅黑" panose="020B0503020204020204" pitchFamily="34" charset="-122"/>
                  <a:ea typeface="微软雅黑" panose="020B0503020204020204" pitchFamily="34" charset="-122"/>
                </a:rPr>
                <a:t>这</a:t>
              </a:r>
              <a:r>
                <a:rPr lang="zh-CN" altLang="en-US" dirty="0" smtClean="0">
                  <a:solidFill>
                    <a:schemeClr val="bg1"/>
                  </a:solidFill>
                  <a:latin typeface="微软雅黑" panose="020B0503020204020204" pitchFamily="34" charset="-122"/>
                  <a:ea typeface="微软雅黑" panose="020B0503020204020204" pitchFamily="34" charset="-122"/>
                </a:rPr>
                <a:t>部分内容不影响</a:t>
              </a:r>
              <a:r>
                <a:rPr lang="en-US" altLang="zh-CN" dirty="0" smtClean="0">
                  <a:solidFill>
                    <a:schemeClr val="bg1"/>
                  </a:solidFill>
                  <a:latin typeface="微软雅黑" panose="020B0503020204020204" pitchFamily="34" charset="-122"/>
                  <a:ea typeface="微软雅黑" panose="020B0503020204020204" pitchFamily="34" charset="-122"/>
                </a:rPr>
                <a:t>PPT</a:t>
              </a:r>
              <a:r>
                <a:rPr lang="zh-CN" altLang="en-US" dirty="0" smtClean="0">
                  <a:solidFill>
                    <a:schemeClr val="bg1"/>
                  </a:solidFill>
                  <a:latin typeface="微软雅黑" panose="020B0503020204020204" pitchFamily="34" charset="-122"/>
                  <a:ea typeface="微软雅黑" panose="020B0503020204020204" pitchFamily="34" charset="-122"/>
                </a:rPr>
                <a:t>播放</a:t>
              </a:r>
              <a:endParaRPr lang="en-US" altLang="zh-CN" dirty="0" smtClean="0">
                <a:solidFill>
                  <a:schemeClr val="bg1"/>
                </a:solidFill>
                <a:latin typeface="微软雅黑" panose="020B0503020204020204" pitchFamily="34" charset="-122"/>
                <a:ea typeface="微软雅黑" panose="020B0503020204020204" pitchFamily="34" charset="-122"/>
              </a:endParaRPr>
            </a:p>
            <a:p>
              <a:pPr algn="r"/>
              <a:r>
                <a:rPr lang="zh-CN" altLang="en-US" dirty="0" smtClean="0">
                  <a:solidFill>
                    <a:schemeClr val="bg1"/>
                  </a:solidFill>
                  <a:latin typeface="微软雅黑" panose="020B0503020204020204" pitchFamily="34" charset="-122"/>
                  <a:ea typeface="微软雅黑" panose="020B0503020204020204" pitchFamily="34" charset="-122"/>
                </a:rPr>
                <a:t>尊重原创，请勿以身试法，二次分享或倒卖</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11779167" y="7688179"/>
              <a:ext cx="84221" cy="950495"/>
            </a:xfrm>
            <a:prstGeom prst="rect">
              <a:avLst/>
            </a:prstGeom>
            <a:solidFill>
              <a:srgbClr val="00F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p>
          </p:txBody>
        </p:sp>
      </p:grpSp>
    </p:spTree>
    <p:extLst>
      <p:ext uri="{BB962C8B-B14F-4D97-AF65-F5344CB8AC3E}">
        <p14:creationId xmlns="" xmlns:p14="http://schemas.microsoft.com/office/powerpoint/2010/main" val="232660691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descr="e7d195523061f1c021b92b3d25e54ab5e788c0576048880950C3AFFA1066A7153250F1349197BA8C5246BA9D557EC0274B8DA272D2431748978789E76D2CD7D1F11E7447C1D163F5D9CA1CD35DC7B6F0026C6BB43698AE8A1A50A3B34DA472CDA8898A116D2621F720577CEB1EC5AE786B3A577EC3E762EF9351D5FE95BB5FD00056FCA016A5904C"/>
          <p:cNvSpPr txBox="1"/>
          <p:nvPr/>
        </p:nvSpPr>
        <p:spPr>
          <a:xfrm>
            <a:off x="4264408" y="3881443"/>
            <a:ext cx="3663182" cy="923330"/>
          </a:xfrm>
          <a:prstGeom prst="rect">
            <a:avLst/>
          </a:prstGeom>
          <a:noFill/>
        </p:spPr>
        <p:txBody>
          <a:bodyPr wrap="none" rtlCol="0">
            <a:spAutoFit/>
          </a:bodyPr>
          <a:lstStyle/>
          <a:p>
            <a:pPr algn="ctr"/>
            <a:r>
              <a:rPr lang="zh-CN" altLang="en-US" sz="5400" b="1" dirty="0" smtClean="0">
                <a:solidFill>
                  <a:schemeClr val="accent3"/>
                </a:solidFill>
                <a:latin typeface="黑体" pitchFamily="49" charset="-122"/>
                <a:ea typeface="黑体" pitchFamily="49" charset="-122"/>
              </a:rPr>
              <a:t>背景与问题</a:t>
            </a:r>
            <a:endParaRPr lang="en-US" altLang="zh-CN" sz="5400" b="1" dirty="0" smtClean="0">
              <a:solidFill>
                <a:schemeClr val="accent3"/>
              </a:solidFill>
              <a:latin typeface="黑体" pitchFamily="49" charset="-122"/>
              <a:ea typeface="黑体" pitchFamily="49" charset="-122"/>
            </a:endParaRPr>
          </a:p>
        </p:txBody>
      </p:sp>
      <p:sp>
        <p:nvSpPr>
          <p:cNvPr id="7" name="六边形 6" descr="e7d195523061f1c021b92b3d25e54ab5e788c0576048880950C3AFFA1066A7153250F1349197BA8C5246BA9D557EC0274B8DA272D2431748978789E76D2CD7D1F11E7447C1D163F5D9CA1CD35DC7B6F0026C6BB43698AE8A1A50A3B34DA472CDA8898A116D2621F720577CEB1EC5AE786B3A577EC3E762EF9351D5FE95BB5FD00056FCA016A5904C"/>
          <p:cNvSpPr/>
          <p:nvPr/>
        </p:nvSpPr>
        <p:spPr>
          <a:xfrm>
            <a:off x="5101359" y="1942704"/>
            <a:ext cx="1989280" cy="1714896"/>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dirty="0" smtClean="0">
                <a:latin typeface="Agency FB" panose="020B0503020202020204" pitchFamily="34" charset="0"/>
              </a:rPr>
              <a:t>01</a:t>
            </a:r>
            <a:endParaRPr lang="zh-CN" altLang="en-US" sz="7200" dirty="0">
              <a:latin typeface="Agency FB" panose="020B0503020202020204" pitchFamily="34" charset="0"/>
            </a:endParaRPr>
          </a:p>
        </p:txBody>
      </p:sp>
      <p:sp>
        <p:nvSpPr>
          <p:cNvPr id="2" name="e7d195523061f1c0" descr="e7d195523061f1c021b92b3d25e54ab5e788c0576048880950C3AFFA1066A7153250F1349197BA8C5246BA9D557EC0274B8DA272D2431748978789E76D2CD7D1F11E7447C1D163F5D9CA1CD35DC7B6F0026C6BB43698AE8A1A50A3B34DA472CDA8898A116D2621F720577CEB1EC5AE786B3A577EC3E762EF9351D5FE95BB5FD00056FCA016A5904C" hidden="1"/>
          <p:cNvSpPr txBox="1"/>
          <p:nvPr/>
        </p:nvSpPr>
        <p:spPr>
          <a:xfrm>
            <a:off x="-355600" y="1803400"/>
            <a:ext cx="262251" cy="1016000"/>
          </a:xfrm>
          <a:prstGeom prst="rect">
            <a:avLst/>
          </a:prstGeom>
          <a:noFill/>
        </p:spPr>
        <p:txBody>
          <a:bodyPr vert="wordArtVert" rtlCol="0">
            <a:spAutoFit/>
          </a:bodyPr>
          <a:lstStyle/>
          <a:p>
            <a:r>
              <a:rPr lang="en-US" altLang="zh-CN" sz="100" smtClean="0"/>
              <a:t>e7d195523061f1c021b92b3d25e54ab5e788c0576048880950C3AFFA1066A7153250F1349197BA8C5246BA9D557EC0274B8DA272D2431748978789E76D2CD7D1F11E7447C1D163F5D9CA1CD35DC7B6F0026C6BB43698AE8A1A50A3B34DA472CDA8898A116D2621F720577CEB1EC5AE786B3A577EC3E762EF9351D5FE95BB5FD00056FCA016A5904C</a:t>
            </a:r>
            <a:endParaRPr lang="zh-CN" altLang="en-US" sz="100"/>
          </a:p>
        </p:txBody>
      </p:sp>
      <p:grpSp>
        <p:nvGrpSpPr>
          <p:cNvPr id="5" name="组合 4"/>
          <p:cNvGrpSpPr/>
          <p:nvPr/>
        </p:nvGrpSpPr>
        <p:grpSpPr>
          <a:xfrm>
            <a:off x="0" y="-1664915"/>
            <a:ext cx="12192000" cy="1320800"/>
            <a:chOff x="0" y="7507131"/>
            <a:chExt cx="12192000" cy="1320800"/>
          </a:xfrm>
        </p:grpSpPr>
        <p:sp>
          <p:nvSpPr>
            <p:cNvPr id="8" name="矩形 7"/>
            <p:cNvSpPr/>
            <p:nvPr>
              <p:custDataLst>
                <p:tags r:id="rId1"/>
              </p:custDataLst>
            </p:nvPr>
          </p:nvSpPr>
          <p:spPr>
            <a:xfrm>
              <a:off x="0" y="7507131"/>
              <a:ext cx="12192000" cy="1320800"/>
            </a:xfrm>
            <a:prstGeom prst="rect">
              <a:avLst/>
            </a:prstGeom>
            <a:solidFill>
              <a:srgbClr val="2F3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rgbClr val="00F37D"/>
                </a:solidFill>
                <a:latin typeface="微软雅黑" panose="020B0503020204020204" pitchFamily="34" charset="-122"/>
                <a:ea typeface="微软雅黑" panose="020B0503020204020204" pitchFamily="34" charset="-122"/>
              </a:endParaRPr>
            </a:p>
          </p:txBody>
        </p:sp>
        <p:sp>
          <p:nvSpPr>
            <p:cNvPr id="9" name="矩形 8"/>
            <p:cNvSpPr/>
            <p:nvPr/>
          </p:nvSpPr>
          <p:spPr>
            <a:xfrm>
              <a:off x="541421" y="7679249"/>
              <a:ext cx="6096000" cy="923330"/>
            </a:xfrm>
            <a:prstGeom prst="rect">
              <a:avLst/>
            </a:prstGeom>
          </p:spPr>
          <p:txBody>
            <a:bodyPr>
              <a:spAutoFit/>
            </a:bodyPr>
            <a:lstStyle/>
            <a:p>
              <a:r>
                <a:rPr lang="zh-CN" altLang="en-US" dirty="0">
                  <a:solidFill>
                    <a:schemeClr val="bg1"/>
                  </a:solidFill>
                  <a:latin typeface="微软雅黑" panose="020B0503020204020204" pitchFamily="34" charset="-122"/>
                  <a:ea typeface="微软雅黑" panose="020B0503020204020204" pitchFamily="34" charset="-122"/>
                </a:rPr>
                <a:t>读书派</a:t>
              </a:r>
              <a:r>
                <a:rPr lang="en-US" altLang="zh-CN" dirty="0">
                  <a:solidFill>
                    <a:schemeClr val="bg1"/>
                  </a:solidFill>
                  <a:latin typeface="微软雅黑" panose="020B0503020204020204" pitchFamily="34" charset="-122"/>
                  <a:ea typeface="微软雅黑" panose="020B0503020204020204" pitchFamily="34" charset="-122"/>
                </a:rPr>
                <a:t>booklist</a:t>
              </a:r>
              <a:r>
                <a:rPr lang="zh-CN" altLang="en-US" dirty="0">
                  <a:solidFill>
                    <a:schemeClr val="bg1"/>
                  </a:solidFill>
                  <a:latin typeface="微软雅黑" panose="020B0503020204020204" pitchFamily="34" charset="-122"/>
                  <a:ea typeface="微软雅黑" panose="020B0503020204020204" pitchFamily="34" charset="-122"/>
                </a:rPr>
                <a:t>免费出品</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禁止任何二次</a:t>
              </a:r>
              <a:r>
                <a:rPr lang="zh-CN" altLang="en-US" dirty="0" smtClean="0">
                  <a:solidFill>
                    <a:schemeClr val="bg1"/>
                  </a:solidFill>
                  <a:latin typeface="微软雅黑" panose="020B0503020204020204" pitchFamily="34" charset="-122"/>
                  <a:ea typeface="微软雅黑" panose="020B0503020204020204" pitchFamily="34" charset="-122"/>
                </a:rPr>
                <a:t>分享、售卖</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本人法律专业，请勿</a:t>
              </a:r>
              <a:r>
                <a:rPr lang="zh-CN" altLang="en-US" dirty="0" smtClean="0">
                  <a:solidFill>
                    <a:schemeClr val="bg1"/>
                  </a:solidFill>
                  <a:latin typeface="微软雅黑" panose="020B0503020204020204" pitchFamily="34" charset="-122"/>
                  <a:ea typeface="微软雅黑" panose="020B0503020204020204" pitchFamily="34" charset="-122"/>
                </a:rPr>
                <a:t>以身试法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228600" y="7688179"/>
              <a:ext cx="84221" cy="950495"/>
            </a:xfrm>
            <a:prstGeom prst="rect">
              <a:avLst/>
            </a:prstGeom>
            <a:solidFill>
              <a:srgbClr val="00F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454567" y="7679249"/>
              <a:ext cx="6096000" cy="923330"/>
            </a:xfrm>
            <a:prstGeom prst="rect">
              <a:avLst/>
            </a:prstGeom>
          </p:spPr>
          <p:txBody>
            <a:bodyPr>
              <a:spAutoFit/>
            </a:bodyPr>
            <a:lstStyle/>
            <a:p>
              <a:pPr algn="r"/>
              <a:r>
                <a:rPr lang="zh-CN" altLang="en-US" dirty="0">
                  <a:solidFill>
                    <a:schemeClr val="bg1"/>
                  </a:solidFill>
                  <a:latin typeface="微软雅黑" panose="020B0503020204020204" pitchFamily="34" charset="-122"/>
                  <a:ea typeface="微软雅黑" panose="020B0503020204020204" pitchFamily="34" charset="-122"/>
                </a:rPr>
                <a:t>读书派</a:t>
              </a:r>
              <a:r>
                <a:rPr lang="en-US" altLang="zh-CN" dirty="0">
                  <a:solidFill>
                    <a:schemeClr val="bg1"/>
                  </a:solidFill>
                  <a:latin typeface="微软雅黑" panose="020B0503020204020204" pitchFamily="34" charset="-122"/>
                  <a:ea typeface="微软雅黑" panose="020B0503020204020204" pitchFamily="34" charset="-122"/>
                </a:rPr>
                <a:t>booklist</a:t>
              </a:r>
              <a:r>
                <a:rPr lang="zh-CN" altLang="en-US" dirty="0">
                  <a:solidFill>
                    <a:schemeClr val="bg1"/>
                  </a:solidFill>
                  <a:latin typeface="微软雅黑" panose="020B0503020204020204" pitchFamily="34" charset="-122"/>
                  <a:ea typeface="微软雅黑" panose="020B0503020204020204" pitchFamily="34" charset="-122"/>
                </a:rPr>
                <a:t>免费出品</a:t>
              </a:r>
              <a:endParaRPr lang="en-US" altLang="zh-CN" dirty="0">
                <a:solidFill>
                  <a:schemeClr val="bg1"/>
                </a:solidFill>
                <a:latin typeface="微软雅黑" panose="020B0503020204020204" pitchFamily="34" charset="-122"/>
                <a:ea typeface="微软雅黑" panose="020B0503020204020204" pitchFamily="34" charset="-122"/>
              </a:endParaRPr>
            </a:p>
            <a:p>
              <a:pPr algn="r"/>
              <a:r>
                <a:rPr lang="zh-CN" altLang="en-US" dirty="0">
                  <a:solidFill>
                    <a:schemeClr val="bg1"/>
                  </a:solidFill>
                  <a:latin typeface="微软雅黑" panose="020B0503020204020204" pitchFamily="34" charset="-122"/>
                  <a:ea typeface="微软雅黑" panose="020B0503020204020204" pitchFamily="34" charset="-122"/>
                </a:rPr>
                <a:t>这</a:t>
              </a:r>
              <a:r>
                <a:rPr lang="zh-CN" altLang="en-US" dirty="0" smtClean="0">
                  <a:solidFill>
                    <a:schemeClr val="bg1"/>
                  </a:solidFill>
                  <a:latin typeface="微软雅黑" panose="020B0503020204020204" pitchFamily="34" charset="-122"/>
                  <a:ea typeface="微软雅黑" panose="020B0503020204020204" pitchFamily="34" charset="-122"/>
                </a:rPr>
                <a:t>部分内容不影响</a:t>
              </a:r>
              <a:r>
                <a:rPr lang="en-US" altLang="zh-CN" dirty="0" smtClean="0">
                  <a:solidFill>
                    <a:schemeClr val="bg1"/>
                  </a:solidFill>
                  <a:latin typeface="微软雅黑" panose="020B0503020204020204" pitchFamily="34" charset="-122"/>
                  <a:ea typeface="微软雅黑" panose="020B0503020204020204" pitchFamily="34" charset="-122"/>
                </a:rPr>
                <a:t>PPT</a:t>
              </a:r>
              <a:r>
                <a:rPr lang="zh-CN" altLang="en-US" dirty="0" smtClean="0">
                  <a:solidFill>
                    <a:schemeClr val="bg1"/>
                  </a:solidFill>
                  <a:latin typeface="微软雅黑" panose="020B0503020204020204" pitchFamily="34" charset="-122"/>
                  <a:ea typeface="微软雅黑" panose="020B0503020204020204" pitchFamily="34" charset="-122"/>
                </a:rPr>
                <a:t>播放</a:t>
              </a:r>
              <a:endParaRPr lang="en-US" altLang="zh-CN" dirty="0" smtClean="0">
                <a:solidFill>
                  <a:schemeClr val="bg1"/>
                </a:solidFill>
                <a:latin typeface="微软雅黑" panose="020B0503020204020204" pitchFamily="34" charset="-122"/>
                <a:ea typeface="微软雅黑" panose="020B0503020204020204" pitchFamily="34" charset="-122"/>
              </a:endParaRPr>
            </a:p>
            <a:p>
              <a:pPr algn="r"/>
              <a:r>
                <a:rPr lang="zh-CN" altLang="en-US" dirty="0" smtClean="0">
                  <a:solidFill>
                    <a:schemeClr val="bg1"/>
                  </a:solidFill>
                  <a:latin typeface="微软雅黑" panose="020B0503020204020204" pitchFamily="34" charset="-122"/>
                  <a:ea typeface="微软雅黑" panose="020B0503020204020204" pitchFamily="34" charset="-122"/>
                </a:rPr>
                <a:t>尊重原创，请勿以身试法，二次分享或倒卖</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11779167" y="7688179"/>
              <a:ext cx="84221" cy="950495"/>
            </a:xfrm>
            <a:prstGeom prst="rect">
              <a:avLst/>
            </a:prstGeom>
            <a:solidFill>
              <a:srgbClr val="00F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p>
          </p:txBody>
        </p:sp>
      </p:grpSp>
    </p:spTree>
    <p:extLst>
      <p:ext uri="{BB962C8B-B14F-4D97-AF65-F5344CB8AC3E}">
        <p14:creationId xmlns="" xmlns:p14="http://schemas.microsoft.com/office/powerpoint/2010/main" val="341365481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Freeform 24"/>
          <p:cNvSpPr>
            <a:spLocks/>
          </p:cNvSpPr>
          <p:nvPr/>
        </p:nvSpPr>
        <p:spPr bwMode="auto">
          <a:xfrm rot="5400000">
            <a:off x="2019988" y="2183914"/>
            <a:ext cx="1384076" cy="1877601"/>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chemeClr val="accent1"/>
          </a:solidFill>
          <a:ln w="19050" cap="flat" cmpd="sng">
            <a:noFill/>
            <a:prstDash val="solid"/>
            <a:round/>
            <a:headEnd type="none" w="med" len="med"/>
            <a:tailEnd type="none" w="med" len="med"/>
          </a:ln>
          <a:effectLst/>
        </p:spPr>
        <p:txBody>
          <a:bodyPr/>
          <a:lstStyle/>
          <a:p>
            <a:pPr algn="just">
              <a:lnSpc>
                <a:spcPct val="120000"/>
              </a:lnSpc>
              <a:defRPr/>
            </a:pPr>
            <a:endParaRPr lang="da-DK" sz="758" kern="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3" name="Freeform 24"/>
          <p:cNvSpPr>
            <a:spLocks/>
          </p:cNvSpPr>
          <p:nvPr/>
        </p:nvSpPr>
        <p:spPr bwMode="auto">
          <a:xfrm rot="5400000">
            <a:off x="4277677" y="2183914"/>
            <a:ext cx="1384076" cy="1877601"/>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chemeClr val="accent2"/>
          </a:solidFill>
          <a:ln w="19050" cap="flat" cmpd="sng">
            <a:noFill/>
            <a:prstDash val="solid"/>
            <a:round/>
            <a:headEnd type="none" w="med" len="med"/>
            <a:tailEnd type="none" w="med" len="med"/>
          </a:ln>
          <a:effectLst/>
        </p:spPr>
        <p:txBody>
          <a:bodyPr/>
          <a:lstStyle/>
          <a:p>
            <a:pPr algn="just">
              <a:lnSpc>
                <a:spcPct val="120000"/>
              </a:lnSpc>
              <a:defRPr/>
            </a:pPr>
            <a:endParaRPr lang="da-DK" sz="758" kern="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4" name="Freeform 24"/>
          <p:cNvSpPr>
            <a:spLocks/>
          </p:cNvSpPr>
          <p:nvPr/>
        </p:nvSpPr>
        <p:spPr bwMode="auto">
          <a:xfrm rot="5400000">
            <a:off x="6535366" y="2183914"/>
            <a:ext cx="1384076" cy="1877601"/>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chemeClr val="accent3"/>
          </a:solidFill>
          <a:ln w="19050" cap="flat" cmpd="sng">
            <a:noFill/>
            <a:prstDash val="solid"/>
            <a:round/>
            <a:headEnd type="none" w="med" len="med"/>
            <a:tailEnd type="none" w="med" len="med"/>
          </a:ln>
          <a:effectLst/>
        </p:spPr>
        <p:txBody>
          <a:bodyPr/>
          <a:lstStyle/>
          <a:p>
            <a:pPr algn="just">
              <a:lnSpc>
                <a:spcPct val="120000"/>
              </a:lnSpc>
              <a:defRPr/>
            </a:pPr>
            <a:endParaRPr lang="da-DK" sz="758" kern="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6" name="Freeform 24"/>
          <p:cNvSpPr>
            <a:spLocks/>
          </p:cNvSpPr>
          <p:nvPr/>
        </p:nvSpPr>
        <p:spPr bwMode="auto">
          <a:xfrm rot="5400000">
            <a:off x="8793056" y="2183914"/>
            <a:ext cx="1384076" cy="1877601"/>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chemeClr val="accent4"/>
          </a:solidFill>
          <a:ln w="19050" cap="flat" cmpd="sng">
            <a:noFill/>
            <a:prstDash val="solid"/>
            <a:round/>
            <a:headEnd type="none" w="med" len="med"/>
            <a:tailEnd type="none" w="med" len="med"/>
          </a:ln>
          <a:effectLst/>
        </p:spPr>
        <p:txBody>
          <a:bodyPr/>
          <a:lstStyle/>
          <a:p>
            <a:pPr algn="just">
              <a:lnSpc>
                <a:spcPct val="120000"/>
              </a:lnSpc>
              <a:defRPr/>
            </a:pPr>
            <a:endParaRPr lang="da-DK" sz="758" kern="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128"/>
          <p:cNvGrpSpPr/>
          <p:nvPr/>
        </p:nvGrpSpPr>
        <p:grpSpPr>
          <a:xfrm>
            <a:off x="2157487" y="2567049"/>
            <a:ext cx="593976" cy="593976"/>
            <a:chOff x="1316879" y="4254550"/>
            <a:chExt cx="684000" cy="684000"/>
          </a:xfrm>
        </p:grpSpPr>
        <p:sp>
          <p:nvSpPr>
            <p:cNvPr id="117" name="Freeform 49"/>
            <p:cNvSpPr>
              <a:spLocks noChangeAspect="1" noEditPoints="1"/>
            </p:cNvSpPr>
            <p:nvPr/>
          </p:nvSpPr>
          <p:spPr bwMode="auto">
            <a:xfrm>
              <a:off x="1467830" y="4412272"/>
              <a:ext cx="407999" cy="347492"/>
            </a:xfrm>
            <a:custGeom>
              <a:avLst/>
              <a:gdLst>
                <a:gd name="T0" fmla="*/ 182 w 400"/>
                <a:gd name="T1" fmla="*/ 180 h 340"/>
                <a:gd name="T2" fmla="*/ 218 w 400"/>
                <a:gd name="T3" fmla="*/ 180 h 340"/>
                <a:gd name="T4" fmla="*/ 218 w 400"/>
                <a:gd name="T5" fmla="*/ 220 h 340"/>
                <a:gd name="T6" fmla="*/ 400 w 400"/>
                <a:gd name="T7" fmla="*/ 220 h 340"/>
                <a:gd name="T8" fmla="*/ 396 w 400"/>
                <a:gd name="T9" fmla="*/ 103 h 340"/>
                <a:gd name="T10" fmla="*/ 356 w 400"/>
                <a:gd name="T11" fmla="*/ 60 h 340"/>
                <a:gd name="T12" fmla="*/ 292 w 400"/>
                <a:gd name="T13" fmla="*/ 60 h 340"/>
                <a:gd name="T14" fmla="*/ 268 w 400"/>
                <a:gd name="T15" fmla="*/ 15 h 340"/>
                <a:gd name="T16" fmla="*/ 244 w 400"/>
                <a:gd name="T17" fmla="*/ 0 h 340"/>
                <a:gd name="T18" fmla="*/ 155 w 400"/>
                <a:gd name="T19" fmla="*/ 0 h 340"/>
                <a:gd name="T20" fmla="*/ 132 w 400"/>
                <a:gd name="T21" fmla="*/ 15 h 340"/>
                <a:gd name="T22" fmla="*/ 108 w 400"/>
                <a:gd name="T23" fmla="*/ 60 h 340"/>
                <a:gd name="T24" fmla="*/ 44 w 400"/>
                <a:gd name="T25" fmla="*/ 60 h 340"/>
                <a:gd name="T26" fmla="*/ 4 w 400"/>
                <a:gd name="T27" fmla="*/ 103 h 340"/>
                <a:gd name="T28" fmla="*/ 0 w 400"/>
                <a:gd name="T29" fmla="*/ 220 h 340"/>
                <a:gd name="T30" fmla="*/ 182 w 400"/>
                <a:gd name="T31" fmla="*/ 220 h 340"/>
                <a:gd name="T32" fmla="*/ 182 w 400"/>
                <a:gd name="T33" fmla="*/ 180 h 340"/>
                <a:gd name="T34" fmla="*/ 153 w 400"/>
                <a:gd name="T35" fmla="*/ 38 h 340"/>
                <a:gd name="T36" fmla="*/ 169 w 400"/>
                <a:gd name="T37" fmla="*/ 28 h 340"/>
                <a:gd name="T38" fmla="*/ 230 w 400"/>
                <a:gd name="T39" fmla="*/ 28 h 340"/>
                <a:gd name="T40" fmla="*/ 247 w 400"/>
                <a:gd name="T41" fmla="*/ 38 h 340"/>
                <a:gd name="T42" fmla="*/ 258 w 400"/>
                <a:gd name="T43" fmla="*/ 60 h 340"/>
                <a:gd name="T44" fmla="*/ 141 w 400"/>
                <a:gd name="T45" fmla="*/ 60 h 340"/>
                <a:gd name="T46" fmla="*/ 153 w 400"/>
                <a:gd name="T47" fmla="*/ 38 h 340"/>
                <a:gd name="T48" fmla="*/ 218 w 400"/>
                <a:gd name="T49" fmla="*/ 280 h 340"/>
                <a:gd name="T50" fmla="*/ 182 w 400"/>
                <a:gd name="T51" fmla="*/ 280 h 340"/>
                <a:gd name="T52" fmla="*/ 182 w 400"/>
                <a:gd name="T53" fmla="*/ 240 h 340"/>
                <a:gd name="T54" fmla="*/ 10 w 400"/>
                <a:gd name="T55" fmla="*/ 240 h 340"/>
                <a:gd name="T56" fmla="*/ 14 w 400"/>
                <a:gd name="T57" fmla="*/ 306 h 340"/>
                <a:gd name="T58" fmla="*/ 50 w 400"/>
                <a:gd name="T59" fmla="*/ 340 h 340"/>
                <a:gd name="T60" fmla="*/ 350 w 400"/>
                <a:gd name="T61" fmla="*/ 340 h 340"/>
                <a:gd name="T62" fmla="*/ 386 w 400"/>
                <a:gd name="T63" fmla="*/ 306 h 340"/>
                <a:gd name="T64" fmla="*/ 390 w 400"/>
                <a:gd name="T65" fmla="*/ 240 h 340"/>
                <a:gd name="T66" fmla="*/ 218 w 400"/>
                <a:gd name="T67" fmla="*/ 240 h 340"/>
                <a:gd name="T68" fmla="*/ 218 w 400"/>
                <a:gd name="T69"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0" h="340">
                  <a:moveTo>
                    <a:pt x="182" y="180"/>
                  </a:moveTo>
                  <a:cubicBezTo>
                    <a:pt x="218" y="180"/>
                    <a:pt x="218" y="180"/>
                    <a:pt x="218" y="180"/>
                  </a:cubicBezTo>
                  <a:cubicBezTo>
                    <a:pt x="218" y="220"/>
                    <a:pt x="218" y="220"/>
                    <a:pt x="218" y="220"/>
                  </a:cubicBezTo>
                  <a:cubicBezTo>
                    <a:pt x="400" y="220"/>
                    <a:pt x="400" y="220"/>
                    <a:pt x="400" y="220"/>
                  </a:cubicBezTo>
                  <a:cubicBezTo>
                    <a:pt x="400" y="220"/>
                    <a:pt x="397" y="131"/>
                    <a:pt x="396" y="103"/>
                  </a:cubicBezTo>
                  <a:cubicBezTo>
                    <a:pt x="395" y="76"/>
                    <a:pt x="385" y="60"/>
                    <a:pt x="356" y="60"/>
                  </a:cubicBezTo>
                  <a:cubicBezTo>
                    <a:pt x="292" y="60"/>
                    <a:pt x="292" y="60"/>
                    <a:pt x="292" y="60"/>
                  </a:cubicBezTo>
                  <a:cubicBezTo>
                    <a:pt x="282" y="41"/>
                    <a:pt x="271" y="21"/>
                    <a:pt x="268" y="15"/>
                  </a:cubicBezTo>
                  <a:cubicBezTo>
                    <a:pt x="261" y="2"/>
                    <a:pt x="259" y="0"/>
                    <a:pt x="244" y="0"/>
                  </a:cubicBezTo>
                  <a:cubicBezTo>
                    <a:pt x="155" y="0"/>
                    <a:pt x="155" y="0"/>
                    <a:pt x="155" y="0"/>
                  </a:cubicBezTo>
                  <a:cubicBezTo>
                    <a:pt x="141" y="0"/>
                    <a:pt x="138" y="2"/>
                    <a:pt x="132" y="15"/>
                  </a:cubicBezTo>
                  <a:cubicBezTo>
                    <a:pt x="129" y="21"/>
                    <a:pt x="118" y="41"/>
                    <a:pt x="108" y="60"/>
                  </a:cubicBezTo>
                  <a:cubicBezTo>
                    <a:pt x="44" y="60"/>
                    <a:pt x="44" y="60"/>
                    <a:pt x="44" y="60"/>
                  </a:cubicBezTo>
                  <a:cubicBezTo>
                    <a:pt x="14" y="60"/>
                    <a:pt x="5" y="76"/>
                    <a:pt x="4" y="103"/>
                  </a:cubicBezTo>
                  <a:cubicBezTo>
                    <a:pt x="3" y="129"/>
                    <a:pt x="0" y="220"/>
                    <a:pt x="0" y="220"/>
                  </a:cubicBezTo>
                  <a:cubicBezTo>
                    <a:pt x="182" y="220"/>
                    <a:pt x="182" y="220"/>
                    <a:pt x="182" y="220"/>
                  </a:cubicBezTo>
                  <a:lnTo>
                    <a:pt x="182" y="180"/>
                  </a:lnTo>
                  <a:close/>
                  <a:moveTo>
                    <a:pt x="153" y="38"/>
                  </a:moveTo>
                  <a:cubicBezTo>
                    <a:pt x="157" y="30"/>
                    <a:pt x="159" y="28"/>
                    <a:pt x="169" y="28"/>
                  </a:cubicBezTo>
                  <a:cubicBezTo>
                    <a:pt x="230" y="28"/>
                    <a:pt x="230" y="28"/>
                    <a:pt x="230" y="28"/>
                  </a:cubicBezTo>
                  <a:cubicBezTo>
                    <a:pt x="241" y="28"/>
                    <a:pt x="242" y="30"/>
                    <a:pt x="247" y="38"/>
                  </a:cubicBezTo>
                  <a:cubicBezTo>
                    <a:pt x="248" y="41"/>
                    <a:pt x="253" y="50"/>
                    <a:pt x="258" y="60"/>
                  </a:cubicBezTo>
                  <a:cubicBezTo>
                    <a:pt x="141" y="60"/>
                    <a:pt x="141" y="60"/>
                    <a:pt x="141" y="60"/>
                  </a:cubicBezTo>
                  <a:cubicBezTo>
                    <a:pt x="146" y="50"/>
                    <a:pt x="151" y="41"/>
                    <a:pt x="153" y="38"/>
                  </a:cubicBezTo>
                  <a:close/>
                  <a:moveTo>
                    <a:pt x="218" y="280"/>
                  </a:moveTo>
                  <a:cubicBezTo>
                    <a:pt x="182" y="280"/>
                    <a:pt x="182" y="280"/>
                    <a:pt x="182" y="280"/>
                  </a:cubicBezTo>
                  <a:cubicBezTo>
                    <a:pt x="182" y="240"/>
                    <a:pt x="182" y="240"/>
                    <a:pt x="182" y="240"/>
                  </a:cubicBezTo>
                  <a:cubicBezTo>
                    <a:pt x="10" y="240"/>
                    <a:pt x="10" y="240"/>
                    <a:pt x="10" y="240"/>
                  </a:cubicBezTo>
                  <a:cubicBezTo>
                    <a:pt x="10" y="240"/>
                    <a:pt x="12" y="276"/>
                    <a:pt x="14" y="306"/>
                  </a:cubicBezTo>
                  <a:cubicBezTo>
                    <a:pt x="14" y="319"/>
                    <a:pt x="18" y="340"/>
                    <a:pt x="50" y="340"/>
                  </a:cubicBezTo>
                  <a:cubicBezTo>
                    <a:pt x="350" y="340"/>
                    <a:pt x="350" y="340"/>
                    <a:pt x="350" y="340"/>
                  </a:cubicBezTo>
                  <a:cubicBezTo>
                    <a:pt x="381" y="340"/>
                    <a:pt x="385" y="319"/>
                    <a:pt x="386" y="306"/>
                  </a:cubicBezTo>
                  <a:cubicBezTo>
                    <a:pt x="388" y="275"/>
                    <a:pt x="390" y="240"/>
                    <a:pt x="390" y="240"/>
                  </a:cubicBezTo>
                  <a:cubicBezTo>
                    <a:pt x="218" y="240"/>
                    <a:pt x="218" y="240"/>
                    <a:pt x="218" y="240"/>
                  </a:cubicBezTo>
                  <a:lnTo>
                    <a:pt x="218" y="280"/>
                  </a:lnTo>
                  <a:close/>
                </a:path>
              </a:pathLst>
            </a:custGeom>
            <a:noFill/>
            <a:ln w="12700">
              <a:solidFill>
                <a:schemeClr val="bg1"/>
              </a:solidFill>
            </a:ln>
          </p:spPr>
          <p:txBody>
            <a:bodyPr vert="horz" wrap="square" lIns="79406" tIns="39703" rIns="79406" bIns="39703" numCol="1" anchor="t" anchorCtr="0" compatLnSpc="1">
              <a:prstTxWarp prst="textNoShape">
                <a:avLst/>
              </a:prstTxWarp>
            </a:bodyPr>
            <a:lstStyle/>
            <a:p>
              <a:pPr algn="just">
                <a:lnSpc>
                  <a:spcPct val="120000"/>
                </a:lnSpc>
              </a:pPr>
              <a:endParaRPr lang="en-US" sz="758"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Oval 124"/>
            <p:cNvSpPr/>
            <p:nvPr/>
          </p:nvSpPr>
          <p:spPr>
            <a:xfrm>
              <a:off x="1316879" y="4254550"/>
              <a:ext cx="684000" cy="684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58">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129"/>
          <p:cNvGrpSpPr/>
          <p:nvPr/>
        </p:nvGrpSpPr>
        <p:grpSpPr>
          <a:xfrm>
            <a:off x="4416639" y="2567049"/>
            <a:ext cx="593976" cy="593976"/>
            <a:chOff x="3401741" y="4254550"/>
            <a:chExt cx="684000" cy="684000"/>
          </a:xfrm>
        </p:grpSpPr>
        <p:sp>
          <p:nvSpPr>
            <p:cNvPr id="120" name="Freeform 31"/>
            <p:cNvSpPr>
              <a:spLocks noChangeAspect="1" noEditPoints="1"/>
            </p:cNvSpPr>
            <p:nvPr/>
          </p:nvSpPr>
          <p:spPr bwMode="auto">
            <a:xfrm>
              <a:off x="3577110" y="4366532"/>
              <a:ext cx="333262" cy="468000"/>
            </a:xfrm>
            <a:custGeom>
              <a:avLst/>
              <a:gdLst>
                <a:gd name="T0" fmla="*/ 90 w 293"/>
                <a:gd name="T1" fmla="*/ 383 h 400"/>
                <a:gd name="T2" fmla="*/ 147 w 293"/>
                <a:gd name="T3" fmla="*/ 400 h 400"/>
                <a:gd name="T4" fmla="*/ 203 w 293"/>
                <a:gd name="T5" fmla="*/ 383 h 400"/>
                <a:gd name="T6" fmla="*/ 203 w 293"/>
                <a:gd name="T7" fmla="*/ 342 h 400"/>
                <a:gd name="T8" fmla="*/ 90 w 293"/>
                <a:gd name="T9" fmla="*/ 342 h 400"/>
                <a:gd name="T10" fmla="*/ 90 w 293"/>
                <a:gd name="T11" fmla="*/ 383 h 400"/>
                <a:gd name="T12" fmla="*/ 201 w 293"/>
                <a:gd name="T13" fmla="*/ 318 h 400"/>
                <a:gd name="T14" fmla="*/ 286 w 293"/>
                <a:gd name="T15" fmla="*/ 116 h 400"/>
                <a:gd name="T16" fmla="*/ 147 w 293"/>
                <a:gd name="T17" fmla="*/ 0 h 400"/>
                <a:gd name="T18" fmla="*/ 7 w 293"/>
                <a:gd name="T19" fmla="*/ 116 h 400"/>
                <a:gd name="T20" fmla="*/ 93 w 293"/>
                <a:gd name="T21" fmla="*/ 318 h 400"/>
                <a:gd name="T22" fmla="*/ 201 w 293"/>
                <a:gd name="T23" fmla="*/ 318 h 400"/>
                <a:gd name="T24" fmla="*/ 50 w 293"/>
                <a:gd name="T25" fmla="*/ 119 h 400"/>
                <a:gd name="T26" fmla="*/ 147 w 293"/>
                <a:gd name="T27" fmla="*/ 41 h 400"/>
                <a:gd name="T28" fmla="*/ 244 w 293"/>
                <a:gd name="T29" fmla="*/ 119 h 400"/>
                <a:gd name="T30" fmla="*/ 208 w 293"/>
                <a:gd name="T31" fmla="*/ 198 h 400"/>
                <a:gd name="T32" fmla="*/ 163 w 293"/>
                <a:gd name="T33" fmla="*/ 283 h 400"/>
                <a:gd name="T34" fmla="*/ 130 w 293"/>
                <a:gd name="T35" fmla="*/ 283 h 400"/>
                <a:gd name="T36" fmla="*/ 86 w 293"/>
                <a:gd name="T37" fmla="*/ 198 h 400"/>
                <a:gd name="T38" fmla="*/ 50 w 293"/>
                <a:gd name="T39" fmla="*/ 11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3" h="400">
                  <a:moveTo>
                    <a:pt x="90" y="383"/>
                  </a:moveTo>
                  <a:cubicBezTo>
                    <a:pt x="106" y="393"/>
                    <a:pt x="125" y="400"/>
                    <a:pt x="147" y="400"/>
                  </a:cubicBezTo>
                  <a:cubicBezTo>
                    <a:pt x="169" y="400"/>
                    <a:pt x="187" y="393"/>
                    <a:pt x="203" y="383"/>
                  </a:cubicBezTo>
                  <a:cubicBezTo>
                    <a:pt x="203" y="342"/>
                    <a:pt x="203" y="342"/>
                    <a:pt x="203" y="342"/>
                  </a:cubicBezTo>
                  <a:cubicBezTo>
                    <a:pt x="90" y="342"/>
                    <a:pt x="90" y="342"/>
                    <a:pt x="90" y="342"/>
                  </a:cubicBezTo>
                  <a:lnTo>
                    <a:pt x="90" y="383"/>
                  </a:lnTo>
                  <a:close/>
                  <a:moveTo>
                    <a:pt x="201" y="318"/>
                  </a:moveTo>
                  <a:cubicBezTo>
                    <a:pt x="201" y="231"/>
                    <a:pt x="293" y="203"/>
                    <a:pt x="286" y="116"/>
                  </a:cubicBezTo>
                  <a:cubicBezTo>
                    <a:pt x="282" y="61"/>
                    <a:pt x="245" y="0"/>
                    <a:pt x="147" y="0"/>
                  </a:cubicBezTo>
                  <a:cubicBezTo>
                    <a:pt x="49" y="0"/>
                    <a:pt x="12" y="61"/>
                    <a:pt x="7" y="116"/>
                  </a:cubicBezTo>
                  <a:cubicBezTo>
                    <a:pt x="0" y="203"/>
                    <a:pt x="93" y="231"/>
                    <a:pt x="93" y="318"/>
                  </a:cubicBezTo>
                  <a:lnTo>
                    <a:pt x="201" y="318"/>
                  </a:lnTo>
                  <a:close/>
                  <a:moveTo>
                    <a:pt x="50" y="119"/>
                  </a:moveTo>
                  <a:cubicBezTo>
                    <a:pt x="54" y="67"/>
                    <a:pt x="89" y="41"/>
                    <a:pt x="147" y="41"/>
                  </a:cubicBezTo>
                  <a:cubicBezTo>
                    <a:pt x="204" y="41"/>
                    <a:pt x="240" y="67"/>
                    <a:pt x="244" y="119"/>
                  </a:cubicBezTo>
                  <a:cubicBezTo>
                    <a:pt x="246" y="148"/>
                    <a:pt x="230" y="167"/>
                    <a:pt x="208" y="198"/>
                  </a:cubicBezTo>
                  <a:cubicBezTo>
                    <a:pt x="192" y="221"/>
                    <a:pt x="172" y="248"/>
                    <a:pt x="163" y="283"/>
                  </a:cubicBezTo>
                  <a:cubicBezTo>
                    <a:pt x="130" y="283"/>
                    <a:pt x="130" y="283"/>
                    <a:pt x="130" y="283"/>
                  </a:cubicBezTo>
                  <a:cubicBezTo>
                    <a:pt x="121" y="248"/>
                    <a:pt x="102" y="221"/>
                    <a:pt x="86" y="198"/>
                  </a:cubicBezTo>
                  <a:cubicBezTo>
                    <a:pt x="64" y="167"/>
                    <a:pt x="47" y="148"/>
                    <a:pt x="50" y="119"/>
                  </a:cubicBezTo>
                  <a:close/>
                </a:path>
              </a:pathLst>
            </a:custGeom>
            <a:noFill/>
            <a:ln w="12700">
              <a:solidFill>
                <a:schemeClr val="bg1"/>
              </a:solidFill>
            </a:ln>
          </p:spPr>
          <p:txBody>
            <a:bodyPr vert="horz" wrap="square" lIns="79406" tIns="39703" rIns="79406" bIns="39703" numCol="1" anchor="t" anchorCtr="0" compatLnSpc="1">
              <a:prstTxWarp prst="textNoShape">
                <a:avLst/>
              </a:prstTxWarp>
            </a:bodyPr>
            <a:lstStyle/>
            <a:p>
              <a:pPr algn="just">
                <a:lnSpc>
                  <a:spcPct val="120000"/>
                </a:lnSpc>
              </a:pPr>
              <a:endParaRPr lang="en-US" sz="758"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Oval 125"/>
            <p:cNvSpPr/>
            <p:nvPr/>
          </p:nvSpPr>
          <p:spPr>
            <a:xfrm>
              <a:off x="3401741" y="4254550"/>
              <a:ext cx="684000" cy="68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58">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130"/>
          <p:cNvGrpSpPr/>
          <p:nvPr/>
        </p:nvGrpSpPr>
        <p:grpSpPr>
          <a:xfrm>
            <a:off x="6675790" y="2567049"/>
            <a:ext cx="593976" cy="593976"/>
            <a:chOff x="6006611" y="4240036"/>
            <a:chExt cx="684000" cy="684000"/>
          </a:xfrm>
        </p:grpSpPr>
        <p:sp>
          <p:nvSpPr>
            <p:cNvPr id="119" name="Freeform 44"/>
            <p:cNvSpPr>
              <a:spLocks noChangeAspect="1" noEditPoints="1"/>
            </p:cNvSpPr>
            <p:nvPr/>
          </p:nvSpPr>
          <p:spPr bwMode="auto">
            <a:xfrm>
              <a:off x="6132322" y="4366036"/>
              <a:ext cx="432579" cy="432000"/>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noFill/>
            <a:ln w="12700">
              <a:solidFill>
                <a:schemeClr val="bg1"/>
              </a:solidFill>
            </a:ln>
          </p:spPr>
          <p:txBody>
            <a:bodyPr vert="horz" wrap="square" lIns="79406" tIns="39703" rIns="79406" bIns="39703" numCol="1" anchor="t" anchorCtr="0" compatLnSpc="1">
              <a:prstTxWarp prst="textNoShape">
                <a:avLst/>
              </a:prstTxWarp>
            </a:bodyPr>
            <a:lstStyle/>
            <a:p>
              <a:pPr algn="just">
                <a:lnSpc>
                  <a:spcPct val="120000"/>
                </a:lnSpc>
              </a:pPr>
              <a:endParaRPr lang="en-US" sz="758"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7" name="Oval 126"/>
            <p:cNvSpPr/>
            <p:nvPr/>
          </p:nvSpPr>
          <p:spPr>
            <a:xfrm>
              <a:off x="6006611" y="4240036"/>
              <a:ext cx="684000" cy="68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58">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131"/>
          <p:cNvGrpSpPr/>
          <p:nvPr/>
        </p:nvGrpSpPr>
        <p:grpSpPr>
          <a:xfrm>
            <a:off x="8928025" y="2567049"/>
            <a:ext cx="593976" cy="593976"/>
            <a:chOff x="8794034" y="4283578"/>
            <a:chExt cx="684000" cy="684000"/>
          </a:xfrm>
        </p:grpSpPr>
        <p:sp>
          <p:nvSpPr>
            <p:cNvPr id="118" name="Freeform 36"/>
            <p:cNvSpPr>
              <a:spLocks noChangeAspect="1" noEditPoints="1"/>
            </p:cNvSpPr>
            <p:nvPr/>
          </p:nvSpPr>
          <p:spPr bwMode="auto">
            <a:xfrm>
              <a:off x="8879066" y="4481578"/>
              <a:ext cx="513936" cy="288000"/>
            </a:xfrm>
            <a:custGeom>
              <a:avLst/>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noFill/>
            <a:ln w="12700">
              <a:solidFill>
                <a:schemeClr val="bg1"/>
              </a:solidFill>
            </a:ln>
          </p:spPr>
          <p:txBody>
            <a:bodyPr vert="horz" wrap="square" lIns="79406" tIns="39703" rIns="79406" bIns="39703" numCol="1" anchor="t" anchorCtr="0" compatLnSpc="1">
              <a:prstTxWarp prst="textNoShape">
                <a:avLst/>
              </a:prstTxWarp>
            </a:bodyPr>
            <a:lstStyle/>
            <a:p>
              <a:pPr algn="just">
                <a:lnSpc>
                  <a:spcPct val="120000"/>
                </a:lnSpc>
              </a:pPr>
              <a:endParaRPr lang="en-US" sz="758"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8" name="Oval 127"/>
            <p:cNvSpPr/>
            <p:nvPr/>
          </p:nvSpPr>
          <p:spPr>
            <a:xfrm>
              <a:off x="8794034" y="4283578"/>
              <a:ext cx="684000" cy="68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58">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2" name="Content Placeholder 2"/>
          <p:cNvSpPr txBox="1">
            <a:spLocks/>
          </p:cNvSpPr>
          <p:nvPr/>
        </p:nvSpPr>
        <p:spPr>
          <a:xfrm>
            <a:off x="1708008" y="3948545"/>
            <a:ext cx="1530065" cy="44839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2800" b="1" dirty="0" smtClean="0">
                <a:solidFill>
                  <a:schemeClr val="accent1"/>
                </a:solidFill>
                <a:latin typeface="黑体" pitchFamily="49" charset="-122"/>
                <a:ea typeface="黑体" pitchFamily="49" charset="-122"/>
                <a:cs typeface="+mn-ea"/>
                <a:sym typeface="Arial" panose="020B0604020202020204" pitchFamily="34" charset="0"/>
              </a:rPr>
              <a:t>学习焦虑</a:t>
            </a:r>
            <a:endParaRPr lang="en-US" sz="2800" b="1" dirty="0">
              <a:solidFill>
                <a:schemeClr val="accent1"/>
              </a:solidFill>
              <a:latin typeface="黑体" pitchFamily="49" charset="-122"/>
              <a:ea typeface="黑体" pitchFamily="49" charset="-122"/>
              <a:cs typeface="+mn-ea"/>
              <a:sym typeface="Arial" panose="020B0604020202020204" pitchFamily="34" charset="0"/>
            </a:endParaRPr>
          </a:p>
        </p:txBody>
      </p:sp>
      <p:sp>
        <p:nvSpPr>
          <p:cNvPr id="24" name="Content Placeholder 2"/>
          <p:cNvSpPr txBox="1">
            <a:spLocks/>
          </p:cNvSpPr>
          <p:nvPr/>
        </p:nvSpPr>
        <p:spPr>
          <a:xfrm>
            <a:off x="4026523" y="4123771"/>
            <a:ext cx="1530065" cy="965457"/>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2800" b="1" dirty="0" smtClean="0">
                <a:solidFill>
                  <a:schemeClr val="accent1"/>
                </a:solidFill>
                <a:latin typeface="黑体" pitchFamily="49" charset="-122"/>
                <a:ea typeface="黑体" pitchFamily="49" charset="-122"/>
                <a:cs typeface="+mn-ea"/>
                <a:sym typeface="Arial" panose="020B0604020202020204" pitchFamily="34" charset="0"/>
              </a:rPr>
              <a:t>教师工作量加大</a:t>
            </a:r>
            <a:endParaRPr lang="en-US" sz="2800" b="1" dirty="0">
              <a:solidFill>
                <a:schemeClr val="accent1"/>
              </a:solidFill>
              <a:latin typeface="黑体" pitchFamily="49" charset="-122"/>
              <a:ea typeface="黑体" pitchFamily="49" charset="-122"/>
              <a:cs typeface="+mn-ea"/>
              <a:sym typeface="Arial" panose="020B0604020202020204" pitchFamily="34" charset="0"/>
            </a:endParaRPr>
          </a:p>
        </p:txBody>
      </p:sp>
      <p:sp>
        <p:nvSpPr>
          <p:cNvPr id="26" name="Content Placeholder 2"/>
          <p:cNvSpPr txBox="1">
            <a:spLocks/>
          </p:cNvSpPr>
          <p:nvPr/>
        </p:nvSpPr>
        <p:spPr>
          <a:xfrm>
            <a:off x="6285283" y="4123771"/>
            <a:ext cx="1530065" cy="965457"/>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2800" b="1" dirty="0" smtClean="0">
                <a:solidFill>
                  <a:schemeClr val="accent1"/>
                </a:solidFill>
                <a:latin typeface="黑体" pitchFamily="49" charset="-122"/>
                <a:ea typeface="黑体" pitchFamily="49" charset="-122"/>
                <a:cs typeface="+mn-ea"/>
                <a:sym typeface="Arial" panose="020B0604020202020204" pitchFamily="34" charset="0"/>
              </a:rPr>
              <a:t>学习文化的培育</a:t>
            </a:r>
            <a:endParaRPr lang="en-US" sz="2800" b="1" dirty="0">
              <a:solidFill>
                <a:schemeClr val="accent1"/>
              </a:solidFill>
              <a:latin typeface="黑体" pitchFamily="49" charset="-122"/>
              <a:ea typeface="黑体" pitchFamily="49" charset="-122"/>
              <a:cs typeface="+mn-ea"/>
              <a:sym typeface="Arial" panose="020B0604020202020204" pitchFamily="34" charset="0"/>
            </a:endParaRPr>
          </a:p>
        </p:txBody>
      </p:sp>
      <p:sp>
        <p:nvSpPr>
          <p:cNvPr id="28" name="Content Placeholder 2"/>
          <p:cNvSpPr txBox="1">
            <a:spLocks/>
          </p:cNvSpPr>
          <p:nvPr/>
        </p:nvSpPr>
        <p:spPr>
          <a:xfrm>
            <a:off x="8544042" y="4123771"/>
            <a:ext cx="1530065" cy="965457"/>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2800" b="1" dirty="0" smtClean="0">
                <a:solidFill>
                  <a:schemeClr val="accent1"/>
                </a:solidFill>
                <a:latin typeface="黑体" pitchFamily="49" charset="-122"/>
                <a:ea typeface="黑体" pitchFamily="49" charset="-122"/>
                <a:cs typeface="+mn-ea"/>
                <a:sym typeface="Arial" panose="020B0604020202020204" pitchFamily="34" charset="0"/>
              </a:rPr>
              <a:t>课程理念的推广</a:t>
            </a:r>
            <a:endParaRPr lang="en-US" sz="2800" b="1" dirty="0">
              <a:solidFill>
                <a:schemeClr val="accent1"/>
              </a:solidFill>
              <a:latin typeface="黑体" pitchFamily="49" charset="-122"/>
              <a:ea typeface="黑体" pitchFamily="49" charset="-122"/>
              <a:cs typeface="+mn-ea"/>
              <a:sym typeface="Arial" panose="020B0604020202020204" pitchFamily="34" charset="0"/>
            </a:endParaRPr>
          </a:p>
        </p:txBody>
      </p:sp>
      <p:sp>
        <p:nvSpPr>
          <p:cNvPr id="31" name="矩形 30"/>
          <p:cNvSpPr/>
          <p:nvPr/>
        </p:nvSpPr>
        <p:spPr>
          <a:xfrm>
            <a:off x="335" y="321298"/>
            <a:ext cx="142867" cy="18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8">
              <a:cs typeface="+mn-ea"/>
              <a:sym typeface="+mn-lt"/>
            </a:endParaRPr>
          </a:p>
        </p:txBody>
      </p:sp>
      <p:sp>
        <p:nvSpPr>
          <p:cNvPr id="32" name="文本框 31"/>
          <p:cNvSpPr txBox="1"/>
          <p:nvPr/>
        </p:nvSpPr>
        <p:spPr>
          <a:xfrm>
            <a:off x="294813" y="154003"/>
            <a:ext cx="3583032" cy="500906"/>
          </a:xfrm>
          <a:prstGeom prst="rect">
            <a:avLst/>
          </a:prstGeom>
        </p:spPr>
        <p:txBody>
          <a:bodyPr wrap="none">
            <a:spAutoFit/>
          </a:bodyPr>
          <a:lstStyle>
            <a:defPPr>
              <a:defRPr lang="zh-CN"/>
            </a:defPPr>
            <a:lvl1pPr>
              <a:defRPr sz="2800">
                <a:solidFill>
                  <a:schemeClr val="tx1">
                    <a:lumMod val="65000"/>
                    <a:lumOff val="35000"/>
                  </a:schemeClr>
                </a:solidFill>
                <a:latin typeface="站酷高端黑" panose="02010600030101010101" pitchFamily="2" charset="-122"/>
                <a:ea typeface="站酷高端黑" panose="02010600030101010101" pitchFamily="2" charset="-122"/>
              </a:defRPr>
            </a:lvl1pPr>
          </a:lstStyle>
          <a:p>
            <a:r>
              <a:rPr lang="zh-CN" altLang="en-US" sz="2655" dirty="0">
                <a:solidFill>
                  <a:schemeClr val="accent1"/>
                </a:solidFill>
                <a:latin typeface="微软雅黑" panose="020B0503020204020204" pitchFamily="34" charset="-122"/>
                <a:ea typeface="微软雅黑" panose="020B0503020204020204" pitchFamily="34" charset="-122"/>
                <a:cs typeface="+mn-ea"/>
                <a:sym typeface="+mn-lt"/>
              </a:rPr>
              <a:t>点击添加相关标题文字</a:t>
            </a:r>
          </a:p>
        </p:txBody>
      </p:sp>
      <p:grpSp>
        <p:nvGrpSpPr>
          <p:cNvPr id="6" name="组合 32"/>
          <p:cNvGrpSpPr/>
          <p:nvPr/>
        </p:nvGrpSpPr>
        <p:grpSpPr>
          <a:xfrm>
            <a:off x="0" y="7118249"/>
            <a:ext cx="11559822" cy="1252314"/>
            <a:chOff x="0" y="7507131"/>
            <a:chExt cx="12192000" cy="1320800"/>
          </a:xfrm>
        </p:grpSpPr>
        <p:sp>
          <p:nvSpPr>
            <p:cNvPr id="34" name="矩形 33"/>
            <p:cNvSpPr/>
            <p:nvPr>
              <p:custDataLst>
                <p:tags r:id="rId4"/>
              </p:custDataLst>
            </p:nvPr>
          </p:nvSpPr>
          <p:spPr>
            <a:xfrm>
              <a:off x="0" y="7507131"/>
              <a:ext cx="12192000" cy="1320800"/>
            </a:xfrm>
            <a:prstGeom prst="rect">
              <a:avLst/>
            </a:prstGeom>
            <a:solidFill>
              <a:srgbClr val="2F3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707" dirty="0">
                <a:solidFill>
                  <a:srgbClr val="00F37D"/>
                </a:solidFill>
                <a:latin typeface="微软雅黑" panose="020B0503020204020204" pitchFamily="34" charset="-122"/>
                <a:ea typeface="微软雅黑" panose="020B0503020204020204" pitchFamily="34" charset="-122"/>
              </a:endParaRPr>
            </a:p>
          </p:txBody>
        </p:sp>
        <p:sp>
          <p:nvSpPr>
            <p:cNvPr id="35" name="矩形 34"/>
            <p:cNvSpPr/>
            <p:nvPr/>
          </p:nvSpPr>
          <p:spPr>
            <a:xfrm>
              <a:off x="541421" y="7679249"/>
              <a:ext cx="6096000" cy="928583"/>
            </a:xfrm>
            <a:prstGeom prst="rect">
              <a:avLst/>
            </a:prstGeom>
          </p:spPr>
          <p:txBody>
            <a:bodyPr>
              <a:spAutoFit/>
            </a:bodyPr>
            <a:lstStyle/>
            <a:p>
              <a:r>
                <a:rPr lang="zh-CN" altLang="en-US" sz="1707" dirty="0">
                  <a:solidFill>
                    <a:schemeClr val="bg1"/>
                  </a:solidFill>
                  <a:latin typeface="微软雅黑" panose="020B0503020204020204" pitchFamily="34" charset="-122"/>
                  <a:ea typeface="微软雅黑" panose="020B0503020204020204" pitchFamily="34" charset="-122"/>
                </a:rPr>
                <a:t>读书派</a:t>
              </a:r>
              <a:r>
                <a:rPr lang="en-US" altLang="zh-CN" sz="1707" dirty="0">
                  <a:solidFill>
                    <a:schemeClr val="bg1"/>
                  </a:solidFill>
                  <a:latin typeface="微软雅黑" panose="020B0503020204020204" pitchFamily="34" charset="-122"/>
                  <a:ea typeface="微软雅黑" panose="020B0503020204020204" pitchFamily="34" charset="-122"/>
                </a:rPr>
                <a:t>booklist</a:t>
              </a:r>
              <a:r>
                <a:rPr lang="zh-CN" altLang="en-US" sz="1707" dirty="0">
                  <a:solidFill>
                    <a:schemeClr val="bg1"/>
                  </a:solidFill>
                  <a:latin typeface="微软雅黑" panose="020B0503020204020204" pitchFamily="34" charset="-122"/>
                  <a:ea typeface="微软雅黑" panose="020B0503020204020204" pitchFamily="34" charset="-122"/>
                </a:rPr>
                <a:t>免费出品</a:t>
              </a:r>
              <a:endParaRPr lang="en-US" altLang="zh-CN" sz="1707" dirty="0">
                <a:solidFill>
                  <a:schemeClr val="bg1"/>
                </a:solidFill>
                <a:latin typeface="微软雅黑" panose="020B0503020204020204" pitchFamily="34" charset="-122"/>
                <a:ea typeface="微软雅黑" panose="020B0503020204020204" pitchFamily="34" charset="-122"/>
              </a:endParaRPr>
            </a:p>
            <a:p>
              <a:r>
                <a:rPr lang="zh-CN" altLang="en-US" sz="1707" dirty="0">
                  <a:solidFill>
                    <a:schemeClr val="bg1"/>
                  </a:solidFill>
                  <a:latin typeface="微软雅黑" panose="020B0503020204020204" pitchFamily="34" charset="-122"/>
                  <a:ea typeface="微软雅黑" panose="020B0503020204020204" pitchFamily="34" charset="-122"/>
                </a:rPr>
                <a:t>禁止任何二次分享、售卖</a:t>
              </a:r>
              <a:endParaRPr lang="en-US" altLang="zh-CN" sz="1707" dirty="0">
                <a:solidFill>
                  <a:schemeClr val="bg1"/>
                </a:solidFill>
                <a:latin typeface="微软雅黑" panose="020B0503020204020204" pitchFamily="34" charset="-122"/>
                <a:ea typeface="微软雅黑" panose="020B0503020204020204" pitchFamily="34" charset="-122"/>
              </a:endParaRPr>
            </a:p>
            <a:p>
              <a:r>
                <a:rPr lang="zh-CN" altLang="en-US" sz="1707" dirty="0">
                  <a:solidFill>
                    <a:schemeClr val="bg1"/>
                  </a:solidFill>
                  <a:latin typeface="微软雅黑" panose="020B0503020204020204" pitchFamily="34" charset="-122"/>
                  <a:ea typeface="微软雅黑" panose="020B0503020204020204" pitchFamily="34" charset="-122"/>
                </a:rPr>
                <a:t>本人法律专业，请勿</a:t>
              </a:r>
              <a:r>
                <a:rPr lang="zh-CN" altLang="en-US" sz="1707" dirty="0" smtClean="0">
                  <a:solidFill>
                    <a:schemeClr val="bg1"/>
                  </a:solidFill>
                  <a:latin typeface="微软雅黑" panose="020B0503020204020204" pitchFamily="34" charset="-122"/>
                  <a:ea typeface="微软雅黑" panose="020B0503020204020204" pitchFamily="34" charset="-122"/>
                </a:rPr>
                <a:t>以身试法</a:t>
              </a:r>
              <a:endParaRPr lang="zh-CN" altLang="en-US" sz="1707" dirty="0">
                <a:solidFill>
                  <a:schemeClr val="bg1"/>
                </a:solidFill>
                <a:latin typeface="微软雅黑" panose="020B0503020204020204" pitchFamily="34" charset="-122"/>
                <a:ea typeface="微软雅黑" panose="020B0503020204020204" pitchFamily="34" charset="-122"/>
              </a:endParaRPr>
            </a:p>
          </p:txBody>
        </p:sp>
        <p:sp>
          <p:nvSpPr>
            <p:cNvPr id="36" name="矩形 35"/>
            <p:cNvSpPr/>
            <p:nvPr/>
          </p:nvSpPr>
          <p:spPr>
            <a:xfrm>
              <a:off x="228600" y="7688179"/>
              <a:ext cx="84221" cy="950495"/>
            </a:xfrm>
            <a:prstGeom prst="rect">
              <a:avLst/>
            </a:prstGeom>
            <a:solidFill>
              <a:srgbClr val="00F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7"/>
            </a:p>
          </p:txBody>
        </p:sp>
        <p:sp>
          <p:nvSpPr>
            <p:cNvPr id="37" name="矩形 36"/>
            <p:cNvSpPr/>
            <p:nvPr/>
          </p:nvSpPr>
          <p:spPr>
            <a:xfrm>
              <a:off x="5454568" y="7679249"/>
              <a:ext cx="6096000" cy="928583"/>
            </a:xfrm>
            <a:prstGeom prst="rect">
              <a:avLst/>
            </a:prstGeom>
          </p:spPr>
          <p:txBody>
            <a:bodyPr>
              <a:spAutoFit/>
            </a:bodyPr>
            <a:lstStyle/>
            <a:p>
              <a:pPr algn="r"/>
              <a:r>
                <a:rPr lang="zh-CN" altLang="en-US" sz="1707" dirty="0">
                  <a:solidFill>
                    <a:schemeClr val="bg1"/>
                  </a:solidFill>
                  <a:latin typeface="微软雅黑" panose="020B0503020204020204" pitchFamily="34" charset="-122"/>
                  <a:ea typeface="微软雅黑" panose="020B0503020204020204" pitchFamily="34" charset="-122"/>
                </a:rPr>
                <a:t>读书派</a:t>
              </a:r>
              <a:r>
                <a:rPr lang="en-US" altLang="zh-CN" sz="1707" dirty="0">
                  <a:solidFill>
                    <a:schemeClr val="bg1"/>
                  </a:solidFill>
                  <a:latin typeface="微软雅黑" panose="020B0503020204020204" pitchFamily="34" charset="-122"/>
                  <a:ea typeface="微软雅黑" panose="020B0503020204020204" pitchFamily="34" charset="-122"/>
                </a:rPr>
                <a:t>booklist</a:t>
              </a:r>
              <a:r>
                <a:rPr lang="zh-CN" altLang="en-US" sz="1707" dirty="0">
                  <a:solidFill>
                    <a:schemeClr val="bg1"/>
                  </a:solidFill>
                  <a:latin typeface="微软雅黑" panose="020B0503020204020204" pitchFamily="34" charset="-122"/>
                  <a:ea typeface="微软雅黑" panose="020B0503020204020204" pitchFamily="34" charset="-122"/>
                </a:rPr>
                <a:t>免费出品</a:t>
              </a:r>
              <a:endParaRPr lang="en-US" altLang="zh-CN" sz="1707" dirty="0">
                <a:solidFill>
                  <a:schemeClr val="bg1"/>
                </a:solidFill>
                <a:latin typeface="微软雅黑" panose="020B0503020204020204" pitchFamily="34" charset="-122"/>
                <a:ea typeface="微软雅黑" panose="020B0503020204020204" pitchFamily="34" charset="-122"/>
              </a:endParaRPr>
            </a:p>
            <a:p>
              <a:pPr algn="r"/>
              <a:r>
                <a:rPr lang="zh-CN" altLang="en-US" sz="1707" dirty="0">
                  <a:solidFill>
                    <a:schemeClr val="bg1"/>
                  </a:solidFill>
                  <a:latin typeface="微软雅黑" panose="020B0503020204020204" pitchFamily="34" charset="-122"/>
                  <a:ea typeface="微软雅黑" panose="020B0503020204020204" pitchFamily="34" charset="-122"/>
                </a:rPr>
                <a:t>这部分内容不影响</a:t>
              </a:r>
              <a:r>
                <a:rPr lang="en-US" altLang="zh-CN" sz="1707" dirty="0">
                  <a:solidFill>
                    <a:schemeClr val="bg1"/>
                  </a:solidFill>
                  <a:latin typeface="微软雅黑" panose="020B0503020204020204" pitchFamily="34" charset="-122"/>
                  <a:ea typeface="微软雅黑" panose="020B0503020204020204" pitchFamily="34" charset="-122"/>
                </a:rPr>
                <a:t>PPT</a:t>
              </a:r>
              <a:r>
                <a:rPr lang="zh-CN" altLang="en-US" sz="1707" dirty="0">
                  <a:solidFill>
                    <a:schemeClr val="bg1"/>
                  </a:solidFill>
                  <a:latin typeface="微软雅黑" panose="020B0503020204020204" pitchFamily="34" charset="-122"/>
                  <a:ea typeface="微软雅黑" panose="020B0503020204020204" pitchFamily="34" charset="-122"/>
                </a:rPr>
                <a:t>播放</a:t>
              </a:r>
              <a:endParaRPr lang="en-US" altLang="zh-CN" sz="1707" dirty="0">
                <a:solidFill>
                  <a:schemeClr val="bg1"/>
                </a:solidFill>
                <a:latin typeface="微软雅黑" panose="020B0503020204020204" pitchFamily="34" charset="-122"/>
                <a:ea typeface="微软雅黑" panose="020B0503020204020204" pitchFamily="34" charset="-122"/>
              </a:endParaRPr>
            </a:p>
            <a:p>
              <a:pPr algn="r"/>
              <a:r>
                <a:rPr lang="zh-CN" altLang="en-US" sz="1707" dirty="0">
                  <a:solidFill>
                    <a:schemeClr val="bg1"/>
                  </a:solidFill>
                  <a:latin typeface="微软雅黑" panose="020B0503020204020204" pitchFamily="34" charset="-122"/>
                  <a:ea typeface="微软雅黑" panose="020B0503020204020204" pitchFamily="34" charset="-122"/>
                </a:rPr>
                <a:t>尊重原创，请勿以身试法，二次分享或倒卖</a:t>
              </a:r>
            </a:p>
          </p:txBody>
        </p:sp>
        <p:sp>
          <p:nvSpPr>
            <p:cNvPr id="38" name="矩形 37"/>
            <p:cNvSpPr/>
            <p:nvPr/>
          </p:nvSpPr>
          <p:spPr>
            <a:xfrm>
              <a:off x="11779167" y="7688179"/>
              <a:ext cx="84221" cy="950495"/>
            </a:xfrm>
            <a:prstGeom prst="rect">
              <a:avLst/>
            </a:prstGeom>
            <a:solidFill>
              <a:srgbClr val="00F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1707"/>
            </a:p>
          </p:txBody>
        </p:sp>
      </p:grpSp>
      <p:grpSp>
        <p:nvGrpSpPr>
          <p:cNvPr id="7" name="组合 38"/>
          <p:cNvGrpSpPr/>
          <p:nvPr/>
        </p:nvGrpSpPr>
        <p:grpSpPr>
          <a:xfrm>
            <a:off x="0" y="-1578586"/>
            <a:ext cx="11559822" cy="1252314"/>
            <a:chOff x="0" y="7507131"/>
            <a:chExt cx="12192000" cy="1320800"/>
          </a:xfrm>
        </p:grpSpPr>
        <p:sp>
          <p:nvSpPr>
            <p:cNvPr id="40" name="矩形 39"/>
            <p:cNvSpPr/>
            <p:nvPr>
              <p:custDataLst>
                <p:tags r:id="rId3"/>
              </p:custDataLst>
            </p:nvPr>
          </p:nvSpPr>
          <p:spPr>
            <a:xfrm>
              <a:off x="0" y="7507131"/>
              <a:ext cx="12192000" cy="1320800"/>
            </a:xfrm>
            <a:prstGeom prst="rect">
              <a:avLst/>
            </a:prstGeom>
            <a:solidFill>
              <a:srgbClr val="2F3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707" dirty="0">
                <a:solidFill>
                  <a:srgbClr val="00F37D"/>
                </a:solidFill>
                <a:latin typeface="微软雅黑" panose="020B0503020204020204" pitchFamily="34" charset="-122"/>
                <a:ea typeface="微软雅黑" panose="020B0503020204020204" pitchFamily="34" charset="-122"/>
              </a:endParaRPr>
            </a:p>
          </p:txBody>
        </p:sp>
        <p:sp>
          <p:nvSpPr>
            <p:cNvPr id="41" name="矩形 40"/>
            <p:cNvSpPr/>
            <p:nvPr/>
          </p:nvSpPr>
          <p:spPr>
            <a:xfrm>
              <a:off x="541421" y="7679249"/>
              <a:ext cx="6096000" cy="928583"/>
            </a:xfrm>
            <a:prstGeom prst="rect">
              <a:avLst/>
            </a:prstGeom>
          </p:spPr>
          <p:txBody>
            <a:bodyPr>
              <a:spAutoFit/>
            </a:bodyPr>
            <a:lstStyle/>
            <a:p>
              <a:r>
                <a:rPr lang="zh-CN" altLang="en-US" sz="1707" dirty="0">
                  <a:solidFill>
                    <a:schemeClr val="bg1"/>
                  </a:solidFill>
                  <a:latin typeface="微软雅黑" panose="020B0503020204020204" pitchFamily="34" charset="-122"/>
                  <a:ea typeface="微软雅黑" panose="020B0503020204020204" pitchFamily="34" charset="-122"/>
                </a:rPr>
                <a:t>读书派</a:t>
              </a:r>
              <a:r>
                <a:rPr lang="en-US" altLang="zh-CN" sz="1707" dirty="0">
                  <a:solidFill>
                    <a:schemeClr val="bg1"/>
                  </a:solidFill>
                  <a:latin typeface="微软雅黑" panose="020B0503020204020204" pitchFamily="34" charset="-122"/>
                  <a:ea typeface="微软雅黑" panose="020B0503020204020204" pitchFamily="34" charset="-122"/>
                </a:rPr>
                <a:t>booklist</a:t>
              </a:r>
              <a:r>
                <a:rPr lang="zh-CN" altLang="en-US" sz="1707" dirty="0">
                  <a:solidFill>
                    <a:schemeClr val="bg1"/>
                  </a:solidFill>
                  <a:latin typeface="微软雅黑" panose="020B0503020204020204" pitchFamily="34" charset="-122"/>
                  <a:ea typeface="微软雅黑" panose="020B0503020204020204" pitchFamily="34" charset="-122"/>
                </a:rPr>
                <a:t>免费出品</a:t>
              </a:r>
              <a:endParaRPr lang="en-US" altLang="zh-CN" sz="1707" dirty="0">
                <a:solidFill>
                  <a:schemeClr val="bg1"/>
                </a:solidFill>
                <a:latin typeface="微软雅黑" panose="020B0503020204020204" pitchFamily="34" charset="-122"/>
                <a:ea typeface="微软雅黑" panose="020B0503020204020204" pitchFamily="34" charset="-122"/>
              </a:endParaRPr>
            </a:p>
            <a:p>
              <a:r>
                <a:rPr lang="zh-CN" altLang="en-US" sz="1707" dirty="0">
                  <a:solidFill>
                    <a:schemeClr val="bg1"/>
                  </a:solidFill>
                  <a:latin typeface="微软雅黑" panose="020B0503020204020204" pitchFamily="34" charset="-122"/>
                  <a:ea typeface="微软雅黑" panose="020B0503020204020204" pitchFamily="34" charset="-122"/>
                </a:rPr>
                <a:t>禁止任何二次分享、售卖</a:t>
              </a:r>
              <a:endParaRPr lang="en-US" altLang="zh-CN" sz="1707" dirty="0">
                <a:solidFill>
                  <a:schemeClr val="bg1"/>
                </a:solidFill>
                <a:latin typeface="微软雅黑" panose="020B0503020204020204" pitchFamily="34" charset="-122"/>
                <a:ea typeface="微软雅黑" panose="020B0503020204020204" pitchFamily="34" charset="-122"/>
              </a:endParaRPr>
            </a:p>
            <a:p>
              <a:r>
                <a:rPr lang="zh-CN" altLang="en-US" sz="1707" dirty="0">
                  <a:solidFill>
                    <a:schemeClr val="bg1"/>
                  </a:solidFill>
                  <a:latin typeface="微软雅黑" panose="020B0503020204020204" pitchFamily="34" charset="-122"/>
                  <a:ea typeface="微软雅黑" panose="020B0503020204020204" pitchFamily="34" charset="-122"/>
                </a:rPr>
                <a:t>本人法律专业，请勿</a:t>
              </a:r>
              <a:r>
                <a:rPr lang="zh-CN" altLang="en-US" sz="1707" dirty="0" smtClean="0">
                  <a:solidFill>
                    <a:schemeClr val="bg1"/>
                  </a:solidFill>
                  <a:latin typeface="微软雅黑" panose="020B0503020204020204" pitchFamily="34" charset="-122"/>
                  <a:ea typeface="微软雅黑" panose="020B0503020204020204" pitchFamily="34" charset="-122"/>
                </a:rPr>
                <a:t>以身试法</a:t>
              </a:r>
              <a:endParaRPr lang="zh-CN" altLang="en-US" sz="1707" dirty="0">
                <a:solidFill>
                  <a:schemeClr val="bg1"/>
                </a:solidFill>
                <a:latin typeface="微软雅黑" panose="020B0503020204020204" pitchFamily="34" charset="-122"/>
                <a:ea typeface="微软雅黑" panose="020B0503020204020204" pitchFamily="34" charset="-122"/>
              </a:endParaRPr>
            </a:p>
          </p:txBody>
        </p:sp>
        <p:sp>
          <p:nvSpPr>
            <p:cNvPr id="42" name="矩形 41"/>
            <p:cNvSpPr/>
            <p:nvPr/>
          </p:nvSpPr>
          <p:spPr>
            <a:xfrm>
              <a:off x="228600" y="7688179"/>
              <a:ext cx="84221" cy="950495"/>
            </a:xfrm>
            <a:prstGeom prst="rect">
              <a:avLst/>
            </a:prstGeom>
            <a:solidFill>
              <a:srgbClr val="00F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7"/>
            </a:p>
          </p:txBody>
        </p:sp>
        <p:sp>
          <p:nvSpPr>
            <p:cNvPr id="43" name="矩形 42"/>
            <p:cNvSpPr/>
            <p:nvPr/>
          </p:nvSpPr>
          <p:spPr>
            <a:xfrm>
              <a:off x="5454568" y="7679249"/>
              <a:ext cx="6096000" cy="928583"/>
            </a:xfrm>
            <a:prstGeom prst="rect">
              <a:avLst/>
            </a:prstGeom>
          </p:spPr>
          <p:txBody>
            <a:bodyPr>
              <a:spAutoFit/>
            </a:bodyPr>
            <a:lstStyle/>
            <a:p>
              <a:pPr algn="r"/>
              <a:r>
                <a:rPr lang="zh-CN" altLang="en-US" sz="1707" dirty="0">
                  <a:solidFill>
                    <a:schemeClr val="bg1"/>
                  </a:solidFill>
                  <a:latin typeface="微软雅黑" panose="020B0503020204020204" pitchFamily="34" charset="-122"/>
                  <a:ea typeface="微软雅黑" panose="020B0503020204020204" pitchFamily="34" charset="-122"/>
                </a:rPr>
                <a:t>读书派</a:t>
              </a:r>
              <a:r>
                <a:rPr lang="en-US" altLang="zh-CN" sz="1707" dirty="0">
                  <a:solidFill>
                    <a:schemeClr val="bg1"/>
                  </a:solidFill>
                  <a:latin typeface="微软雅黑" panose="020B0503020204020204" pitchFamily="34" charset="-122"/>
                  <a:ea typeface="微软雅黑" panose="020B0503020204020204" pitchFamily="34" charset="-122"/>
                </a:rPr>
                <a:t>booklist</a:t>
              </a:r>
              <a:r>
                <a:rPr lang="zh-CN" altLang="en-US" sz="1707" dirty="0">
                  <a:solidFill>
                    <a:schemeClr val="bg1"/>
                  </a:solidFill>
                  <a:latin typeface="微软雅黑" panose="020B0503020204020204" pitchFamily="34" charset="-122"/>
                  <a:ea typeface="微软雅黑" panose="020B0503020204020204" pitchFamily="34" charset="-122"/>
                </a:rPr>
                <a:t>免费出品</a:t>
              </a:r>
              <a:endParaRPr lang="en-US" altLang="zh-CN" sz="1707" dirty="0">
                <a:solidFill>
                  <a:schemeClr val="bg1"/>
                </a:solidFill>
                <a:latin typeface="微软雅黑" panose="020B0503020204020204" pitchFamily="34" charset="-122"/>
                <a:ea typeface="微软雅黑" panose="020B0503020204020204" pitchFamily="34" charset="-122"/>
              </a:endParaRPr>
            </a:p>
            <a:p>
              <a:pPr algn="r"/>
              <a:r>
                <a:rPr lang="zh-CN" altLang="en-US" sz="1707" dirty="0">
                  <a:solidFill>
                    <a:schemeClr val="bg1"/>
                  </a:solidFill>
                  <a:latin typeface="微软雅黑" panose="020B0503020204020204" pitchFamily="34" charset="-122"/>
                  <a:ea typeface="微软雅黑" panose="020B0503020204020204" pitchFamily="34" charset="-122"/>
                </a:rPr>
                <a:t>这部分内容不影响</a:t>
              </a:r>
              <a:r>
                <a:rPr lang="en-US" altLang="zh-CN" sz="1707" dirty="0">
                  <a:solidFill>
                    <a:schemeClr val="bg1"/>
                  </a:solidFill>
                  <a:latin typeface="微软雅黑" panose="020B0503020204020204" pitchFamily="34" charset="-122"/>
                  <a:ea typeface="微软雅黑" panose="020B0503020204020204" pitchFamily="34" charset="-122"/>
                </a:rPr>
                <a:t>PPT</a:t>
              </a:r>
              <a:r>
                <a:rPr lang="zh-CN" altLang="en-US" sz="1707" dirty="0">
                  <a:solidFill>
                    <a:schemeClr val="bg1"/>
                  </a:solidFill>
                  <a:latin typeface="微软雅黑" panose="020B0503020204020204" pitchFamily="34" charset="-122"/>
                  <a:ea typeface="微软雅黑" panose="020B0503020204020204" pitchFamily="34" charset="-122"/>
                </a:rPr>
                <a:t>播放</a:t>
              </a:r>
              <a:endParaRPr lang="en-US" altLang="zh-CN" sz="1707" dirty="0">
                <a:solidFill>
                  <a:schemeClr val="bg1"/>
                </a:solidFill>
                <a:latin typeface="微软雅黑" panose="020B0503020204020204" pitchFamily="34" charset="-122"/>
                <a:ea typeface="微软雅黑" panose="020B0503020204020204" pitchFamily="34" charset="-122"/>
              </a:endParaRPr>
            </a:p>
            <a:p>
              <a:pPr algn="r"/>
              <a:r>
                <a:rPr lang="zh-CN" altLang="en-US" sz="1707" dirty="0">
                  <a:solidFill>
                    <a:schemeClr val="bg1"/>
                  </a:solidFill>
                  <a:latin typeface="微软雅黑" panose="020B0503020204020204" pitchFamily="34" charset="-122"/>
                  <a:ea typeface="微软雅黑" panose="020B0503020204020204" pitchFamily="34" charset="-122"/>
                </a:rPr>
                <a:t>尊重原创，请勿以身试法，二次分享或倒卖</a:t>
              </a:r>
            </a:p>
          </p:txBody>
        </p:sp>
        <p:sp>
          <p:nvSpPr>
            <p:cNvPr id="44" name="矩形 43"/>
            <p:cNvSpPr/>
            <p:nvPr/>
          </p:nvSpPr>
          <p:spPr>
            <a:xfrm>
              <a:off x="11779167" y="7688179"/>
              <a:ext cx="84221" cy="950495"/>
            </a:xfrm>
            <a:prstGeom prst="rect">
              <a:avLst/>
            </a:prstGeom>
            <a:solidFill>
              <a:srgbClr val="00F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1707"/>
            </a:p>
          </p:txBody>
        </p:sp>
      </p:grpSp>
      <p:grpSp>
        <p:nvGrpSpPr>
          <p:cNvPr id="8" name="组合 45"/>
          <p:cNvGrpSpPr/>
          <p:nvPr/>
        </p:nvGrpSpPr>
        <p:grpSpPr>
          <a:xfrm>
            <a:off x="0" y="7507131"/>
            <a:ext cx="12192000" cy="1320800"/>
            <a:chOff x="0" y="7507131"/>
            <a:chExt cx="12192000" cy="1320800"/>
          </a:xfrm>
        </p:grpSpPr>
        <p:sp>
          <p:nvSpPr>
            <p:cNvPr id="53" name="矩形 52"/>
            <p:cNvSpPr/>
            <p:nvPr>
              <p:custDataLst>
                <p:tags r:id="rId2"/>
              </p:custDataLst>
            </p:nvPr>
          </p:nvSpPr>
          <p:spPr>
            <a:xfrm>
              <a:off x="0" y="7507131"/>
              <a:ext cx="12192000" cy="1320800"/>
            </a:xfrm>
            <a:prstGeom prst="rect">
              <a:avLst/>
            </a:prstGeom>
            <a:solidFill>
              <a:srgbClr val="2F3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rgbClr val="00F37D"/>
                </a:solidFill>
                <a:latin typeface="微软雅黑" panose="020B0503020204020204" pitchFamily="34" charset="-122"/>
                <a:ea typeface="微软雅黑" panose="020B0503020204020204" pitchFamily="34" charset="-122"/>
              </a:endParaRPr>
            </a:p>
          </p:txBody>
        </p:sp>
        <p:sp>
          <p:nvSpPr>
            <p:cNvPr id="54" name="矩形 53"/>
            <p:cNvSpPr/>
            <p:nvPr/>
          </p:nvSpPr>
          <p:spPr>
            <a:xfrm>
              <a:off x="541421" y="7679249"/>
              <a:ext cx="6096000" cy="923330"/>
            </a:xfrm>
            <a:prstGeom prst="rect">
              <a:avLst/>
            </a:prstGeom>
          </p:spPr>
          <p:txBody>
            <a:bodyPr>
              <a:spAutoFit/>
            </a:bodyPr>
            <a:lstStyle/>
            <a:p>
              <a:r>
                <a:rPr lang="zh-CN" altLang="en-US" dirty="0">
                  <a:solidFill>
                    <a:schemeClr val="bg1"/>
                  </a:solidFill>
                  <a:latin typeface="微软雅黑" panose="020B0503020204020204" pitchFamily="34" charset="-122"/>
                  <a:ea typeface="微软雅黑" panose="020B0503020204020204" pitchFamily="34" charset="-122"/>
                </a:rPr>
                <a:t>读书派</a:t>
              </a:r>
              <a:r>
                <a:rPr lang="en-US" altLang="zh-CN" dirty="0">
                  <a:solidFill>
                    <a:schemeClr val="bg1"/>
                  </a:solidFill>
                  <a:latin typeface="微软雅黑" panose="020B0503020204020204" pitchFamily="34" charset="-122"/>
                  <a:ea typeface="微软雅黑" panose="020B0503020204020204" pitchFamily="34" charset="-122"/>
                </a:rPr>
                <a:t>booklist</a:t>
              </a:r>
              <a:r>
                <a:rPr lang="zh-CN" altLang="en-US" dirty="0">
                  <a:solidFill>
                    <a:schemeClr val="bg1"/>
                  </a:solidFill>
                  <a:latin typeface="微软雅黑" panose="020B0503020204020204" pitchFamily="34" charset="-122"/>
                  <a:ea typeface="微软雅黑" panose="020B0503020204020204" pitchFamily="34" charset="-122"/>
                </a:rPr>
                <a:t>免费出品</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禁止任何二次</a:t>
              </a:r>
              <a:r>
                <a:rPr lang="zh-CN" altLang="en-US" dirty="0" smtClean="0">
                  <a:solidFill>
                    <a:schemeClr val="bg1"/>
                  </a:solidFill>
                  <a:latin typeface="微软雅黑" panose="020B0503020204020204" pitchFamily="34" charset="-122"/>
                  <a:ea typeface="微软雅黑" panose="020B0503020204020204" pitchFamily="34" charset="-122"/>
                </a:rPr>
                <a:t>分享、售卖</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本人法律专业，请勿</a:t>
              </a:r>
              <a:r>
                <a:rPr lang="zh-CN" altLang="en-US" dirty="0" smtClean="0">
                  <a:solidFill>
                    <a:schemeClr val="bg1"/>
                  </a:solidFill>
                  <a:latin typeface="微软雅黑" panose="020B0503020204020204" pitchFamily="34" charset="-122"/>
                  <a:ea typeface="微软雅黑" panose="020B0503020204020204" pitchFamily="34" charset="-122"/>
                </a:rPr>
                <a:t>以身试法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5" name="矩形 54"/>
            <p:cNvSpPr/>
            <p:nvPr/>
          </p:nvSpPr>
          <p:spPr>
            <a:xfrm>
              <a:off x="228600" y="7688179"/>
              <a:ext cx="84221" cy="950495"/>
            </a:xfrm>
            <a:prstGeom prst="rect">
              <a:avLst/>
            </a:prstGeom>
            <a:solidFill>
              <a:srgbClr val="00F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5454567" y="7679249"/>
              <a:ext cx="6096000" cy="923330"/>
            </a:xfrm>
            <a:prstGeom prst="rect">
              <a:avLst/>
            </a:prstGeom>
          </p:spPr>
          <p:txBody>
            <a:bodyPr>
              <a:spAutoFit/>
            </a:bodyPr>
            <a:lstStyle/>
            <a:p>
              <a:pPr algn="r"/>
              <a:r>
                <a:rPr lang="zh-CN" altLang="en-US" dirty="0">
                  <a:solidFill>
                    <a:schemeClr val="bg1"/>
                  </a:solidFill>
                  <a:latin typeface="微软雅黑" panose="020B0503020204020204" pitchFamily="34" charset="-122"/>
                  <a:ea typeface="微软雅黑" panose="020B0503020204020204" pitchFamily="34" charset="-122"/>
                </a:rPr>
                <a:t>读书派</a:t>
              </a:r>
              <a:r>
                <a:rPr lang="en-US" altLang="zh-CN" dirty="0">
                  <a:solidFill>
                    <a:schemeClr val="bg1"/>
                  </a:solidFill>
                  <a:latin typeface="微软雅黑" panose="020B0503020204020204" pitchFamily="34" charset="-122"/>
                  <a:ea typeface="微软雅黑" panose="020B0503020204020204" pitchFamily="34" charset="-122"/>
                </a:rPr>
                <a:t>booklist</a:t>
              </a:r>
              <a:r>
                <a:rPr lang="zh-CN" altLang="en-US" dirty="0">
                  <a:solidFill>
                    <a:schemeClr val="bg1"/>
                  </a:solidFill>
                  <a:latin typeface="微软雅黑" panose="020B0503020204020204" pitchFamily="34" charset="-122"/>
                  <a:ea typeface="微软雅黑" panose="020B0503020204020204" pitchFamily="34" charset="-122"/>
                </a:rPr>
                <a:t>免费出品</a:t>
              </a:r>
              <a:endParaRPr lang="en-US" altLang="zh-CN" dirty="0">
                <a:solidFill>
                  <a:schemeClr val="bg1"/>
                </a:solidFill>
                <a:latin typeface="微软雅黑" panose="020B0503020204020204" pitchFamily="34" charset="-122"/>
                <a:ea typeface="微软雅黑" panose="020B0503020204020204" pitchFamily="34" charset="-122"/>
              </a:endParaRPr>
            </a:p>
            <a:p>
              <a:pPr algn="r"/>
              <a:r>
                <a:rPr lang="zh-CN" altLang="en-US" dirty="0">
                  <a:solidFill>
                    <a:schemeClr val="bg1"/>
                  </a:solidFill>
                  <a:latin typeface="微软雅黑" panose="020B0503020204020204" pitchFamily="34" charset="-122"/>
                  <a:ea typeface="微软雅黑" panose="020B0503020204020204" pitchFamily="34" charset="-122"/>
                </a:rPr>
                <a:t>这</a:t>
              </a:r>
              <a:r>
                <a:rPr lang="zh-CN" altLang="en-US" dirty="0" smtClean="0">
                  <a:solidFill>
                    <a:schemeClr val="bg1"/>
                  </a:solidFill>
                  <a:latin typeface="微软雅黑" panose="020B0503020204020204" pitchFamily="34" charset="-122"/>
                  <a:ea typeface="微软雅黑" panose="020B0503020204020204" pitchFamily="34" charset="-122"/>
                </a:rPr>
                <a:t>部分内容不影响</a:t>
              </a:r>
              <a:r>
                <a:rPr lang="en-US" altLang="zh-CN" dirty="0" smtClean="0">
                  <a:solidFill>
                    <a:schemeClr val="bg1"/>
                  </a:solidFill>
                  <a:latin typeface="微软雅黑" panose="020B0503020204020204" pitchFamily="34" charset="-122"/>
                  <a:ea typeface="微软雅黑" panose="020B0503020204020204" pitchFamily="34" charset="-122"/>
                </a:rPr>
                <a:t>PPT</a:t>
              </a:r>
              <a:r>
                <a:rPr lang="zh-CN" altLang="en-US" dirty="0" smtClean="0">
                  <a:solidFill>
                    <a:schemeClr val="bg1"/>
                  </a:solidFill>
                  <a:latin typeface="微软雅黑" panose="020B0503020204020204" pitchFamily="34" charset="-122"/>
                  <a:ea typeface="微软雅黑" panose="020B0503020204020204" pitchFamily="34" charset="-122"/>
                </a:rPr>
                <a:t>播放</a:t>
              </a:r>
              <a:endParaRPr lang="en-US" altLang="zh-CN" dirty="0" smtClean="0">
                <a:solidFill>
                  <a:schemeClr val="bg1"/>
                </a:solidFill>
                <a:latin typeface="微软雅黑" panose="020B0503020204020204" pitchFamily="34" charset="-122"/>
                <a:ea typeface="微软雅黑" panose="020B0503020204020204" pitchFamily="34" charset="-122"/>
              </a:endParaRPr>
            </a:p>
            <a:p>
              <a:pPr algn="r"/>
              <a:r>
                <a:rPr lang="zh-CN" altLang="en-US" dirty="0" smtClean="0">
                  <a:solidFill>
                    <a:schemeClr val="bg1"/>
                  </a:solidFill>
                  <a:latin typeface="微软雅黑" panose="020B0503020204020204" pitchFamily="34" charset="-122"/>
                  <a:ea typeface="微软雅黑" panose="020B0503020204020204" pitchFamily="34" charset="-122"/>
                </a:rPr>
                <a:t>尊重原创，请勿以身试法，二次分享或倒卖</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7" name="矩形 56"/>
            <p:cNvSpPr/>
            <p:nvPr/>
          </p:nvSpPr>
          <p:spPr>
            <a:xfrm>
              <a:off x="11779167" y="7688179"/>
              <a:ext cx="84221" cy="950495"/>
            </a:xfrm>
            <a:prstGeom prst="rect">
              <a:avLst/>
            </a:prstGeom>
            <a:solidFill>
              <a:srgbClr val="00F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p>
          </p:txBody>
        </p:sp>
      </p:grpSp>
      <p:grpSp>
        <p:nvGrpSpPr>
          <p:cNvPr id="9" name="组合 46"/>
          <p:cNvGrpSpPr/>
          <p:nvPr/>
        </p:nvGrpSpPr>
        <p:grpSpPr>
          <a:xfrm>
            <a:off x="0" y="-1664915"/>
            <a:ext cx="12192000" cy="1320800"/>
            <a:chOff x="0" y="7507131"/>
            <a:chExt cx="12192000" cy="1320800"/>
          </a:xfrm>
        </p:grpSpPr>
        <p:sp>
          <p:nvSpPr>
            <p:cNvPr id="48" name="矩形 47"/>
            <p:cNvSpPr/>
            <p:nvPr>
              <p:custDataLst>
                <p:tags r:id="rId1"/>
              </p:custDataLst>
            </p:nvPr>
          </p:nvSpPr>
          <p:spPr>
            <a:xfrm>
              <a:off x="0" y="7507131"/>
              <a:ext cx="12192000" cy="1320800"/>
            </a:xfrm>
            <a:prstGeom prst="rect">
              <a:avLst/>
            </a:prstGeom>
            <a:solidFill>
              <a:srgbClr val="2F3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rgbClr val="00F37D"/>
                </a:solidFill>
                <a:latin typeface="微软雅黑" panose="020B0503020204020204" pitchFamily="34" charset="-122"/>
                <a:ea typeface="微软雅黑" panose="020B0503020204020204" pitchFamily="34" charset="-122"/>
              </a:endParaRPr>
            </a:p>
          </p:txBody>
        </p:sp>
        <p:sp>
          <p:nvSpPr>
            <p:cNvPr id="49" name="矩形 48"/>
            <p:cNvSpPr/>
            <p:nvPr/>
          </p:nvSpPr>
          <p:spPr>
            <a:xfrm>
              <a:off x="541421" y="7679249"/>
              <a:ext cx="6096000" cy="923330"/>
            </a:xfrm>
            <a:prstGeom prst="rect">
              <a:avLst/>
            </a:prstGeom>
          </p:spPr>
          <p:txBody>
            <a:bodyPr>
              <a:spAutoFit/>
            </a:bodyPr>
            <a:lstStyle/>
            <a:p>
              <a:r>
                <a:rPr lang="zh-CN" altLang="en-US" dirty="0">
                  <a:solidFill>
                    <a:schemeClr val="bg1"/>
                  </a:solidFill>
                  <a:latin typeface="微软雅黑" panose="020B0503020204020204" pitchFamily="34" charset="-122"/>
                  <a:ea typeface="微软雅黑" panose="020B0503020204020204" pitchFamily="34" charset="-122"/>
                </a:rPr>
                <a:t>读书派</a:t>
              </a:r>
              <a:r>
                <a:rPr lang="en-US" altLang="zh-CN" dirty="0">
                  <a:solidFill>
                    <a:schemeClr val="bg1"/>
                  </a:solidFill>
                  <a:latin typeface="微软雅黑" panose="020B0503020204020204" pitchFamily="34" charset="-122"/>
                  <a:ea typeface="微软雅黑" panose="020B0503020204020204" pitchFamily="34" charset="-122"/>
                </a:rPr>
                <a:t>booklist</a:t>
              </a:r>
              <a:r>
                <a:rPr lang="zh-CN" altLang="en-US" dirty="0">
                  <a:solidFill>
                    <a:schemeClr val="bg1"/>
                  </a:solidFill>
                  <a:latin typeface="微软雅黑" panose="020B0503020204020204" pitchFamily="34" charset="-122"/>
                  <a:ea typeface="微软雅黑" panose="020B0503020204020204" pitchFamily="34" charset="-122"/>
                </a:rPr>
                <a:t>免费出品</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禁止任何二次</a:t>
              </a:r>
              <a:r>
                <a:rPr lang="zh-CN" altLang="en-US" dirty="0" smtClean="0">
                  <a:solidFill>
                    <a:schemeClr val="bg1"/>
                  </a:solidFill>
                  <a:latin typeface="微软雅黑" panose="020B0503020204020204" pitchFamily="34" charset="-122"/>
                  <a:ea typeface="微软雅黑" panose="020B0503020204020204" pitchFamily="34" charset="-122"/>
                </a:rPr>
                <a:t>分享、售卖</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本人法律专业，请勿</a:t>
              </a:r>
              <a:r>
                <a:rPr lang="zh-CN" altLang="en-US" dirty="0" smtClean="0">
                  <a:solidFill>
                    <a:schemeClr val="bg1"/>
                  </a:solidFill>
                  <a:latin typeface="微软雅黑" panose="020B0503020204020204" pitchFamily="34" charset="-122"/>
                  <a:ea typeface="微软雅黑" panose="020B0503020204020204" pitchFamily="34" charset="-122"/>
                </a:rPr>
                <a:t>以身试法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0" name="矩形 49"/>
            <p:cNvSpPr/>
            <p:nvPr/>
          </p:nvSpPr>
          <p:spPr>
            <a:xfrm>
              <a:off x="228600" y="7688179"/>
              <a:ext cx="84221" cy="950495"/>
            </a:xfrm>
            <a:prstGeom prst="rect">
              <a:avLst/>
            </a:prstGeom>
            <a:solidFill>
              <a:srgbClr val="00F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5454567" y="7679249"/>
              <a:ext cx="6096000" cy="923330"/>
            </a:xfrm>
            <a:prstGeom prst="rect">
              <a:avLst/>
            </a:prstGeom>
          </p:spPr>
          <p:txBody>
            <a:bodyPr>
              <a:spAutoFit/>
            </a:bodyPr>
            <a:lstStyle/>
            <a:p>
              <a:pPr algn="r"/>
              <a:r>
                <a:rPr lang="zh-CN" altLang="en-US" dirty="0">
                  <a:solidFill>
                    <a:schemeClr val="bg1"/>
                  </a:solidFill>
                  <a:latin typeface="微软雅黑" panose="020B0503020204020204" pitchFamily="34" charset="-122"/>
                  <a:ea typeface="微软雅黑" panose="020B0503020204020204" pitchFamily="34" charset="-122"/>
                </a:rPr>
                <a:t>读书派</a:t>
              </a:r>
              <a:r>
                <a:rPr lang="en-US" altLang="zh-CN" dirty="0">
                  <a:solidFill>
                    <a:schemeClr val="bg1"/>
                  </a:solidFill>
                  <a:latin typeface="微软雅黑" panose="020B0503020204020204" pitchFamily="34" charset="-122"/>
                  <a:ea typeface="微软雅黑" panose="020B0503020204020204" pitchFamily="34" charset="-122"/>
                </a:rPr>
                <a:t>booklist</a:t>
              </a:r>
              <a:r>
                <a:rPr lang="zh-CN" altLang="en-US" dirty="0">
                  <a:solidFill>
                    <a:schemeClr val="bg1"/>
                  </a:solidFill>
                  <a:latin typeface="微软雅黑" panose="020B0503020204020204" pitchFamily="34" charset="-122"/>
                  <a:ea typeface="微软雅黑" panose="020B0503020204020204" pitchFamily="34" charset="-122"/>
                </a:rPr>
                <a:t>免费出品</a:t>
              </a:r>
              <a:endParaRPr lang="en-US" altLang="zh-CN" dirty="0">
                <a:solidFill>
                  <a:schemeClr val="bg1"/>
                </a:solidFill>
                <a:latin typeface="微软雅黑" panose="020B0503020204020204" pitchFamily="34" charset="-122"/>
                <a:ea typeface="微软雅黑" panose="020B0503020204020204" pitchFamily="34" charset="-122"/>
              </a:endParaRPr>
            </a:p>
            <a:p>
              <a:pPr algn="r"/>
              <a:r>
                <a:rPr lang="zh-CN" altLang="en-US" dirty="0">
                  <a:solidFill>
                    <a:schemeClr val="bg1"/>
                  </a:solidFill>
                  <a:latin typeface="微软雅黑" panose="020B0503020204020204" pitchFamily="34" charset="-122"/>
                  <a:ea typeface="微软雅黑" panose="020B0503020204020204" pitchFamily="34" charset="-122"/>
                </a:rPr>
                <a:t>这</a:t>
              </a:r>
              <a:r>
                <a:rPr lang="zh-CN" altLang="en-US" dirty="0" smtClean="0">
                  <a:solidFill>
                    <a:schemeClr val="bg1"/>
                  </a:solidFill>
                  <a:latin typeface="微软雅黑" panose="020B0503020204020204" pitchFamily="34" charset="-122"/>
                  <a:ea typeface="微软雅黑" panose="020B0503020204020204" pitchFamily="34" charset="-122"/>
                </a:rPr>
                <a:t>部分内容不影响</a:t>
              </a:r>
              <a:r>
                <a:rPr lang="en-US" altLang="zh-CN" dirty="0" smtClean="0">
                  <a:solidFill>
                    <a:schemeClr val="bg1"/>
                  </a:solidFill>
                  <a:latin typeface="微软雅黑" panose="020B0503020204020204" pitchFamily="34" charset="-122"/>
                  <a:ea typeface="微软雅黑" panose="020B0503020204020204" pitchFamily="34" charset="-122"/>
                </a:rPr>
                <a:t>PPT</a:t>
              </a:r>
              <a:r>
                <a:rPr lang="zh-CN" altLang="en-US" dirty="0" smtClean="0">
                  <a:solidFill>
                    <a:schemeClr val="bg1"/>
                  </a:solidFill>
                  <a:latin typeface="微软雅黑" panose="020B0503020204020204" pitchFamily="34" charset="-122"/>
                  <a:ea typeface="微软雅黑" panose="020B0503020204020204" pitchFamily="34" charset="-122"/>
                </a:rPr>
                <a:t>播放</a:t>
              </a:r>
              <a:endParaRPr lang="en-US" altLang="zh-CN" dirty="0" smtClean="0">
                <a:solidFill>
                  <a:schemeClr val="bg1"/>
                </a:solidFill>
                <a:latin typeface="微软雅黑" panose="020B0503020204020204" pitchFamily="34" charset="-122"/>
                <a:ea typeface="微软雅黑" panose="020B0503020204020204" pitchFamily="34" charset="-122"/>
              </a:endParaRPr>
            </a:p>
            <a:p>
              <a:pPr algn="r"/>
              <a:r>
                <a:rPr lang="zh-CN" altLang="en-US" dirty="0" smtClean="0">
                  <a:solidFill>
                    <a:schemeClr val="bg1"/>
                  </a:solidFill>
                  <a:latin typeface="微软雅黑" panose="020B0503020204020204" pitchFamily="34" charset="-122"/>
                  <a:ea typeface="微软雅黑" panose="020B0503020204020204" pitchFamily="34" charset="-122"/>
                </a:rPr>
                <a:t>尊重原创，请勿以身试法，二次分享或倒卖</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2" name="矩形 51"/>
            <p:cNvSpPr/>
            <p:nvPr/>
          </p:nvSpPr>
          <p:spPr>
            <a:xfrm>
              <a:off x="11779167" y="7688179"/>
              <a:ext cx="84221" cy="950495"/>
            </a:xfrm>
            <a:prstGeom prst="rect">
              <a:avLst/>
            </a:prstGeom>
            <a:solidFill>
              <a:srgbClr val="00F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p>
          </p:txBody>
        </p:sp>
      </p:grpSp>
    </p:spTree>
    <p:extLst>
      <p:ext uri="{BB962C8B-B14F-4D97-AF65-F5344CB8AC3E}">
        <p14:creationId xmlns="" xmlns:p14="http://schemas.microsoft.com/office/powerpoint/2010/main" val="1312096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ppt_w</p:attrName>
                                        </p:attrNameLst>
                                      </p:cBhvr>
                                      <p:tavLst>
                                        <p:tav tm="0" fmla="#ppt_w*sin(2.5*pi*$)">
                                          <p:val>
                                            <p:fltVal val="0"/>
                                          </p:val>
                                        </p:tav>
                                        <p:tav tm="100000">
                                          <p:val>
                                            <p:fltVal val="1"/>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3"/>
                                        </p:tgtEl>
                                        <p:attrNameLst>
                                          <p:attrName>style.visibility</p:attrName>
                                        </p:attrNameLst>
                                      </p:cBhvr>
                                      <p:to>
                                        <p:strVal val="visible"/>
                                      </p:to>
                                    </p:set>
                                    <p:animEffect transition="in" filter="wipe(left)">
                                      <p:cBhvr>
                                        <p:cTn id="17" dur="500"/>
                                        <p:tgtEl>
                                          <p:spTgt spid="113"/>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ppt_w</p:attrName>
                                        </p:attrNameLst>
                                      </p:cBhvr>
                                      <p:tavLst>
                                        <p:tav tm="0" fmla="#ppt_w*sin(2.5*pi*$)">
                                          <p:val>
                                            <p:fltVal val="0"/>
                                          </p:val>
                                        </p:tav>
                                        <p:tav tm="100000">
                                          <p:val>
                                            <p:fltVal val="1"/>
                                          </p:val>
                                        </p:tav>
                                      </p:tavLst>
                                    </p:anim>
                                    <p:anim calcmode="lin" valueType="num">
                                      <p:cBhvr>
                                        <p:cTn id="23" dur="1000" fill="hold"/>
                                        <p:tgtEl>
                                          <p:spTgt spid="3"/>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114"/>
                                        </p:tgtEl>
                                        <p:attrNameLst>
                                          <p:attrName>style.visibility</p:attrName>
                                        </p:attrNameLst>
                                      </p:cBhvr>
                                      <p:to>
                                        <p:strVal val="visible"/>
                                      </p:to>
                                    </p:set>
                                    <p:animEffect transition="in" filter="wipe(left)">
                                      <p:cBhvr>
                                        <p:cTn id="27" dur="500"/>
                                        <p:tgtEl>
                                          <p:spTgt spid="114"/>
                                        </p:tgtEl>
                                      </p:cBhvr>
                                    </p:animEffect>
                                  </p:childTnLst>
                                </p:cTn>
                              </p:par>
                            </p:childTnLst>
                          </p:cTn>
                        </p:par>
                        <p:par>
                          <p:cTn id="28" fill="hold">
                            <p:stCondLst>
                              <p:cond delay="3500"/>
                            </p:stCondLst>
                            <p:childTnLst>
                              <p:par>
                                <p:cTn id="29" presetID="45"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ppt_w</p:attrName>
                                        </p:attrNameLst>
                                      </p:cBhvr>
                                      <p:tavLst>
                                        <p:tav tm="0" fmla="#ppt_w*sin(2.5*pi*$)">
                                          <p:val>
                                            <p:fltVal val="0"/>
                                          </p:val>
                                        </p:tav>
                                        <p:tav tm="100000">
                                          <p:val>
                                            <p:fltVal val="1"/>
                                          </p:val>
                                        </p:tav>
                                      </p:tavLst>
                                    </p:anim>
                                    <p:anim calcmode="lin" valueType="num">
                                      <p:cBhvr>
                                        <p:cTn id="33" dur="1000" fill="hold"/>
                                        <p:tgtEl>
                                          <p:spTgt spid="4"/>
                                        </p:tgtEl>
                                        <p:attrNameLst>
                                          <p:attrName>ppt_h</p:attrName>
                                        </p:attrNameLst>
                                      </p:cBhvr>
                                      <p:tavLst>
                                        <p:tav tm="0">
                                          <p:val>
                                            <p:strVal val="#ppt_h"/>
                                          </p:val>
                                        </p:tav>
                                        <p:tav tm="100000">
                                          <p:val>
                                            <p:strVal val="#ppt_h"/>
                                          </p:val>
                                        </p:tav>
                                      </p:tavLst>
                                    </p:anim>
                                  </p:childTnLst>
                                </p:cTn>
                              </p:par>
                            </p:childTnLst>
                          </p:cTn>
                        </p:par>
                        <p:par>
                          <p:cTn id="34" fill="hold">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116"/>
                                        </p:tgtEl>
                                        <p:attrNameLst>
                                          <p:attrName>style.visibility</p:attrName>
                                        </p:attrNameLst>
                                      </p:cBhvr>
                                      <p:to>
                                        <p:strVal val="visible"/>
                                      </p:to>
                                    </p:set>
                                    <p:animEffect transition="in" filter="wipe(left)">
                                      <p:cBhvr>
                                        <p:cTn id="37" dur="500"/>
                                        <p:tgtEl>
                                          <p:spTgt spid="116"/>
                                        </p:tgtEl>
                                      </p:cBhvr>
                                    </p:animEffect>
                                  </p:childTnLst>
                                </p:cTn>
                              </p:par>
                            </p:childTnLst>
                          </p:cTn>
                        </p:par>
                        <p:par>
                          <p:cTn id="38" fill="hold">
                            <p:stCondLst>
                              <p:cond delay="5000"/>
                            </p:stCondLst>
                            <p:childTnLst>
                              <p:par>
                                <p:cTn id="39" presetID="45" presetClass="entr" presetSubtype="0"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ppt_w</p:attrName>
                                        </p:attrNameLst>
                                      </p:cBhvr>
                                      <p:tavLst>
                                        <p:tav tm="0" fmla="#ppt_w*sin(2.5*pi*$)">
                                          <p:val>
                                            <p:fltVal val="0"/>
                                          </p:val>
                                        </p:tav>
                                        <p:tav tm="100000">
                                          <p:val>
                                            <p:fltVal val="1"/>
                                          </p:val>
                                        </p:tav>
                                      </p:tavLst>
                                    </p:anim>
                                    <p:anim calcmode="lin" valueType="num">
                                      <p:cBhvr>
                                        <p:cTn id="43" dur="1000" fill="hold"/>
                                        <p:tgtEl>
                                          <p:spTgt spid="5"/>
                                        </p:tgtEl>
                                        <p:attrNameLst>
                                          <p:attrName>ppt_h</p:attrName>
                                        </p:attrNameLst>
                                      </p:cBhvr>
                                      <p:tavLst>
                                        <p:tav tm="0">
                                          <p:val>
                                            <p:strVal val="#ppt_h"/>
                                          </p:val>
                                        </p:tav>
                                        <p:tav tm="100000">
                                          <p:val>
                                            <p:strVal val="#ppt_h"/>
                                          </p:val>
                                        </p:tav>
                                      </p:tavLst>
                                    </p:anim>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par>
                          <p:cTn id="48" fill="hold">
                            <p:stCondLst>
                              <p:cond delay="6750"/>
                            </p:stCondLst>
                            <p:childTnLst>
                              <p:par>
                                <p:cTn id="49" presetID="22" presetClass="entr" presetSubtype="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left)">
                                      <p:cBhvr>
                                        <p:cTn id="51" dur="750"/>
                                        <p:tgtEl>
                                          <p:spTgt spid="24"/>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left)">
                                      <p:cBhvr>
                                        <p:cTn id="55" dur="750"/>
                                        <p:tgtEl>
                                          <p:spTgt spid="26"/>
                                        </p:tgtEl>
                                      </p:cBhvr>
                                    </p:animEffect>
                                  </p:childTnLst>
                                </p:cTn>
                              </p:par>
                            </p:childTnLst>
                          </p:cTn>
                        </p:par>
                        <p:par>
                          <p:cTn id="56" fill="hold">
                            <p:stCondLst>
                              <p:cond delay="8250"/>
                            </p:stCondLst>
                            <p:childTnLst>
                              <p:par>
                                <p:cTn id="57" presetID="22" presetClass="entr" presetSubtype="8"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3" grpId="0" animBg="1"/>
      <p:bldP spid="114" grpId="0" animBg="1"/>
      <p:bldP spid="116" grpId="0" animBg="1"/>
      <p:bldP spid="22" grpId="0"/>
      <p:bldP spid="24" grpId="0"/>
      <p:bldP spid="26" grpId="0"/>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p:cNvSpPr>
          <p:nvPr>
            <p:ph type="title"/>
          </p:nvPr>
        </p:nvSpPr>
        <p:spPr>
          <a:xfrm>
            <a:off x="609600" y="533401"/>
            <a:ext cx="10972800" cy="1240367"/>
          </a:xfrm>
        </p:spPr>
        <p:txBody>
          <a:bodyPr>
            <a:normAutofit/>
          </a:bodyPr>
          <a:lstStyle/>
          <a:p>
            <a:pPr algn="ctr"/>
            <a:r>
              <a:rPr lang="zh-CN" altLang="en-US" sz="4800" b="1" dirty="0" smtClean="0">
                <a:latin typeface="黑体" pitchFamily="49" charset="-122"/>
                <a:ea typeface="黑体" pitchFamily="49" charset="-122"/>
              </a:rPr>
              <a:t>小结</a:t>
            </a:r>
            <a:r>
              <a:rPr lang="en-US" altLang="zh-CN" sz="4800" b="1" dirty="0" smtClean="0">
                <a:latin typeface="黑体" pitchFamily="49" charset="-122"/>
                <a:ea typeface="黑体" pitchFamily="49" charset="-122"/>
              </a:rPr>
              <a:t>-1</a:t>
            </a:r>
            <a:endParaRPr lang="zh-CN" altLang="en-US" sz="4800" b="1" dirty="0" smtClean="0">
              <a:latin typeface="黑体" pitchFamily="49" charset="-122"/>
              <a:ea typeface="黑体" pitchFamily="49" charset="-122"/>
            </a:endParaRPr>
          </a:p>
        </p:txBody>
      </p:sp>
      <p:sp>
        <p:nvSpPr>
          <p:cNvPr id="27651" name="内容占位符 2"/>
          <p:cNvSpPr>
            <a:spLocks noGrp="1"/>
          </p:cNvSpPr>
          <p:nvPr>
            <p:ph idx="1"/>
          </p:nvPr>
        </p:nvSpPr>
        <p:spPr>
          <a:xfrm>
            <a:off x="581890" y="2277533"/>
            <a:ext cx="10697827" cy="3854451"/>
          </a:xfrm>
        </p:spPr>
        <p:txBody>
          <a:bodyPr/>
          <a:lstStyle/>
          <a:p>
            <a:pPr>
              <a:spcBef>
                <a:spcPct val="0"/>
              </a:spcBef>
              <a:buFont typeface="Wingdings" pitchFamily="2" charset="2"/>
              <a:buNone/>
            </a:pPr>
            <a:r>
              <a:rPr lang="en-US" altLang="zh-CN" sz="3700" b="1" dirty="0"/>
              <a:t> </a:t>
            </a:r>
            <a:r>
              <a:rPr lang="zh-CN" altLang="zh-CN" sz="3600" b="1" dirty="0" smtClean="0">
                <a:solidFill>
                  <a:schemeClr val="accent1"/>
                </a:solidFill>
                <a:latin typeface="黑体" pitchFamily="49" charset="-122"/>
                <a:ea typeface="黑体" pitchFamily="49" charset="-122"/>
              </a:rPr>
              <a:t>通过</a:t>
            </a:r>
            <a:r>
              <a:rPr lang="zh-CN" altLang="zh-CN" sz="3600" b="1" dirty="0">
                <a:solidFill>
                  <a:schemeClr val="accent1"/>
                </a:solidFill>
                <a:latin typeface="黑体" pitchFamily="49" charset="-122"/>
                <a:ea typeface="黑体" pitchFamily="49" charset="-122"/>
              </a:rPr>
              <a:t>改变课程理念和目标、设计一系列的工具</a:t>
            </a:r>
            <a:r>
              <a:rPr lang="zh-CN" altLang="zh-CN" sz="3600" b="1" dirty="0">
                <a:solidFill>
                  <a:schemeClr val="accent1"/>
                </a:solidFill>
              </a:rPr>
              <a:t>、</a:t>
            </a:r>
            <a:r>
              <a:rPr lang="zh-CN" altLang="zh-CN" sz="3600" b="1" dirty="0">
                <a:solidFill>
                  <a:schemeClr val="accent1"/>
                </a:solidFill>
                <a:latin typeface="黑体" pitchFamily="49" charset="-122"/>
                <a:ea typeface="黑体" pitchFamily="49" charset="-122"/>
              </a:rPr>
              <a:t>教学目标或问题和规则，创设</a:t>
            </a:r>
            <a:r>
              <a:rPr lang="zh-CN" altLang="en-US" sz="3600" b="1" dirty="0">
                <a:solidFill>
                  <a:schemeClr val="accent1"/>
                </a:solidFill>
                <a:latin typeface="黑体" pitchFamily="49" charset="-122"/>
                <a:ea typeface="黑体" pitchFamily="49" charset="-122"/>
              </a:rPr>
              <a:t>英语（学术）</a:t>
            </a:r>
            <a:r>
              <a:rPr lang="zh-CN" altLang="zh-CN" sz="3600" b="1" dirty="0">
                <a:solidFill>
                  <a:schemeClr val="accent1"/>
                </a:solidFill>
                <a:latin typeface="黑体" pitchFamily="49" charset="-122"/>
                <a:ea typeface="黑体" pitchFamily="49" charset="-122"/>
              </a:rPr>
              <a:t>写作活动系统，激活社会、语言和思维三者间的交互，实现基于语言作为持续性、密集型、一贯性中介活动的</a:t>
            </a:r>
            <a:r>
              <a:rPr lang="zh-CN" altLang="en-US" sz="3600" b="1" dirty="0">
                <a:solidFill>
                  <a:schemeClr val="accent1"/>
                </a:solidFill>
                <a:latin typeface="黑体" pitchFamily="49" charset="-122"/>
                <a:ea typeface="黑体" pitchFamily="49" charset="-122"/>
              </a:rPr>
              <a:t>学术</a:t>
            </a:r>
            <a:r>
              <a:rPr lang="zh-CN" altLang="zh-CN" sz="3600" b="1" dirty="0">
                <a:solidFill>
                  <a:schemeClr val="accent1"/>
                </a:solidFill>
                <a:latin typeface="黑体" pitchFamily="49" charset="-122"/>
                <a:ea typeface="黑体" pitchFamily="49" charset="-122"/>
              </a:rPr>
              <a:t>写作能力的发展</a:t>
            </a:r>
            <a:r>
              <a:rPr lang="zh-CN" altLang="en-US" sz="3600" dirty="0">
                <a:solidFill>
                  <a:schemeClr val="accent1"/>
                </a:solidFill>
                <a:latin typeface="Calibri" pitchFamily="34" charset="0"/>
                <a:ea typeface="Arial Unicode MS" pitchFamily="34" charset="-122"/>
                <a:cs typeface="Arial Unicode MS" pitchFamily="34" charset="-122"/>
              </a:rPr>
              <a:t>。</a:t>
            </a:r>
            <a:endParaRPr lang="en-US" altLang="zh-CN" sz="3600" dirty="0">
              <a:solidFill>
                <a:schemeClr val="accent1"/>
              </a:solidFill>
            </a:endParaRPr>
          </a:p>
          <a:p>
            <a:endParaRPr lang="zh-CN" altLang="en-US" dirty="0" smtClean="0">
              <a:solidFill>
                <a:schemeClr val="accent1"/>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title"/>
          </p:nvPr>
        </p:nvSpPr>
        <p:spPr>
          <a:xfrm>
            <a:off x="609600" y="533401"/>
            <a:ext cx="10972800" cy="1240367"/>
          </a:xfrm>
        </p:spPr>
        <p:txBody>
          <a:bodyPr>
            <a:normAutofit/>
          </a:bodyPr>
          <a:lstStyle/>
          <a:p>
            <a:pPr algn="ctr"/>
            <a:r>
              <a:rPr lang="zh-CN" altLang="en-US" sz="4800" b="1" dirty="0" smtClean="0">
                <a:latin typeface="黑体" pitchFamily="49" charset="-122"/>
                <a:ea typeface="黑体" pitchFamily="49" charset="-122"/>
              </a:rPr>
              <a:t>小结</a:t>
            </a:r>
            <a:r>
              <a:rPr lang="en-US" altLang="zh-CN" sz="4800" b="1" dirty="0" smtClean="0">
                <a:latin typeface="黑体" pitchFamily="49" charset="-122"/>
                <a:ea typeface="黑体" pitchFamily="49" charset="-122"/>
              </a:rPr>
              <a:t>-2</a:t>
            </a:r>
            <a:endParaRPr lang="zh-CN" altLang="en-US" sz="4800" b="1" dirty="0" smtClean="0">
              <a:latin typeface="黑体" pitchFamily="49" charset="-122"/>
              <a:ea typeface="黑体" pitchFamily="49" charset="-122"/>
              <a:cs typeface="Arial Unicode MS" pitchFamily="34" charset="-122"/>
            </a:endParaRPr>
          </a:p>
        </p:txBody>
      </p:sp>
      <p:sp>
        <p:nvSpPr>
          <p:cNvPr id="35843" name="内容占位符 2"/>
          <p:cNvSpPr>
            <a:spLocks noGrp="1"/>
          </p:cNvSpPr>
          <p:nvPr>
            <p:ph idx="1"/>
          </p:nvPr>
        </p:nvSpPr>
        <p:spPr>
          <a:xfrm>
            <a:off x="431800" y="2084917"/>
            <a:ext cx="11150600" cy="4047067"/>
          </a:xfrm>
        </p:spPr>
        <p:txBody>
          <a:bodyPr/>
          <a:lstStyle/>
          <a:p>
            <a:r>
              <a:rPr lang="zh-CN" altLang="en-US" sz="3700" b="1" dirty="0">
                <a:solidFill>
                  <a:schemeClr val="accent1"/>
                </a:solidFill>
                <a:latin typeface="黑体" pitchFamily="49" charset="-122"/>
                <a:ea typeface="黑体" pitchFamily="49" charset="-122"/>
              </a:rPr>
              <a:t>写作能力的发展表现为语言、学科素养和思辨能力的有机融合、协同发展；</a:t>
            </a:r>
            <a:endParaRPr lang="en-US" altLang="zh-CN" sz="3700" b="1" dirty="0">
              <a:solidFill>
                <a:schemeClr val="accent1"/>
              </a:solidFill>
              <a:latin typeface="黑体" pitchFamily="49" charset="-122"/>
              <a:ea typeface="黑体" pitchFamily="49" charset="-122"/>
            </a:endParaRPr>
          </a:p>
          <a:p>
            <a:r>
              <a:rPr lang="en-US" altLang="zh-CN" sz="3700" b="1" dirty="0">
                <a:solidFill>
                  <a:schemeClr val="accent1"/>
                </a:solidFill>
                <a:ea typeface="黑体" pitchFamily="49" charset="-122"/>
              </a:rPr>
              <a:t>SCT/AT</a:t>
            </a:r>
            <a:r>
              <a:rPr lang="zh-CN" altLang="en-US" sz="3700" b="1" dirty="0">
                <a:solidFill>
                  <a:schemeClr val="accent1"/>
                </a:solidFill>
                <a:latin typeface="黑体" pitchFamily="49" charset="-122"/>
                <a:ea typeface="黑体" pitchFamily="49" charset="-122"/>
              </a:rPr>
              <a:t>不仅是英语写作课程与教学改造的理论基础，也是教学实践的</a:t>
            </a:r>
            <a:r>
              <a:rPr lang="zh-CN" altLang="en-US" sz="3700" b="1" dirty="0" smtClean="0">
                <a:solidFill>
                  <a:schemeClr val="accent1"/>
                </a:solidFill>
                <a:latin typeface="黑体" pitchFamily="49" charset="-122"/>
                <a:ea typeface="黑体" pitchFamily="49" charset="-122"/>
              </a:rPr>
              <a:t>框架；可</a:t>
            </a:r>
            <a:r>
              <a:rPr lang="zh-CN" altLang="en-US" sz="3700" b="1" dirty="0">
                <a:solidFill>
                  <a:schemeClr val="accent1"/>
                </a:solidFill>
                <a:latin typeface="黑体" pitchFamily="49" charset="-122"/>
                <a:ea typeface="黑体" pitchFamily="49" charset="-122"/>
              </a:rPr>
              <a:t>广泛应用于其他语言技能课的课程设计和教学实践中。</a:t>
            </a:r>
          </a:p>
          <a:p>
            <a:endParaRPr lang="en-US" altLang="zh-CN" sz="3700" b="1" dirty="0">
              <a:latin typeface="黑体" pitchFamily="49" charset="-122"/>
              <a:ea typeface="黑体" pitchFamily="49" charset="-122"/>
            </a:endParaRPr>
          </a:p>
          <a:p>
            <a:endParaRPr lang="zh-CN" alt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defRPr/>
            </a:pPr>
            <a:r>
              <a:rPr lang="zh-CN" altLang="en-US" sz="5400" b="1" dirty="0" smtClean="0">
                <a:solidFill>
                  <a:schemeClr val="accent1"/>
                </a:solidFill>
                <a:latin typeface="Garamond" charset="0"/>
                <a:ea typeface="宋体" charset="0"/>
              </a:rPr>
              <a:t>北外英语学院写作教学特点</a:t>
            </a:r>
            <a:endParaRPr lang="zh-CN" altLang="en-US" sz="5400" b="1" dirty="0">
              <a:solidFill>
                <a:schemeClr val="accent1"/>
              </a:solidFill>
              <a:latin typeface="Garamond" charset="0"/>
              <a:ea typeface="宋体" charset="0"/>
            </a:endParaRPr>
          </a:p>
        </p:txBody>
      </p:sp>
      <p:sp>
        <p:nvSpPr>
          <p:cNvPr id="3" name="内容占位符 2"/>
          <p:cNvSpPr>
            <a:spLocks noGrp="1"/>
          </p:cNvSpPr>
          <p:nvPr>
            <p:ph idx="1"/>
          </p:nvPr>
        </p:nvSpPr>
        <p:spPr>
          <a:xfrm>
            <a:off x="609600" y="1491448"/>
            <a:ext cx="10972800" cy="4933950"/>
          </a:xfrm>
        </p:spPr>
        <p:txBody>
          <a:bodyPr>
            <a:normAutofit/>
          </a:bodyPr>
          <a:lstStyle/>
          <a:p>
            <a:pPr marL="0" indent="0">
              <a:buFont typeface="Wingdings" charset="0"/>
              <a:buNone/>
              <a:defRPr/>
            </a:pPr>
            <a:r>
              <a:rPr lang="en-US" altLang="zh-CN" sz="4400" dirty="0">
                <a:solidFill>
                  <a:srgbClr val="000000"/>
                </a:solidFill>
                <a:latin typeface="宋体"/>
                <a:ea typeface="宋体"/>
                <a:cs typeface="宋体"/>
              </a:rPr>
              <a:t>1</a:t>
            </a:r>
            <a:r>
              <a:rPr lang="en-US" altLang="zh-CN" sz="4400" dirty="0">
                <a:solidFill>
                  <a:schemeClr val="accent1"/>
                </a:solidFill>
                <a:latin typeface="宋体"/>
                <a:ea typeface="宋体"/>
                <a:cs typeface="宋体"/>
              </a:rPr>
              <a:t>. </a:t>
            </a:r>
            <a:r>
              <a:rPr lang="zh-CN" altLang="en-US" sz="4400" dirty="0">
                <a:solidFill>
                  <a:schemeClr val="accent1"/>
                </a:solidFill>
                <a:latin typeface="宋体"/>
                <a:ea typeface="宋体"/>
                <a:cs typeface="宋体"/>
              </a:rPr>
              <a:t>读写思结合</a:t>
            </a:r>
            <a:endParaRPr lang="en-US" altLang="zh-CN" sz="4400" dirty="0">
              <a:solidFill>
                <a:schemeClr val="accent1"/>
              </a:solidFill>
              <a:latin typeface="宋体"/>
              <a:ea typeface="宋体"/>
              <a:cs typeface="宋体"/>
            </a:endParaRPr>
          </a:p>
          <a:p>
            <a:pPr marL="0" indent="0">
              <a:buFont typeface="Wingdings" charset="0"/>
              <a:buNone/>
              <a:defRPr/>
            </a:pPr>
            <a:endParaRPr lang="en-US" altLang="zh-CN" sz="4400" dirty="0">
              <a:solidFill>
                <a:schemeClr val="accent1"/>
              </a:solidFill>
              <a:latin typeface="宋体"/>
              <a:ea typeface="宋体"/>
              <a:cs typeface="宋体"/>
            </a:endParaRPr>
          </a:p>
          <a:p>
            <a:pPr marL="0" indent="0">
              <a:buFont typeface="Wingdings" charset="0"/>
              <a:buNone/>
              <a:defRPr/>
            </a:pPr>
            <a:r>
              <a:rPr lang="zh-CN" sz="4400" dirty="0">
                <a:solidFill>
                  <a:schemeClr val="accent1"/>
                </a:solidFill>
                <a:latin typeface="宋体"/>
                <a:ea typeface="宋体"/>
                <a:cs typeface="宋体"/>
              </a:rPr>
              <a:t>2</a:t>
            </a:r>
            <a:r>
              <a:rPr lang="en-US" altLang="zh-CN" sz="4400" dirty="0">
                <a:solidFill>
                  <a:schemeClr val="accent1"/>
                </a:solidFill>
                <a:latin typeface="宋体"/>
                <a:ea typeface="宋体"/>
                <a:cs typeface="宋体"/>
              </a:rPr>
              <a:t>. </a:t>
            </a:r>
            <a:r>
              <a:rPr lang="zh-CN" sz="4400" dirty="0">
                <a:solidFill>
                  <a:schemeClr val="accent1"/>
                </a:solidFill>
                <a:latin typeface="宋体"/>
                <a:ea typeface="宋体"/>
                <a:cs typeface="宋体"/>
              </a:rPr>
              <a:t>遵循学习的认知规律，由学生熟悉的话题引入每个单元的学习主题，然后提供每个单元写作技巧的介绍和范例评析。 </a:t>
            </a:r>
            <a:endParaRPr lang="en-US" altLang="zh-CN" sz="4400" dirty="0">
              <a:solidFill>
                <a:schemeClr val="accent1"/>
              </a:solidFill>
              <a:latin typeface="宋体"/>
              <a:ea typeface="宋体"/>
              <a:cs typeface="宋体"/>
            </a:endParaRPr>
          </a:p>
        </p:txBody>
      </p:sp>
      <p:sp>
        <p:nvSpPr>
          <p:cNvPr id="4" name="页脚占位符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xmlns="" val="3986958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endParaRPr lang="zh-CN" altLang="en-US" dirty="0">
              <a:latin typeface="Garamond" charset="0"/>
              <a:ea typeface="宋体" charset="0"/>
            </a:endParaRPr>
          </a:p>
        </p:txBody>
      </p:sp>
      <p:sp>
        <p:nvSpPr>
          <p:cNvPr id="3" name="内容占位符 2"/>
          <p:cNvSpPr>
            <a:spLocks noGrp="1"/>
          </p:cNvSpPr>
          <p:nvPr>
            <p:ph idx="1"/>
          </p:nvPr>
        </p:nvSpPr>
        <p:spPr>
          <a:xfrm>
            <a:off x="609600" y="1600201"/>
            <a:ext cx="10862733" cy="4530725"/>
          </a:xfrm>
        </p:spPr>
        <p:txBody>
          <a:bodyPr/>
          <a:lstStyle/>
          <a:p>
            <a:pPr marL="0" indent="0">
              <a:buFont typeface="Wingdings" charset="0"/>
              <a:buNone/>
              <a:defRPr/>
            </a:pPr>
            <a:r>
              <a:rPr lang="zh-CN" sz="4800" dirty="0">
                <a:solidFill>
                  <a:srgbClr val="000000"/>
                </a:solidFill>
                <a:latin typeface="Arial" charset="0"/>
                <a:ea typeface="宋体" charset="0"/>
              </a:rPr>
              <a:t>3</a:t>
            </a:r>
            <a:r>
              <a:rPr lang="en-US" altLang="zh-CN" sz="4800" dirty="0">
                <a:solidFill>
                  <a:schemeClr val="accent1"/>
                </a:solidFill>
                <a:latin typeface="Arial" charset="0"/>
                <a:ea typeface="宋体" charset="0"/>
              </a:rPr>
              <a:t>. </a:t>
            </a:r>
            <a:r>
              <a:rPr lang="zh-CN" sz="4800" dirty="0">
                <a:solidFill>
                  <a:schemeClr val="accent1"/>
                </a:solidFill>
                <a:latin typeface="Arial" charset="0"/>
                <a:ea typeface="宋体" charset="0"/>
              </a:rPr>
              <a:t>关注写作过程：从范文赏析，学生自己练习分析课本提供的阅读片段，到思考自己的写作话题或改写已有的阅读片段，最后过渡到完善自己的习作</a:t>
            </a:r>
            <a:r>
              <a:rPr lang="zh-CN" sz="4800" b="1" dirty="0">
                <a:solidFill>
                  <a:schemeClr val="accent1"/>
                </a:solidFill>
                <a:latin typeface="Arial" charset="0"/>
                <a:ea typeface="宋体" charset="0"/>
              </a:rPr>
              <a:t>。</a:t>
            </a:r>
            <a:r>
              <a:rPr lang="zh-CN" sz="4800" dirty="0">
                <a:solidFill>
                  <a:schemeClr val="accent1"/>
                </a:solidFill>
                <a:latin typeface="Arial" charset="0"/>
                <a:ea typeface="宋体" charset="0"/>
              </a:rPr>
              <a:t>  </a:t>
            </a:r>
            <a:endParaRPr lang="zh-CN" altLang="en-US" sz="4800" dirty="0">
              <a:solidFill>
                <a:schemeClr val="accent1"/>
              </a:solidFill>
              <a:latin typeface="Arial" charset="0"/>
              <a:ea typeface="宋体" charset="0"/>
            </a:endParaRPr>
          </a:p>
          <a:p>
            <a:pPr marL="0" indent="0">
              <a:buFont typeface="Wingdings" charset="0"/>
              <a:buNone/>
              <a:defRPr/>
            </a:pPr>
            <a:endParaRPr lang="zh-CN" altLang="en-US" dirty="0">
              <a:latin typeface="Arial" charset="0"/>
              <a:ea typeface="宋体" charset="0"/>
            </a:endParaRPr>
          </a:p>
        </p:txBody>
      </p:sp>
    </p:spTree>
    <p:extLst>
      <p:ext uri="{BB962C8B-B14F-4D97-AF65-F5344CB8AC3E}">
        <p14:creationId xmlns:p14="http://schemas.microsoft.com/office/powerpoint/2010/main" xmlns="" val="20344060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21929" y="699373"/>
            <a:ext cx="11231852" cy="4857732"/>
          </a:xfrm>
        </p:spPr>
        <p:txBody>
          <a:bodyPr>
            <a:normAutofit/>
          </a:bodyPr>
          <a:lstStyle/>
          <a:p>
            <a:pPr marL="0" indent="0">
              <a:lnSpc>
                <a:spcPct val="90000"/>
              </a:lnSpc>
              <a:buFont typeface="Wingdings" charset="0"/>
              <a:buNone/>
              <a:defRPr/>
            </a:pPr>
            <a:r>
              <a:rPr lang="en-US" altLang="zh-CN" sz="4400" dirty="0">
                <a:solidFill>
                  <a:srgbClr val="000000"/>
                </a:solidFill>
                <a:latin typeface="Arial" charset="0"/>
                <a:ea typeface="宋体" charset="0"/>
              </a:rPr>
              <a:t>4.  </a:t>
            </a:r>
            <a:r>
              <a:rPr lang="zh-CN" sz="4400" dirty="0">
                <a:solidFill>
                  <a:srgbClr val="000000"/>
                </a:solidFill>
                <a:latin typeface="Arial" charset="0"/>
                <a:ea typeface="宋体" charset="0"/>
              </a:rPr>
              <a:t>鼓励学生开放思路、同伴合作、不断探索。</a:t>
            </a:r>
            <a:endParaRPr lang="en-US" altLang="zh-CN" sz="4400" dirty="0">
              <a:solidFill>
                <a:srgbClr val="000000"/>
              </a:solidFill>
              <a:latin typeface="Arial" charset="0"/>
              <a:ea typeface="宋体" charset="0"/>
            </a:endParaRPr>
          </a:p>
          <a:p>
            <a:pPr marL="0" indent="0">
              <a:lnSpc>
                <a:spcPct val="90000"/>
              </a:lnSpc>
              <a:buFont typeface="Wingdings" charset="0"/>
              <a:buNone/>
              <a:defRPr/>
            </a:pPr>
            <a:endParaRPr lang="en-US" altLang="zh-CN" sz="4400" dirty="0">
              <a:solidFill>
                <a:srgbClr val="000000"/>
              </a:solidFill>
              <a:latin typeface="Arial" charset="0"/>
              <a:ea typeface="宋体" charset="0"/>
            </a:endParaRPr>
          </a:p>
          <a:p>
            <a:pPr marL="0" indent="0">
              <a:lnSpc>
                <a:spcPct val="90000"/>
              </a:lnSpc>
              <a:buFont typeface="Wingdings" charset="0"/>
              <a:buNone/>
              <a:defRPr/>
            </a:pPr>
            <a:r>
              <a:rPr lang="zh-CN" sz="4400" dirty="0">
                <a:solidFill>
                  <a:srgbClr val="000000"/>
                </a:solidFill>
                <a:latin typeface="Arial" charset="0"/>
                <a:ea typeface="宋体" charset="0"/>
              </a:rPr>
              <a:t>5</a:t>
            </a:r>
            <a:r>
              <a:rPr lang="en-US" altLang="zh-CN" sz="4400" dirty="0">
                <a:solidFill>
                  <a:srgbClr val="000000"/>
                </a:solidFill>
                <a:latin typeface="Arial" charset="0"/>
                <a:ea typeface="宋体" charset="0"/>
              </a:rPr>
              <a:t>. </a:t>
            </a:r>
            <a:r>
              <a:rPr lang="zh-CN" altLang="en-US" sz="4400" dirty="0" smtClean="0">
                <a:solidFill>
                  <a:srgbClr val="000000"/>
                </a:solidFill>
                <a:latin typeface="Arial" charset="0"/>
                <a:ea typeface="宋体" charset="0"/>
              </a:rPr>
              <a:t>阅读</a:t>
            </a:r>
            <a:r>
              <a:rPr lang="zh-CN" sz="4400" dirty="0" smtClean="0">
                <a:solidFill>
                  <a:srgbClr val="000000"/>
                </a:solidFill>
                <a:latin typeface="Arial" charset="0"/>
                <a:ea typeface="宋体" charset="0"/>
              </a:rPr>
              <a:t>篇</a:t>
            </a:r>
            <a:r>
              <a:rPr lang="zh-CN" altLang="en-US" sz="4400" dirty="0" smtClean="0">
                <a:solidFill>
                  <a:srgbClr val="000000"/>
                </a:solidFill>
                <a:latin typeface="Arial" charset="0"/>
                <a:ea typeface="宋体" charset="0"/>
              </a:rPr>
              <a:t>目</a:t>
            </a:r>
            <a:r>
              <a:rPr lang="zh-CN" sz="4400" dirty="0" smtClean="0">
                <a:solidFill>
                  <a:srgbClr val="000000"/>
                </a:solidFill>
                <a:latin typeface="Arial" charset="0"/>
                <a:ea typeface="宋体" charset="0"/>
              </a:rPr>
              <a:t>注</a:t>
            </a:r>
            <a:r>
              <a:rPr lang="zh-CN" sz="4400" dirty="0">
                <a:solidFill>
                  <a:srgbClr val="000000"/>
                </a:solidFill>
                <a:latin typeface="Arial" charset="0"/>
                <a:ea typeface="宋体" charset="0"/>
              </a:rPr>
              <a:t>重趣味性、人文性、易读性、经典性。语言方面既保持真实性（</a:t>
            </a:r>
            <a:r>
              <a:rPr lang="en-US" altLang="zh-CN" sz="4400" dirty="0">
                <a:solidFill>
                  <a:srgbClr val="000000"/>
                </a:solidFill>
                <a:latin typeface="Arial" charset="0"/>
                <a:ea typeface="宋体" charset="0"/>
              </a:rPr>
              <a:t>authenticity</a:t>
            </a:r>
            <a:r>
              <a:rPr lang="zh-CN" altLang="en-US" sz="4400" dirty="0">
                <a:solidFill>
                  <a:srgbClr val="000000"/>
                </a:solidFill>
                <a:latin typeface="Arial" charset="0"/>
                <a:ea typeface="宋体" charset="0"/>
              </a:rPr>
              <a:t>）</a:t>
            </a:r>
            <a:r>
              <a:rPr lang="zh-CN" sz="4400" dirty="0">
                <a:solidFill>
                  <a:srgbClr val="000000"/>
                </a:solidFill>
                <a:latin typeface="Arial" charset="0"/>
                <a:ea typeface="宋体" charset="0"/>
              </a:rPr>
              <a:t>又关注美文性（</a:t>
            </a:r>
            <a:r>
              <a:rPr lang="en-US" altLang="zh-CN" sz="4400" dirty="0">
                <a:solidFill>
                  <a:srgbClr val="000000"/>
                </a:solidFill>
                <a:latin typeface="Arial" charset="0"/>
                <a:ea typeface="宋体" charset="0"/>
              </a:rPr>
              <a:t>well-written</a:t>
            </a:r>
            <a:r>
              <a:rPr lang="zh-CN" sz="4400" dirty="0">
                <a:solidFill>
                  <a:srgbClr val="000000"/>
                </a:solidFill>
                <a:latin typeface="Arial" charset="0"/>
                <a:ea typeface="宋体" charset="0"/>
              </a:rPr>
              <a:t>）</a:t>
            </a:r>
            <a:r>
              <a:rPr lang="zh-CN" sz="4400" dirty="0" smtClean="0">
                <a:solidFill>
                  <a:srgbClr val="000000"/>
                </a:solidFill>
                <a:latin typeface="Arial" charset="0"/>
                <a:ea typeface="宋体" charset="0"/>
              </a:rPr>
              <a:t>。</a:t>
            </a:r>
            <a:endParaRPr lang="zh-CN" altLang="en-US" dirty="0">
              <a:latin typeface="Arial" charset="0"/>
              <a:ea typeface="宋体" charset="0"/>
            </a:endParaRPr>
          </a:p>
        </p:txBody>
      </p:sp>
      <p:sp>
        <p:nvSpPr>
          <p:cNvPr id="4" name="页脚占位符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xmlns="" val="11186165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indent="0">
              <a:buFont typeface="Wingdings" charset="0"/>
              <a:buNone/>
              <a:defRPr/>
            </a:pPr>
            <a:r>
              <a:rPr lang="en-US" altLang="zh-CN" sz="4800" dirty="0">
                <a:solidFill>
                  <a:srgbClr val="000000"/>
                </a:solidFill>
                <a:latin typeface="Arial" charset="0"/>
                <a:ea typeface="宋体" charset="0"/>
              </a:rPr>
              <a:t>6. </a:t>
            </a:r>
            <a:r>
              <a:rPr lang="zh-CN" altLang="en-US" sz="4800" dirty="0" smtClean="0">
                <a:solidFill>
                  <a:srgbClr val="000000"/>
                </a:solidFill>
                <a:latin typeface="Arial" charset="0"/>
                <a:ea typeface="宋体" charset="0"/>
              </a:rPr>
              <a:t>教学中</a:t>
            </a:r>
            <a:r>
              <a:rPr lang="zh-CN" sz="4800" dirty="0" smtClean="0">
                <a:solidFill>
                  <a:srgbClr val="000000"/>
                </a:solidFill>
                <a:latin typeface="Arial" charset="0"/>
                <a:ea typeface="宋体" charset="0"/>
              </a:rPr>
              <a:t>特别注意输入与输</a:t>
            </a:r>
            <a:r>
              <a:rPr lang="zh-CN" sz="4800" dirty="0">
                <a:solidFill>
                  <a:srgbClr val="000000"/>
                </a:solidFill>
                <a:latin typeface="Arial" charset="0"/>
                <a:ea typeface="宋体" charset="0"/>
              </a:rPr>
              <a:t>出的有机搭配</a:t>
            </a:r>
            <a:r>
              <a:rPr lang="zh-CN" altLang="en-US" sz="4800" dirty="0">
                <a:solidFill>
                  <a:srgbClr val="000000"/>
                </a:solidFill>
                <a:latin typeface="Arial" charset="0"/>
                <a:ea typeface="宋体" charset="0"/>
              </a:rPr>
              <a:t>。</a:t>
            </a:r>
            <a:r>
              <a:rPr lang="zh-CN" sz="4800" dirty="0">
                <a:solidFill>
                  <a:srgbClr val="000000"/>
                </a:solidFill>
                <a:latin typeface="Arial" charset="0"/>
                <a:ea typeface="宋体" charset="0"/>
              </a:rPr>
              <a:t>引导学生规范写作，通过写作促进深层阅读，提高学生的人文修养、思辨能力和语言能力（如词汇扩充、修辞技巧的掌握等）。</a:t>
            </a:r>
            <a:endParaRPr lang="en-US" altLang="zh-CN" sz="4800" dirty="0">
              <a:solidFill>
                <a:srgbClr val="000000"/>
              </a:solidFill>
              <a:latin typeface="Arial" charset="0"/>
              <a:ea typeface="宋体" charset="0"/>
            </a:endParaRPr>
          </a:p>
          <a:p>
            <a:pPr marL="0" indent="0">
              <a:buFont typeface="Wingdings" charset="0"/>
              <a:buNone/>
              <a:defRPr/>
            </a:pPr>
            <a:endParaRPr lang="zh-CN" altLang="en-US" dirty="0">
              <a:latin typeface="Arial" charset="0"/>
              <a:ea typeface="宋体" charset="0"/>
            </a:endParaRPr>
          </a:p>
        </p:txBody>
      </p:sp>
      <p:sp>
        <p:nvSpPr>
          <p:cNvPr id="4" name="标题 3"/>
          <p:cNvSpPr>
            <a:spLocks noGrp="1"/>
          </p:cNvSpPr>
          <p:nvPr>
            <p:ph type="title"/>
          </p:nvPr>
        </p:nvSpPr>
        <p:spPr/>
        <p:txBody>
          <a:bodyPr/>
          <a:lstStyle/>
          <a:p>
            <a:endParaRPr kumimoji="1" lang="zh-CN" altLang="en-US" dirty="0"/>
          </a:p>
        </p:txBody>
      </p:sp>
    </p:spTree>
    <p:extLst>
      <p:ext uri="{BB962C8B-B14F-4D97-AF65-F5344CB8AC3E}">
        <p14:creationId xmlns:p14="http://schemas.microsoft.com/office/powerpoint/2010/main" xmlns="" val="38160199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Oval 9"/>
          <p:cNvSpPr>
            <a:spLocks noChangeArrowheads="1"/>
          </p:cNvSpPr>
          <p:nvPr/>
        </p:nvSpPr>
        <p:spPr bwMode="auto">
          <a:xfrm>
            <a:off x="3503084" y="981075"/>
            <a:ext cx="4673600" cy="3048000"/>
          </a:xfrm>
          <a:prstGeom prst="ellipse">
            <a:avLst/>
          </a:prstGeom>
          <a:solidFill>
            <a:srgbClr val="FFFFFF"/>
          </a:solidFill>
          <a:ln w="28575">
            <a:solidFill>
              <a:srgbClr val="000000"/>
            </a:solidFill>
            <a:round/>
            <a:headEnd/>
            <a:tailEnd/>
          </a:ln>
        </p:spPr>
        <p:txBody>
          <a:bodyPr/>
          <a:lstStyle/>
          <a:p>
            <a:endParaRPr lang="zh-CN" altLang="en-US"/>
          </a:p>
        </p:txBody>
      </p:sp>
      <p:sp>
        <p:nvSpPr>
          <p:cNvPr id="34818" name="Text Box 8"/>
          <p:cNvSpPr txBox="1">
            <a:spLocks noChangeArrowheads="1"/>
          </p:cNvSpPr>
          <p:nvPr/>
        </p:nvSpPr>
        <p:spPr bwMode="auto">
          <a:xfrm>
            <a:off x="4656667" y="1196975"/>
            <a:ext cx="2495551" cy="719138"/>
          </a:xfrm>
          <a:prstGeom prst="rect">
            <a:avLst/>
          </a:prstGeom>
          <a:solidFill>
            <a:srgbClr val="FFFFFF"/>
          </a:solidFill>
          <a:ln w="9525">
            <a:solidFill>
              <a:srgbClr val="000000"/>
            </a:solidFill>
            <a:miter lim="800000"/>
            <a:headEnd/>
            <a:tailEnd/>
          </a:ln>
        </p:spPr>
        <p:txBody>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defRPr kumimoji="1" sz="2400">
                <a:solidFill>
                  <a:schemeClr val="tx1"/>
                </a:solidFill>
                <a:latin typeface="Arial" charset="0"/>
                <a:ea typeface="宋体" charset="0"/>
              </a:defRPr>
            </a:lvl6pPr>
            <a:lvl7pPr marL="2971800" indent="-228600" fontAlgn="base">
              <a:spcBef>
                <a:spcPct val="0"/>
              </a:spcBef>
              <a:spcAft>
                <a:spcPct val="0"/>
              </a:spcAft>
              <a:defRPr kumimoji="1" sz="2400">
                <a:solidFill>
                  <a:schemeClr val="tx1"/>
                </a:solidFill>
                <a:latin typeface="Arial" charset="0"/>
                <a:ea typeface="宋体" charset="0"/>
              </a:defRPr>
            </a:lvl7pPr>
            <a:lvl8pPr marL="3429000" indent="-228600" fontAlgn="base">
              <a:spcBef>
                <a:spcPct val="0"/>
              </a:spcBef>
              <a:spcAft>
                <a:spcPct val="0"/>
              </a:spcAft>
              <a:defRPr kumimoji="1" sz="2400">
                <a:solidFill>
                  <a:schemeClr val="tx1"/>
                </a:solidFill>
                <a:latin typeface="Arial" charset="0"/>
                <a:ea typeface="宋体" charset="0"/>
              </a:defRPr>
            </a:lvl8pPr>
            <a:lvl9pPr marL="3886200" indent="-228600" fontAlgn="base">
              <a:spcBef>
                <a:spcPct val="0"/>
              </a:spcBef>
              <a:spcAft>
                <a:spcPct val="0"/>
              </a:spcAft>
              <a:defRPr kumimoji="1" sz="2400">
                <a:solidFill>
                  <a:schemeClr val="tx1"/>
                </a:solidFill>
                <a:latin typeface="Arial" charset="0"/>
                <a:ea typeface="宋体" charset="0"/>
              </a:defRPr>
            </a:lvl9pPr>
          </a:lstStyle>
          <a:p>
            <a:pPr eaLnBrk="0" hangingPunct="0"/>
            <a:r>
              <a:rPr kumimoji="0" lang="zh-CN" altLang="en-US" sz="3600" dirty="0">
                <a:solidFill>
                  <a:srgbClr val="000000"/>
                </a:solidFill>
              </a:rPr>
              <a:t>师生互动</a:t>
            </a:r>
            <a:endParaRPr kumimoji="0" lang="en-US" sz="3600" dirty="0">
              <a:solidFill>
                <a:srgbClr val="000000"/>
              </a:solidFill>
            </a:endParaRPr>
          </a:p>
        </p:txBody>
      </p:sp>
      <p:sp>
        <p:nvSpPr>
          <p:cNvPr id="34819" name="Line 7"/>
          <p:cNvSpPr>
            <a:spLocks noChangeShapeType="1"/>
          </p:cNvSpPr>
          <p:nvPr/>
        </p:nvSpPr>
        <p:spPr bwMode="auto">
          <a:xfrm flipH="1">
            <a:off x="4900084" y="1954213"/>
            <a:ext cx="609600" cy="639762"/>
          </a:xfrm>
          <a:prstGeom prst="line">
            <a:avLst/>
          </a:prstGeom>
          <a:noFill/>
          <a:ln w="38100">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zh-CN" altLang="en-US"/>
          </a:p>
        </p:txBody>
      </p:sp>
      <p:sp>
        <p:nvSpPr>
          <p:cNvPr id="34820" name="Line 6"/>
          <p:cNvSpPr>
            <a:spLocks noChangeShapeType="1"/>
          </p:cNvSpPr>
          <p:nvPr/>
        </p:nvSpPr>
        <p:spPr bwMode="auto">
          <a:xfrm>
            <a:off x="6043084" y="1954213"/>
            <a:ext cx="732367" cy="639762"/>
          </a:xfrm>
          <a:prstGeom prst="line">
            <a:avLst/>
          </a:prstGeom>
          <a:noFill/>
          <a:ln w="38100">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zh-CN" altLang="en-US"/>
          </a:p>
        </p:txBody>
      </p:sp>
      <p:sp>
        <p:nvSpPr>
          <p:cNvPr id="34821" name="Text Box 5"/>
          <p:cNvSpPr txBox="1">
            <a:spLocks noChangeArrowheads="1"/>
          </p:cNvSpPr>
          <p:nvPr/>
        </p:nvSpPr>
        <p:spPr bwMode="auto">
          <a:xfrm>
            <a:off x="3677293" y="2629545"/>
            <a:ext cx="1737784" cy="571500"/>
          </a:xfrm>
          <a:prstGeom prst="rect">
            <a:avLst/>
          </a:prstGeom>
          <a:solidFill>
            <a:srgbClr val="FFFFFF"/>
          </a:solidFill>
          <a:ln w="9525">
            <a:solidFill>
              <a:srgbClr val="000000"/>
            </a:solidFill>
            <a:miter lim="800000"/>
            <a:headEnd/>
            <a:tailEnd/>
          </a:ln>
        </p:spPr>
        <p:txBody>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defRPr kumimoji="1" sz="2400">
                <a:solidFill>
                  <a:schemeClr val="tx1"/>
                </a:solidFill>
                <a:latin typeface="Arial" charset="0"/>
                <a:ea typeface="宋体" charset="0"/>
              </a:defRPr>
            </a:lvl6pPr>
            <a:lvl7pPr marL="2971800" indent="-228600" fontAlgn="base">
              <a:spcBef>
                <a:spcPct val="0"/>
              </a:spcBef>
              <a:spcAft>
                <a:spcPct val="0"/>
              </a:spcAft>
              <a:defRPr kumimoji="1" sz="2400">
                <a:solidFill>
                  <a:schemeClr val="tx1"/>
                </a:solidFill>
                <a:latin typeface="Arial" charset="0"/>
                <a:ea typeface="宋体" charset="0"/>
              </a:defRPr>
            </a:lvl7pPr>
            <a:lvl8pPr marL="3429000" indent="-228600" fontAlgn="base">
              <a:spcBef>
                <a:spcPct val="0"/>
              </a:spcBef>
              <a:spcAft>
                <a:spcPct val="0"/>
              </a:spcAft>
              <a:defRPr kumimoji="1" sz="2400">
                <a:solidFill>
                  <a:schemeClr val="tx1"/>
                </a:solidFill>
                <a:latin typeface="Arial" charset="0"/>
                <a:ea typeface="宋体" charset="0"/>
              </a:defRPr>
            </a:lvl8pPr>
            <a:lvl9pPr marL="3886200" indent="-228600" fontAlgn="base">
              <a:spcBef>
                <a:spcPct val="0"/>
              </a:spcBef>
              <a:spcAft>
                <a:spcPct val="0"/>
              </a:spcAft>
              <a:defRPr kumimoji="1" sz="2400">
                <a:solidFill>
                  <a:schemeClr val="tx1"/>
                </a:solidFill>
                <a:latin typeface="Arial" charset="0"/>
                <a:ea typeface="宋体" charset="0"/>
              </a:defRPr>
            </a:lvl9pPr>
          </a:lstStyle>
          <a:p>
            <a:r>
              <a:rPr kumimoji="0" lang="en-US" altLang="zh-CN" sz="1000" b="1" dirty="0">
                <a:cs typeface="Times New Roman" charset="0"/>
              </a:rPr>
              <a:t> </a:t>
            </a:r>
            <a:r>
              <a:rPr kumimoji="0" lang="en-US" altLang="zh-CN" sz="4000" b="1" dirty="0">
                <a:solidFill>
                  <a:srgbClr val="000000"/>
                </a:solidFill>
                <a:cs typeface="Times New Roman" charset="0"/>
              </a:rPr>
              <a:t> </a:t>
            </a:r>
            <a:r>
              <a:rPr kumimoji="0" lang="zh-CN" altLang="en-US" sz="4000" b="1" dirty="0">
                <a:solidFill>
                  <a:srgbClr val="000000"/>
                </a:solidFill>
                <a:cs typeface="Times New Roman" charset="0"/>
              </a:rPr>
              <a:t>参与</a:t>
            </a:r>
            <a:endParaRPr kumimoji="0" lang="en-US" altLang="zh-CN" sz="4000" dirty="0">
              <a:solidFill>
                <a:srgbClr val="000000"/>
              </a:solidFill>
            </a:endParaRPr>
          </a:p>
        </p:txBody>
      </p:sp>
      <p:sp>
        <p:nvSpPr>
          <p:cNvPr id="34822" name="Text Box 4"/>
          <p:cNvSpPr txBox="1">
            <a:spLocks noChangeArrowheads="1"/>
          </p:cNvSpPr>
          <p:nvPr/>
        </p:nvSpPr>
        <p:spPr bwMode="auto">
          <a:xfrm>
            <a:off x="6271685" y="2590800"/>
            <a:ext cx="1551516" cy="742950"/>
          </a:xfrm>
          <a:prstGeom prst="rect">
            <a:avLst/>
          </a:prstGeom>
          <a:solidFill>
            <a:srgbClr val="FFFFFF"/>
          </a:solidFill>
          <a:ln w="9525">
            <a:solidFill>
              <a:srgbClr val="000000"/>
            </a:solidFill>
            <a:miter lim="800000"/>
            <a:headEnd/>
            <a:tailEnd/>
          </a:ln>
        </p:spPr>
        <p:txBody>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defRPr kumimoji="1" sz="2400">
                <a:solidFill>
                  <a:schemeClr val="tx1"/>
                </a:solidFill>
                <a:latin typeface="Arial" charset="0"/>
                <a:ea typeface="宋体" charset="0"/>
              </a:defRPr>
            </a:lvl6pPr>
            <a:lvl7pPr marL="2971800" indent="-228600" fontAlgn="base">
              <a:spcBef>
                <a:spcPct val="0"/>
              </a:spcBef>
              <a:spcAft>
                <a:spcPct val="0"/>
              </a:spcAft>
              <a:defRPr kumimoji="1" sz="2400">
                <a:solidFill>
                  <a:schemeClr val="tx1"/>
                </a:solidFill>
                <a:latin typeface="Arial" charset="0"/>
                <a:ea typeface="宋体" charset="0"/>
              </a:defRPr>
            </a:lvl7pPr>
            <a:lvl8pPr marL="3429000" indent="-228600" fontAlgn="base">
              <a:spcBef>
                <a:spcPct val="0"/>
              </a:spcBef>
              <a:spcAft>
                <a:spcPct val="0"/>
              </a:spcAft>
              <a:defRPr kumimoji="1" sz="2400">
                <a:solidFill>
                  <a:schemeClr val="tx1"/>
                </a:solidFill>
                <a:latin typeface="Arial" charset="0"/>
                <a:ea typeface="宋体" charset="0"/>
              </a:defRPr>
            </a:lvl8pPr>
            <a:lvl9pPr marL="3886200" indent="-228600" fontAlgn="base">
              <a:spcBef>
                <a:spcPct val="0"/>
              </a:spcBef>
              <a:spcAft>
                <a:spcPct val="0"/>
              </a:spcAft>
              <a:defRPr kumimoji="1" sz="2400">
                <a:solidFill>
                  <a:schemeClr val="tx1"/>
                </a:solidFill>
                <a:latin typeface="Arial" charset="0"/>
                <a:ea typeface="宋体" charset="0"/>
              </a:defRPr>
            </a:lvl9pPr>
          </a:lstStyle>
          <a:p>
            <a:pPr eaLnBrk="0" hangingPunct="0"/>
            <a:r>
              <a:rPr kumimoji="0" lang="zh-CN" altLang="en-US" sz="3600" dirty="0">
                <a:solidFill>
                  <a:srgbClr val="000000"/>
                </a:solidFill>
              </a:rPr>
              <a:t>投入</a:t>
            </a:r>
            <a:endParaRPr kumimoji="0" lang="en-US" altLang="zh-CN" sz="3600" dirty="0">
              <a:solidFill>
                <a:srgbClr val="000000"/>
              </a:solidFill>
            </a:endParaRPr>
          </a:p>
        </p:txBody>
      </p:sp>
      <p:sp>
        <p:nvSpPr>
          <p:cNvPr id="34823" name="Line 3"/>
          <p:cNvSpPr>
            <a:spLocks noChangeShapeType="1"/>
          </p:cNvSpPr>
          <p:nvPr/>
        </p:nvSpPr>
        <p:spPr bwMode="auto">
          <a:xfrm flipH="1">
            <a:off x="5509684" y="2882900"/>
            <a:ext cx="609600" cy="0"/>
          </a:xfrm>
          <a:prstGeom prst="line">
            <a:avLst/>
          </a:prstGeom>
          <a:noFill/>
          <a:ln w="28575">
            <a:solidFill>
              <a:srgbClr val="000000"/>
            </a:solidFill>
            <a:round/>
            <a:headEnd type="arrow" w="med" len="sm"/>
            <a:tailEnd type="arrow" w="med" len="sm"/>
          </a:ln>
          <a:extLst>
            <a:ext uri="{909E8E84-426E-40dd-AFC4-6F175D3DCCD1}">
              <a14:hiddenFill xmlns:a14="http://schemas.microsoft.com/office/drawing/2010/main" xmlns="">
                <a:noFill/>
              </a14:hiddenFill>
            </a:ext>
          </a:extLst>
        </p:spPr>
        <p:txBody>
          <a:bodyPr/>
          <a:lstStyle/>
          <a:p>
            <a:endParaRPr lang="zh-CN" altLang="en-US"/>
          </a:p>
        </p:txBody>
      </p:sp>
      <p:sp>
        <p:nvSpPr>
          <p:cNvPr id="40972" name="Rectangle 12"/>
          <p:cNvSpPr>
            <a:spLocks noChangeArrowheads="1"/>
          </p:cNvSpPr>
          <p:nvPr/>
        </p:nvSpPr>
        <p:spPr bwMode="auto">
          <a:xfrm>
            <a:off x="2201147" y="0"/>
            <a:ext cx="7620000" cy="9848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defRPr/>
            </a:pPr>
            <a:r>
              <a:rPr lang="zh-CN" altLang="en-US" sz="4000" dirty="0">
                <a:solidFill>
                  <a:srgbClr val="000000"/>
                </a:solidFill>
                <a:cs typeface="Times New Roman" charset="0"/>
              </a:rPr>
              <a:t>学生学术语言能力的发展</a:t>
            </a:r>
            <a:r>
              <a:rPr lang="en-US" sz="4000" dirty="0">
                <a:solidFill>
                  <a:srgbClr val="000000"/>
                </a:solidFill>
                <a:cs typeface="Times New Roman" charset="0"/>
              </a:rPr>
              <a:t> </a:t>
            </a:r>
          </a:p>
          <a:p>
            <a:pPr eaLnBrk="0" hangingPunct="0">
              <a:defRPr/>
            </a:pPr>
            <a:endParaRPr lang="en-US" dirty="0">
              <a:cs typeface="+mn-cs"/>
            </a:endParaRPr>
          </a:p>
        </p:txBody>
      </p:sp>
      <p:sp>
        <p:nvSpPr>
          <p:cNvPr id="40978" name="Rectangle 18"/>
          <p:cNvSpPr>
            <a:spLocks noChangeArrowheads="1"/>
          </p:cNvSpPr>
          <p:nvPr/>
        </p:nvSpPr>
        <p:spPr bwMode="auto">
          <a:xfrm>
            <a:off x="1676400" y="5311776"/>
            <a:ext cx="12192000" cy="286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indent="-228600">
              <a:tabLst>
                <a:tab pos="457200" algn="r"/>
                <a:tab pos="2743200" algn="ctr"/>
                <a:tab pos="5486400" algn="r"/>
              </a:tabLst>
              <a:defRPr/>
            </a:pPr>
            <a:r>
              <a:rPr lang="en-US" sz="1400">
                <a:cs typeface="+mn-cs"/>
              </a:rPr>
              <a:t> </a:t>
            </a:r>
            <a:endParaRPr lang="en-CA" altLang="zh-CN">
              <a:cs typeface="+mn-cs"/>
            </a:endParaRPr>
          </a:p>
          <a:p>
            <a:pPr indent="-228600" eaLnBrk="0" hangingPunct="0">
              <a:tabLst>
                <a:tab pos="457200" algn="r"/>
                <a:tab pos="2743200" algn="ctr"/>
                <a:tab pos="5486400" algn="r"/>
              </a:tabLst>
              <a:defRPr/>
            </a:pPr>
            <a:r>
              <a:rPr lang="en-US" sz="1200">
                <a:cs typeface="Times New Roman" charset="0"/>
              </a:rPr>
              <a:t> </a:t>
            </a:r>
          </a:p>
          <a:p>
            <a:pPr indent="-228600" eaLnBrk="0" hangingPunct="0">
              <a:tabLst>
                <a:tab pos="457200" algn="r"/>
                <a:tab pos="2743200" algn="ctr"/>
                <a:tab pos="5486400" algn="r"/>
              </a:tabLst>
              <a:defRPr/>
            </a:pPr>
            <a:r>
              <a:rPr lang="en-US" sz="1200">
                <a:cs typeface="Times New Roman" charset="0"/>
              </a:rPr>
              <a:t> </a:t>
            </a:r>
          </a:p>
          <a:p>
            <a:pPr indent="-228600" eaLnBrk="0" hangingPunct="0">
              <a:tabLst>
                <a:tab pos="457200" algn="r"/>
                <a:tab pos="2743200" algn="ctr"/>
                <a:tab pos="5486400" algn="r"/>
              </a:tabLst>
              <a:defRPr/>
            </a:pPr>
            <a:r>
              <a:rPr lang="en-US" sz="1200">
                <a:cs typeface="Times New Roman" charset="0"/>
              </a:rPr>
              <a:t> </a:t>
            </a:r>
          </a:p>
          <a:p>
            <a:pPr indent="-228600" eaLnBrk="0" hangingPunct="0">
              <a:tabLst>
                <a:tab pos="457200" algn="r"/>
                <a:tab pos="2743200" algn="ctr"/>
                <a:tab pos="5486400" algn="r"/>
              </a:tabLst>
              <a:defRPr/>
            </a:pPr>
            <a:endParaRPr lang="en-US" sz="1200">
              <a:cs typeface="Times New Roman" charset="0"/>
            </a:endParaRPr>
          </a:p>
          <a:p>
            <a:pPr indent="-228600" eaLnBrk="0" hangingPunct="0">
              <a:tabLst>
                <a:tab pos="457200" algn="r"/>
                <a:tab pos="2743200" algn="ctr"/>
                <a:tab pos="5486400" algn="r"/>
              </a:tabLst>
              <a:defRPr/>
            </a:pPr>
            <a:r>
              <a:rPr lang="en-US" sz="1200">
                <a:cs typeface="Times New Roman" charset="0"/>
              </a:rPr>
              <a:t> </a:t>
            </a:r>
          </a:p>
          <a:p>
            <a:pPr indent="-228600" eaLnBrk="0" hangingPunct="0">
              <a:tabLst>
                <a:tab pos="457200" algn="r"/>
                <a:tab pos="2743200" algn="ctr"/>
                <a:tab pos="5486400" algn="r"/>
              </a:tabLst>
              <a:defRPr/>
            </a:pPr>
            <a:r>
              <a:rPr lang="en-US" sz="1200">
                <a:cs typeface="Times New Roman" charset="0"/>
              </a:rPr>
              <a:t> </a:t>
            </a:r>
          </a:p>
          <a:p>
            <a:pPr indent="-228600" eaLnBrk="0" hangingPunct="0">
              <a:tabLst>
                <a:tab pos="457200" algn="r"/>
                <a:tab pos="2743200" algn="ctr"/>
                <a:tab pos="5486400" algn="r"/>
              </a:tabLst>
              <a:defRPr/>
            </a:pPr>
            <a:r>
              <a:rPr lang="en-US" sz="1200">
                <a:cs typeface="Times New Roman" charset="0"/>
              </a:rPr>
              <a:t> </a:t>
            </a:r>
          </a:p>
          <a:p>
            <a:pPr indent="-228600" eaLnBrk="0" hangingPunct="0">
              <a:tabLst>
                <a:tab pos="457200" algn="r"/>
                <a:tab pos="2743200" algn="ctr"/>
                <a:tab pos="5486400" algn="r"/>
              </a:tabLst>
              <a:defRPr/>
            </a:pPr>
            <a:r>
              <a:rPr lang="en-US" sz="1200">
                <a:cs typeface="Times New Roman" charset="0"/>
              </a:rPr>
              <a:t> </a:t>
            </a:r>
          </a:p>
          <a:p>
            <a:pPr indent="-228600" eaLnBrk="0" hangingPunct="0">
              <a:tabLst>
                <a:tab pos="457200" algn="r"/>
                <a:tab pos="2743200" algn="ctr"/>
                <a:tab pos="5486400" algn="r"/>
              </a:tabLst>
              <a:defRPr/>
            </a:pPr>
            <a:r>
              <a:rPr lang="en-US" sz="1200">
                <a:cs typeface="Times New Roman" charset="0"/>
              </a:rPr>
              <a:t> </a:t>
            </a:r>
          </a:p>
          <a:p>
            <a:pPr indent="-228600" eaLnBrk="0" hangingPunct="0">
              <a:tabLst>
                <a:tab pos="457200" algn="r"/>
                <a:tab pos="2743200" algn="ctr"/>
                <a:tab pos="5486400" algn="r"/>
              </a:tabLst>
              <a:defRPr/>
            </a:pPr>
            <a:r>
              <a:rPr lang="en-US" sz="1200">
                <a:cs typeface="Times New Roman" charset="0"/>
              </a:rPr>
              <a:t> </a:t>
            </a:r>
          </a:p>
          <a:p>
            <a:pPr indent="-228600" eaLnBrk="0" hangingPunct="0">
              <a:tabLst>
                <a:tab pos="457200" algn="r"/>
                <a:tab pos="2743200" algn="ctr"/>
                <a:tab pos="5486400" algn="r"/>
              </a:tabLst>
              <a:defRPr/>
            </a:pPr>
            <a:r>
              <a:rPr lang="en-US" sz="1200">
                <a:cs typeface="Times New Roman" charset="0"/>
              </a:rPr>
              <a:t> </a:t>
            </a:r>
          </a:p>
          <a:p>
            <a:pPr indent="-228600" eaLnBrk="0" hangingPunct="0">
              <a:tabLst>
                <a:tab pos="457200" algn="r"/>
                <a:tab pos="2743200" algn="ctr"/>
                <a:tab pos="5486400" algn="r"/>
              </a:tabLst>
              <a:defRPr/>
            </a:pPr>
            <a:r>
              <a:rPr lang="en-US" sz="1200">
                <a:cs typeface="Times New Roman" charset="0"/>
              </a:rPr>
              <a:t> </a:t>
            </a:r>
          </a:p>
          <a:p>
            <a:pPr indent="-228600" eaLnBrk="0" hangingPunct="0">
              <a:tabLst>
                <a:tab pos="457200" algn="r"/>
                <a:tab pos="2743200" algn="ctr"/>
                <a:tab pos="5486400" algn="r"/>
              </a:tabLst>
              <a:defRPr/>
            </a:pPr>
            <a:endParaRPr lang="en-US">
              <a:cs typeface="+mn-cs"/>
            </a:endParaRPr>
          </a:p>
        </p:txBody>
      </p:sp>
      <p:sp>
        <p:nvSpPr>
          <p:cNvPr id="34826" name="Text Box 19"/>
          <p:cNvSpPr txBox="1">
            <a:spLocks noChangeArrowheads="1"/>
          </p:cNvSpPr>
          <p:nvPr/>
        </p:nvSpPr>
        <p:spPr bwMode="auto">
          <a:xfrm>
            <a:off x="239185" y="1905001"/>
            <a:ext cx="2976033" cy="1668463"/>
          </a:xfrm>
          <a:prstGeom prst="rect">
            <a:avLst/>
          </a:prstGeom>
          <a:solidFill>
            <a:srgbClr val="FFFFFF"/>
          </a:solidFill>
          <a:ln w="9525">
            <a:solidFill>
              <a:srgbClr val="000000"/>
            </a:solidFill>
            <a:miter lim="800000"/>
            <a:headEnd/>
            <a:tailEnd/>
          </a:ln>
        </p:spPr>
        <p:txBody>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defRPr kumimoji="1" sz="2400">
                <a:solidFill>
                  <a:schemeClr val="tx1"/>
                </a:solidFill>
                <a:latin typeface="Arial" charset="0"/>
                <a:ea typeface="宋体" charset="0"/>
              </a:defRPr>
            </a:lvl6pPr>
            <a:lvl7pPr marL="2971800" indent="-228600" fontAlgn="base">
              <a:spcBef>
                <a:spcPct val="0"/>
              </a:spcBef>
              <a:spcAft>
                <a:spcPct val="0"/>
              </a:spcAft>
              <a:defRPr kumimoji="1" sz="2400">
                <a:solidFill>
                  <a:schemeClr val="tx1"/>
                </a:solidFill>
                <a:latin typeface="Arial" charset="0"/>
                <a:ea typeface="宋体" charset="0"/>
              </a:defRPr>
            </a:lvl7pPr>
            <a:lvl8pPr marL="3429000" indent="-228600" fontAlgn="base">
              <a:spcBef>
                <a:spcPct val="0"/>
              </a:spcBef>
              <a:spcAft>
                <a:spcPct val="0"/>
              </a:spcAft>
              <a:defRPr kumimoji="1" sz="2400">
                <a:solidFill>
                  <a:schemeClr val="tx1"/>
                </a:solidFill>
                <a:latin typeface="Arial" charset="0"/>
                <a:ea typeface="宋体" charset="0"/>
              </a:defRPr>
            </a:lvl8pPr>
            <a:lvl9pPr marL="3886200" indent="-228600" fontAlgn="base">
              <a:spcBef>
                <a:spcPct val="0"/>
              </a:spcBef>
              <a:spcAft>
                <a:spcPct val="0"/>
              </a:spcAft>
              <a:defRPr kumimoji="1" sz="2400">
                <a:solidFill>
                  <a:schemeClr val="tx1"/>
                </a:solidFill>
                <a:latin typeface="Arial" charset="0"/>
                <a:ea typeface="宋体" charset="0"/>
              </a:defRPr>
            </a:lvl9pPr>
          </a:lstStyle>
          <a:p>
            <a:pPr eaLnBrk="0" hangingPunct="0"/>
            <a:r>
              <a:rPr kumimoji="0" lang="zh-CN" altLang="en-US" sz="4400" b="1" dirty="0">
                <a:solidFill>
                  <a:srgbClr val="000000"/>
                </a:solidFill>
              </a:rPr>
              <a:t>关注</a:t>
            </a:r>
            <a:r>
              <a:rPr kumimoji="0" lang="zh-CN" altLang="en-US" sz="4400" b="1" dirty="0">
                <a:solidFill>
                  <a:srgbClr val="FF0000"/>
                </a:solidFill>
              </a:rPr>
              <a:t>意义</a:t>
            </a:r>
            <a:endParaRPr kumimoji="0" lang="en-US" altLang="zh-CN" sz="4400" b="1" dirty="0">
              <a:solidFill>
                <a:srgbClr val="FF0000"/>
              </a:solidFill>
            </a:endParaRPr>
          </a:p>
          <a:p>
            <a:pPr eaLnBrk="0" hangingPunct="0">
              <a:buFont typeface="Symbol" charset="0"/>
              <a:buChar char="·"/>
            </a:pPr>
            <a:r>
              <a:rPr kumimoji="0" lang="zh-CN" altLang="en-US" sz="3200" b="1" dirty="0">
                <a:solidFill>
                  <a:srgbClr val="000000"/>
                </a:solidFill>
              </a:rPr>
              <a:t>使输入可理解</a:t>
            </a:r>
            <a:endParaRPr kumimoji="0" lang="en-US" altLang="zh-CN" sz="3200" b="1" dirty="0">
              <a:solidFill>
                <a:srgbClr val="000000"/>
              </a:solidFill>
            </a:endParaRPr>
          </a:p>
          <a:p>
            <a:pPr eaLnBrk="0" hangingPunct="0">
              <a:buFont typeface="Symbol" charset="0"/>
              <a:buChar char="·"/>
            </a:pPr>
            <a:r>
              <a:rPr kumimoji="0" lang="zh-CN" altLang="en-US" sz="3200" b="1" dirty="0">
                <a:solidFill>
                  <a:srgbClr val="000000"/>
                </a:solidFill>
              </a:rPr>
              <a:t>培养学生批判性语文能力</a:t>
            </a:r>
            <a:endParaRPr kumimoji="0" lang="en-US" sz="3200" b="1" dirty="0">
              <a:solidFill>
                <a:srgbClr val="000000"/>
              </a:solidFill>
            </a:endParaRPr>
          </a:p>
        </p:txBody>
      </p:sp>
      <p:sp>
        <p:nvSpPr>
          <p:cNvPr id="34827" name="Text Box 20"/>
          <p:cNvSpPr txBox="1">
            <a:spLocks noChangeArrowheads="1"/>
          </p:cNvSpPr>
          <p:nvPr/>
        </p:nvSpPr>
        <p:spPr bwMode="auto">
          <a:xfrm>
            <a:off x="4176184" y="4149725"/>
            <a:ext cx="3680883" cy="1906588"/>
          </a:xfrm>
          <a:prstGeom prst="rect">
            <a:avLst/>
          </a:prstGeom>
          <a:solidFill>
            <a:srgbClr val="FFFFFF"/>
          </a:solidFill>
          <a:ln w="9525">
            <a:solidFill>
              <a:srgbClr val="000000"/>
            </a:solidFill>
            <a:miter lim="800000"/>
            <a:headEnd/>
            <a:tailEnd/>
          </a:ln>
        </p:spPr>
        <p:txBody>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defRPr kumimoji="1" sz="2400">
                <a:solidFill>
                  <a:schemeClr val="tx1"/>
                </a:solidFill>
                <a:latin typeface="Arial" charset="0"/>
                <a:ea typeface="宋体" charset="0"/>
              </a:defRPr>
            </a:lvl6pPr>
            <a:lvl7pPr marL="2971800" indent="-228600" fontAlgn="base">
              <a:spcBef>
                <a:spcPct val="0"/>
              </a:spcBef>
              <a:spcAft>
                <a:spcPct val="0"/>
              </a:spcAft>
              <a:defRPr kumimoji="1" sz="2400">
                <a:solidFill>
                  <a:schemeClr val="tx1"/>
                </a:solidFill>
                <a:latin typeface="Arial" charset="0"/>
                <a:ea typeface="宋体" charset="0"/>
              </a:defRPr>
            </a:lvl7pPr>
            <a:lvl8pPr marL="3429000" indent="-228600" fontAlgn="base">
              <a:spcBef>
                <a:spcPct val="0"/>
              </a:spcBef>
              <a:spcAft>
                <a:spcPct val="0"/>
              </a:spcAft>
              <a:defRPr kumimoji="1" sz="2400">
                <a:solidFill>
                  <a:schemeClr val="tx1"/>
                </a:solidFill>
                <a:latin typeface="Arial" charset="0"/>
                <a:ea typeface="宋体" charset="0"/>
              </a:defRPr>
            </a:lvl8pPr>
            <a:lvl9pPr marL="3886200" indent="-228600" fontAlgn="base">
              <a:spcBef>
                <a:spcPct val="0"/>
              </a:spcBef>
              <a:spcAft>
                <a:spcPct val="0"/>
              </a:spcAft>
              <a:defRPr kumimoji="1" sz="2400">
                <a:solidFill>
                  <a:schemeClr val="tx1"/>
                </a:solidFill>
                <a:latin typeface="Arial" charset="0"/>
                <a:ea typeface="宋体" charset="0"/>
              </a:defRPr>
            </a:lvl9pPr>
          </a:lstStyle>
          <a:p>
            <a:pPr eaLnBrk="0" hangingPunct="0"/>
            <a:r>
              <a:rPr kumimoji="0" lang="zh-CN" altLang="en-US" sz="4000" b="1" dirty="0">
                <a:solidFill>
                  <a:srgbClr val="000000"/>
                </a:solidFill>
              </a:rPr>
              <a:t>关注</a:t>
            </a:r>
            <a:r>
              <a:rPr kumimoji="0" lang="zh-CN" altLang="en-US" sz="4000" b="1" dirty="0">
                <a:solidFill>
                  <a:srgbClr val="FF0000"/>
                </a:solidFill>
              </a:rPr>
              <a:t>使用</a:t>
            </a:r>
            <a:endParaRPr kumimoji="0" lang="en-US" altLang="zh-CN" sz="4000" b="1" dirty="0">
              <a:solidFill>
                <a:srgbClr val="FF0000"/>
              </a:solidFill>
            </a:endParaRPr>
          </a:p>
          <a:p>
            <a:pPr eaLnBrk="0" hangingPunct="0"/>
            <a:endParaRPr kumimoji="0" lang="en-US" altLang="zh-CN" sz="1400" dirty="0"/>
          </a:p>
          <a:p>
            <a:pPr eaLnBrk="0" hangingPunct="0"/>
            <a:r>
              <a:rPr kumimoji="0" lang="zh-CN" altLang="en-US" sz="3200" b="1" dirty="0">
                <a:solidFill>
                  <a:srgbClr val="000000"/>
                </a:solidFill>
              </a:rPr>
              <a:t>用语言生成新的知识／创作／应对社会现实</a:t>
            </a:r>
            <a:endParaRPr kumimoji="0" lang="en-US" altLang="zh-CN" sz="3200" b="1" dirty="0">
              <a:solidFill>
                <a:srgbClr val="000000"/>
              </a:solidFill>
            </a:endParaRPr>
          </a:p>
          <a:p>
            <a:pPr eaLnBrk="0" hangingPunct="0"/>
            <a:endParaRPr kumimoji="0" lang="en-US" altLang="zh-CN" sz="1000" b="1" dirty="0"/>
          </a:p>
          <a:p>
            <a:pPr eaLnBrk="0" hangingPunct="0"/>
            <a:endParaRPr kumimoji="0" lang="en-US" sz="1200" dirty="0"/>
          </a:p>
        </p:txBody>
      </p:sp>
      <p:sp>
        <p:nvSpPr>
          <p:cNvPr id="34828" name="Text Box 21"/>
          <p:cNvSpPr txBox="1">
            <a:spLocks noChangeArrowheads="1"/>
          </p:cNvSpPr>
          <p:nvPr/>
        </p:nvSpPr>
        <p:spPr bwMode="auto">
          <a:xfrm>
            <a:off x="8401051" y="1844676"/>
            <a:ext cx="3551767" cy="2447925"/>
          </a:xfrm>
          <a:prstGeom prst="rect">
            <a:avLst/>
          </a:prstGeom>
          <a:solidFill>
            <a:srgbClr val="FFFFFF"/>
          </a:solidFill>
          <a:ln w="9525">
            <a:solidFill>
              <a:srgbClr val="000000"/>
            </a:solidFill>
            <a:miter lim="800000"/>
            <a:headEnd/>
            <a:tailEnd/>
          </a:ln>
        </p:spPr>
        <p:txBody>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defRPr kumimoji="1" sz="2400">
                <a:solidFill>
                  <a:schemeClr val="tx1"/>
                </a:solidFill>
                <a:latin typeface="Arial" charset="0"/>
                <a:ea typeface="宋体" charset="0"/>
              </a:defRPr>
            </a:lvl6pPr>
            <a:lvl7pPr marL="2971800" indent="-228600" fontAlgn="base">
              <a:spcBef>
                <a:spcPct val="0"/>
              </a:spcBef>
              <a:spcAft>
                <a:spcPct val="0"/>
              </a:spcAft>
              <a:defRPr kumimoji="1" sz="2400">
                <a:solidFill>
                  <a:schemeClr val="tx1"/>
                </a:solidFill>
                <a:latin typeface="Arial" charset="0"/>
                <a:ea typeface="宋体" charset="0"/>
              </a:defRPr>
            </a:lvl7pPr>
            <a:lvl8pPr marL="3429000" indent="-228600" fontAlgn="base">
              <a:spcBef>
                <a:spcPct val="0"/>
              </a:spcBef>
              <a:spcAft>
                <a:spcPct val="0"/>
              </a:spcAft>
              <a:defRPr kumimoji="1" sz="2400">
                <a:solidFill>
                  <a:schemeClr val="tx1"/>
                </a:solidFill>
                <a:latin typeface="Arial" charset="0"/>
                <a:ea typeface="宋体" charset="0"/>
              </a:defRPr>
            </a:lvl8pPr>
            <a:lvl9pPr marL="3886200" indent="-228600" fontAlgn="base">
              <a:spcBef>
                <a:spcPct val="0"/>
              </a:spcBef>
              <a:spcAft>
                <a:spcPct val="0"/>
              </a:spcAft>
              <a:defRPr kumimoji="1" sz="2400">
                <a:solidFill>
                  <a:schemeClr val="tx1"/>
                </a:solidFill>
                <a:latin typeface="Arial" charset="0"/>
                <a:ea typeface="宋体" charset="0"/>
              </a:defRPr>
            </a:lvl9pPr>
          </a:lstStyle>
          <a:p>
            <a:pPr eaLnBrk="0" hangingPunct="0"/>
            <a:r>
              <a:rPr kumimoji="0" lang="zh-CN" altLang="en-US" sz="4400" dirty="0">
                <a:solidFill>
                  <a:srgbClr val="000000"/>
                </a:solidFill>
              </a:rPr>
              <a:t>关注</a:t>
            </a:r>
            <a:r>
              <a:rPr kumimoji="0" lang="zh-CN" altLang="en-US" sz="4400" dirty="0">
                <a:solidFill>
                  <a:srgbClr val="FF0000"/>
                </a:solidFill>
              </a:rPr>
              <a:t>语言</a:t>
            </a:r>
            <a:endParaRPr kumimoji="0" lang="en-US" altLang="zh-CN" sz="4400" dirty="0">
              <a:solidFill>
                <a:srgbClr val="FF0000"/>
              </a:solidFill>
            </a:endParaRPr>
          </a:p>
          <a:p>
            <a:pPr eaLnBrk="0" hangingPunct="0">
              <a:buFont typeface="Symbol" charset="0"/>
              <a:buChar char="·"/>
            </a:pPr>
            <a:r>
              <a:rPr kumimoji="0" lang="zh-CN" altLang="en-US" sz="3200" b="1" dirty="0">
                <a:solidFill>
                  <a:srgbClr val="000000"/>
                </a:solidFill>
              </a:rPr>
              <a:t>对语言形式和用法的感悟／意识</a:t>
            </a:r>
            <a:endParaRPr kumimoji="0" lang="en-US" altLang="zh-CN" sz="3200" dirty="0">
              <a:solidFill>
                <a:srgbClr val="000000"/>
              </a:solidFill>
            </a:endParaRPr>
          </a:p>
          <a:p>
            <a:pPr eaLnBrk="0" hangingPunct="0">
              <a:buFont typeface="Symbol" charset="0"/>
              <a:buChar char="·"/>
            </a:pPr>
            <a:r>
              <a:rPr kumimoji="0" lang="zh-CN" altLang="en-US" sz="3200" b="1" dirty="0">
                <a:solidFill>
                  <a:srgbClr val="000000"/>
                </a:solidFill>
              </a:rPr>
              <a:t>对语言形式和用法的思辨性／批判性分析</a:t>
            </a:r>
            <a:endParaRPr kumimoji="0" lang="en-US" altLang="zh-CN" sz="3200" dirty="0">
              <a:solidFill>
                <a:srgbClr val="000000"/>
              </a:solidFill>
            </a:endParaRPr>
          </a:p>
        </p:txBody>
      </p:sp>
      <p:sp>
        <p:nvSpPr>
          <p:cNvPr id="40982" name="Text Box 22"/>
          <p:cNvSpPr txBox="1">
            <a:spLocks noChangeArrowheads="1"/>
          </p:cNvSpPr>
          <p:nvPr/>
        </p:nvSpPr>
        <p:spPr bwMode="auto">
          <a:xfrm>
            <a:off x="4176184" y="6400800"/>
            <a:ext cx="325074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CA" altLang="zh-CN" dirty="0">
                <a:cs typeface="+mn-cs"/>
              </a:rPr>
              <a:t>(from Cummins, 2001, p. 125)</a:t>
            </a:r>
          </a:p>
        </p:txBody>
      </p:sp>
    </p:spTree>
    <p:extLst>
      <p:ext uri="{BB962C8B-B14F-4D97-AF65-F5344CB8AC3E}">
        <p14:creationId xmlns:p14="http://schemas.microsoft.com/office/powerpoint/2010/main" xmlns="" val="27176219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a:noAutofit/>
          </a:bodyPr>
          <a:lstStyle/>
          <a:p>
            <a:pPr>
              <a:defRPr/>
            </a:pPr>
            <a:r>
              <a:rPr kumimoji="0" lang="zh-CN" altLang="en-US" sz="5400" dirty="0">
                <a:solidFill>
                  <a:schemeClr val="tx2"/>
                </a:solidFill>
                <a:latin typeface="Garamond" charset="0"/>
                <a:ea typeface="宋体" charset="0"/>
              </a:rPr>
              <a:t>什么是写作？</a:t>
            </a:r>
            <a:r>
              <a:rPr kumimoji="0" lang="en-US" altLang="zh-CN" sz="5400" dirty="0">
                <a:solidFill>
                  <a:schemeClr val="tx2"/>
                </a:solidFill>
                <a:latin typeface="Garamond" charset="0"/>
                <a:ea typeface="宋体" charset="0"/>
              </a:rPr>
              <a:t/>
            </a:r>
            <a:br>
              <a:rPr kumimoji="0" lang="en-US" altLang="zh-CN" sz="5400" dirty="0">
                <a:solidFill>
                  <a:schemeClr val="tx2"/>
                </a:solidFill>
                <a:latin typeface="Garamond" charset="0"/>
                <a:ea typeface="宋体" charset="0"/>
              </a:rPr>
            </a:br>
            <a:endParaRPr kumimoji="0" lang="zh-CN" altLang="en-US" sz="5400" dirty="0">
              <a:solidFill>
                <a:schemeClr val="tx2"/>
              </a:solidFill>
              <a:latin typeface="Garamond" charset="0"/>
              <a:ea typeface="宋体" charset="0"/>
            </a:endParaRPr>
          </a:p>
        </p:txBody>
      </p:sp>
      <p:sp>
        <p:nvSpPr>
          <p:cNvPr id="5123" name="内容占位符 2"/>
          <p:cNvSpPr>
            <a:spLocks noGrp="1"/>
          </p:cNvSpPr>
          <p:nvPr>
            <p:ph idx="1"/>
          </p:nvPr>
        </p:nvSpPr>
        <p:spPr/>
        <p:txBody>
          <a:bodyPr/>
          <a:lstStyle/>
          <a:p>
            <a:pPr marL="0" indent="0">
              <a:buFont typeface="Wingdings" charset="0"/>
              <a:buNone/>
              <a:defRPr/>
            </a:pPr>
            <a:r>
              <a:rPr kumimoji="0" lang="zh-CN" altLang="en-US" sz="4000" dirty="0">
                <a:solidFill>
                  <a:srgbClr val="000000"/>
                </a:solidFill>
                <a:latin typeface="Arial" charset="0"/>
                <a:ea typeface="宋体" charset="0"/>
              </a:rPr>
              <a:t>写作不是学习的终结，而是学习内容和文化的手段。（</a:t>
            </a:r>
            <a:r>
              <a:rPr kumimoji="0" lang="en-US" altLang="zh-CN" sz="4000" dirty="0">
                <a:solidFill>
                  <a:srgbClr val="000000"/>
                </a:solidFill>
                <a:latin typeface="Arial" charset="0"/>
                <a:ea typeface="宋体" charset="0"/>
              </a:rPr>
              <a:t>Writing is not an end in and of itself but rather a means of learning about content and/or culture. </a:t>
            </a:r>
            <a:r>
              <a:rPr kumimoji="0" lang="zh-CN" altLang="en-US" sz="4000" dirty="0">
                <a:solidFill>
                  <a:srgbClr val="000000"/>
                </a:solidFill>
                <a:latin typeface="Arial" charset="0"/>
                <a:ea typeface="宋体" charset="0"/>
              </a:rPr>
              <a:t>）</a:t>
            </a:r>
            <a:endParaRPr kumimoji="0" lang="zh-CN" sz="4000" dirty="0">
              <a:solidFill>
                <a:srgbClr val="000000"/>
              </a:solidFill>
              <a:latin typeface="Arial" charset="0"/>
              <a:ea typeface="宋体" charset="0"/>
            </a:endParaRPr>
          </a:p>
          <a:p>
            <a:pPr marL="0" indent="0">
              <a:defRPr/>
            </a:pPr>
            <a:endParaRPr kumimoji="0" lang="zh-CN" altLang="en-US" dirty="0">
              <a:latin typeface="Arial" charset="0"/>
              <a:ea typeface="宋体" charset="0"/>
            </a:endParaRPr>
          </a:p>
        </p:txBody>
      </p:sp>
    </p:spTree>
    <p:extLst>
      <p:ext uri="{BB962C8B-B14F-4D97-AF65-F5344CB8AC3E}">
        <p14:creationId xmlns:p14="http://schemas.microsoft.com/office/powerpoint/2010/main" xmlns="" val="28474670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p:txBody>
          <a:bodyPr>
            <a:noAutofit/>
          </a:bodyPr>
          <a:lstStyle/>
          <a:p>
            <a:pPr>
              <a:defRPr/>
            </a:pPr>
            <a:r>
              <a:rPr kumimoji="0" lang="zh-CN" altLang="en-US" sz="6000" dirty="0">
                <a:solidFill>
                  <a:srgbClr val="000000"/>
                </a:solidFill>
                <a:latin typeface="Garamond" charset="0"/>
                <a:ea typeface="宋体" charset="0"/>
              </a:rPr>
              <a:t>什么是写作？</a:t>
            </a:r>
            <a:r>
              <a:rPr kumimoji="0" lang="en-US" altLang="zh-CN" sz="6000" dirty="0">
                <a:solidFill>
                  <a:srgbClr val="000000"/>
                </a:solidFill>
                <a:latin typeface="Garamond" charset="0"/>
                <a:ea typeface="宋体" charset="0"/>
              </a:rPr>
              <a:t/>
            </a:r>
            <a:br>
              <a:rPr kumimoji="0" lang="en-US" altLang="zh-CN" sz="6000" dirty="0">
                <a:solidFill>
                  <a:srgbClr val="000000"/>
                </a:solidFill>
                <a:latin typeface="Garamond" charset="0"/>
                <a:ea typeface="宋体" charset="0"/>
              </a:rPr>
            </a:br>
            <a:endParaRPr kumimoji="0" lang="zh-CN" altLang="en-US" sz="6000" dirty="0">
              <a:solidFill>
                <a:srgbClr val="000000"/>
              </a:solidFill>
              <a:latin typeface="Garamond" charset="0"/>
              <a:ea typeface="宋体" charset="0"/>
            </a:endParaRPr>
          </a:p>
        </p:txBody>
      </p:sp>
      <p:sp>
        <p:nvSpPr>
          <p:cNvPr id="6147" name="内容占位符 2"/>
          <p:cNvSpPr>
            <a:spLocks noGrp="1"/>
          </p:cNvSpPr>
          <p:nvPr>
            <p:ph idx="1"/>
          </p:nvPr>
        </p:nvSpPr>
        <p:spPr>
          <a:xfrm>
            <a:off x="672542" y="1567961"/>
            <a:ext cx="10515600" cy="4351338"/>
          </a:xfrm>
        </p:spPr>
        <p:txBody>
          <a:bodyPr>
            <a:normAutofit fontScale="92500" lnSpcReduction="20000"/>
          </a:bodyPr>
          <a:lstStyle/>
          <a:p>
            <a:pPr marL="0" indent="0">
              <a:buFont typeface="Wingdings" charset="0"/>
              <a:buNone/>
              <a:defRPr/>
            </a:pPr>
            <a:r>
              <a:rPr kumimoji="0" lang="zh-CN" altLang="en-US" sz="4800" dirty="0">
                <a:solidFill>
                  <a:srgbClr val="000000"/>
                </a:solidFill>
                <a:latin typeface="Arial" charset="0"/>
                <a:ea typeface="宋体" charset="0"/>
              </a:rPr>
              <a:t>提高写作的最好方法之一就是提高阅读，反之亦然；写作课就是阅读课，阅读课就是写作课。</a:t>
            </a:r>
            <a:r>
              <a:rPr kumimoji="0" lang="en-US" altLang="zh-CN" sz="4800" dirty="0">
                <a:solidFill>
                  <a:srgbClr val="000000"/>
                </a:solidFill>
                <a:latin typeface="Arial" charset="0"/>
                <a:ea typeface="宋体" charset="0"/>
              </a:rPr>
              <a:t>… one of the best ways to improve writing is to improve reading, and vice versa; and in the writing classroom, a lesson about writing is a lesson about reading, and vice versa. (</a:t>
            </a:r>
            <a:r>
              <a:rPr kumimoji="0" lang="en-US" altLang="zh-CN" sz="4800" dirty="0" err="1">
                <a:solidFill>
                  <a:srgbClr val="000000"/>
                </a:solidFill>
                <a:latin typeface="Arial" charset="0"/>
                <a:ea typeface="宋体" charset="0"/>
              </a:rPr>
              <a:t>Hirvela</a:t>
            </a:r>
            <a:r>
              <a:rPr kumimoji="0" lang="en-US" altLang="zh-CN" sz="4800" dirty="0">
                <a:solidFill>
                  <a:srgbClr val="000000"/>
                </a:solidFill>
                <a:latin typeface="Arial" charset="0"/>
                <a:ea typeface="宋体" charset="0"/>
              </a:rPr>
              <a:t>, 2004, p. 11-12).</a:t>
            </a:r>
            <a:endParaRPr kumimoji="0" lang="zh-CN" sz="4800" dirty="0">
              <a:solidFill>
                <a:srgbClr val="000000"/>
              </a:solidFill>
              <a:latin typeface="Arial" charset="0"/>
              <a:ea typeface="宋体" charset="0"/>
            </a:endParaRPr>
          </a:p>
          <a:p>
            <a:pPr marL="0" indent="0">
              <a:defRPr/>
            </a:pPr>
            <a:endParaRPr kumimoji="0" lang="zh-CN" altLang="en-US" dirty="0">
              <a:latin typeface="Arial" charset="0"/>
              <a:ea typeface="宋体" charset="0"/>
            </a:endParaRPr>
          </a:p>
        </p:txBody>
      </p:sp>
    </p:spTree>
    <p:extLst>
      <p:ext uri="{BB962C8B-B14F-4D97-AF65-F5344CB8AC3E}">
        <p14:creationId xmlns:p14="http://schemas.microsoft.com/office/powerpoint/2010/main" xmlns="" val="838121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a:xfrm>
            <a:off x="609600" y="318656"/>
            <a:ext cx="10972800" cy="1039090"/>
          </a:xfrm>
        </p:spPr>
        <p:txBody>
          <a:bodyPr>
            <a:normAutofit/>
          </a:bodyPr>
          <a:lstStyle/>
          <a:p>
            <a:pPr algn="ctr"/>
            <a:r>
              <a:rPr lang="zh-CN" altLang="en-US" sz="4800" b="1" dirty="0" smtClean="0">
                <a:solidFill>
                  <a:schemeClr val="accent3">
                    <a:lumMod val="75000"/>
                    <a:lumOff val="25000"/>
                  </a:schemeClr>
                </a:solidFill>
                <a:latin typeface="黑体" pitchFamily="49" charset="-122"/>
                <a:ea typeface="黑体" pitchFamily="49" charset="-122"/>
                <a:cs typeface="Arial Unicode MS" pitchFamily="34" charset="-122"/>
              </a:rPr>
              <a:t>背 景</a:t>
            </a:r>
          </a:p>
        </p:txBody>
      </p:sp>
      <p:sp>
        <p:nvSpPr>
          <p:cNvPr id="5123" name="内容占位符 2"/>
          <p:cNvSpPr>
            <a:spLocks noGrp="1"/>
          </p:cNvSpPr>
          <p:nvPr>
            <p:ph idx="1"/>
          </p:nvPr>
        </p:nvSpPr>
        <p:spPr>
          <a:xfrm>
            <a:off x="624418" y="1260764"/>
            <a:ext cx="11040533" cy="4870161"/>
          </a:xfrm>
        </p:spPr>
        <p:txBody>
          <a:bodyPr>
            <a:noAutofit/>
          </a:bodyPr>
          <a:lstStyle/>
          <a:p>
            <a:pPr>
              <a:lnSpc>
                <a:spcPct val="120000"/>
              </a:lnSpc>
            </a:pPr>
            <a:r>
              <a:rPr lang="zh-CN" altLang="en-US" sz="3600" b="1" dirty="0" smtClean="0">
                <a:solidFill>
                  <a:schemeClr val="accent3"/>
                </a:solidFill>
                <a:latin typeface="黑体" pitchFamily="49" charset="-122"/>
                <a:ea typeface="黑体" pitchFamily="49" charset="-122"/>
                <a:cs typeface="Arial Unicode MS" pitchFamily="34" charset="-122"/>
              </a:rPr>
              <a:t>英语学院的整体课改</a:t>
            </a:r>
            <a:r>
              <a:rPr lang="zh-CN" altLang="en-US" sz="3600" b="1" dirty="0" smtClean="0">
                <a:solidFill>
                  <a:schemeClr val="accent3"/>
                </a:solidFill>
                <a:latin typeface="Arial Unicode MS" pitchFamily="34" charset="-122"/>
                <a:ea typeface="黑体" pitchFamily="49" charset="-122"/>
                <a:cs typeface="Arial Unicode MS" pitchFamily="34" charset="-122"/>
              </a:rPr>
              <a:t>：</a:t>
            </a:r>
            <a:r>
              <a:rPr lang="zh-CN" altLang="en-US" sz="2800" dirty="0" smtClean="0">
                <a:solidFill>
                  <a:schemeClr val="accent1"/>
                </a:solidFill>
                <a:latin typeface="黑体" pitchFamily="49" charset="-122"/>
                <a:ea typeface="黑体" pitchFamily="49" charset="-122"/>
                <a:cs typeface="Arial Unicode MS" pitchFamily="34" charset="-122"/>
              </a:rPr>
              <a:t>构建注重人文内涵的课程体系；语言技能的训练、学科和思辨能力的培养的有机融合</a:t>
            </a:r>
            <a:r>
              <a:rPr lang="en-US" altLang="zh-CN" sz="2800" dirty="0" smtClean="0">
                <a:solidFill>
                  <a:schemeClr val="accent1"/>
                </a:solidFill>
                <a:latin typeface="黑体" pitchFamily="49" charset="-122"/>
                <a:ea typeface="黑体" pitchFamily="49" charset="-122"/>
                <a:cs typeface="Arial Unicode MS" pitchFamily="34" charset="-122"/>
              </a:rPr>
              <a:t>(</a:t>
            </a:r>
            <a:r>
              <a:rPr lang="zh-CN" altLang="en-US" sz="2800" dirty="0" smtClean="0">
                <a:solidFill>
                  <a:schemeClr val="accent1"/>
                </a:solidFill>
                <a:latin typeface="黑体" pitchFamily="49" charset="-122"/>
                <a:ea typeface="黑体" pitchFamily="49" charset="-122"/>
                <a:cs typeface="Arial Unicode MS" pitchFamily="34" charset="-122"/>
              </a:rPr>
              <a:t>金利民</a:t>
            </a:r>
            <a:r>
              <a:rPr lang="en-US" altLang="zh-CN" sz="2800" dirty="0" smtClean="0">
                <a:solidFill>
                  <a:schemeClr val="accent1"/>
                </a:solidFill>
                <a:latin typeface="黑体" pitchFamily="49" charset="-122"/>
                <a:ea typeface="黑体" pitchFamily="49" charset="-122"/>
                <a:cs typeface="Arial Unicode MS" pitchFamily="34" charset="-122"/>
              </a:rPr>
              <a:t> 2010; </a:t>
            </a:r>
            <a:r>
              <a:rPr lang="zh-CN" altLang="en-US" sz="2800" dirty="0" smtClean="0">
                <a:solidFill>
                  <a:schemeClr val="accent1"/>
                </a:solidFill>
                <a:latin typeface="黑体" pitchFamily="49" charset="-122"/>
                <a:ea typeface="黑体" pitchFamily="49" charset="-122"/>
                <a:cs typeface="Arial Unicode MS" pitchFamily="34" charset="-122"/>
              </a:rPr>
              <a:t>孙有中</a:t>
            </a:r>
            <a:r>
              <a:rPr lang="en-US" altLang="zh-CN" sz="2800" dirty="0" smtClean="0">
                <a:solidFill>
                  <a:schemeClr val="accent1"/>
                </a:solidFill>
                <a:latin typeface="黑体" pitchFamily="49" charset="-122"/>
                <a:ea typeface="黑体" pitchFamily="49" charset="-122"/>
                <a:cs typeface="Arial Unicode MS" pitchFamily="34" charset="-122"/>
              </a:rPr>
              <a:t> 2011</a:t>
            </a:r>
            <a:r>
              <a:rPr lang="zh-CN" altLang="en-US" sz="2800" dirty="0" smtClean="0">
                <a:solidFill>
                  <a:schemeClr val="accent1"/>
                </a:solidFill>
                <a:latin typeface="黑体" pitchFamily="49" charset="-122"/>
                <a:ea typeface="黑体" pitchFamily="49" charset="-122"/>
                <a:cs typeface="Arial Unicode MS" pitchFamily="34" charset="-122"/>
              </a:rPr>
              <a:t>；孙有中等 </a:t>
            </a:r>
            <a:r>
              <a:rPr lang="en-US" altLang="zh-CN" sz="2800" dirty="0" smtClean="0">
                <a:solidFill>
                  <a:schemeClr val="accent1"/>
                </a:solidFill>
                <a:latin typeface="黑体" pitchFamily="49" charset="-122"/>
                <a:ea typeface="黑体" pitchFamily="49" charset="-122"/>
                <a:cs typeface="Arial Unicode MS" pitchFamily="34" charset="-122"/>
              </a:rPr>
              <a:t>2011;</a:t>
            </a:r>
            <a:r>
              <a:rPr lang="zh-CN" altLang="en-US" sz="2800" dirty="0">
                <a:solidFill>
                  <a:schemeClr val="accent1"/>
                </a:solidFill>
                <a:latin typeface="黑体" pitchFamily="49" charset="-122"/>
                <a:ea typeface="黑体" pitchFamily="49" charset="-122"/>
                <a:cs typeface="Arial Unicode MS" pitchFamily="34" charset="-122"/>
              </a:rPr>
              <a:t>张莲、吴一安、金利民等 </a:t>
            </a:r>
            <a:r>
              <a:rPr lang="en-US" altLang="zh-CN" sz="2800" dirty="0" smtClean="0">
                <a:solidFill>
                  <a:schemeClr val="accent1"/>
                </a:solidFill>
                <a:latin typeface="黑体" pitchFamily="49" charset="-122"/>
                <a:ea typeface="黑体" pitchFamily="49" charset="-122"/>
                <a:cs typeface="Arial Unicode MS" pitchFamily="34" charset="-122"/>
              </a:rPr>
              <a:t>2013</a:t>
            </a:r>
            <a:r>
              <a:rPr lang="zh-CN" altLang="en-US" sz="2800" dirty="0" smtClean="0">
                <a:solidFill>
                  <a:schemeClr val="accent1"/>
                </a:solidFill>
                <a:latin typeface="黑体" pitchFamily="49" charset="-122"/>
                <a:ea typeface="黑体" pitchFamily="49" charset="-122"/>
                <a:cs typeface="Arial Unicode MS" pitchFamily="34" charset="-122"/>
              </a:rPr>
              <a:t>；张莲、孙有中 </a:t>
            </a:r>
            <a:r>
              <a:rPr lang="en-US" altLang="zh-CN" sz="2800" dirty="0" smtClean="0">
                <a:solidFill>
                  <a:schemeClr val="accent1"/>
                </a:solidFill>
                <a:latin typeface="黑体" pitchFamily="49" charset="-122"/>
                <a:ea typeface="黑体" pitchFamily="49" charset="-122"/>
                <a:cs typeface="Arial Unicode MS" pitchFamily="34" charset="-122"/>
              </a:rPr>
              <a:t>2014)</a:t>
            </a:r>
            <a:r>
              <a:rPr lang="zh-CN" altLang="en-US" sz="2800" dirty="0" smtClean="0">
                <a:solidFill>
                  <a:schemeClr val="accent1"/>
                </a:solidFill>
                <a:latin typeface="黑体" pitchFamily="49" charset="-122"/>
                <a:ea typeface="黑体" pitchFamily="49" charset="-122"/>
                <a:cs typeface="Arial Unicode MS" pitchFamily="34" charset="-122"/>
              </a:rPr>
              <a:t>。</a:t>
            </a:r>
            <a:r>
              <a:rPr lang="en-US" altLang="zh-CN" sz="2800" dirty="0" smtClean="0">
                <a:solidFill>
                  <a:schemeClr val="accent1"/>
                </a:solidFill>
                <a:latin typeface="黑体" pitchFamily="49" charset="-122"/>
                <a:ea typeface="黑体" pitchFamily="49" charset="-122"/>
                <a:cs typeface="Arial Unicode MS" pitchFamily="34" charset="-122"/>
              </a:rPr>
              <a:t> </a:t>
            </a:r>
          </a:p>
          <a:p>
            <a:pPr>
              <a:lnSpc>
                <a:spcPct val="120000"/>
              </a:lnSpc>
            </a:pPr>
            <a:r>
              <a:rPr lang="zh-CN" altLang="en-US" sz="3600" b="1" dirty="0" smtClean="0">
                <a:solidFill>
                  <a:schemeClr val="accent3">
                    <a:lumMod val="75000"/>
                    <a:lumOff val="25000"/>
                  </a:schemeClr>
                </a:solidFill>
                <a:latin typeface="黑体" pitchFamily="49" charset="-122"/>
                <a:ea typeface="黑体" pitchFamily="49" charset="-122"/>
                <a:cs typeface="Arial Unicode MS" pitchFamily="34" charset="-122"/>
              </a:rPr>
              <a:t>现状观察与分析：</a:t>
            </a:r>
            <a:endParaRPr lang="en-US" altLang="zh-CN" sz="3600" b="1" dirty="0" smtClean="0">
              <a:solidFill>
                <a:schemeClr val="accent3">
                  <a:lumMod val="75000"/>
                  <a:lumOff val="25000"/>
                </a:schemeClr>
              </a:solidFill>
              <a:latin typeface="黑体" pitchFamily="49" charset="-122"/>
              <a:ea typeface="黑体" pitchFamily="49" charset="-122"/>
              <a:cs typeface="Arial Unicode MS" pitchFamily="34" charset="-122"/>
            </a:endParaRPr>
          </a:p>
          <a:p>
            <a:pPr>
              <a:lnSpc>
                <a:spcPct val="120000"/>
              </a:lnSpc>
            </a:pPr>
            <a:r>
              <a:rPr lang="en-US" altLang="zh-CN" sz="2800" dirty="0" smtClean="0">
                <a:solidFill>
                  <a:schemeClr val="accent3">
                    <a:lumMod val="75000"/>
                    <a:lumOff val="25000"/>
                  </a:schemeClr>
                </a:solidFill>
                <a:latin typeface="黑体" pitchFamily="49" charset="-122"/>
                <a:ea typeface="黑体" pitchFamily="49" charset="-122"/>
                <a:cs typeface="Arial Unicode MS" pitchFamily="34" charset="-122"/>
              </a:rPr>
              <a:t>1.</a:t>
            </a:r>
            <a:r>
              <a:rPr lang="zh-CN" altLang="en-US" sz="2800" dirty="0" smtClean="0">
                <a:solidFill>
                  <a:schemeClr val="accent3">
                    <a:lumMod val="75000"/>
                    <a:lumOff val="25000"/>
                  </a:schemeClr>
                </a:solidFill>
                <a:latin typeface="黑体" pitchFamily="49" charset="-122"/>
                <a:ea typeface="黑体" pitchFamily="49" charset="-122"/>
                <a:cs typeface="Arial Unicode MS" pitchFamily="34" charset="-122"/>
              </a:rPr>
              <a:t>写作教学现状：</a:t>
            </a:r>
            <a:r>
              <a:rPr lang="zh-CN" altLang="zh-CN" sz="2800" dirty="0" smtClean="0">
                <a:solidFill>
                  <a:schemeClr val="accent3">
                    <a:lumMod val="75000"/>
                    <a:lumOff val="25000"/>
                  </a:schemeClr>
                </a:solidFill>
                <a:latin typeface="黑体" pitchFamily="49" charset="-122"/>
                <a:ea typeface="黑体" pitchFamily="49" charset="-122"/>
                <a:cs typeface="Arial Unicode MS" pitchFamily="34" charset="-122"/>
              </a:rPr>
              <a:t>师生双方对写作能力发展的长期不满与自觉优良的师资和课堂实践似乎形成一教学困境</a:t>
            </a:r>
            <a:r>
              <a:rPr lang="zh-CN" altLang="en-US" sz="2800" dirty="0" smtClean="0">
                <a:solidFill>
                  <a:schemeClr val="accent3">
                    <a:lumMod val="75000"/>
                    <a:lumOff val="25000"/>
                  </a:schemeClr>
                </a:solidFill>
                <a:latin typeface="黑体" pitchFamily="49" charset="-122"/>
                <a:ea typeface="黑体" pitchFamily="49" charset="-122"/>
                <a:cs typeface="Arial Unicode MS" pitchFamily="34" charset="-122"/>
              </a:rPr>
              <a:t>（</a:t>
            </a:r>
            <a:r>
              <a:rPr lang="en-US" altLang="zh-CN" sz="2800" dirty="0" smtClean="0">
                <a:solidFill>
                  <a:schemeClr val="accent3">
                    <a:lumMod val="75000"/>
                    <a:lumOff val="25000"/>
                  </a:schemeClr>
                </a:solidFill>
                <a:latin typeface="黑体" pitchFamily="49" charset="-122"/>
                <a:ea typeface="黑体" pitchFamily="49" charset="-122"/>
              </a:rPr>
              <a:t>2008~ 2009</a:t>
            </a:r>
            <a:r>
              <a:rPr lang="zh-CN" altLang="en-US" sz="2800" dirty="0" smtClean="0">
                <a:solidFill>
                  <a:schemeClr val="accent3">
                    <a:lumMod val="75000"/>
                    <a:lumOff val="25000"/>
                  </a:schemeClr>
                </a:solidFill>
                <a:latin typeface="黑体" pitchFamily="49" charset="-122"/>
                <a:ea typeface="黑体" pitchFamily="49" charset="-122"/>
              </a:rPr>
              <a:t>写作课系列诊断式观摩总结与分析）。</a:t>
            </a:r>
            <a:endParaRPr lang="en-US" altLang="zh-CN" sz="2800" dirty="0" smtClean="0">
              <a:solidFill>
                <a:schemeClr val="accent3">
                  <a:lumMod val="75000"/>
                  <a:lumOff val="25000"/>
                </a:schemeClr>
              </a:solidFill>
              <a:latin typeface="黑体" pitchFamily="49" charset="-122"/>
              <a:ea typeface="黑体" pitchFamily="49" charset="-122"/>
            </a:endParaRPr>
          </a:p>
          <a:p>
            <a:pPr>
              <a:lnSpc>
                <a:spcPct val="120000"/>
              </a:lnSpc>
            </a:pPr>
            <a:r>
              <a:rPr lang="en-US" altLang="zh-CN" sz="2800" dirty="0" smtClean="0">
                <a:solidFill>
                  <a:schemeClr val="accent3">
                    <a:lumMod val="75000"/>
                    <a:lumOff val="25000"/>
                  </a:schemeClr>
                </a:solidFill>
                <a:latin typeface="黑体" pitchFamily="49" charset="-122"/>
                <a:ea typeface="黑体" pitchFamily="49" charset="-122"/>
              </a:rPr>
              <a:t>2.</a:t>
            </a:r>
            <a:r>
              <a:rPr lang="zh-CN" altLang="en-US" sz="2800" dirty="0" smtClean="0">
                <a:solidFill>
                  <a:schemeClr val="accent3">
                    <a:lumMod val="75000"/>
                    <a:lumOff val="25000"/>
                  </a:schemeClr>
                </a:solidFill>
                <a:latin typeface="黑体" pitchFamily="49" charset="-122"/>
                <a:ea typeface="黑体" pitchFamily="49" charset="-122"/>
              </a:rPr>
              <a:t>国内外外</a:t>
            </a:r>
            <a:r>
              <a:rPr lang="en-US" altLang="zh-CN" sz="2800" dirty="0" smtClean="0">
                <a:solidFill>
                  <a:schemeClr val="accent3">
                    <a:lumMod val="75000"/>
                    <a:lumOff val="25000"/>
                  </a:schemeClr>
                </a:solidFill>
                <a:latin typeface="黑体" pitchFamily="49" charset="-122"/>
                <a:ea typeface="黑体" pitchFamily="49" charset="-122"/>
              </a:rPr>
              <a:t>/</a:t>
            </a:r>
            <a:r>
              <a:rPr lang="zh-CN" altLang="en-US" sz="2800" dirty="0" smtClean="0">
                <a:solidFill>
                  <a:schemeClr val="accent3">
                    <a:lumMod val="75000"/>
                    <a:lumOff val="25000"/>
                  </a:schemeClr>
                </a:solidFill>
                <a:latin typeface="黑体" pitchFamily="49" charset="-122"/>
                <a:ea typeface="黑体" pitchFamily="49" charset="-122"/>
              </a:rPr>
              <a:t>二语写作研究分析。</a:t>
            </a:r>
            <a:endParaRPr lang="en-US" altLang="zh-CN" sz="2800" dirty="0" smtClean="0">
              <a:solidFill>
                <a:schemeClr val="accent3">
                  <a:lumMod val="75000"/>
                  <a:lumOff val="25000"/>
                </a:schemeClr>
              </a:solidFill>
              <a:latin typeface="黑体" pitchFamily="49" charset="-122"/>
              <a:ea typeface="黑体" pitchFamily="49" charset="-122"/>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a:defRPr/>
            </a:pPr>
            <a:r>
              <a:rPr lang="en-CA" altLang="zh-CN" sz="3200" dirty="0" smtClean="0">
                <a:solidFill>
                  <a:srgbClr val="000000"/>
                </a:solidFill>
              </a:rPr>
              <a:t>Range of contextual support and degree of cognitive involvement in language tasks and activities (Cummins, 2001, p. 67)</a:t>
            </a:r>
          </a:p>
        </p:txBody>
      </p:sp>
      <p:sp>
        <p:nvSpPr>
          <p:cNvPr id="19459" name="Rectangle 3"/>
          <p:cNvSpPr>
            <a:spLocks noGrp="1" noChangeArrowheads="1"/>
          </p:cNvSpPr>
          <p:nvPr>
            <p:ph type="body" idx="1"/>
          </p:nvPr>
        </p:nvSpPr>
        <p:spPr/>
        <p:txBody>
          <a:bodyPr/>
          <a:lstStyle/>
          <a:p>
            <a:pPr>
              <a:buFontTx/>
              <a:buNone/>
              <a:defRPr/>
            </a:pPr>
            <a:endParaRPr lang="zh-CN" altLang="en-US" dirty="0" smtClean="0"/>
          </a:p>
        </p:txBody>
      </p:sp>
      <p:sp>
        <p:nvSpPr>
          <p:cNvPr id="55300" name="Text Box 4"/>
          <p:cNvSpPr txBox="1">
            <a:spLocks noChangeArrowheads="1"/>
          </p:cNvSpPr>
          <p:nvPr/>
        </p:nvSpPr>
        <p:spPr bwMode="auto">
          <a:xfrm>
            <a:off x="4387665" y="2234711"/>
            <a:ext cx="3170767"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defRPr/>
            </a:pPr>
            <a:r>
              <a:rPr lang="en-CA" altLang="zh-CN" sz="3600" dirty="0" smtClean="0">
                <a:solidFill>
                  <a:srgbClr val="000000"/>
                </a:solidFill>
              </a:rPr>
              <a:t>Cognitively</a:t>
            </a:r>
          </a:p>
          <a:p>
            <a:pPr eaLnBrk="1" hangingPunct="1">
              <a:defRPr/>
            </a:pPr>
            <a:r>
              <a:rPr lang="en-CA" altLang="zh-CN" sz="3600" dirty="0" smtClean="0">
                <a:solidFill>
                  <a:srgbClr val="000000"/>
                </a:solidFill>
              </a:rPr>
              <a:t>Undemanding </a:t>
            </a:r>
          </a:p>
        </p:txBody>
      </p:sp>
      <p:sp>
        <p:nvSpPr>
          <p:cNvPr id="55301" name="Text Box 5"/>
          <p:cNvSpPr txBox="1">
            <a:spLocks noChangeArrowheads="1"/>
          </p:cNvSpPr>
          <p:nvPr/>
        </p:nvSpPr>
        <p:spPr bwMode="auto">
          <a:xfrm>
            <a:off x="2010833" y="3775076"/>
            <a:ext cx="2417699"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defRPr/>
            </a:pPr>
            <a:r>
              <a:rPr lang="en-CA" altLang="zh-CN" sz="3600" dirty="0" smtClean="0">
                <a:solidFill>
                  <a:srgbClr val="000000"/>
                </a:solidFill>
              </a:rPr>
              <a:t>Context</a:t>
            </a:r>
          </a:p>
          <a:p>
            <a:pPr eaLnBrk="1" hangingPunct="1">
              <a:defRPr/>
            </a:pPr>
            <a:r>
              <a:rPr lang="en-CA" altLang="zh-CN" sz="3600" dirty="0" smtClean="0">
                <a:solidFill>
                  <a:srgbClr val="000000"/>
                </a:solidFill>
              </a:rPr>
              <a:t>Embedded</a:t>
            </a:r>
            <a:r>
              <a:rPr lang="en-CA" altLang="zh-CN" sz="2400" dirty="0" smtClean="0"/>
              <a:t> </a:t>
            </a:r>
          </a:p>
        </p:txBody>
      </p:sp>
      <p:sp>
        <p:nvSpPr>
          <p:cNvPr id="55302" name="Text Box 6"/>
          <p:cNvSpPr txBox="1">
            <a:spLocks noChangeArrowheads="1"/>
          </p:cNvSpPr>
          <p:nvPr/>
        </p:nvSpPr>
        <p:spPr bwMode="auto">
          <a:xfrm>
            <a:off x="8082349" y="3705574"/>
            <a:ext cx="2032678"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defRPr/>
            </a:pPr>
            <a:r>
              <a:rPr lang="en-CA" altLang="zh-CN" sz="3600" dirty="0" smtClean="0">
                <a:solidFill>
                  <a:srgbClr val="000000"/>
                </a:solidFill>
              </a:rPr>
              <a:t>Context </a:t>
            </a:r>
          </a:p>
          <a:p>
            <a:pPr eaLnBrk="1" hangingPunct="1">
              <a:defRPr/>
            </a:pPr>
            <a:r>
              <a:rPr lang="en-CA" altLang="zh-CN" sz="3600" dirty="0" smtClean="0">
                <a:solidFill>
                  <a:srgbClr val="000000"/>
                </a:solidFill>
              </a:rPr>
              <a:t>Reduced </a:t>
            </a:r>
          </a:p>
        </p:txBody>
      </p:sp>
      <p:sp>
        <p:nvSpPr>
          <p:cNvPr id="55303" name="Text Box 7"/>
          <p:cNvSpPr txBox="1">
            <a:spLocks noChangeArrowheads="1"/>
          </p:cNvSpPr>
          <p:nvPr/>
        </p:nvSpPr>
        <p:spPr bwMode="auto">
          <a:xfrm>
            <a:off x="4368800" y="4994276"/>
            <a:ext cx="254000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defRPr/>
            </a:pPr>
            <a:r>
              <a:rPr lang="en-CA" altLang="zh-CN" sz="3600" dirty="0" smtClean="0">
                <a:solidFill>
                  <a:srgbClr val="000000"/>
                </a:solidFill>
              </a:rPr>
              <a:t>Cognitively </a:t>
            </a:r>
          </a:p>
          <a:p>
            <a:pPr eaLnBrk="1" hangingPunct="1">
              <a:defRPr/>
            </a:pPr>
            <a:r>
              <a:rPr lang="en-CA" altLang="zh-CN" sz="3600" dirty="0" smtClean="0">
                <a:solidFill>
                  <a:srgbClr val="000000"/>
                </a:solidFill>
              </a:rPr>
              <a:t>Demanding </a:t>
            </a:r>
          </a:p>
        </p:txBody>
      </p:sp>
      <p:sp>
        <p:nvSpPr>
          <p:cNvPr id="55304" name="Line 13"/>
          <p:cNvSpPr>
            <a:spLocks noChangeShapeType="1"/>
          </p:cNvSpPr>
          <p:nvPr/>
        </p:nvSpPr>
        <p:spPr bwMode="auto">
          <a:xfrm>
            <a:off x="4064000" y="4114800"/>
            <a:ext cx="3556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CN" altLang="en-US"/>
          </a:p>
        </p:txBody>
      </p:sp>
      <p:sp>
        <p:nvSpPr>
          <p:cNvPr id="55305" name="Line 14"/>
          <p:cNvSpPr>
            <a:spLocks noChangeShapeType="1"/>
          </p:cNvSpPr>
          <p:nvPr/>
        </p:nvSpPr>
        <p:spPr bwMode="auto">
          <a:xfrm>
            <a:off x="5588000" y="3505200"/>
            <a:ext cx="0" cy="1371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CN" altLang="en-US"/>
          </a:p>
        </p:txBody>
      </p:sp>
      <p:sp>
        <p:nvSpPr>
          <p:cNvPr id="55306" name="Text Box 15"/>
          <p:cNvSpPr txBox="1">
            <a:spLocks noChangeArrowheads="1"/>
          </p:cNvSpPr>
          <p:nvPr/>
        </p:nvSpPr>
        <p:spPr bwMode="auto">
          <a:xfrm>
            <a:off x="4550834" y="3546475"/>
            <a:ext cx="607859"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defRPr/>
            </a:pPr>
            <a:r>
              <a:rPr lang="zh-CN" altLang="en-CA" dirty="0" smtClean="0"/>
              <a:t> </a:t>
            </a:r>
            <a:r>
              <a:rPr lang="en-CA" altLang="zh-CN" sz="3600" dirty="0" smtClean="0">
                <a:solidFill>
                  <a:srgbClr val="000000"/>
                </a:solidFill>
              </a:rPr>
              <a:t>A </a:t>
            </a:r>
          </a:p>
        </p:txBody>
      </p:sp>
      <p:sp>
        <p:nvSpPr>
          <p:cNvPr id="55307" name="Text Box 16"/>
          <p:cNvSpPr txBox="1">
            <a:spLocks noChangeArrowheads="1"/>
          </p:cNvSpPr>
          <p:nvPr/>
        </p:nvSpPr>
        <p:spPr bwMode="auto">
          <a:xfrm>
            <a:off x="6096001" y="3546475"/>
            <a:ext cx="6985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defRPr/>
            </a:pPr>
            <a:r>
              <a:rPr lang="en-CA" altLang="zh-CN" sz="3600" dirty="0" smtClean="0">
                <a:solidFill>
                  <a:srgbClr val="000000"/>
                </a:solidFill>
              </a:rPr>
              <a:t>C </a:t>
            </a:r>
          </a:p>
        </p:txBody>
      </p:sp>
      <p:sp>
        <p:nvSpPr>
          <p:cNvPr id="55308" name="Text Box 17"/>
          <p:cNvSpPr txBox="1">
            <a:spLocks noChangeArrowheads="1"/>
          </p:cNvSpPr>
          <p:nvPr/>
        </p:nvSpPr>
        <p:spPr bwMode="auto">
          <a:xfrm>
            <a:off x="4673601" y="4191000"/>
            <a:ext cx="6985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defRPr/>
            </a:pPr>
            <a:r>
              <a:rPr lang="en-CA" altLang="zh-CN" sz="3600" dirty="0" smtClean="0">
                <a:solidFill>
                  <a:srgbClr val="000000"/>
                </a:solidFill>
              </a:rPr>
              <a:t>B </a:t>
            </a:r>
          </a:p>
        </p:txBody>
      </p:sp>
      <p:sp>
        <p:nvSpPr>
          <p:cNvPr id="55309" name="Text Box 18"/>
          <p:cNvSpPr txBox="1">
            <a:spLocks noChangeArrowheads="1"/>
          </p:cNvSpPr>
          <p:nvPr/>
        </p:nvSpPr>
        <p:spPr bwMode="auto">
          <a:xfrm>
            <a:off x="6074834" y="4156075"/>
            <a:ext cx="518065"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defRPr/>
            </a:pPr>
            <a:r>
              <a:rPr lang="en-CA" altLang="zh-CN" sz="3600" dirty="0" smtClean="0">
                <a:solidFill>
                  <a:srgbClr val="000000"/>
                </a:solidFill>
              </a:rPr>
              <a:t>D </a:t>
            </a:r>
          </a:p>
        </p:txBody>
      </p:sp>
      <p:sp>
        <p:nvSpPr>
          <p:cNvPr id="55310" name="灯片编号占位符 1"/>
          <p:cNvSpPr>
            <a:spLocks noGrp="1"/>
          </p:cNvSpPr>
          <p:nvPr>
            <p:ph type="sldNum" sz="quarter" idx="12"/>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defRPr/>
            </a:pPr>
            <a:fld id="{51F4F553-8F27-F447-AF7B-A801622FE9AB}" type="slidenum">
              <a:rPr lang="en-US" altLang="zh-CN" smtClean="0">
                <a:latin typeface="Garamond" charset="0"/>
              </a:rPr>
              <a:pPr eaLnBrk="1" hangingPunct="1">
                <a:defRPr/>
              </a:pPr>
              <a:t>40</a:t>
            </a:fld>
            <a:endParaRPr lang="en-US" altLang="zh-CN" smtClean="0">
              <a:latin typeface="Garamond" charset="0"/>
            </a:endParaRPr>
          </a:p>
        </p:txBody>
      </p:sp>
      <p:sp>
        <p:nvSpPr>
          <p:cNvPr id="24590" name="TextBox 14"/>
          <p:cNvSpPr txBox="1">
            <a:spLocks noChangeArrowheads="1"/>
          </p:cNvSpPr>
          <p:nvPr/>
        </p:nvSpPr>
        <p:spPr bwMode="auto">
          <a:xfrm>
            <a:off x="8401051" y="6159500"/>
            <a:ext cx="16980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defRPr kumimoji="1" sz="2400">
                <a:solidFill>
                  <a:schemeClr val="tx1"/>
                </a:solidFill>
                <a:latin typeface="Arial" charset="0"/>
                <a:ea typeface="宋体" charset="0"/>
              </a:defRPr>
            </a:lvl6pPr>
            <a:lvl7pPr marL="2971800" indent="-228600" fontAlgn="base">
              <a:spcBef>
                <a:spcPct val="0"/>
              </a:spcBef>
              <a:spcAft>
                <a:spcPct val="0"/>
              </a:spcAft>
              <a:defRPr kumimoji="1" sz="2400">
                <a:solidFill>
                  <a:schemeClr val="tx1"/>
                </a:solidFill>
                <a:latin typeface="Arial" charset="0"/>
                <a:ea typeface="宋体" charset="0"/>
              </a:defRPr>
            </a:lvl7pPr>
            <a:lvl8pPr marL="3429000" indent="-228600" fontAlgn="base">
              <a:spcBef>
                <a:spcPct val="0"/>
              </a:spcBef>
              <a:spcAft>
                <a:spcPct val="0"/>
              </a:spcAft>
              <a:defRPr kumimoji="1" sz="2400">
                <a:solidFill>
                  <a:schemeClr val="tx1"/>
                </a:solidFill>
                <a:latin typeface="Arial" charset="0"/>
                <a:ea typeface="宋体" charset="0"/>
              </a:defRPr>
            </a:lvl8pPr>
            <a:lvl9pPr marL="3886200" indent="-228600" fontAlgn="base">
              <a:spcBef>
                <a:spcPct val="0"/>
              </a:spcBef>
              <a:spcAft>
                <a:spcPct val="0"/>
              </a:spcAft>
              <a:defRPr kumimoji="1" sz="2400">
                <a:solidFill>
                  <a:schemeClr val="tx1"/>
                </a:solidFill>
                <a:latin typeface="Arial" charset="0"/>
                <a:ea typeface="宋体" charset="0"/>
              </a:defRPr>
            </a:lvl9pPr>
          </a:lstStyle>
          <a:p>
            <a:r>
              <a:rPr kumimoji="0" lang="zh-CN" altLang="en-US" sz="1800"/>
              <a:t>写作讲义第</a:t>
            </a:r>
            <a:r>
              <a:rPr kumimoji="0" lang="en-US" altLang="zh-CN" sz="1800"/>
              <a:t>1</a:t>
            </a:r>
            <a:r>
              <a:rPr kumimoji="0" lang="zh-CN" altLang="en-US" sz="1800"/>
              <a:t>页</a:t>
            </a:r>
          </a:p>
        </p:txBody>
      </p:sp>
    </p:spTree>
    <p:extLst>
      <p:ext uri="{BB962C8B-B14F-4D97-AF65-F5344CB8AC3E}">
        <p14:creationId xmlns:p14="http://schemas.microsoft.com/office/powerpoint/2010/main" xmlns="" val="31612694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defRPr/>
            </a:pPr>
            <a:r>
              <a:rPr kumimoji="0" lang="zh-CN" altLang="en-US" sz="4400" dirty="0" smtClean="0">
                <a:solidFill>
                  <a:srgbClr val="000000"/>
                </a:solidFill>
                <a:latin typeface="Garamond" charset="0"/>
                <a:cs typeface="+mj-cs"/>
              </a:rPr>
              <a:t>任务设计的原则</a:t>
            </a:r>
            <a:endParaRPr kumimoji="0" lang="en-CA" altLang="zh-CN" sz="4400" dirty="0">
              <a:solidFill>
                <a:srgbClr val="000000"/>
              </a:solidFill>
              <a:latin typeface="Garamond" charset="0"/>
              <a:cs typeface="+mj-cs"/>
            </a:endParaRPr>
          </a:p>
        </p:txBody>
      </p:sp>
      <p:sp>
        <p:nvSpPr>
          <p:cNvPr id="19460" name="Text Box 4"/>
          <p:cNvSpPr txBox="1">
            <a:spLocks noChangeArrowheads="1"/>
          </p:cNvSpPr>
          <p:nvPr/>
        </p:nvSpPr>
        <p:spPr bwMode="auto">
          <a:xfrm>
            <a:off x="3889621" y="2328916"/>
            <a:ext cx="4032249"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defRPr/>
            </a:pPr>
            <a:r>
              <a:rPr lang="zh-CN" altLang="en-US" sz="4000" dirty="0" smtClean="0">
                <a:solidFill>
                  <a:srgbClr val="000000"/>
                </a:solidFill>
                <a:cs typeface="+mn-cs"/>
              </a:rPr>
              <a:t>认知没有挑战</a:t>
            </a:r>
            <a:r>
              <a:rPr lang="en-CA" altLang="zh-CN" sz="4000" dirty="0" smtClean="0">
                <a:solidFill>
                  <a:srgbClr val="000000"/>
                </a:solidFill>
                <a:cs typeface="+mn-cs"/>
              </a:rPr>
              <a:t> </a:t>
            </a:r>
          </a:p>
        </p:txBody>
      </p:sp>
      <p:sp>
        <p:nvSpPr>
          <p:cNvPr id="19461" name="Text Box 5"/>
          <p:cNvSpPr txBox="1">
            <a:spLocks noChangeArrowheads="1"/>
          </p:cNvSpPr>
          <p:nvPr/>
        </p:nvSpPr>
        <p:spPr bwMode="auto">
          <a:xfrm>
            <a:off x="2010833" y="3775075"/>
            <a:ext cx="1877437"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defRPr/>
            </a:pPr>
            <a:r>
              <a:rPr lang="zh-CN" altLang="en-US" sz="4400" dirty="0" smtClean="0">
                <a:solidFill>
                  <a:srgbClr val="000000"/>
                </a:solidFill>
                <a:cs typeface="+mn-cs"/>
              </a:rPr>
              <a:t>有语境</a:t>
            </a:r>
            <a:r>
              <a:rPr lang="en-CA" altLang="zh-CN" sz="2400" dirty="0" smtClean="0">
                <a:cs typeface="+mn-cs"/>
              </a:rPr>
              <a:t> </a:t>
            </a:r>
          </a:p>
        </p:txBody>
      </p:sp>
      <p:sp>
        <p:nvSpPr>
          <p:cNvPr id="19462" name="Text Box 6"/>
          <p:cNvSpPr txBox="1">
            <a:spLocks noChangeArrowheads="1"/>
          </p:cNvSpPr>
          <p:nvPr/>
        </p:nvSpPr>
        <p:spPr bwMode="auto">
          <a:xfrm>
            <a:off x="8229601" y="3760788"/>
            <a:ext cx="2441694"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defRPr/>
            </a:pPr>
            <a:r>
              <a:rPr lang="zh-CN" altLang="en-US" sz="4400" dirty="0" smtClean="0">
                <a:solidFill>
                  <a:srgbClr val="000000"/>
                </a:solidFill>
                <a:cs typeface="+mn-cs"/>
              </a:rPr>
              <a:t>缺少语境</a:t>
            </a:r>
            <a:r>
              <a:rPr lang="en-CA" altLang="zh-CN" sz="4400" dirty="0" smtClean="0">
                <a:solidFill>
                  <a:srgbClr val="000000"/>
                </a:solidFill>
                <a:cs typeface="+mn-cs"/>
              </a:rPr>
              <a:t> </a:t>
            </a:r>
          </a:p>
        </p:txBody>
      </p:sp>
      <p:sp>
        <p:nvSpPr>
          <p:cNvPr id="19463" name="Text Box 7"/>
          <p:cNvSpPr txBox="1">
            <a:spLocks noChangeArrowheads="1"/>
          </p:cNvSpPr>
          <p:nvPr/>
        </p:nvSpPr>
        <p:spPr bwMode="auto">
          <a:xfrm>
            <a:off x="4368800" y="5157788"/>
            <a:ext cx="3166533"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defRPr/>
            </a:pPr>
            <a:r>
              <a:rPr lang="zh-CN" altLang="en-US" sz="4400" dirty="0" smtClean="0">
                <a:solidFill>
                  <a:srgbClr val="000000"/>
                </a:solidFill>
                <a:cs typeface="+mn-cs"/>
              </a:rPr>
              <a:t>认知有挑战</a:t>
            </a:r>
            <a:r>
              <a:rPr lang="en-CA" altLang="zh-CN" sz="4400" dirty="0" smtClean="0">
                <a:solidFill>
                  <a:srgbClr val="000000"/>
                </a:solidFill>
                <a:cs typeface="+mn-cs"/>
              </a:rPr>
              <a:t> </a:t>
            </a:r>
          </a:p>
        </p:txBody>
      </p:sp>
      <p:sp>
        <p:nvSpPr>
          <p:cNvPr id="19464" name="Line 13"/>
          <p:cNvSpPr>
            <a:spLocks noChangeShapeType="1"/>
          </p:cNvSpPr>
          <p:nvPr/>
        </p:nvSpPr>
        <p:spPr bwMode="auto">
          <a:xfrm>
            <a:off x="4064000" y="4114800"/>
            <a:ext cx="3556000" cy="0"/>
          </a:xfrm>
          <a:prstGeom prst="line">
            <a:avLst/>
          </a:prstGeom>
          <a:noFill/>
          <a:ln w="2222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CN" altLang="en-US">
              <a:cs typeface="+mn-cs"/>
            </a:endParaRPr>
          </a:p>
        </p:txBody>
      </p:sp>
      <p:sp>
        <p:nvSpPr>
          <p:cNvPr id="19465" name="Line 14"/>
          <p:cNvSpPr>
            <a:spLocks noChangeShapeType="1"/>
          </p:cNvSpPr>
          <p:nvPr/>
        </p:nvSpPr>
        <p:spPr bwMode="auto">
          <a:xfrm flipH="1">
            <a:off x="5615517" y="3284539"/>
            <a:ext cx="0" cy="1728787"/>
          </a:xfrm>
          <a:prstGeom prst="line">
            <a:avLst/>
          </a:prstGeom>
          <a:noFill/>
          <a:ln w="222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CN" altLang="en-US">
              <a:cs typeface="+mn-cs"/>
            </a:endParaRPr>
          </a:p>
        </p:txBody>
      </p:sp>
      <p:sp>
        <p:nvSpPr>
          <p:cNvPr id="19470" name="灯片编号占位符 1"/>
          <p:cNvSpPr>
            <a:spLocks noGrp="1"/>
          </p:cNvSpPr>
          <p:nvPr>
            <p:ph type="sldNum" sz="quarter" idx="12"/>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defRPr/>
            </a:pPr>
            <a:fld id="{ED2D1DC4-FD33-9447-B9C8-89E89D537A7E}" type="slidenum">
              <a:rPr lang="en-US" altLang="zh-CN" smtClean="0">
                <a:latin typeface="Garamond" charset="0"/>
                <a:cs typeface="宋体" charset="0"/>
              </a:rPr>
              <a:pPr eaLnBrk="1" hangingPunct="1">
                <a:defRPr/>
              </a:pPr>
              <a:t>41</a:t>
            </a:fld>
            <a:endParaRPr lang="en-US" altLang="zh-CN" smtClean="0">
              <a:latin typeface="Garamond" charset="0"/>
              <a:cs typeface="宋体" charset="0"/>
            </a:endParaRPr>
          </a:p>
        </p:txBody>
      </p:sp>
      <p:cxnSp>
        <p:nvCxnSpPr>
          <p:cNvPr id="3" name="直线连接符 2"/>
          <p:cNvCxnSpPr/>
          <p:nvPr/>
        </p:nvCxnSpPr>
        <p:spPr>
          <a:xfrm flipV="1">
            <a:off x="3983568" y="3591868"/>
            <a:ext cx="2976033" cy="1223962"/>
          </a:xfrm>
          <a:prstGeom prst="line">
            <a:avLst/>
          </a:prstGeom>
          <a:ln w="22225">
            <a:solidFill>
              <a:srgbClr val="000000"/>
            </a:solidFill>
          </a:ln>
        </p:spPr>
        <p:style>
          <a:lnRef idx="2">
            <a:schemeClr val="accent1"/>
          </a:lnRef>
          <a:fillRef idx="0">
            <a:schemeClr val="accent1"/>
          </a:fillRef>
          <a:effectRef idx="1">
            <a:schemeClr val="accent1"/>
          </a:effectRef>
          <a:fontRef idx="minor">
            <a:schemeClr val="tx1"/>
          </a:fontRef>
        </p:style>
      </p:cxnSp>
      <p:sp>
        <p:nvSpPr>
          <p:cNvPr id="35850" name="文本框 4"/>
          <p:cNvSpPr txBox="1">
            <a:spLocks noChangeArrowheads="1"/>
          </p:cNvSpPr>
          <p:nvPr/>
        </p:nvSpPr>
        <p:spPr bwMode="auto">
          <a:xfrm>
            <a:off x="2063751" y="4724400"/>
            <a:ext cx="1877437"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defRPr kumimoji="1" sz="2400">
                <a:solidFill>
                  <a:schemeClr val="tx1"/>
                </a:solidFill>
                <a:latin typeface="Arial" charset="0"/>
                <a:ea typeface="宋体" charset="0"/>
              </a:defRPr>
            </a:lvl6pPr>
            <a:lvl7pPr marL="2971800" indent="-228600" fontAlgn="base">
              <a:spcBef>
                <a:spcPct val="0"/>
              </a:spcBef>
              <a:spcAft>
                <a:spcPct val="0"/>
              </a:spcAft>
              <a:defRPr kumimoji="1" sz="2400">
                <a:solidFill>
                  <a:schemeClr val="tx1"/>
                </a:solidFill>
                <a:latin typeface="Arial" charset="0"/>
                <a:ea typeface="宋体" charset="0"/>
              </a:defRPr>
            </a:lvl7pPr>
            <a:lvl8pPr marL="3429000" indent="-228600" fontAlgn="base">
              <a:spcBef>
                <a:spcPct val="0"/>
              </a:spcBef>
              <a:spcAft>
                <a:spcPct val="0"/>
              </a:spcAft>
              <a:defRPr kumimoji="1" sz="2400">
                <a:solidFill>
                  <a:schemeClr val="tx1"/>
                </a:solidFill>
                <a:latin typeface="Arial" charset="0"/>
                <a:ea typeface="宋体" charset="0"/>
              </a:defRPr>
            </a:lvl8pPr>
            <a:lvl9pPr marL="3886200" indent="-228600" fontAlgn="base">
              <a:spcBef>
                <a:spcPct val="0"/>
              </a:spcBef>
              <a:spcAft>
                <a:spcPct val="0"/>
              </a:spcAft>
              <a:defRPr kumimoji="1" sz="2400">
                <a:solidFill>
                  <a:schemeClr val="tx1"/>
                </a:solidFill>
                <a:latin typeface="Arial" charset="0"/>
                <a:ea typeface="宋体" charset="0"/>
              </a:defRPr>
            </a:lvl9pPr>
          </a:lstStyle>
          <a:p>
            <a:r>
              <a:rPr lang="zh-CN" altLang="en-US" sz="4400" dirty="0">
                <a:solidFill>
                  <a:srgbClr val="000000"/>
                </a:solidFill>
              </a:rPr>
              <a:t>有兴趣</a:t>
            </a:r>
          </a:p>
        </p:txBody>
      </p:sp>
      <p:sp>
        <p:nvSpPr>
          <p:cNvPr id="19" name="文本占位符 18"/>
          <p:cNvSpPr txBox="1">
            <a:spLocks noGrp="1"/>
          </p:cNvSpPr>
          <p:nvPr>
            <p:ph type="body" idx="1"/>
          </p:nvPr>
        </p:nvSpPr>
        <p:spPr>
          <a:xfrm>
            <a:off x="7247467" y="2997200"/>
            <a:ext cx="2062028" cy="805312"/>
          </a:xfrm>
        </p:spPr>
        <p:txBody>
          <a:bodyPr wrap="none" rtlCol="0">
            <a:spAutoFit/>
          </a:bodyPr>
          <a:lstStyle/>
          <a:p>
            <a:pPr marL="0" indent="0">
              <a:buFont typeface="Wingdings" charset="0"/>
              <a:buNone/>
              <a:defRPr/>
            </a:pPr>
            <a:r>
              <a:rPr kumimoji="0" lang="zh-CN" altLang="en-US" sz="4400" dirty="0" smtClean="0">
                <a:solidFill>
                  <a:srgbClr val="000000"/>
                </a:solidFill>
                <a:cs typeface="+mn-cs"/>
              </a:rPr>
              <a:t>无兴趣</a:t>
            </a:r>
            <a:endParaRPr kumimoji="0" lang="zh-CN" altLang="en-US" sz="4400" dirty="0">
              <a:solidFill>
                <a:srgbClr val="000000"/>
              </a:solidFill>
              <a:cs typeface="+mn-cs"/>
            </a:endParaRPr>
          </a:p>
        </p:txBody>
      </p:sp>
    </p:spTree>
    <p:extLst>
      <p:ext uri="{BB962C8B-B14F-4D97-AF65-F5344CB8AC3E}">
        <p14:creationId xmlns:p14="http://schemas.microsoft.com/office/powerpoint/2010/main" xmlns="" val="364140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ctrTitle"/>
          </p:nvPr>
        </p:nvSpPr>
        <p:spPr>
          <a:xfrm>
            <a:off x="1487187" y="1435240"/>
            <a:ext cx="9144000" cy="2387600"/>
          </a:xfrm>
        </p:spPr>
        <p:txBody>
          <a:bodyPr>
            <a:noAutofit/>
          </a:bodyPr>
          <a:lstStyle/>
          <a:p>
            <a:pPr algn="l">
              <a:defRPr/>
            </a:pPr>
            <a:r>
              <a:rPr lang="en-US" altLang="zh-CN" sz="4800" dirty="0" smtClean="0">
                <a:solidFill>
                  <a:srgbClr val="000000"/>
                </a:solidFill>
                <a:latin typeface="Garamond" charset="0"/>
                <a:ea typeface="宋体" charset="0"/>
              </a:rPr>
              <a:t/>
            </a:r>
            <a:br>
              <a:rPr lang="en-US" altLang="zh-CN" sz="4800" dirty="0" smtClean="0">
                <a:solidFill>
                  <a:srgbClr val="000000"/>
                </a:solidFill>
                <a:latin typeface="Garamond" charset="0"/>
                <a:ea typeface="宋体" charset="0"/>
              </a:rPr>
            </a:br>
            <a:r>
              <a:rPr lang="en-US" altLang="zh-CN" sz="4800" dirty="0">
                <a:solidFill>
                  <a:srgbClr val="000000"/>
                </a:solidFill>
                <a:latin typeface="Garamond" charset="0"/>
                <a:ea typeface="宋体" charset="0"/>
              </a:rPr>
              <a:t/>
            </a:r>
            <a:br>
              <a:rPr lang="en-US" altLang="zh-CN" sz="4800" dirty="0">
                <a:solidFill>
                  <a:srgbClr val="000000"/>
                </a:solidFill>
                <a:latin typeface="Garamond" charset="0"/>
                <a:ea typeface="宋体" charset="0"/>
              </a:rPr>
            </a:br>
            <a:r>
              <a:rPr lang="en-US" altLang="zh-CN" sz="4800" dirty="0" smtClean="0">
                <a:solidFill>
                  <a:srgbClr val="000000"/>
                </a:solidFill>
                <a:latin typeface="Garamond" charset="0"/>
                <a:ea typeface="宋体" charset="0"/>
              </a:rPr>
              <a:t>Creating</a:t>
            </a:r>
            <a:r>
              <a:rPr lang="zh-CN" altLang="en-US" sz="4800" dirty="0" smtClean="0">
                <a:solidFill>
                  <a:srgbClr val="000000"/>
                </a:solidFill>
                <a:latin typeface="Garamond" charset="0"/>
                <a:ea typeface="宋体" charset="0"/>
              </a:rPr>
              <a:t> </a:t>
            </a:r>
            <a:r>
              <a:rPr lang="en-US" altLang="zh-CN" sz="4800" dirty="0">
                <a:solidFill>
                  <a:srgbClr val="000000"/>
                </a:solidFill>
                <a:latin typeface="Garamond" charset="0"/>
                <a:ea typeface="宋体" charset="0"/>
              </a:rPr>
              <a:t>effective</a:t>
            </a:r>
            <a:r>
              <a:rPr lang="zh-CN" altLang="en-US" sz="4800" dirty="0">
                <a:solidFill>
                  <a:srgbClr val="000000"/>
                </a:solidFill>
                <a:latin typeface="Garamond" charset="0"/>
                <a:ea typeface="宋体" charset="0"/>
              </a:rPr>
              <a:t> </a:t>
            </a:r>
            <a:r>
              <a:rPr lang="en-US" altLang="zh-CN" sz="4800" dirty="0">
                <a:solidFill>
                  <a:srgbClr val="000000"/>
                </a:solidFill>
                <a:latin typeface="Garamond" charset="0"/>
                <a:ea typeface="宋体" charset="0"/>
              </a:rPr>
              <a:t>assignments</a:t>
            </a:r>
            <a:r>
              <a:rPr lang="zh-CN" altLang="en-US" sz="4800" dirty="0">
                <a:solidFill>
                  <a:srgbClr val="000000"/>
                </a:solidFill>
                <a:latin typeface="Garamond" charset="0"/>
                <a:ea typeface="宋体" charset="0"/>
              </a:rPr>
              <a:t> </a:t>
            </a:r>
            <a:r>
              <a:rPr lang="en-US" altLang="zh-CN" sz="4800" dirty="0">
                <a:solidFill>
                  <a:srgbClr val="000000"/>
                </a:solidFill>
                <a:latin typeface="Garamond" charset="0"/>
                <a:ea typeface="宋体" charset="0"/>
              </a:rPr>
              <a:t>plays</a:t>
            </a:r>
            <a:r>
              <a:rPr lang="zh-CN" altLang="en-US" sz="4800" dirty="0">
                <a:solidFill>
                  <a:srgbClr val="000000"/>
                </a:solidFill>
                <a:latin typeface="Garamond" charset="0"/>
                <a:ea typeface="宋体" charset="0"/>
              </a:rPr>
              <a:t> </a:t>
            </a:r>
            <a:r>
              <a:rPr lang="en-US" altLang="zh-CN" sz="4800" dirty="0">
                <a:solidFill>
                  <a:srgbClr val="000000"/>
                </a:solidFill>
                <a:latin typeface="Garamond" charset="0"/>
                <a:ea typeface="宋体" charset="0"/>
              </a:rPr>
              <a:t>a</a:t>
            </a:r>
            <a:r>
              <a:rPr lang="zh-CN" altLang="en-US" sz="4800" dirty="0">
                <a:solidFill>
                  <a:srgbClr val="000000"/>
                </a:solidFill>
                <a:latin typeface="Garamond" charset="0"/>
                <a:ea typeface="宋体" charset="0"/>
              </a:rPr>
              <a:t> </a:t>
            </a:r>
            <a:r>
              <a:rPr lang="en-US" altLang="zh-CN" sz="4800" dirty="0">
                <a:solidFill>
                  <a:srgbClr val="000000"/>
                </a:solidFill>
                <a:latin typeface="Garamond" charset="0"/>
                <a:ea typeface="宋体" charset="0"/>
              </a:rPr>
              <a:t>large</a:t>
            </a:r>
            <a:r>
              <a:rPr lang="zh-CN" altLang="en-US" sz="4800" dirty="0">
                <a:solidFill>
                  <a:srgbClr val="000000"/>
                </a:solidFill>
                <a:latin typeface="Garamond" charset="0"/>
                <a:ea typeface="宋体" charset="0"/>
              </a:rPr>
              <a:t> </a:t>
            </a:r>
            <a:r>
              <a:rPr lang="zh-CN" sz="4800" dirty="0">
                <a:solidFill>
                  <a:srgbClr val="000000"/>
                </a:solidFill>
                <a:latin typeface="Garamond" charset="0"/>
                <a:ea typeface="宋体" charset="0"/>
              </a:rPr>
              <a:t>r</a:t>
            </a:r>
            <a:r>
              <a:rPr lang="en-US" altLang="zh-CN" sz="4800" dirty="0">
                <a:solidFill>
                  <a:srgbClr val="000000"/>
                </a:solidFill>
                <a:latin typeface="Garamond" charset="0"/>
                <a:ea typeface="宋体" charset="0"/>
              </a:rPr>
              <a:t>ole</a:t>
            </a:r>
            <a:r>
              <a:rPr lang="zh-CN" altLang="en-US" sz="4800" dirty="0">
                <a:solidFill>
                  <a:srgbClr val="000000"/>
                </a:solidFill>
                <a:latin typeface="Garamond" charset="0"/>
                <a:ea typeface="宋体" charset="0"/>
              </a:rPr>
              <a:t> </a:t>
            </a:r>
            <a:r>
              <a:rPr lang="en-US" altLang="zh-CN" sz="4800" dirty="0">
                <a:solidFill>
                  <a:srgbClr val="000000"/>
                </a:solidFill>
                <a:latin typeface="Garamond" charset="0"/>
                <a:ea typeface="宋体" charset="0"/>
              </a:rPr>
              <a:t>in</a:t>
            </a:r>
            <a:r>
              <a:rPr lang="zh-CN" altLang="en-US" sz="4800" dirty="0">
                <a:solidFill>
                  <a:srgbClr val="000000"/>
                </a:solidFill>
                <a:latin typeface="Garamond" charset="0"/>
                <a:ea typeface="宋体" charset="0"/>
              </a:rPr>
              <a:t> </a:t>
            </a:r>
            <a:r>
              <a:rPr lang="en-US" altLang="zh-CN" sz="4800" dirty="0">
                <a:solidFill>
                  <a:srgbClr val="000000"/>
                </a:solidFill>
                <a:latin typeface="Garamond" charset="0"/>
                <a:ea typeface="宋体" charset="0"/>
              </a:rPr>
              <a:t>how</a:t>
            </a:r>
            <a:r>
              <a:rPr lang="zh-CN" altLang="en-US" sz="4800" dirty="0">
                <a:solidFill>
                  <a:srgbClr val="000000"/>
                </a:solidFill>
                <a:latin typeface="Garamond" charset="0"/>
                <a:ea typeface="宋体" charset="0"/>
              </a:rPr>
              <a:t> </a:t>
            </a:r>
            <a:r>
              <a:rPr lang="en-US" altLang="zh-CN" sz="4800" dirty="0">
                <a:solidFill>
                  <a:srgbClr val="000000"/>
                </a:solidFill>
                <a:latin typeface="Garamond" charset="0"/>
                <a:ea typeface="宋体" charset="0"/>
              </a:rPr>
              <a:t>students</a:t>
            </a:r>
            <a:r>
              <a:rPr lang="zh-CN" altLang="en-US" sz="4800" dirty="0">
                <a:solidFill>
                  <a:srgbClr val="000000"/>
                </a:solidFill>
                <a:latin typeface="Garamond" charset="0"/>
                <a:ea typeface="宋体" charset="0"/>
              </a:rPr>
              <a:t> </a:t>
            </a:r>
            <a:r>
              <a:rPr lang="en-US" altLang="zh-CN" sz="4800" dirty="0">
                <a:solidFill>
                  <a:srgbClr val="000000"/>
                </a:solidFill>
                <a:latin typeface="Garamond" charset="0"/>
                <a:ea typeface="宋体" charset="0"/>
              </a:rPr>
              <a:t>respond</a:t>
            </a:r>
            <a:r>
              <a:rPr lang="zh-CN" altLang="en-US" sz="4800" dirty="0">
                <a:solidFill>
                  <a:srgbClr val="000000"/>
                </a:solidFill>
                <a:latin typeface="Garamond" charset="0"/>
                <a:ea typeface="宋体" charset="0"/>
              </a:rPr>
              <a:t> </a:t>
            </a:r>
            <a:r>
              <a:rPr lang="en-US" altLang="zh-CN" sz="4800" dirty="0">
                <a:solidFill>
                  <a:srgbClr val="000000"/>
                </a:solidFill>
                <a:latin typeface="Garamond" charset="0"/>
                <a:ea typeface="宋体" charset="0"/>
              </a:rPr>
              <a:t>to</a:t>
            </a:r>
            <a:r>
              <a:rPr lang="zh-CN" altLang="en-US" sz="4800" dirty="0">
                <a:solidFill>
                  <a:srgbClr val="000000"/>
                </a:solidFill>
                <a:latin typeface="Garamond" charset="0"/>
                <a:ea typeface="宋体" charset="0"/>
              </a:rPr>
              <a:t> </a:t>
            </a:r>
            <a:r>
              <a:rPr lang="en-US" altLang="zh-CN" sz="4800" dirty="0">
                <a:solidFill>
                  <a:srgbClr val="000000"/>
                </a:solidFill>
                <a:latin typeface="Garamond" charset="0"/>
                <a:ea typeface="宋体" charset="0"/>
              </a:rPr>
              <a:t>their</a:t>
            </a:r>
            <a:r>
              <a:rPr lang="zh-CN" altLang="en-US" sz="4800" dirty="0">
                <a:solidFill>
                  <a:srgbClr val="000000"/>
                </a:solidFill>
                <a:latin typeface="Garamond" charset="0"/>
                <a:ea typeface="宋体" charset="0"/>
              </a:rPr>
              <a:t> </a:t>
            </a:r>
            <a:r>
              <a:rPr lang="en-US" altLang="zh-CN" sz="4800" dirty="0">
                <a:solidFill>
                  <a:srgbClr val="000000"/>
                </a:solidFill>
                <a:latin typeface="Garamond" charset="0"/>
                <a:ea typeface="宋体" charset="0"/>
              </a:rPr>
              <a:t>writing</a:t>
            </a:r>
            <a:r>
              <a:rPr lang="zh-CN" altLang="en-US" sz="4800" dirty="0">
                <a:solidFill>
                  <a:srgbClr val="000000"/>
                </a:solidFill>
                <a:latin typeface="Garamond" charset="0"/>
                <a:ea typeface="宋体" charset="0"/>
              </a:rPr>
              <a:t> </a:t>
            </a:r>
            <a:r>
              <a:rPr lang="en-US" altLang="zh-CN" sz="4800" dirty="0">
                <a:solidFill>
                  <a:srgbClr val="000000"/>
                </a:solidFill>
                <a:latin typeface="Garamond" charset="0"/>
                <a:ea typeface="宋体" charset="0"/>
              </a:rPr>
              <a:t>experience.</a:t>
            </a:r>
            <a:r>
              <a:rPr lang="zh-CN" altLang="en-US" sz="4800" dirty="0">
                <a:solidFill>
                  <a:srgbClr val="000000"/>
                </a:solidFill>
                <a:latin typeface="Garamond" charset="0"/>
                <a:ea typeface="宋体" charset="0"/>
              </a:rPr>
              <a:t> </a:t>
            </a:r>
            <a:r>
              <a:rPr lang="en-US" altLang="zh-CN" sz="4800" dirty="0">
                <a:solidFill>
                  <a:srgbClr val="000000"/>
                </a:solidFill>
                <a:latin typeface="Garamond" charset="0"/>
                <a:ea typeface="宋体" charset="0"/>
              </a:rPr>
              <a:t>(</a:t>
            </a:r>
            <a:r>
              <a:rPr lang="en-US" altLang="zh-CN" sz="4800" dirty="0" err="1">
                <a:solidFill>
                  <a:srgbClr val="000000"/>
                </a:solidFill>
                <a:latin typeface="Garamond" charset="0"/>
                <a:ea typeface="宋体" charset="0"/>
              </a:rPr>
              <a:t>Anokye</a:t>
            </a:r>
            <a:r>
              <a:rPr lang="en-US" altLang="zh-CN" sz="4800" dirty="0">
                <a:solidFill>
                  <a:srgbClr val="000000"/>
                </a:solidFill>
                <a:latin typeface="Garamond" charset="0"/>
                <a:ea typeface="宋体" charset="0"/>
              </a:rPr>
              <a:t>,</a:t>
            </a:r>
            <a:r>
              <a:rPr lang="zh-CN" altLang="en-US" sz="4800" dirty="0">
                <a:solidFill>
                  <a:srgbClr val="000000"/>
                </a:solidFill>
                <a:latin typeface="Garamond" charset="0"/>
                <a:ea typeface="宋体" charset="0"/>
              </a:rPr>
              <a:t> </a:t>
            </a:r>
            <a:r>
              <a:rPr lang="en-US" altLang="zh-CN" sz="4800" dirty="0">
                <a:solidFill>
                  <a:srgbClr val="000000"/>
                </a:solidFill>
                <a:latin typeface="Garamond" charset="0"/>
                <a:ea typeface="宋体" charset="0"/>
              </a:rPr>
              <a:t>2008,</a:t>
            </a:r>
            <a:r>
              <a:rPr lang="zh-CN" altLang="en-US" sz="4800" dirty="0">
                <a:solidFill>
                  <a:srgbClr val="000000"/>
                </a:solidFill>
                <a:latin typeface="Garamond" charset="0"/>
                <a:ea typeface="宋体" charset="0"/>
              </a:rPr>
              <a:t> </a:t>
            </a:r>
            <a:r>
              <a:rPr lang="en-US" altLang="zh-CN" sz="4800" dirty="0">
                <a:solidFill>
                  <a:srgbClr val="000000"/>
                </a:solidFill>
                <a:latin typeface="Garamond" charset="0"/>
                <a:ea typeface="宋体" charset="0"/>
              </a:rPr>
              <a:t>p.</a:t>
            </a:r>
            <a:r>
              <a:rPr lang="zh-CN" altLang="en-US" sz="4800" dirty="0">
                <a:solidFill>
                  <a:srgbClr val="000000"/>
                </a:solidFill>
                <a:latin typeface="Garamond" charset="0"/>
                <a:ea typeface="宋体" charset="0"/>
              </a:rPr>
              <a:t> </a:t>
            </a:r>
            <a:r>
              <a:rPr lang="en-US" altLang="zh-CN" sz="4800" dirty="0">
                <a:solidFill>
                  <a:srgbClr val="000000"/>
                </a:solidFill>
                <a:latin typeface="Garamond" charset="0"/>
                <a:ea typeface="宋体" charset="0"/>
              </a:rPr>
              <a:t>65)</a:t>
            </a:r>
            <a:r>
              <a:rPr lang="zh-CN" altLang="en-US" sz="4800" dirty="0">
                <a:solidFill>
                  <a:srgbClr val="000000"/>
                </a:solidFill>
                <a:latin typeface="Garamond" charset="0"/>
                <a:ea typeface="宋体" charset="0"/>
              </a:rPr>
              <a:t/>
            </a:r>
            <a:br>
              <a:rPr lang="zh-CN" altLang="en-US" sz="4800" dirty="0">
                <a:solidFill>
                  <a:srgbClr val="000000"/>
                </a:solidFill>
                <a:latin typeface="Garamond" charset="0"/>
                <a:ea typeface="宋体" charset="0"/>
              </a:rPr>
            </a:br>
            <a:endParaRPr lang="zh-CN" altLang="en-US" sz="4800" dirty="0">
              <a:solidFill>
                <a:srgbClr val="000000"/>
              </a:solidFill>
              <a:latin typeface="Garamond" charset="0"/>
              <a:ea typeface="宋体" charset="0"/>
            </a:endParaRPr>
          </a:p>
        </p:txBody>
      </p:sp>
      <p:sp>
        <p:nvSpPr>
          <p:cNvPr id="6" name="内容占位符 5"/>
          <p:cNvSpPr>
            <a:spLocks noGrp="1"/>
          </p:cNvSpPr>
          <p:nvPr>
            <p:ph type="subTitle" idx="1"/>
          </p:nvPr>
        </p:nvSpPr>
        <p:spPr/>
        <p:txBody>
          <a:bodyPr/>
          <a:lstStyle/>
          <a:p>
            <a:pPr>
              <a:defRPr/>
            </a:pPr>
            <a:endParaRPr lang="zh-CN" altLang="en-US" dirty="0"/>
          </a:p>
        </p:txBody>
      </p:sp>
    </p:spTree>
    <p:extLst>
      <p:ext uri="{BB962C8B-B14F-4D97-AF65-F5344CB8AC3E}">
        <p14:creationId xmlns:p14="http://schemas.microsoft.com/office/powerpoint/2010/main" xmlns="" val="24640169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2760" y="0"/>
            <a:ext cx="10515163" cy="1325563"/>
          </a:xfrm>
        </p:spPr>
        <p:txBody>
          <a:bodyPr>
            <a:normAutofit/>
          </a:bodyPr>
          <a:lstStyle/>
          <a:p>
            <a:pPr>
              <a:defRPr/>
            </a:pPr>
            <a:r>
              <a:rPr lang="en-US" altLang="zh-CN" sz="5400" dirty="0">
                <a:solidFill>
                  <a:srgbClr val="000000"/>
                </a:solidFill>
                <a:latin typeface="Garamond" charset="0"/>
                <a:ea typeface="宋体" charset="0"/>
              </a:rPr>
              <a:t>Writing</a:t>
            </a:r>
            <a:r>
              <a:rPr lang="zh-CN" altLang="en-US" sz="5400" dirty="0">
                <a:solidFill>
                  <a:srgbClr val="000000"/>
                </a:solidFill>
                <a:latin typeface="Garamond" charset="0"/>
                <a:ea typeface="宋体" charset="0"/>
              </a:rPr>
              <a:t> </a:t>
            </a:r>
            <a:r>
              <a:rPr lang="en-US" altLang="zh-CN" sz="5400" dirty="0">
                <a:solidFill>
                  <a:srgbClr val="000000"/>
                </a:solidFill>
                <a:latin typeface="Garamond" charset="0"/>
                <a:ea typeface="宋体" charset="0"/>
              </a:rPr>
              <a:t>assignments</a:t>
            </a:r>
            <a:endParaRPr lang="zh-CN" altLang="en-US" sz="5400" dirty="0">
              <a:solidFill>
                <a:srgbClr val="000000"/>
              </a:solidFill>
              <a:latin typeface="Garamond" charset="0"/>
              <a:ea typeface="宋体" charset="0"/>
            </a:endParaRPr>
          </a:p>
        </p:txBody>
      </p:sp>
      <p:sp>
        <p:nvSpPr>
          <p:cNvPr id="3" name="内容占位符 2"/>
          <p:cNvSpPr>
            <a:spLocks noGrp="1"/>
          </p:cNvSpPr>
          <p:nvPr>
            <p:ph idx="1"/>
          </p:nvPr>
        </p:nvSpPr>
        <p:spPr>
          <a:xfrm>
            <a:off x="624417" y="1196975"/>
            <a:ext cx="10972800" cy="4789488"/>
          </a:xfrm>
        </p:spPr>
        <p:txBody>
          <a:bodyPr>
            <a:noAutofit/>
          </a:bodyPr>
          <a:lstStyle/>
          <a:p>
            <a:pPr marL="0" indent="0">
              <a:buFont typeface="Wingdings" charset="0"/>
              <a:buNone/>
              <a:defRPr/>
            </a:pPr>
            <a:r>
              <a:rPr lang="en-US" altLang="zh-CN" sz="3600" dirty="0">
                <a:solidFill>
                  <a:srgbClr val="000000"/>
                </a:solidFill>
                <a:latin typeface="Arial" charset="0"/>
                <a:ea typeface="宋体" charset="0"/>
              </a:rPr>
              <a:t>We</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need</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to</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make</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sure</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the</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assignment</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has</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a</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purpose</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related</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to</a:t>
            </a:r>
            <a:r>
              <a:rPr lang="zh-CN" altLang="en-US" sz="3600" dirty="0">
                <a:solidFill>
                  <a:srgbClr val="000000"/>
                </a:solidFill>
                <a:latin typeface="Arial" charset="0"/>
                <a:ea typeface="宋体" charset="0"/>
              </a:rPr>
              <a:t> </a:t>
            </a:r>
            <a:r>
              <a:rPr lang="en-US" altLang="zh-CN" sz="3600" dirty="0" smtClean="0">
                <a:solidFill>
                  <a:srgbClr val="000000"/>
                </a:solidFill>
                <a:latin typeface="Arial" charset="0"/>
                <a:ea typeface="宋体" charset="0"/>
              </a:rPr>
              <a:t>the</a:t>
            </a:r>
            <a:r>
              <a:rPr lang="zh-CN" altLang="en-US" sz="3600" dirty="0" smtClean="0">
                <a:solidFill>
                  <a:srgbClr val="000000"/>
                </a:solidFill>
                <a:latin typeface="Arial" charset="0"/>
                <a:ea typeface="宋体" charset="0"/>
              </a:rPr>
              <a:t> </a:t>
            </a:r>
            <a:r>
              <a:rPr lang="en-US" altLang="zh-CN" sz="3600" dirty="0">
                <a:solidFill>
                  <a:srgbClr val="000000"/>
                </a:solidFill>
                <a:latin typeface="Arial" charset="0"/>
                <a:ea typeface="宋体" charset="0"/>
              </a:rPr>
              <a:t>course</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objectives</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and</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outcomes.</a:t>
            </a:r>
          </a:p>
          <a:p>
            <a:pPr marL="0" indent="0">
              <a:defRPr/>
            </a:pPr>
            <a:r>
              <a:rPr lang="en-US" altLang="zh-CN" sz="3600" dirty="0">
                <a:solidFill>
                  <a:srgbClr val="000000"/>
                </a:solidFill>
                <a:latin typeface="Arial" charset="0"/>
                <a:ea typeface="宋体" charset="0"/>
              </a:rPr>
              <a:t>Will</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it</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help</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students</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learn?</a:t>
            </a:r>
          </a:p>
          <a:p>
            <a:pPr marL="0" indent="0">
              <a:defRPr/>
            </a:pPr>
            <a:r>
              <a:rPr lang="en-US" altLang="zh-CN" sz="3600" dirty="0">
                <a:solidFill>
                  <a:srgbClr val="000000"/>
                </a:solidFill>
                <a:latin typeface="Arial" charset="0"/>
                <a:ea typeface="宋体" charset="0"/>
              </a:rPr>
              <a:t>Is</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a</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model</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available?</a:t>
            </a:r>
          </a:p>
          <a:p>
            <a:pPr marL="0" indent="0">
              <a:defRPr/>
            </a:pPr>
            <a:r>
              <a:rPr lang="en-US" altLang="zh-CN" sz="3600" dirty="0">
                <a:solidFill>
                  <a:srgbClr val="000000"/>
                </a:solidFill>
                <a:latin typeface="Arial" charset="0"/>
                <a:ea typeface="宋体" charset="0"/>
              </a:rPr>
              <a:t>Is</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it</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concrete</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and</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challenging?</a:t>
            </a:r>
          </a:p>
          <a:p>
            <a:pPr marL="0" indent="0">
              <a:defRPr/>
            </a:pPr>
            <a:r>
              <a:rPr lang="en-US" altLang="zh-CN" sz="3600" dirty="0">
                <a:solidFill>
                  <a:srgbClr val="000000"/>
                </a:solidFill>
                <a:latin typeface="Arial" charset="0"/>
                <a:ea typeface="宋体" charset="0"/>
              </a:rPr>
              <a:t>Is</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there</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any</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relationship</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among</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the</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tasks</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for</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the</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assignment?</a:t>
            </a:r>
          </a:p>
          <a:p>
            <a:pPr marL="0" indent="0">
              <a:defRPr/>
            </a:pPr>
            <a:r>
              <a:rPr lang="en-US" altLang="zh-CN" sz="3600" dirty="0">
                <a:solidFill>
                  <a:srgbClr val="000000"/>
                </a:solidFill>
                <a:latin typeface="Arial" charset="0"/>
                <a:ea typeface="宋体" charset="0"/>
              </a:rPr>
              <a:t>Do</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students</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know</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the</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purpose</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of</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the</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assignment?</a:t>
            </a:r>
            <a:endParaRPr lang="zh-CN" altLang="en-US" sz="3600" dirty="0">
              <a:solidFill>
                <a:srgbClr val="000000"/>
              </a:solidFill>
              <a:latin typeface="Arial" charset="0"/>
              <a:ea typeface="宋体" charset="0"/>
            </a:endParaRPr>
          </a:p>
        </p:txBody>
      </p:sp>
    </p:spTree>
    <p:extLst>
      <p:ext uri="{BB962C8B-B14F-4D97-AF65-F5344CB8AC3E}">
        <p14:creationId xmlns:p14="http://schemas.microsoft.com/office/powerpoint/2010/main" xmlns="" val="1528242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7541" y="0"/>
            <a:ext cx="10515163" cy="1325563"/>
          </a:xfrm>
        </p:spPr>
        <p:txBody>
          <a:bodyPr>
            <a:normAutofit/>
          </a:bodyPr>
          <a:lstStyle/>
          <a:p>
            <a:pPr>
              <a:defRPr/>
            </a:pPr>
            <a:r>
              <a:rPr lang="en-US" altLang="zh-CN" sz="4800" dirty="0">
                <a:solidFill>
                  <a:srgbClr val="000000"/>
                </a:solidFill>
                <a:latin typeface="Garamond" charset="0"/>
                <a:ea typeface="宋体" charset="0"/>
              </a:rPr>
              <a:t>What</a:t>
            </a:r>
            <a:r>
              <a:rPr lang="zh-CN" altLang="en-US" sz="4800" dirty="0">
                <a:solidFill>
                  <a:srgbClr val="000000"/>
                </a:solidFill>
                <a:latin typeface="Garamond" charset="0"/>
                <a:ea typeface="宋体" charset="0"/>
              </a:rPr>
              <a:t> </a:t>
            </a:r>
            <a:r>
              <a:rPr lang="en-US" altLang="zh-CN" sz="4800" dirty="0">
                <a:solidFill>
                  <a:srgbClr val="000000"/>
                </a:solidFill>
                <a:latin typeface="Garamond" charset="0"/>
                <a:ea typeface="宋体" charset="0"/>
              </a:rPr>
              <a:t>is</a:t>
            </a:r>
            <a:r>
              <a:rPr lang="zh-CN" altLang="en-US" sz="4800" dirty="0">
                <a:solidFill>
                  <a:srgbClr val="000000"/>
                </a:solidFill>
                <a:latin typeface="Garamond" charset="0"/>
                <a:ea typeface="宋体" charset="0"/>
              </a:rPr>
              <a:t> </a:t>
            </a:r>
            <a:r>
              <a:rPr lang="en-US" altLang="zh-CN" sz="4800" dirty="0">
                <a:solidFill>
                  <a:srgbClr val="000000"/>
                </a:solidFill>
                <a:latin typeface="Garamond" charset="0"/>
                <a:ea typeface="宋体" charset="0"/>
              </a:rPr>
              <a:t>Good</a:t>
            </a:r>
            <a:r>
              <a:rPr lang="zh-CN" altLang="en-US" sz="4800" dirty="0">
                <a:solidFill>
                  <a:srgbClr val="000000"/>
                </a:solidFill>
                <a:latin typeface="Garamond" charset="0"/>
                <a:ea typeface="宋体" charset="0"/>
              </a:rPr>
              <a:t> </a:t>
            </a:r>
            <a:r>
              <a:rPr lang="zh-CN" sz="4800" dirty="0">
                <a:solidFill>
                  <a:srgbClr val="000000"/>
                </a:solidFill>
                <a:latin typeface="Garamond" charset="0"/>
                <a:ea typeface="宋体" charset="0"/>
              </a:rPr>
              <a:t>W</a:t>
            </a:r>
            <a:r>
              <a:rPr lang="en-US" altLang="zh-CN" sz="4800" dirty="0" err="1">
                <a:solidFill>
                  <a:srgbClr val="000000"/>
                </a:solidFill>
                <a:latin typeface="Garamond" charset="0"/>
                <a:ea typeface="宋体" charset="0"/>
              </a:rPr>
              <a:t>riting</a:t>
            </a:r>
            <a:r>
              <a:rPr lang="en-US" altLang="zh-CN" sz="4800" dirty="0">
                <a:solidFill>
                  <a:srgbClr val="000000"/>
                </a:solidFill>
                <a:latin typeface="Garamond" charset="0"/>
                <a:ea typeface="宋体" charset="0"/>
              </a:rPr>
              <a:t>?</a:t>
            </a:r>
            <a:endParaRPr lang="zh-CN" altLang="en-US" sz="4800" dirty="0">
              <a:solidFill>
                <a:srgbClr val="000000"/>
              </a:solidFill>
              <a:latin typeface="Garamond" charset="0"/>
              <a:ea typeface="宋体" charset="0"/>
            </a:endParaRPr>
          </a:p>
        </p:txBody>
      </p:sp>
      <p:sp>
        <p:nvSpPr>
          <p:cNvPr id="3" name="内容占位符 2"/>
          <p:cNvSpPr>
            <a:spLocks noGrp="1"/>
          </p:cNvSpPr>
          <p:nvPr>
            <p:ph idx="1"/>
          </p:nvPr>
        </p:nvSpPr>
        <p:spPr>
          <a:xfrm>
            <a:off x="624418" y="1196975"/>
            <a:ext cx="10957983" cy="4933950"/>
          </a:xfrm>
        </p:spPr>
        <p:txBody>
          <a:bodyPr>
            <a:noAutofit/>
          </a:bodyPr>
          <a:lstStyle/>
          <a:p>
            <a:pPr>
              <a:defRPr/>
            </a:pPr>
            <a:r>
              <a:rPr lang="en-US" altLang="zh-CN" sz="3600" dirty="0">
                <a:solidFill>
                  <a:srgbClr val="000000"/>
                </a:solidFill>
                <a:latin typeface="Arial" charset="0"/>
                <a:ea typeface="宋体" charset="0"/>
              </a:rPr>
              <a:t>Good</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writing</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is</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a</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successful</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combination</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of</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content,</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organization,</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and</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expression</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used</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in</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a</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rhetorical</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context.</a:t>
            </a:r>
          </a:p>
          <a:p>
            <a:pPr>
              <a:defRPr/>
            </a:pPr>
            <a:r>
              <a:rPr lang="en-US" altLang="zh-CN" sz="3600" dirty="0">
                <a:solidFill>
                  <a:srgbClr val="000000"/>
                </a:solidFill>
                <a:latin typeface="Arial" charset="0"/>
                <a:ea typeface="宋体" charset="0"/>
              </a:rPr>
              <a:t>Good</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writing</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should</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have</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an</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audience</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in</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mind</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and</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should</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effectively</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address</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that</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audience.</a:t>
            </a:r>
          </a:p>
          <a:p>
            <a:pPr>
              <a:defRPr/>
            </a:pPr>
            <a:r>
              <a:rPr lang="en-US" altLang="zh-CN" sz="3600" dirty="0">
                <a:solidFill>
                  <a:srgbClr val="000000"/>
                </a:solidFill>
                <a:latin typeface="Arial" charset="0"/>
                <a:ea typeface="宋体" charset="0"/>
              </a:rPr>
              <a:t>Good</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writing</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is</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often</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not</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achieved</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in</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one</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draft,</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and</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students</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use</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peer</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review,</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teacher</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comments,</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feedback,</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and</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self-evaluation</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to</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achieve</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good</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writing.</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a:t>
            </a:r>
            <a:r>
              <a:rPr lang="en-US" altLang="zh-CN" sz="3600" dirty="0" err="1">
                <a:solidFill>
                  <a:srgbClr val="000000"/>
                </a:solidFill>
                <a:latin typeface="Arial" charset="0"/>
                <a:ea typeface="宋体" charset="0"/>
              </a:rPr>
              <a:t>Anokye</a:t>
            </a:r>
            <a:r>
              <a:rPr lang="en-US" altLang="zh-CN" sz="3600" dirty="0">
                <a:solidFill>
                  <a:srgbClr val="000000"/>
                </a:solidFill>
                <a:latin typeface="Arial" charset="0"/>
                <a:ea typeface="宋体" charset="0"/>
              </a:rPr>
              <a:t>,</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2008,</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p.</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68</a:t>
            </a:r>
            <a:r>
              <a:rPr lang="en-US" altLang="zh-CN" sz="3600" dirty="0" smtClean="0">
                <a:solidFill>
                  <a:srgbClr val="000000"/>
                </a:solidFill>
                <a:latin typeface="Arial" charset="0"/>
                <a:ea typeface="宋体" charset="0"/>
              </a:rPr>
              <a:t>)</a:t>
            </a:r>
          </a:p>
          <a:p>
            <a:pPr>
              <a:defRPr/>
            </a:pPr>
            <a:r>
              <a:rPr lang="zh-CN" altLang="en-US" sz="3600" dirty="0" smtClean="0">
                <a:solidFill>
                  <a:srgbClr val="000000"/>
                </a:solidFill>
                <a:latin typeface="Arial" charset="0"/>
                <a:ea typeface="宋体" charset="0"/>
              </a:rPr>
              <a:t>思辨系列写作教程鼓励一文多稿（</a:t>
            </a:r>
            <a:r>
              <a:rPr lang="en-US" altLang="zh-CN" sz="3600" dirty="0" smtClean="0">
                <a:solidFill>
                  <a:srgbClr val="000000"/>
                </a:solidFill>
                <a:latin typeface="Arial" charset="0"/>
                <a:ea typeface="宋体" charset="0"/>
              </a:rPr>
              <a:t>Assignment 1 &amp; 2</a:t>
            </a:r>
            <a:r>
              <a:rPr lang="zh-CN" altLang="en-US" sz="3600" dirty="0" smtClean="0">
                <a:solidFill>
                  <a:srgbClr val="000000"/>
                </a:solidFill>
                <a:latin typeface="Arial" charset="0"/>
                <a:ea typeface="宋体" charset="0"/>
              </a:rPr>
              <a:t>）</a:t>
            </a:r>
            <a:endParaRPr lang="zh-CN" altLang="en-US" sz="3600" dirty="0">
              <a:solidFill>
                <a:srgbClr val="000000"/>
              </a:solidFill>
              <a:latin typeface="Arial" charset="0"/>
              <a:ea typeface="宋体" charset="0"/>
            </a:endParaRPr>
          </a:p>
        </p:txBody>
      </p:sp>
    </p:spTree>
    <p:extLst>
      <p:ext uri="{BB962C8B-B14F-4D97-AF65-F5344CB8AC3E}">
        <p14:creationId xmlns:p14="http://schemas.microsoft.com/office/powerpoint/2010/main" xmlns="" val="1442505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764793" y="0"/>
            <a:ext cx="10515163" cy="1325563"/>
          </a:xfrm>
        </p:spPr>
        <p:txBody>
          <a:bodyPr>
            <a:normAutofit/>
          </a:bodyPr>
          <a:lstStyle/>
          <a:p>
            <a:pPr>
              <a:defRPr/>
            </a:pPr>
            <a:r>
              <a:rPr lang="zh-CN" altLang="en-US" sz="4800" dirty="0" smtClean="0">
                <a:solidFill>
                  <a:srgbClr val="000000"/>
                </a:solidFill>
                <a:latin typeface="Garamond" charset="0"/>
                <a:ea typeface="宋体" charset="0"/>
              </a:rPr>
              <a:t>每个单元的构成</a:t>
            </a:r>
            <a:endParaRPr lang="zh-CN" altLang="en-US" sz="4800" dirty="0">
              <a:solidFill>
                <a:srgbClr val="000000"/>
              </a:solidFill>
              <a:latin typeface="Garamond" charset="0"/>
              <a:ea typeface="宋体" charset="0"/>
            </a:endParaRPr>
          </a:p>
        </p:txBody>
      </p:sp>
      <p:sp>
        <p:nvSpPr>
          <p:cNvPr id="7" name="内容占位符 6"/>
          <p:cNvSpPr>
            <a:spLocks noGrp="1"/>
          </p:cNvSpPr>
          <p:nvPr>
            <p:ph idx="1"/>
          </p:nvPr>
        </p:nvSpPr>
        <p:spPr>
          <a:xfrm>
            <a:off x="609600" y="1196975"/>
            <a:ext cx="11438467" cy="4933950"/>
          </a:xfrm>
        </p:spPr>
        <p:txBody>
          <a:bodyPr>
            <a:normAutofit/>
          </a:bodyPr>
          <a:lstStyle/>
          <a:p>
            <a:pPr>
              <a:lnSpc>
                <a:spcPct val="90000"/>
              </a:lnSpc>
              <a:defRPr/>
            </a:pPr>
            <a:r>
              <a:rPr lang="zh-CN" altLang="en-US" sz="2800" dirty="0">
                <a:solidFill>
                  <a:srgbClr val="000000"/>
                </a:solidFill>
                <a:latin typeface="Arial" charset="0"/>
                <a:ea typeface="宋体" charset="0"/>
              </a:rPr>
              <a:t>一句切合主题的名言</a:t>
            </a:r>
            <a:endParaRPr lang="en-US" altLang="zh-CN" sz="2800" dirty="0">
              <a:solidFill>
                <a:srgbClr val="000000"/>
              </a:solidFill>
              <a:latin typeface="Arial" charset="0"/>
              <a:ea typeface="宋体" charset="0"/>
            </a:endParaRPr>
          </a:p>
          <a:p>
            <a:pPr>
              <a:lnSpc>
                <a:spcPct val="90000"/>
              </a:lnSpc>
              <a:defRPr/>
            </a:pPr>
            <a:r>
              <a:rPr lang="en-US" altLang="zh-CN" sz="2800" dirty="0">
                <a:solidFill>
                  <a:srgbClr val="000000"/>
                </a:solidFill>
                <a:latin typeface="Arial" charset="0"/>
                <a:ea typeface="宋体" charset="0"/>
              </a:rPr>
              <a:t>Objectives</a:t>
            </a:r>
          </a:p>
          <a:p>
            <a:pPr>
              <a:lnSpc>
                <a:spcPct val="90000"/>
              </a:lnSpc>
              <a:defRPr/>
            </a:pPr>
            <a:r>
              <a:rPr lang="en-US" altLang="zh-CN" sz="2800" dirty="0">
                <a:solidFill>
                  <a:srgbClr val="000000"/>
                </a:solidFill>
                <a:latin typeface="Arial" charset="0"/>
                <a:ea typeface="宋体" charset="0"/>
              </a:rPr>
              <a:t>Warming-up  </a:t>
            </a:r>
            <a:r>
              <a:rPr lang="zh-CN" altLang="en-US" sz="2800" dirty="0">
                <a:solidFill>
                  <a:srgbClr val="000000"/>
                </a:solidFill>
                <a:latin typeface="Arial" charset="0"/>
                <a:ea typeface="宋体" charset="0"/>
              </a:rPr>
              <a:t>（配有图片，启发学生思考）</a:t>
            </a:r>
            <a:endParaRPr lang="en-US" altLang="zh-CN" sz="2800" dirty="0">
              <a:solidFill>
                <a:srgbClr val="000000"/>
              </a:solidFill>
              <a:latin typeface="Arial" charset="0"/>
              <a:ea typeface="宋体" charset="0"/>
            </a:endParaRPr>
          </a:p>
          <a:p>
            <a:pPr>
              <a:lnSpc>
                <a:spcPct val="90000"/>
              </a:lnSpc>
              <a:defRPr/>
            </a:pPr>
            <a:r>
              <a:rPr lang="en-US" altLang="zh-CN" sz="2800" dirty="0">
                <a:solidFill>
                  <a:srgbClr val="000000"/>
                </a:solidFill>
                <a:latin typeface="Arial" charset="0"/>
                <a:ea typeface="宋体" charset="0"/>
              </a:rPr>
              <a:t>Part I: Learning</a:t>
            </a:r>
            <a:r>
              <a:rPr lang="zh-CN" altLang="en-US" sz="2800" dirty="0">
                <a:solidFill>
                  <a:srgbClr val="000000"/>
                </a:solidFill>
                <a:latin typeface="Arial" charset="0"/>
                <a:ea typeface="宋体" charset="0"/>
              </a:rPr>
              <a:t> </a:t>
            </a:r>
            <a:r>
              <a:rPr lang="en-US" altLang="zh-CN" sz="2800" dirty="0">
                <a:solidFill>
                  <a:srgbClr val="000000"/>
                </a:solidFill>
                <a:latin typeface="Arial" charset="0"/>
                <a:ea typeface="宋体" charset="0"/>
              </a:rPr>
              <a:t>the</a:t>
            </a:r>
            <a:r>
              <a:rPr lang="zh-CN" altLang="en-US" sz="2800" dirty="0">
                <a:solidFill>
                  <a:srgbClr val="000000"/>
                </a:solidFill>
                <a:latin typeface="Arial" charset="0"/>
                <a:ea typeface="宋体" charset="0"/>
              </a:rPr>
              <a:t> </a:t>
            </a:r>
            <a:r>
              <a:rPr lang="en-US" altLang="zh-CN" sz="2800" dirty="0">
                <a:solidFill>
                  <a:srgbClr val="000000"/>
                </a:solidFill>
                <a:latin typeface="Arial" charset="0"/>
                <a:ea typeface="宋体" charset="0"/>
              </a:rPr>
              <a:t>skills</a:t>
            </a:r>
          </a:p>
          <a:p>
            <a:pPr lvl="1">
              <a:lnSpc>
                <a:spcPct val="90000"/>
              </a:lnSpc>
              <a:defRPr/>
            </a:pPr>
            <a:r>
              <a:rPr lang="en-US" altLang="zh-CN" sz="2400" dirty="0">
                <a:solidFill>
                  <a:srgbClr val="000000"/>
                </a:solidFill>
                <a:latin typeface="Arial" charset="0"/>
                <a:ea typeface="宋体" charset="0"/>
              </a:rPr>
              <a:t>Explanations</a:t>
            </a:r>
            <a:r>
              <a:rPr lang="zh-CN" altLang="en-US" sz="2400" dirty="0">
                <a:solidFill>
                  <a:srgbClr val="000000"/>
                </a:solidFill>
                <a:latin typeface="Arial" charset="0"/>
                <a:ea typeface="宋体" charset="0"/>
              </a:rPr>
              <a:t> </a:t>
            </a:r>
            <a:r>
              <a:rPr lang="en-US" altLang="zh-CN" sz="2400" dirty="0">
                <a:solidFill>
                  <a:srgbClr val="000000"/>
                </a:solidFill>
                <a:latin typeface="Arial" charset="0"/>
                <a:ea typeface="宋体" charset="0"/>
              </a:rPr>
              <a:t>with</a:t>
            </a:r>
            <a:r>
              <a:rPr lang="zh-CN" altLang="en-US" sz="2400" dirty="0">
                <a:solidFill>
                  <a:srgbClr val="000000"/>
                </a:solidFill>
                <a:latin typeface="Arial" charset="0"/>
                <a:ea typeface="宋体" charset="0"/>
              </a:rPr>
              <a:t> </a:t>
            </a:r>
            <a:r>
              <a:rPr lang="en-US" altLang="zh-CN" sz="2400" dirty="0">
                <a:solidFill>
                  <a:srgbClr val="000000"/>
                </a:solidFill>
                <a:latin typeface="Arial" charset="0"/>
                <a:ea typeface="宋体" charset="0"/>
              </a:rPr>
              <a:t>examples</a:t>
            </a:r>
            <a:r>
              <a:rPr lang="zh-CN" altLang="en-US" sz="2400" dirty="0">
                <a:solidFill>
                  <a:srgbClr val="000000"/>
                </a:solidFill>
                <a:latin typeface="Arial" charset="0"/>
                <a:ea typeface="宋体" charset="0"/>
              </a:rPr>
              <a:t> </a:t>
            </a:r>
            <a:r>
              <a:rPr lang="en-US" altLang="zh-CN" sz="2400" dirty="0">
                <a:solidFill>
                  <a:srgbClr val="000000"/>
                </a:solidFill>
                <a:latin typeface="Arial" charset="0"/>
                <a:ea typeface="宋体" charset="0"/>
              </a:rPr>
              <a:t>(</a:t>
            </a:r>
            <a:r>
              <a:rPr lang="zh-CN" altLang="en-US" sz="2400" dirty="0">
                <a:solidFill>
                  <a:srgbClr val="000000"/>
                </a:solidFill>
                <a:latin typeface="Arial" charset="0"/>
                <a:ea typeface="宋体" charset="0"/>
              </a:rPr>
              <a:t>学生自学</a:t>
            </a:r>
            <a:r>
              <a:rPr lang="zh-CN" sz="2400" dirty="0">
                <a:solidFill>
                  <a:srgbClr val="000000"/>
                </a:solidFill>
                <a:latin typeface="Arial" charset="0"/>
                <a:ea typeface="宋体" charset="0"/>
              </a:rPr>
              <a:t>，</a:t>
            </a:r>
            <a:r>
              <a:rPr lang="zh-CN" altLang="en-US" sz="2400" dirty="0">
                <a:solidFill>
                  <a:srgbClr val="000000"/>
                </a:solidFill>
                <a:latin typeface="Arial" charset="0"/>
                <a:ea typeface="宋体" charset="0"/>
              </a:rPr>
              <a:t>教师引导）</a:t>
            </a:r>
            <a:endParaRPr lang="en-US" altLang="zh-CN" sz="2400" dirty="0">
              <a:solidFill>
                <a:srgbClr val="000000"/>
              </a:solidFill>
              <a:latin typeface="Arial" charset="0"/>
              <a:ea typeface="宋体" charset="0"/>
            </a:endParaRPr>
          </a:p>
          <a:p>
            <a:pPr>
              <a:lnSpc>
                <a:spcPct val="90000"/>
              </a:lnSpc>
              <a:defRPr/>
            </a:pPr>
            <a:r>
              <a:rPr lang="en-US" altLang="zh-CN" sz="2800" dirty="0">
                <a:solidFill>
                  <a:srgbClr val="000000"/>
                </a:solidFill>
                <a:latin typeface="Arial" charset="0"/>
                <a:ea typeface="宋体" charset="0"/>
              </a:rPr>
              <a:t>Part II: Case</a:t>
            </a:r>
            <a:r>
              <a:rPr lang="zh-CN" altLang="en-US" sz="2800" dirty="0">
                <a:solidFill>
                  <a:srgbClr val="000000"/>
                </a:solidFill>
                <a:latin typeface="Arial" charset="0"/>
                <a:ea typeface="宋体" charset="0"/>
              </a:rPr>
              <a:t> </a:t>
            </a:r>
            <a:r>
              <a:rPr lang="en-US" altLang="zh-CN" sz="2800" dirty="0">
                <a:solidFill>
                  <a:srgbClr val="000000"/>
                </a:solidFill>
                <a:latin typeface="Arial" charset="0"/>
                <a:ea typeface="宋体" charset="0"/>
              </a:rPr>
              <a:t>Analysis</a:t>
            </a:r>
            <a:r>
              <a:rPr lang="zh-CN" altLang="en-US" sz="2800" dirty="0">
                <a:solidFill>
                  <a:srgbClr val="000000"/>
                </a:solidFill>
                <a:latin typeface="Arial" charset="0"/>
                <a:ea typeface="宋体" charset="0"/>
              </a:rPr>
              <a:t> </a:t>
            </a:r>
            <a:endParaRPr lang="en-US" altLang="zh-CN" sz="2800" dirty="0">
              <a:solidFill>
                <a:srgbClr val="000000"/>
              </a:solidFill>
              <a:latin typeface="Arial" charset="0"/>
              <a:ea typeface="宋体" charset="0"/>
            </a:endParaRPr>
          </a:p>
          <a:p>
            <a:pPr lvl="1">
              <a:lnSpc>
                <a:spcPct val="90000"/>
              </a:lnSpc>
              <a:defRPr/>
            </a:pPr>
            <a:r>
              <a:rPr lang="en-US" altLang="zh-CN" sz="2400" dirty="0">
                <a:solidFill>
                  <a:srgbClr val="000000"/>
                </a:solidFill>
                <a:latin typeface="Arial" charset="0"/>
                <a:ea typeface="宋体" charset="0"/>
              </a:rPr>
              <a:t>Classic</a:t>
            </a:r>
            <a:r>
              <a:rPr lang="zh-CN" altLang="en-US" sz="2400" dirty="0">
                <a:solidFill>
                  <a:srgbClr val="000000"/>
                </a:solidFill>
                <a:latin typeface="Arial" charset="0"/>
                <a:ea typeface="宋体" charset="0"/>
              </a:rPr>
              <a:t> </a:t>
            </a:r>
            <a:r>
              <a:rPr lang="en-US" altLang="zh-CN" sz="2400" dirty="0">
                <a:solidFill>
                  <a:srgbClr val="000000"/>
                </a:solidFill>
                <a:latin typeface="Arial" charset="0"/>
                <a:ea typeface="宋体" charset="0"/>
              </a:rPr>
              <a:t>readings</a:t>
            </a:r>
            <a:r>
              <a:rPr lang="zh-CN" altLang="en-US" sz="2400" dirty="0">
                <a:solidFill>
                  <a:srgbClr val="000000"/>
                </a:solidFill>
                <a:latin typeface="Arial" charset="0"/>
                <a:ea typeface="宋体" charset="0"/>
              </a:rPr>
              <a:t> </a:t>
            </a:r>
            <a:r>
              <a:rPr lang="en-US" altLang="zh-CN" sz="2400" dirty="0">
                <a:solidFill>
                  <a:srgbClr val="000000"/>
                </a:solidFill>
                <a:latin typeface="Arial" charset="0"/>
                <a:ea typeface="宋体" charset="0"/>
              </a:rPr>
              <a:t>(</a:t>
            </a:r>
            <a:r>
              <a:rPr lang="zh-CN" altLang="en-US" sz="2400" dirty="0">
                <a:solidFill>
                  <a:srgbClr val="000000"/>
                </a:solidFill>
                <a:latin typeface="Arial" charset="0"/>
                <a:ea typeface="宋体" charset="0"/>
              </a:rPr>
              <a:t>名家名篇赏析，进一步领悟写作技巧）</a:t>
            </a:r>
            <a:endParaRPr lang="en-US" altLang="zh-CN" sz="2400" dirty="0">
              <a:solidFill>
                <a:srgbClr val="000000"/>
              </a:solidFill>
              <a:latin typeface="Arial" charset="0"/>
              <a:ea typeface="宋体" charset="0"/>
            </a:endParaRPr>
          </a:p>
          <a:p>
            <a:pPr>
              <a:lnSpc>
                <a:spcPct val="90000"/>
              </a:lnSpc>
              <a:defRPr/>
            </a:pPr>
            <a:r>
              <a:rPr lang="en-US" altLang="zh-CN" sz="2800" dirty="0">
                <a:solidFill>
                  <a:srgbClr val="000000"/>
                </a:solidFill>
                <a:latin typeface="Arial" charset="0"/>
                <a:ea typeface="宋体" charset="0"/>
              </a:rPr>
              <a:t>Part</a:t>
            </a:r>
            <a:r>
              <a:rPr lang="zh-CN" altLang="en-US" sz="2800" dirty="0">
                <a:solidFill>
                  <a:srgbClr val="000000"/>
                </a:solidFill>
                <a:latin typeface="Arial" charset="0"/>
                <a:ea typeface="宋体" charset="0"/>
              </a:rPr>
              <a:t> </a:t>
            </a:r>
            <a:r>
              <a:rPr lang="en-US" altLang="zh-CN" sz="2800" dirty="0">
                <a:solidFill>
                  <a:srgbClr val="000000"/>
                </a:solidFill>
                <a:latin typeface="Arial" charset="0"/>
                <a:ea typeface="宋体" charset="0"/>
              </a:rPr>
              <a:t>III:</a:t>
            </a:r>
            <a:r>
              <a:rPr lang="zh-CN" altLang="en-US" sz="2800" dirty="0">
                <a:solidFill>
                  <a:srgbClr val="000000"/>
                </a:solidFill>
                <a:latin typeface="Arial" charset="0"/>
                <a:ea typeface="宋体" charset="0"/>
              </a:rPr>
              <a:t> </a:t>
            </a:r>
            <a:r>
              <a:rPr lang="en-US" altLang="zh-CN" sz="2800" dirty="0">
                <a:solidFill>
                  <a:srgbClr val="000000"/>
                </a:solidFill>
                <a:latin typeface="Arial" charset="0"/>
                <a:ea typeface="宋体" charset="0"/>
              </a:rPr>
              <a:t>Language </a:t>
            </a:r>
            <a:r>
              <a:rPr lang="en-US" altLang="zh-CN" sz="2800" dirty="0" smtClean="0">
                <a:solidFill>
                  <a:srgbClr val="000000"/>
                </a:solidFill>
                <a:latin typeface="Arial" charset="0"/>
                <a:ea typeface="宋体" charset="0"/>
              </a:rPr>
              <a:t>Study</a:t>
            </a:r>
            <a:endParaRPr lang="en-US" altLang="zh-CN" sz="2800" dirty="0">
              <a:solidFill>
                <a:srgbClr val="000000"/>
              </a:solidFill>
              <a:latin typeface="Arial" charset="0"/>
              <a:ea typeface="宋体" charset="0"/>
            </a:endParaRPr>
          </a:p>
          <a:p>
            <a:pPr lvl="1">
              <a:lnSpc>
                <a:spcPct val="90000"/>
              </a:lnSpc>
              <a:defRPr/>
            </a:pPr>
            <a:r>
              <a:rPr lang="en-US" altLang="zh-CN" sz="2400" dirty="0">
                <a:solidFill>
                  <a:srgbClr val="000000"/>
                </a:solidFill>
                <a:latin typeface="Arial" charset="0"/>
                <a:ea typeface="宋体" charset="0"/>
              </a:rPr>
              <a:t>Explanations</a:t>
            </a:r>
            <a:r>
              <a:rPr lang="zh-CN" altLang="en-US" sz="2400" dirty="0">
                <a:solidFill>
                  <a:srgbClr val="000000"/>
                </a:solidFill>
                <a:latin typeface="Arial" charset="0"/>
                <a:ea typeface="宋体" charset="0"/>
              </a:rPr>
              <a:t> </a:t>
            </a:r>
            <a:r>
              <a:rPr lang="en-US" altLang="zh-CN" sz="2400" dirty="0">
                <a:solidFill>
                  <a:srgbClr val="000000"/>
                </a:solidFill>
                <a:latin typeface="Arial" charset="0"/>
                <a:ea typeface="宋体" charset="0"/>
              </a:rPr>
              <a:t>with</a:t>
            </a:r>
            <a:r>
              <a:rPr lang="zh-CN" altLang="en-US" sz="2400" dirty="0">
                <a:solidFill>
                  <a:srgbClr val="000000"/>
                </a:solidFill>
                <a:latin typeface="Arial" charset="0"/>
                <a:ea typeface="宋体" charset="0"/>
              </a:rPr>
              <a:t> </a:t>
            </a:r>
            <a:r>
              <a:rPr lang="en-US" altLang="zh-CN" sz="2400" dirty="0">
                <a:solidFill>
                  <a:srgbClr val="000000"/>
                </a:solidFill>
                <a:latin typeface="Arial" charset="0"/>
                <a:ea typeface="宋体" charset="0"/>
              </a:rPr>
              <a:t>examples</a:t>
            </a:r>
            <a:r>
              <a:rPr lang="zh-CN" altLang="en-US" sz="2400" dirty="0">
                <a:solidFill>
                  <a:srgbClr val="000000"/>
                </a:solidFill>
                <a:latin typeface="Arial" charset="0"/>
                <a:ea typeface="宋体" charset="0"/>
              </a:rPr>
              <a:t> </a:t>
            </a:r>
            <a:r>
              <a:rPr lang="en-US" altLang="zh-CN" sz="2400" dirty="0">
                <a:solidFill>
                  <a:srgbClr val="000000"/>
                </a:solidFill>
                <a:latin typeface="Arial" charset="0"/>
                <a:ea typeface="宋体" charset="0"/>
              </a:rPr>
              <a:t>(</a:t>
            </a:r>
            <a:r>
              <a:rPr lang="zh-CN" altLang="en-US" sz="2400" dirty="0">
                <a:solidFill>
                  <a:srgbClr val="000000"/>
                </a:solidFill>
                <a:latin typeface="Arial" charset="0"/>
                <a:ea typeface="宋体" charset="0"/>
              </a:rPr>
              <a:t>学生自学</a:t>
            </a:r>
            <a:r>
              <a:rPr lang="zh-CN" sz="2400" dirty="0">
                <a:solidFill>
                  <a:srgbClr val="000000"/>
                </a:solidFill>
                <a:latin typeface="Arial" charset="0"/>
                <a:ea typeface="宋体" charset="0"/>
              </a:rPr>
              <a:t>，</a:t>
            </a:r>
            <a:r>
              <a:rPr lang="zh-CN" altLang="en-US" sz="2400" dirty="0">
                <a:solidFill>
                  <a:srgbClr val="000000"/>
                </a:solidFill>
                <a:latin typeface="Arial" charset="0"/>
                <a:ea typeface="宋体" charset="0"/>
              </a:rPr>
              <a:t>教师引导）</a:t>
            </a:r>
            <a:endParaRPr lang="en-US" altLang="zh-CN" sz="2400" dirty="0">
              <a:solidFill>
                <a:srgbClr val="000000"/>
              </a:solidFill>
              <a:latin typeface="Arial" charset="0"/>
              <a:ea typeface="宋体" charset="0"/>
            </a:endParaRPr>
          </a:p>
          <a:p>
            <a:pPr>
              <a:lnSpc>
                <a:spcPct val="90000"/>
              </a:lnSpc>
              <a:defRPr/>
            </a:pPr>
            <a:r>
              <a:rPr lang="en-US" altLang="zh-CN" sz="2800" dirty="0">
                <a:solidFill>
                  <a:srgbClr val="000000"/>
                </a:solidFill>
                <a:latin typeface="Arial" charset="0"/>
                <a:ea typeface="宋体" charset="0"/>
              </a:rPr>
              <a:t>Self-evaluation checklist</a:t>
            </a:r>
          </a:p>
          <a:p>
            <a:pPr>
              <a:lnSpc>
                <a:spcPct val="90000"/>
              </a:lnSpc>
              <a:defRPr/>
            </a:pPr>
            <a:endParaRPr lang="zh-CN" altLang="en-US" sz="2800" dirty="0">
              <a:latin typeface="Arial" charset="0"/>
              <a:ea typeface="宋体" charset="0"/>
            </a:endParaRPr>
          </a:p>
        </p:txBody>
      </p:sp>
    </p:spTree>
    <p:extLst>
      <p:ext uri="{BB962C8B-B14F-4D97-AF65-F5344CB8AC3E}">
        <p14:creationId xmlns:p14="http://schemas.microsoft.com/office/powerpoint/2010/main" xmlns="" val="10469321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562322" y="0"/>
            <a:ext cx="10515163" cy="1325563"/>
          </a:xfrm>
        </p:spPr>
        <p:txBody>
          <a:bodyPr>
            <a:normAutofit/>
          </a:bodyPr>
          <a:lstStyle/>
          <a:p>
            <a:pPr>
              <a:defRPr/>
            </a:pPr>
            <a:r>
              <a:rPr lang="zh-CN" altLang="en-US" sz="4800" dirty="0" smtClean="0">
                <a:solidFill>
                  <a:srgbClr val="000000"/>
                </a:solidFill>
              </a:rPr>
              <a:t>写作教学</a:t>
            </a:r>
            <a:endParaRPr lang="zh-CN" altLang="en-US" sz="4800" dirty="0">
              <a:solidFill>
                <a:srgbClr val="000000"/>
              </a:solidFill>
            </a:endParaRPr>
          </a:p>
        </p:txBody>
      </p:sp>
      <p:sp>
        <p:nvSpPr>
          <p:cNvPr id="5" name="内容占位符 4"/>
          <p:cNvSpPr>
            <a:spLocks noGrp="1"/>
          </p:cNvSpPr>
          <p:nvPr>
            <p:ph idx="1"/>
          </p:nvPr>
        </p:nvSpPr>
        <p:spPr>
          <a:xfrm>
            <a:off x="609600" y="1268413"/>
            <a:ext cx="10972800" cy="4862512"/>
          </a:xfrm>
        </p:spPr>
        <p:txBody>
          <a:bodyPr>
            <a:normAutofit/>
          </a:bodyPr>
          <a:lstStyle/>
          <a:p>
            <a:pPr>
              <a:defRPr/>
            </a:pPr>
            <a:r>
              <a:rPr lang="zh-CN" altLang="en-US" sz="4800" dirty="0">
                <a:solidFill>
                  <a:srgbClr val="000000"/>
                </a:solidFill>
                <a:latin typeface="Arial" charset="0"/>
                <a:ea typeface="宋体" charset="0"/>
              </a:rPr>
              <a:t>写作教师</a:t>
            </a:r>
            <a:endParaRPr lang="en-US" altLang="zh-CN" sz="4800" dirty="0">
              <a:solidFill>
                <a:srgbClr val="000000"/>
              </a:solidFill>
              <a:latin typeface="Arial" charset="0"/>
              <a:ea typeface="宋体" charset="0"/>
            </a:endParaRPr>
          </a:p>
          <a:p>
            <a:pPr>
              <a:defRPr/>
            </a:pPr>
            <a:r>
              <a:rPr lang="zh-CN" altLang="en-US" sz="4800" dirty="0">
                <a:solidFill>
                  <a:srgbClr val="000000"/>
                </a:solidFill>
                <a:latin typeface="Arial" charset="0"/>
                <a:ea typeface="宋体" charset="0"/>
              </a:rPr>
              <a:t>写作效益 （</a:t>
            </a:r>
            <a:r>
              <a:rPr lang="en-US" altLang="zh-CN" sz="4800" dirty="0">
                <a:solidFill>
                  <a:srgbClr val="000000"/>
                </a:solidFill>
                <a:latin typeface="Arial" charset="0"/>
                <a:ea typeface="宋体" charset="0"/>
              </a:rPr>
              <a:t>benefit from writing</a:t>
            </a:r>
            <a:r>
              <a:rPr lang="zh-CN" altLang="en-US" sz="4800" dirty="0">
                <a:solidFill>
                  <a:srgbClr val="000000"/>
                </a:solidFill>
                <a:latin typeface="Arial" charset="0"/>
                <a:ea typeface="宋体" charset="0"/>
              </a:rPr>
              <a:t>）</a:t>
            </a:r>
            <a:endParaRPr lang="en-US" altLang="zh-CN" sz="4800" dirty="0">
              <a:solidFill>
                <a:srgbClr val="000000"/>
              </a:solidFill>
              <a:latin typeface="Arial" charset="0"/>
              <a:ea typeface="宋体" charset="0"/>
            </a:endParaRPr>
          </a:p>
          <a:p>
            <a:pPr>
              <a:defRPr/>
            </a:pPr>
            <a:r>
              <a:rPr lang="zh-CN" altLang="en-US" sz="4800" dirty="0">
                <a:solidFill>
                  <a:srgbClr val="000000"/>
                </a:solidFill>
                <a:latin typeface="Arial" charset="0"/>
                <a:ea typeface="宋体" charset="0"/>
              </a:rPr>
              <a:t>写作过程</a:t>
            </a:r>
            <a:r>
              <a:rPr lang="en-US" altLang="zh-CN" sz="4800" dirty="0">
                <a:solidFill>
                  <a:srgbClr val="000000"/>
                </a:solidFill>
                <a:latin typeface="Arial" charset="0"/>
                <a:ea typeface="宋体" charset="0"/>
              </a:rPr>
              <a:t>/</a:t>
            </a:r>
            <a:r>
              <a:rPr lang="zh-CN" altLang="en-US" sz="4800" dirty="0">
                <a:solidFill>
                  <a:srgbClr val="000000"/>
                </a:solidFill>
                <a:latin typeface="Arial" charset="0"/>
                <a:ea typeface="宋体" charset="0"/>
              </a:rPr>
              <a:t>写作与知识</a:t>
            </a:r>
            <a:endParaRPr lang="en-US" altLang="zh-CN" sz="4800" dirty="0">
              <a:solidFill>
                <a:srgbClr val="000000"/>
              </a:solidFill>
              <a:latin typeface="Arial" charset="0"/>
              <a:ea typeface="宋体" charset="0"/>
            </a:endParaRPr>
          </a:p>
          <a:p>
            <a:pPr>
              <a:defRPr/>
            </a:pPr>
            <a:r>
              <a:rPr lang="zh-CN" altLang="en-US" sz="4800" dirty="0">
                <a:solidFill>
                  <a:srgbClr val="000000"/>
                </a:solidFill>
                <a:latin typeface="Arial" charset="0"/>
                <a:ea typeface="宋体" charset="0"/>
              </a:rPr>
              <a:t>写作与思考</a:t>
            </a:r>
            <a:endParaRPr lang="en-US" altLang="zh-CN" sz="4800" dirty="0">
              <a:solidFill>
                <a:srgbClr val="000000"/>
              </a:solidFill>
              <a:latin typeface="Arial" charset="0"/>
              <a:ea typeface="宋体" charset="0"/>
            </a:endParaRPr>
          </a:p>
          <a:p>
            <a:pPr>
              <a:defRPr/>
            </a:pPr>
            <a:r>
              <a:rPr lang="zh-CN" altLang="en-US" sz="4800" dirty="0">
                <a:solidFill>
                  <a:srgbClr val="000000"/>
                </a:solidFill>
                <a:latin typeface="Arial" charset="0"/>
                <a:ea typeface="宋体" charset="0"/>
              </a:rPr>
              <a:t>课堂教学：关注写作过</a:t>
            </a:r>
            <a:r>
              <a:rPr lang="zh-CN" altLang="en-US" sz="4800" dirty="0" smtClean="0">
                <a:solidFill>
                  <a:srgbClr val="000000"/>
                </a:solidFill>
                <a:latin typeface="Arial" charset="0"/>
                <a:ea typeface="宋体" charset="0"/>
              </a:rPr>
              <a:t>程</a:t>
            </a:r>
            <a:endParaRPr lang="en-US" altLang="zh-CN" sz="4800" dirty="0">
              <a:solidFill>
                <a:srgbClr val="000000"/>
              </a:solidFill>
              <a:latin typeface="Arial" charset="0"/>
              <a:ea typeface="宋体" charset="0"/>
            </a:endParaRPr>
          </a:p>
        </p:txBody>
      </p:sp>
    </p:spTree>
    <p:extLst>
      <p:ext uri="{BB962C8B-B14F-4D97-AF65-F5344CB8AC3E}">
        <p14:creationId xmlns:p14="http://schemas.microsoft.com/office/powerpoint/2010/main" xmlns="" val="1689412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91167" y="0"/>
            <a:ext cx="10515163" cy="1325563"/>
          </a:xfrm>
        </p:spPr>
        <p:txBody>
          <a:bodyPr>
            <a:normAutofit/>
          </a:bodyPr>
          <a:lstStyle/>
          <a:p>
            <a:pPr>
              <a:defRPr/>
            </a:pPr>
            <a:r>
              <a:rPr lang="zh-CN" altLang="en-US" sz="4400" dirty="0">
                <a:solidFill>
                  <a:srgbClr val="000000"/>
                </a:solidFill>
                <a:latin typeface="Garamond" charset="0"/>
                <a:ea typeface="宋体" charset="0"/>
              </a:rPr>
              <a:t>写作教师最应该关注的是：</a:t>
            </a:r>
          </a:p>
        </p:txBody>
      </p:sp>
      <p:sp>
        <p:nvSpPr>
          <p:cNvPr id="3" name="内容占位符 2"/>
          <p:cNvSpPr>
            <a:spLocks noGrp="1"/>
          </p:cNvSpPr>
          <p:nvPr>
            <p:ph idx="1"/>
          </p:nvPr>
        </p:nvSpPr>
        <p:spPr>
          <a:xfrm>
            <a:off x="609600" y="1412875"/>
            <a:ext cx="10972800" cy="4718050"/>
          </a:xfrm>
        </p:spPr>
        <p:txBody>
          <a:bodyPr>
            <a:normAutofit fontScale="62500" lnSpcReduction="20000"/>
          </a:bodyPr>
          <a:lstStyle/>
          <a:p>
            <a:pPr>
              <a:defRPr/>
            </a:pPr>
            <a:r>
              <a:rPr lang="zh-CN" altLang="en-US" sz="6600" dirty="0">
                <a:solidFill>
                  <a:srgbClr val="000000"/>
                </a:solidFill>
                <a:latin typeface="Arial" charset="0"/>
                <a:ea typeface="宋体" charset="0"/>
              </a:rPr>
              <a:t>学生带到写作课堂上</a:t>
            </a:r>
            <a:endParaRPr lang="en-US" altLang="zh-CN" sz="6600" dirty="0">
              <a:solidFill>
                <a:srgbClr val="000000"/>
              </a:solidFill>
              <a:latin typeface="Arial" charset="0"/>
              <a:ea typeface="宋体" charset="0"/>
            </a:endParaRPr>
          </a:p>
          <a:p>
            <a:pPr lvl="1">
              <a:defRPr/>
            </a:pPr>
            <a:r>
              <a:rPr lang="zh-CN" altLang="en-US" sz="6600" dirty="0">
                <a:solidFill>
                  <a:srgbClr val="000000"/>
                </a:solidFill>
                <a:latin typeface="Arial" charset="0"/>
                <a:ea typeface="宋体" charset="0"/>
              </a:rPr>
              <a:t>学生的生活</a:t>
            </a:r>
            <a:endParaRPr lang="en-US" altLang="zh-CN" sz="6600" dirty="0">
              <a:solidFill>
                <a:srgbClr val="000000"/>
              </a:solidFill>
              <a:latin typeface="Arial" charset="0"/>
              <a:ea typeface="宋体" charset="0"/>
            </a:endParaRPr>
          </a:p>
          <a:p>
            <a:pPr lvl="1">
              <a:defRPr/>
            </a:pPr>
            <a:r>
              <a:rPr lang="zh-CN" altLang="en-US" sz="6600" dirty="0">
                <a:solidFill>
                  <a:srgbClr val="000000"/>
                </a:solidFill>
                <a:latin typeface="Arial" charset="0"/>
                <a:ea typeface="宋体" charset="0"/>
              </a:rPr>
              <a:t>学生的经历</a:t>
            </a:r>
            <a:endParaRPr lang="en-US" altLang="zh-CN" sz="6600" dirty="0">
              <a:solidFill>
                <a:srgbClr val="000000"/>
              </a:solidFill>
              <a:latin typeface="Arial" charset="0"/>
              <a:ea typeface="宋体" charset="0"/>
            </a:endParaRPr>
          </a:p>
          <a:p>
            <a:pPr>
              <a:defRPr/>
            </a:pPr>
            <a:r>
              <a:rPr lang="zh-CN" altLang="en-US" sz="6600" dirty="0">
                <a:solidFill>
                  <a:srgbClr val="000000"/>
                </a:solidFill>
                <a:latin typeface="Arial" charset="0"/>
                <a:ea typeface="宋体" charset="0"/>
              </a:rPr>
              <a:t>写作学习的过程</a:t>
            </a:r>
            <a:endParaRPr lang="en-US" altLang="zh-CN" sz="6600" dirty="0">
              <a:solidFill>
                <a:srgbClr val="000000"/>
              </a:solidFill>
              <a:latin typeface="Arial" charset="0"/>
              <a:ea typeface="宋体" charset="0"/>
            </a:endParaRPr>
          </a:p>
          <a:p>
            <a:pPr lvl="1">
              <a:defRPr/>
            </a:pPr>
            <a:r>
              <a:rPr lang="en-US" altLang="zh-CN" sz="6600" dirty="0">
                <a:solidFill>
                  <a:srgbClr val="000000"/>
                </a:solidFill>
                <a:latin typeface="Arial" charset="0"/>
                <a:ea typeface="宋体" charset="0"/>
              </a:rPr>
              <a:t>Learning</a:t>
            </a:r>
            <a:r>
              <a:rPr lang="zh-CN" altLang="en-US" sz="6600" dirty="0">
                <a:solidFill>
                  <a:srgbClr val="000000"/>
                </a:solidFill>
                <a:latin typeface="Arial" charset="0"/>
                <a:ea typeface="宋体" charset="0"/>
              </a:rPr>
              <a:t> </a:t>
            </a:r>
            <a:r>
              <a:rPr lang="en-US" altLang="zh-CN" sz="6600" dirty="0">
                <a:solidFill>
                  <a:srgbClr val="000000"/>
                </a:solidFill>
                <a:latin typeface="Arial" charset="0"/>
                <a:ea typeface="宋体" charset="0"/>
              </a:rPr>
              <a:t>to</a:t>
            </a:r>
            <a:r>
              <a:rPr lang="zh-CN" altLang="en-US" sz="6600" dirty="0">
                <a:solidFill>
                  <a:srgbClr val="000000"/>
                </a:solidFill>
                <a:latin typeface="Arial" charset="0"/>
                <a:ea typeface="宋体" charset="0"/>
              </a:rPr>
              <a:t> </a:t>
            </a:r>
            <a:r>
              <a:rPr lang="en-US" altLang="zh-CN" sz="6600" dirty="0">
                <a:solidFill>
                  <a:srgbClr val="000000"/>
                </a:solidFill>
                <a:latin typeface="Arial" charset="0"/>
                <a:ea typeface="宋体" charset="0"/>
              </a:rPr>
              <a:t>write</a:t>
            </a:r>
            <a:r>
              <a:rPr lang="zh-CN" altLang="en-US" sz="6600" dirty="0">
                <a:solidFill>
                  <a:srgbClr val="000000"/>
                </a:solidFill>
                <a:latin typeface="Arial" charset="0"/>
                <a:ea typeface="宋体" charset="0"/>
              </a:rPr>
              <a:t> </a:t>
            </a:r>
            <a:r>
              <a:rPr lang="en-US" altLang="zh-CN" sz="6600" dirty="0">
                <a:solidFill>
                  <a:srgbClr val="000000"/>
                </a:solidFill>
                <a:latin typeface="Arial" charset="0"/>
                <a:ea typeface="宋体" charset="0"/>
              </a:rPr>
              <a:t>is</a:t>
            </a:r>
            <a:r>
              <a:rPr lang="zh-CN" altLang="en-US" sz="6600" dirty="0">
                <a:solidFill>
                  <a:srgbClr val="000000"/>
                </a:solidFill>
                <a:latin typeface="Arial" charset="0"/>
                <a:ea typeface="宋体" charset="0"/>
              </a:rPr>
              <a:t> </a:t>
            </a:r>
            <a:r>
              <a:rPr lang="en-US" altLang="zh-CN" sz="6600" dirty="0">
                <a:solidFill>
                  <a:srgbClr val="000000"/>
                </a:solidFill>
                <a:latin typeface="Arial" charset="0"/>
                <a:ea typeface="宋体" charset="0"/>
              </a:rPr>
              <a:t>a</a:t>
            </a:r>
            <a:r>
              <a:rPr lang="zh-CN" altLang="en-US" sz="6600" dirty="0">
                <a:solidFill>
                  <a:srgbClr val="000000"/>
                </a:solidFill>
                <a:latin typeface="Arial" charset="0"/>
                <a:ea typeface="宋体" charset="0"/>
              </a:rPr>
              <a:t> </a:t>
            </a:r>
            <a:r>
              <a:rPr lang="en-US" altLang="zh-CN" sz="6600" dirty="0">
                <a:solidFill>
                  <a:srgbClr val="000000"/>
                </a:solidFill>
                <a:latin typeface="Arial" charset="0"/>
                <a:ea typeface="宋体" charset="0"/>
              </a:rPr>
              <a:t>complex</a:t>
            </a:r>
            <a:r>
              <a:rPr lang="zh-CN" altLang="en-US" sz="6600" dirty="0">
                <a:solidFill>
                  <a:srgbClr val="000000"/>
                </a:solidFill>
                <a:latin typeface="Arial" charset="0"/>
                <a:ea typeface="宋体" charset="0"/>
              </a:rPr>
              <a:t> </a:t>
            </a:r>
            <a:r>
              <a:rPr lang="en-US" altLang="zh-CN" sz="6600" dirty="0">
                <a:solidFill>
                  <a:srgbClr val="000000"/>
                </a:solidFill>
                <a:latin typeface="Arial" charset="0"/>
                <a:ea typeface="宋体" charset="0"/>
              </a:rPr>
              <a:t>process,</a:t>
            </a:r>
            <a:r>
              <a:rPr lang="zh-CN" altLang="en-US" sz="6600" dirty="0">
                <a:solidFill>
                  <a:srgbClr val="000000"/>
                </a:solidFill>
                <a:latin typeface="Arial" charset="0"/>
                <a:ea typeface="宋体" charset="0"/>
              </a:rPr>
              <a:t> </a:t>
            </a:r>
            <a:r>
              <a:rPr lang="en-US" altLang="zh-CN" sz="6600" dirty="0">
                <a:solidFill>
                  <a:srgbClr val="000000"/>
                </a:solidFill>
                <a:latin typeface="Arial" charset="0"/>
                <a:ea typeface="宋体" charset="0"/>
              </a:rPr>
              <a:t>both</a:t>
            </a:r>
            <a:r>
              <a:rPr lang="zh-CN" altLang="en-US" sz="6600" dirty="0">
                <a:solidFill>
                  <a:srgbClr val="000000"/>
                </a:solidFill>
                <a:latin typeface="Arial" charset="0"/>
                <a:ea typeface="宋体" charset="0"/>
              </a:rPr>
              <a:t> </a:t>
            </a:r>
            <a:r>
              <a:rPr lang="en-US" altLang="zh-CN" sz="6600" dirty="0">
                <a:solidFill>
                  <a:srgbClr val="000000"/>
                </a:solidFill>
                <a:latin typeface="Arial" charset="0"/>
                <a:ea typeface="宋体" charset="0"/>
              </a:rPr>
              <a:t>individual</a:t>
            </a:r>
            <a:r>
              <a:rPr lang="zh-CN" altLang="en-US" sz="6600" dirty="0">
                <a:solidFill>
                  <a:srgbClr val="000000"/>
                </a:solidFill>
                <a:latin typeface="Arial" charset="0"/>
                <a:ea typeface="宋体" charset="0"/>
              </a:rPr>
              <a:t> </a:t>
            </a:r>
            <a:r>
              <a:rPr lang="en-US" altLang="zh-CN" sz="6600" dirty="0">
                <a:solidFill>
                  <a:srgbClr val="000000"/>
                </a:solidFill>
                <a:latin typeface="Arial" charset="0"/>
                <a:ea typeface="宋体" charset="0"/>
              </a:rPr>
              <a:t>and</a:t>
            </a:r>
            <a:r>
              <a:rPr lang="zh-CN" altLang="en-US" sz="6600" dirty="0">
                <a:solidFill>
                  <a:srgbClr val="000000"/>
                </a:solidFill>
                <a:latin typeface="Arial" charset="0"/>
                <a:ea typeface="宋体" charset="0"/>
              </a:rPr>
              <a:t> </a:t>
            </a:r>
            <a:r>
              <a:rPr lang="en-US" altLang="zh-CN" sz="6600" dirty="0">
                <a:solidFill>
                  <a:srgbClr val="000000"/>
                </a:solidFill>
                <a:latin typeface="Arial" charset="0"/>
                <a:ea typeface="宋体" charset="0"/>
              </a:rPr>
              <a:t>social,</a:t>
            </a:r>
            <a:r>
              <a:rPr lang="zh-CN" altLang="en-US" sz="6600" dirty="0">
                <a:solidFill>
                  <a:srgbClr val="000000"/>
                </a:solidFill>
                <a:latin typeface="Arial" charset="0"/>
                <a:ea typeface="宋体" charset="0"/>
              </a:rPr>
              <a:t> </a:t>
            </a:r>
            <a:r>
              <a:rPr lang="en-US" altLang="zh-CN" sz="6600" dirty="0">
                <a:solidFill>
                  <a:srgbClr val="000000"/>
                </a:solidFill>
                <a:latin typeface="Arial" charset="0"/>
                <a:ea typeface="宋体" charset="0"/>
              </a:rPr>
              <a:t>that</a:t>
            </a:r>
            <a:r>
              <a:rPr lang="zh-CN" altLang="en-US" sz="6600" dirty="0">
                <a:solidFill>
                  <a:srgbClr val="000000"/>
                </a:solidFill>
                <a:latin typeface="Arial" charset="0"/>
                <a:ea typeface="宋体" charset="0"/>
              </a:rPr>
              <a:t> </a:t>
            </a:r>
            <a:r>
              <a:rPr lang="en-US" altLang="zh-CN" sz="6600" dirty="0">
                <a:solidFill>
                  <a:srgbClr val="000000"/>
                </a:solidFill>
                <a:latin typeface="Arial" charset="0"/>
                <a:ea typeface="宋体" charset="0"/>
              </a:rPr>
              <a:t>takes</a:t>
            </a:r>
            <a:r>
              <a:rPr lang="zh-CN" altLang="en-US" sz="6600" dirty="0">
                <a:solidFill>
                  <a:srgbClr val="000000"/>
                </a:solidFill>
                <a:latin typeface="Arial" charset="0"/>
                <a:ea typeface="宋体" charset="0"/>
              </a:rPr>
              <a:t> </a:t>
            </a:r>
            <a:r>
              <a:rPr lang="en-US" altLang="zh-CN" sz="6600" dirty="0">
                <a:solidFill>
                  <a:srgbClr val="000000"/>
                </a:solidFill>
                <a:latin typeface="Arial" charset="0"/>
                <a:ea typeface="宋体" charset="0"/>
              </a:rPr>
              <a:t>place</a:t>
            </a:r>
            <a:r>
              <a:rPr lang="zh-CN" altLang="en-US" sz="6600" dirty="0">
                <a:solidFill>
                  <a:srgbClr val="000000"/>
                </a:solidFill>
                <a:latin typeface="Arial" charset="0"/>
                <a:ea typeface="宋体" charset="0"/>
              </a:rPr>
              <a:t> </a:t>
            </a:r>
            <a:r>
              <a:rPr lang="en-US" altLang="zh-CN" sz="6600" dirty="0">
                <a:solidFill>
                  <a:srgbClr val="000000"/>
                </a:solidFill>
                <a:latin typeface="Arial" charset="0"/>
                <a:ea typeface="宋体" charset="0"/>
              </a:rPr>
              <a:t>over</a:t>
            </a:r>
            <a:r>
              <a:rPr lang="zh-CN" altLang="en-US" sz="6600" dirty="0">
                <a:solidFill>
                  <a:srgbClr val="000000"/>
                </a:solidFill>
                <a:latin typeface="Arial" charset="0"/>
                <a:ea typeface="宋体" charset="0"/>
              </a:rPr>
              <a:t> </a:t>
            </a:r>
            <a:r>
              <a:rPr lang="en-US" altLang="zh-CN" sz="6600" dirty="0">
                <a:solidFill>
                  <a:srgbClr val="000000"/>
                </a:solidFill>
                <a:latin typeface="Arial" charset="0"/>
                <a:ea typeface="宋体" charset="0"/>
              </a:rPr>
              <a:t>time</a:t>
            </a:r>
            <a:r>
              <a:rPr lang="zh-CN" altLang="en-US" sz="6600" dirty="0">
                <a:solidFill>
                  <a:srgbClr val="000000"/>
                </a:solidFill>
                <a:latin typeface="Arial" charset="0"/>
                <a:ea typeface="宋体" charset="0"/>
              </a:rPr>
              <a:t> </a:t>
            </a:r>
            <a:r>
              <a:rPr lang="en-US" altLang="zh-CN" sz="6600" dirty="0">
                <a:solidFill>
                  <a:srgbClr val="000000"/>
                </a:solidFill>
                <a:latin typeface="Arial" charset="0"/>
                <a:ea typeface="宋体" charset="0"/>
              </a:rPr>
              <a:t>with</a:t>
            </a:r>
            <a:r>
              <a:rPr lang="zh-CN" altLang="en-US" sz="6600" dirty="0">
                <a:solidFill>
                  <a:srgbClr val="000000"/>
                </a:solidFill>
                <a:latin typeface="Arial" charset="0"/>
                <a:ea typeface="宋体" charset="0"/>
              </a:rPr>
              <a:t> </a:t>
            </a:r>
            <a:r>
              <a:rPr lang="en-US" altLang="zh-CN" sz="6600" dirty="0">
                <a:solidFill>
                  <a:srgbClr val="000000"/>
                </a:solidFill>
                <a:latin typeface="Arial" charset="0"/>
                <a:ea typeface="宋体" charset="0"/>
              </a:rPr>
              <a:t>continued</a:t>
            </a:r>
            <a:r>
              <a:rPr lang="zh-CN" altLang="en-US" sz="6600" dirty="0">
                <a:solidFill>
                  <a:srgbClr val="000000"/>
                </a:solidFill>
                <a:latin typeface="Arial" charset="0"/>
                <a:ea typeface="宋体" charset="0"/>
              </a:rPr>
              <a:t> </a:t>
            </a:r>
            <a:r>
              <a:rPr lang="en-US" altLang="zh-CN" sz="6600" dirty="0">
                <a:solidFill>
                  <a:srgbClr val="000000"/>
                </a:solidFill>
                <a:latin typeface="Arial" charset="0"/>
                <a:ea typeface="宋体" charset="0"/>
              </a:rPr>
              <a:t>practice</a:t>
            </a:r>
            <a:r>
              <a:rPr lang="zh-CN" altLang="en-US" sz="6600" dirty="0">
                <a:solidFill>
                  <a:srgbClr val="000000"/>
                </a:solidFill>
                <a:latin typeface="Arial" charset="0"/>
                <a:ea typeface="宋体" charset="0"/>
              </a:rPr>
              <a:t> </a:t>
            </a:r>
            <a:r>
              <a:rPr lang="en-US" altLang="zh-CN" sz="6600" dirty="0">
                <a:solidFill>
                  <a:srgbClr val="000000"/>
                </a:solidFill>
                <a:latin typeface="Arial" charset="0"/>
                <a:ea typeface="宋体" charset="0"/>
              </a:rPr>
              <a:t>and</a:t>
            </a:r>
            <a:r>
              <a:rPr lang="zh-CN" altLang="en-US" sz="6600" dirty="0">
                <a:solidFill>
                  <a:srgbClr val="000000"/>
                </a:solidFill>
                <a:latin typeface="Arial" charset="0"/>
                <a:ea typeface="宋体" charset="0"/>
              </a:rPr>
              <a:t> </a:t>
            </a:r>
            <a:r>
              <a:rPr lang="en-US" altLang="zh-CN" sz="6600" dirty="0">
                <a:solidFill>
                  <a:srgbClr val="000000"/>
                </a:solidFill>
                <a:latin typeface="Arial" charset="0"/>
                <a:ea typeface="宋体" charset="0"/>
              </a:rPr>
              <a:t>informed</a:t>
            </a:r>
            <a:r>
              <a:rPr lang="zh-CN" altLang="en-US" sz="6600" dirty="0">
                <a:solidFill>
                  <a:srgbClr val="000000"/>
                </a:solidFill>
                <a:latin typeface="Arial" charset="0"/>
                <a:ea typeface="宋体" charset="0"/>
              </a:rPr>
              <a:t> </a:t>
            </a:r>
            <a:r>
              <a:rPr lang="en-US" altLang="zh-CN" sz="6600" dirty="0">
                <a:solidFill>
                  <a:srgbClr val="000000"/>
                </a:solidFill>
                <a:latin typeface="Arial" charset="0"/>
                <a:ea typeface="宋体" charset="0"/>
              </a:rPr>
              <a:t>guidance</a:t>
            </a:r>
            <a:r>
              <a:rPr lang="zh-CN" altLang="en-US" sz="6600" dirty="0">
                <a:solidFill>
                  <a:srgbClr val="000000"/>
                </a:solidFill>
                <a:latin typeface="Arial" charset="0"/>
                <a:ea typeface="宋体" charset="0"/>
              </a:rPr>
              <a:t> </a:t>
            </a:r>
            <a:r>
              <a:rPr lang="en-US" altLang="zh-CN" sz="6600" dirty="0">
                <a:solidFill>
                  <a:srgbClr val="000000"/>
                </a:solidFill>
                <a:latin typeface="Arial" charset="0"/>
                <a:ea typeface="宋体" charset="0"/>
              </a:rPr>
              <a:t>(</a:t>
            </a:r>
            <a:r>
              <a:rPr lang="en-US" altLang="zh-CN" sz="6600" dirty="0" err="1">
                <a:solidFill>
                  <a:srgbClr val="000000"/>
                </a:solidFill>
                <a:latin typeface="Arial" charset="0"/>
                <a:ea typeface="宋体" charset="0"/>
              </a:rPr>
              <a:t>Anokye</a:t>
            </a:r>
            <a:r>
              <a:rPr lang="en-US" altLang="zh-CN" sz="6600" dirty="0">
                <a:solidFill>
                  <a:srgbClr val="000000"/>
                </a:solidFill>
                <a:latin typeface="Arial" charset="0"/>
                <a:ea typeface="宋体" charset="0"/>
              </a:rPr>
              <a:t>,</a:t>
            </a:r>
            <a:r>
              <a:rPr lang="zh-CN" altLang="en-US" sz="6600" dirty="0">
                <a:solidFill>
                  <a:srgbClr val="000000"/>
                </a:solidFill>
                <a:latin typeface="Arial" charset="0"/>
                <a:ea typeface="宋体" charset="0"/>
              </a:rPr>
              <a:t> </a:t>
            </a:r>
            <a:r>
              <a:rPr lang="en-US" altLang="zh-CN" sz="6600" dirty="0">
                <a:solidFill>
                  <a:srgbClr val="000000"/>
                </a:solidFill>
                <a:latin typeface="Arial" charset="0"/>
                <a:ea typeface="宋体" charset="0"/>
              </a:rPr>
              <a:t>2008,</a:t>
            </a:r>
            <a:r>
              <a:rPr lang="zh-CN" altLang="en-US" sz="6600" dirty="0">
                <a:solidFill>
                  <a:srgbClr val="000000"/>
                </a:solidFill>
                <a:latin typeface="Arial" charset="0"/>
                <a:ea typeface="宋体" charset="0"/>
              </a:rPr>
              <a:t> </a:t>
            </a:r>
            <a:r>
              <a:rPr lang="en-US" altLang="zh-CN" sz="6600" dirty="0">
                <a:solidFill>
                  <a:srgbClr val="000000"/>
                </a:solidFill>
                <a:latin typeface="Arial" charset="0"/>
                <a:ea typeface="宋体" charset="0"/>
              </a:rPr>
              <a:t>p.</a:t>
            </a:r>
            <a:r>
              <a:rPr lang="zh-CN" altLang="en-US" sz="6600" dirty="0">
                <a:solidFill>
                  <a:srgbClr val="000000"/>
                </a:solidFill>
                <a:latin typeface="Arial" charset="0"/>
                <a:ea typeface="宋体" charset="0"/>
              </a:rPr>
              <a:t> </a:t>
            </a:r>
            <a:r>
              <a:rPr lang="en-US" altLang="zh-CN" sz="6600" dirty="0">
                <a:solidFill>
                  <a:srgbClr val="000000"/>
                </a:solidFill>
                <a:latin typeface="Arial" charset="0"/>
                <a:ea typeface="宋体" charset="0"/>
              </a:rPr>
              <a:t>62)</a:t>
            </a:r>
          </a:p>
          <a:p>
            <a:pPr>
              <a:defRPr/>
            </a:pPr>
            <a:r>
              <a:rPr lang="zh-CN" altLang="en-US" sz="6600" dirty="0">
                <a:solidFill>
                  <a:srgbClr val="000000"/>
                </a:solidFill>
                <a:latin typeface="Arial" charset="0"/>
                <a:ea typeface="宋体" charset="0"/>
              </a:rPr>
              <a:t>写作理论与实践的有机结合</a:t>
            </a:r>
            <a:endParaRPr lang="en-US" altLang="zh-CN" sz="6600" dirty="0">
              <a:solidFill>
                <a:srgbClr val="000000"/>
              </a:solidFill>
              <a:latin typeface="Arial" charset="0"/>
              <a:ea typeface="宋体" charset="0"/>
            </a:endParaRPr>
          </a:p>
          <a:p>
            <a:pPr>
              <a:buFont typeface="Wingdings" charset="0"/>
              <a:buNone/>
              <a:defRPr/>
            </a:pPr>
            <a:endParaRPr lang="zh-CN" altLang="en-US" dirty="0">
              <a:latin typeface="Arial" charset="0"/>
              <a:ea typeface="宋体" charset="0"/>
            </a:endParaRPr>
          </a:p>
        </p:txBody>
      </p:sp>
    </p:spTree>
    <p:extLst>
      <p:ext uri="{BB962C8B-B14F-4D97-AF65-F5344CB8AC3E}">
        <p14:creationId xmlns:p14="http://schemas.microsoft.com/office/powerpoint/2010/main" xmlns="" val="28064977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0728" y="0"/>
            <a:ext cx="10515163" cy="1325563"/>
          </a:xfrm>
        </p:spPr>
        <p:txBody>
          <a:bodyPr>
            <a:normAutofit/>
          </a:bodyPr>
          <a:lstStyle/>
          <a:p>
            <a:pPr>
              <a:defRPr/>
            </a:pPr>
            <a:r>
              <a:rPr lang="en-US" altLang="zh-CN" sz="4800" dirty="0">
                <a:solidFill>
                  <a:srgbClr val="000000"/>
                </a:solidFill>
                <a:latin typeface="Garamond" charset="0"/>
                <a:ea typeface="宋体" charset="0"/>
              </a:rPr>
              <a:t>T</a:t>
            </a:r>
            <a:r>
              <a:rPr lang="zh-CN" sz="4800" dirty="0">
                <a:solidFill>
                  <a:srgbClr val="000000"/>
                </a:solidFill>
                <a:latin typeface="Garamond" charset="0"/>
                <a:ea typeface="宋体" charset="0"/>
              </a:rPr>
              <a:t>h</a:t>
            </a:r>
            <a:r>
              <a:rPr lang="en-US" altLang="zh-CN" sz="4800" dirty="0">
                <a:solidFill>
                  <a:srgbClr val="000000"/>
                </a:solidFill>
                <a:latin typeface="Garamond" charset="0"/>
                <a:ea typeface="宋体" charset="0"/>
              </a:rPr>
              <a:t>e</a:t>
            </a:r>
            <a:r>
              <a:rPr lang="zh-CN" altLang="en-US" sz="4800" dirty="0">
                <a:solidFill>
                  <a:srgbClr val="000000"/>
                </a:solidFill>
                <a:latin typeface="Garamond" charset="0"/>
                <a:ea typeface="宋体" charset="0"/>
              </a:rPr>
              <a:t> </a:t>
            </a:r>
            <a:r>
              <a:rPr lang="en-US" altLang="zh-CN" sz="4800" dirty="0">
                <a:solidFill>
                  <a:srgbClr val="000000"/>
                </a:solidFill>
                <a:latin typeface="Garamond" charset="0"/>
                <a:ea typeface="宋体" charset="0"/>
              </a:rPr>
              <a:t>outcomes</a:t>
            </a:r>
            <a:r>
              <a:rPr lang="zh-CN" altLang="en-US" sz="4800" dirty="0">
                <a:solidFill>
                  <a:srgbClr val="000000"/>
                </a:solidFill>
                <a:latin typeface="Garamond" charset="0"/>
                <a:ea typeface="宋体" charset="0"/>
              </a:rPr>
              <a:t> </a:t>
            </a:r>
            <a:r>
              <a:rPr lang="en-US" altLang="zh-CN" sz="4800" dirty="0">
                <a:solidFill>
                  <a:srgbClr val="000000"/>
                </a:solidFill>
                <a:latin typeface="Garamond" charset="0"/>
                <a:ea typeface="宋体" charset="0"/>
              </a:rPr>
              <a:t>through</a:t>
            </a:r>
            <a:r>
              <a:rPr lang="zh-CN" altLang="en-US" sz="4800" dirty="0">
                <a:solidFill>
                  <a:srgbClr val="000000"/>
                </a:solidFill>
                <a:latin typeface="Garamond" charset="0"/>
                <a:ea typeface="宋体" charset="0"/>
              </a:rPr>
              <a:t> </a:t>
            </a:r>
            <a:r>
              <a:rPr lang="en-US" altLang="zh-CN" sz="4800" dirty="0">
                <a:solidFill>
                  <a:srgbClr val="000000"/>
                </a:solidFill>
                <a:latin typeface="Garamond" charset="0"/>
                <a:ea typeface="宋体" charset="0"/>
              </a:rPr>
              <a:t>writing</a:t>
            </a:r>
            <a:endParaRPr lang="zh-CN" altLang="en-US" sz="4800" dirty="0">
              <a:solidFill>
                <a:srgbClr val="000000"/>
              </a:solidFill>
              <a:latin typeface="Garamond" charset="0"/>
              <a:ea typeface="宋体" charset="0"/>
            </a:endParaRPr>
          </a:p>
        </p:txBody>
      </p:sp>
      <p:sp>
        <p:nvSpPr>
          <p:cNvPr id="3" name="内容占位符 2"/>
          <p:cNvSpPr>
            <a:spLocks noGrp="1"/>
          </p:cNvSpPr>
          <p:nvPr>
            <p:ph idx="1"/>
          </p:nvPr>
        </p:nvSpPr>
        <p:spPr>
          <a:xfrm>
            <a:off x="527051" y="1341439"/>
            <a:ext cx="10972800" cy="4530725"/>
          </a:xfrm>
        </p:spPr>
        <p:txBody>
          <a:bodyPr>
            <a:normAutofit fontScale="85000" lnSpcReduction="20000"/>
          </a:bodyPr>
          <a:lstStyle/>
          <a:p>
            <a:pPr>
              <a:defRPr/>
            </a:pPr>
            <a:r>
              <a:rPr lang="en-US" altLang="zh-CN" sz="4800" dirty="0">
                <a:solidFill>
                  <a:srgbClr val="000000"/>
                </a:solidFill>
                <a:latin typeface="Arial" charset="0"/>
                <a:ea typeface="宋体" charset="0"/>
              </a:rPr>
              <a:t>Intellectual</a:t>
            </a:r>
          </a:p>
          <a:p>
            <a:pPr>
              <a:defRPr/>
            </a:pPr>
            <a:r>
              <a:rPr lang="en-US" altLang="zh-CN" sz="4800" dirty="0">
                <a:solidFill>
                  <a:srgbClr val="000000"/>
                </a:solidFill>
                <a:latin typeface="Arial" charset="0"/>
                <a:ea typeface="宋体" charset="0"/>
              </a:rPr>
              <a:t>Rhetorical</a:t>
            </a:r>
            <a:r>
              <a:rPr lang="zh-CN" altLang="en-US" sz="4800" dirty="0">
                <a:solidFill>
                  <a:srgbClr val="000000"/>
                </a:solidFill>
                <a:latin typeface="Arial" charset="0"/>
                <a:ea typeface="宋体" charset="0"/>
              </a:rPr>
              <a:t> </a:t>
            </a:r>
            <a:r>
              <a:rPr lang="en-US" altLang="zh-CN" sz="4800" dirty="0">
                <a:solidFill>
                  <a:srgbClr val="000000"/>
                </a:solidFill>
                <a:latin typeface="Arial" charset="0"/>
                <a:ea typeface="宋体" charset="0"/>
              </a:rPr>
              <a:t>knowledge</a:t>
            </a:r>
          </a:p>
          <a:p>
            <a:pPr>
              <a:defRPr/>
            </a:pPr>
            <a:r>
              <a:rPr lang="en-US" altLang="zh-CN" sz="4800" dirty="0">
                <a:solidFill>
                  <a:srgbClr val="000000"/>
                </a:solidFill>
                <a:latin typeface="Arial" charset="0"/>
                <a:ea typeface="宋体" charset="0"/>
              </a:rPr>
              <a:t>Critical</a:t>
            </a:r>
            <a:r>
              <a:rPr lang="zh-CN" altLang="en-US" sz="4800" dirty="0">
                <a:solidFill>
                  <a:srgbClr val="000000"/>
                </a:solidFill>
                <a:latin typeface="Arial" charset="0"/>
                <a:ea typeface="宋体" charset="0"/>
              </a:rPr>
              <a:t> </a:t>
            </a:r>
            <a:r>
              <a:rPr lang="en-US" altLang="zh-CN" sz="4800" dirty="0">
                <a:solidFill>
                  <a:srgbClr val="000000"/>
                </a:solidFill>
                <a:latin typeface="Arial" charset="0"/>
                <a:ea typeface="宋体" charset="0"/>
              </a:rPr>
              <a:t>thinking</a:t>
            </a:r>
          </a:p>
          <a:p>
            <a:pPr>
              <a:defRPr/>
            </a:pPr>
            <a:r>
              <a:rPr lang="en-US" altLang="zh-CN" sz="4800" dirty="0">
                <a:solidFill>
                  <a:srgbClr val="000000"/>
                </a:solidFill>
                <a:latin typeface="Arial" charset="0"/>
                <a:ea typeface="宋体" charset="0"/>
              </a:rPr>
              <a:t>Reading</a:t>
            </a:r>
          </a:p>
          <a:p>
            <a:pPr>
              <a:defRPr/>
            </a:pPr>
            <a:r>
              <a:rPr lang="en-US" altLang="zh-CN" sz="4800" dirty="0">
                <a:solidFill>
                  <a:srgbClr val="000000"/>
                </a:solidFill>
                <a:latin typeface="Arial" charset="0"/>
                <a:ea typeface="宋体" charset="0"/>
              </a:rPr>
              <a:t>Writing</a:t>
            </a:r>
          </a:p>
          <a:p>
            <a:pPr>
              <a:defRPr/>
            </a:pPr>
            <a:r>
              <a:rPr lang="en-US" altLang="zh-CN" sz="4800" dirty="0">
                <a:solidFill>
                  <a:srgbClr val="000000"/>
                </a:solidFill>
                <a:latin typeface="Arial" charset="0"/>
                <a:ea typeface="宋体" charset="0"/>
              </a:rPr>
              <a:t>Processes</a:t>
            </a:r>
          </a:p>
          <a:p>
            <a:pPr>
              <a:defRPr/>
            </a:pPr>
            <a:r>
              <a:rPr lang="en-US" altLang="zh-CN" sz="4800" dirty="0">
                <a:solidFill>
                  <a:srgbClr val="000000"/>
                </a:solidFill>
                <a:latin typeface="Arial" charset="0"/>
                <a:ea typeface="宋体" charset="0"/>
              </a:rPr>
              <a:t>Knowledge</a:t>
            </a:r>
            <a:r>
              <a:rPr lang="zh-CN" altLang="en-US" sz="4800" dirty="0">
                <a:solidFill>
                  <a:srgbClr val="000000"/>
                </a:solidFill>
                <a:latin typeface="Arial" charset="0"/>
                <a:ea typeface="宋体" charset="0"/>
              </a:rPr>
              <a:t> </a:t>
            </a:r>
            <a:r>
              <a:rPr lang="en-US" altLang="zh-CN" sz="4800" dirty="0">
                <a:solidFill>
                  <a:srgbClr val="000000"/>
                </a:solidFill>
                <a:latin typeface="Arial" charset="0"/>
                <a:ea typeface="宋体" charset="0"/>
              </a:rPr>
              <a:t>of</a:t>
            </a:r>
            <a:r>
              <a:rPr lang="zh-CN" altLang="en-US" sz="4800" dirty="0">
                <a:solidFill>
                  <a:srgbClr val="000000"/>
                </a:solidFill>
                <a:latin typeface="Arial" charset="0"/>
                <a:ea typeface="宋体" charset="0"/>
              </a:rPr>
              <a:t> </a:t>
            </a:r>
            <a:r>
              <a:rPr lang="en-US" altLang="zh-CN" sz="4800" dirty="0">
                <a:solidFill>
                  <a:srgbClr val="000000"/>
                </a:solidFill>
                <a:latin typeface="Arial" charset="0"/>
                <a:ea typeface="宋体" charset="0"/>
              </a:rPr>
              <a:t>conventions</a:t>
            </a:r>
          </a:p>
          <a:p>
            <a:pPr>
              <a:buFont typeface="Wingdings" charset="0"/>
              <a:buNone/>
              <a:defRPr/>
            </a:pPr>
            <a:r>
              <a:rPr lang="en-US" altLang="zh-CN" dirty="0">
                <a:latin typeface="Arial" charset="0"/>
                <a:ea typeface="宋体" charset="0"/>
              </a:rPr>
              <a:t>……</a:t>
            </a:r>
            <a:endParaRPr lang="zh-CN" altLang="en-US" dirty="0">
              <a:latin typeface="Arial" charset="0"/>
              <a:ea typeface="宋体" charset="0"/>
            </a:endParaRPr>
          </a:p>
        </p:txBody>
      </p:sp>
    </p:spTree>
    <p:extLst>
      <p:ext uri="{BB962C8B-B14F-4D97-AF65-F5344CB8AC3E}">
        <p14:creationId xmlns:p14="http://schemas.microsoft.com/office/powerpoint/2010/main" xmlns="" val="23618427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kumimoji="0" lang="en-US" altLang="zh-CN" sz="4400" b="1" dirty="0">
                <a:solidFill>
                  <a:srgbClr val="000000"/>
                </a:solidFill>
                <a:latin typeface="Garamond" charset="0"/>
                <a:ea typeface="宋体" charset="0"/>
              </a:rPr>
              <a:t>The Flower and Hayes writing process model</a:t>
            </a:r>
            <a:endParaRPr kumimoji="0" lang="en-CA" altLang="zh-CN" sz="4400" b="1" dirty="0">
              <a:solidFill>
                <a:srgbClr val="000000"/>
              </a:solidFill>
              <a:latin typeface="Garamond" charset="0"/>
              <a:ea typeface="宋体" charset="0"/>
            </a:endParaRPr>
          </a:p>
        </p:txBody>
      </p:sp>
      <p:sp>
        <p:nvSpPr>
          <p:cNvPr id="7171" name="Rectangle 3"/>
          <p:cNvSpPr>
            <a:spLocks noGrp="1" noChangeArrowheads="1"/>
          </p:cNvSpPr>
          <p:nvPr>
            <p:ph type="body" idx="1"/>
          </p:nvPr>
        </p:nvSpPr>
        <p:spPr>
          <a:xfrm>
            <a:off x="609600" y="1844675"/>
            <a:ext cx="10972800" cy="4286250"/>
          </a:xfrm>
        </p:spPr>
        <p:txBody>
          <a:bodyPr>
            <a:normAutofit/>
          </a:bodyPr>
          <a:lstStyle/>
          <a:p>
            <a:pPr eaLnBrk="1" hangingPunct="1">
              <a:defRPr/>
            </a:pPr>
            <a:r>
              <a:rPr kumimoji="0" lang="en-US" altLang="zh-CN" sz="4000" dirty="0">
                <a:solidFill>
                  <a:srgbClr val="000000"/>
                </a:solidFill>
                <a:latin typeface="Arial" charset="0"/>
                <a:ea typeface="宋体" charset="0"/>
              </a:rPr>
              <a:t>Composing processes are interactive, intermingling, and potentially simultaneous</a:t>
            </a:r>
          </a:p>
          <a:p>
            <a:pPr eaLnBrk="1" hangingPunct="1">
              <a:defRPr/>
            </a:pPr>
            <a:r>
              <a:rPr kumimoji="0" lang="en-US" altLang="zh-CN" sz="4000" dirty="0">
                <a:solidFill>
                  <a:srgbClr val="000000"/>
                </a:solidFill>
                <a:latin typeface="Arial" charset="0"/>
                <a:ea typeface="宋体" charset="0"/>
              </a:rPr>
              <a:t>Composing is a goal-directed activity</a:t>
            </a:r>
          </a:p>
          <a:p>
            <a:pPr eaLnBrk="1" hangingPunct="1">
              <a:defRPr/>
            </a:pPr>
            <a:r>
              <a:rPr kumimoji="0" lang="en-US" altLang="zh-CN" sz="4000" dirty="0">
                <a:solidFill>
                  <a:srgbClr val="000000"/>
                </a:solidFill>
                <a:latin typeface="Arial" charset="0"/>
                <a:ea typeface="宋体" charset="0"/>
              </a:rPr>
              <a:t>Expert writers compose differently than novice </a:t>
            </a:r>
            <a:r>
              <a:rPr kumimoji="0" lang="en-US" altLang="zh-CN" sz="4000" dirty="0" smtClean="0">
                <a:solidFill>
                  <a:srgbClr val="000000"/>
                </a:solidFill>
                <a:latin typeface="Arial" charset="0"/>
                <a:ea typeface="宋体" charset="0"/>
              </a:rPr>
              <a:t>writers</a:t>
            </a:r>
          </a:p>
        </p:txBody>
      </p:sp>
    </p:spTree>
    <p:extLst>
      <p:ext uri="{BB962C8B-B14F-4D97-AF65-F5344CB8AC3E}">
        <p14:creationId xmlns:p14="http://schemas.microsoft.com/office/powerpoint/2010/main" xmlns="" val="3103909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a:xfrm>
            <a:off x="609600" y="533400"/>
            <a:ext cx="10972800" cy="1239838"/>
          </a:xfrm>
        </p:spPr>
        <p:txBody>
          <a:bodyPr>
            <a:normAutofit/>
          </a:bodyPr>
          <a:lstStyle/>
          <a:p>
            <a:pPr algn="ctr"/>
            <a:r>
              <a:rPr lang="en-US" altLang="zh-CN" sz="4000" b="1" dirty="0" smtClean="0">
                <a:solidFill>
                  <a:schemeClr val="accent3"/>
                </a:solidFill>
                <a:latin typeface="楷体" pitchFamily="49" charset="-122"/>
                <a:ea typeface="楷体" pitchFamily="49" charset="-122"/>
              </a:rPr>
              <a:t>2008~2009</a:t>
            </a:r>
            <a:r>
              <a:rPr lang="zh-CN" altLang="en-US" sz="4000" b="1" dirty="0" smtClean="0">
                <a:solidFill>
                  <a:schemeClr val="accent3"/>
                </a:solidFill>
                <a:latin typeface="楷体" pitchFamily="49" charset="-122"/>
                <a:ea typeface="楷体" pitchFamily="49" charset="-122"/>
              </a:rPr>
              <a:t>写作课系列诊断式观摩总结与分析</a:t>
            </a:r>
            <a:endParaRPr lang="zh-CN" altLang="en-US" sz="4000" b="1" dirty="0" smtClean="0">
              <a:solidFill>
                <a:schemeClr val="accent3"/>
              </a:solidFill>
            </a:endParaRPr>
          </a:p>
        </p:txBody>
      </p:sp>
      <p:sp>
        <p:nvSpPr>
          <p:cNvPr id="6147" name="内容占位符 2"/>
          <p:cNvSpPr>
            <a:spLocks noGrp="1"/>
          </p:cNvSpPr>
          <p:nvPr>
            <p:ph idx="1"/>
          </p:nvPr>
        </p:nvSpPr>
        <p:spPr>
          <a:xfrm>
            <a:off x="431801" y="1828800"/>
            <a:ext cx="11425767" cy="4302125"/>
          </a:xfrm>
        </p:spPr>
        <p:txBody>
          <a:bodyPr>
            <a:normAutofit/>
          </a:bodyPr>
          <a:lstStyle/>
          <a:p>
            <a:r>
              <a:rPr lang="zh-CN" altLang="en-US" sz="3200" dirty="0" smtClean="0"/>
              <a:t>“</a:t>
            </a:r>
            <a:r>
              <a:rPr lang="zh-CN" altLang="zh-CN" sz="3200" dirty="0" smtClean="0"/>
              <a:t>规范、优质、成功</a:t>
            </a:r>
            <a:r>
              <a:rPr lang="zh-CN" altLang="en-US" sz="3200" dirty="0" smtClean="0"/>
              <a:t>”</a:t>
            </a:r>
            <a:r>
              <a:rPr lang="zh-CN" altLang="zh-CN" sz="3200" dirty="0" smtClean="0"/>
              <a:t>的写作课课堂教学与学生写作能力发展现实之间的距离；</a:t>
            </a:r>
            <a:endParaRPr lang="en-US" altLang="zh-CN" sz="3200" dirty="0" smtClean="0"/>
          </a:p>
          <a:p>
            <a:endParaRPr lang="zh-CN" altLang="zh-CN" sz="3200" dirty="0" smtClean="0"/>
          </a:p>
          <a:p>
            <a:r>
              <a:rPr lang="zh-CN" altLang="zh-CN" sz="3200" dirty="0" smtClean="0"/>
              <a:t>以</a:t>
            </a:r>
            <a:r>
              <a:rPr lang="zh-CN" altLang="en-US" sz="3200" dirty="0" smtClean="0"/>
              <a:t>体裁</a:t>
            </a:r>
            <a:r>
              <a:rPr lang="zh-CN" altLang="zh-CN" sz="3200" dirty="0" smtClean="0"/>
              <a:t>技巧为核心的写作教学与学生写作能力获得之间的关系，由此引发的问题可能是：写作课教</a:t>
            </a:r>
            <a:r>
              <a:rPr lang="en-US" altLang="zh-CN" sz="3200" dirty="0" smtClean="0"/>
              <a:t>/</a:t>
            </a:r>
            <a:r>
              <a:rPr lang="zh-CN" altLang="en-US" sz="3200" dirty="0" smtClean="0"/>
              <a:t>学</a:t>
            </a:r>
            <a:r>
              <a:rPr lang="zh-CN" altLang="zh-CN" sz="3200" dirty="0" smtClean="0"/>
              <a:t>什么？</a:t>
            </a:r>
            <a:r>
              <a:rPr lang="zh-CN" altLang="en-US" sz="3200" dirty="0" smtClean="0"/>
              <a:t>怎么教</a:t>
            </a:r>
            <a:r>
              <a:rPr lang="en-US" altLang="zh-CN" sz="3200" dirty="0" smtClean="0"/>
              <a:t>/</a:t>
            </a:r>
            <a:r>
              <a:rPr lang="zh-CN" altLang="en-US" sz="3200" dirty="0" smtClean="0"/>
              <a:t>学？</a:t>
            </a:r>
            <a:r>
              <a:rPr lang="zh-CN" altLang="zh-CN" sz="3200" dirty="0" smtClean="0"/>
              <a:t>什么</a:t>
            </a:r>
            <a:r>
              <a:rPr lang="zh-CN" altLang="en-US" sz="3200" dirty="0" smtClean="0"/>
              <a:t>不</a:t>
            </a:r>
            <a:r>
              <a:rPr lang="en-US" altLang="zh-CN" sz="3200" dirty="0" smtClean="0"/>
              <a:t>/</a:t>
            </a:r>
            <a:r>
              <a:rPr lang="zh-CN" altLang="zh-CN" sz="3200" dirty="0" smtClean="0"/>
              <a:t>可教？什么必须教？什么不必教？</a:t>
            </a:r>
            <a:r>
              <a:rPr lang="zh-CN" altLang="en-US" sz="3200" dirty="0" smtClean="0"/>
              <a:t>怎样获得</a:t>
            </a:r>
            <a:r>
              <a:rPr lang="en-US" altLang="zh-CN" sz="3200" dirty="0" smtClean="0"/>
              <a:t>/</a:t>
            </a:r>
            <a:r>
              <a:rPr lang="zh-CN" altLang="en-US" sz="3200" dirty="0" smtClean="0"/>
              <a:t>发展写作能力？</a:t>
            </a:r>
            <a:endParaRPr lang="zh-CN" altLang="zh-CN" sz="3200" dirty="0" smtClean="0"/>
          </a:p>
          <a:p>
            <a:r>
              <a:rPr lang="zh-CN" altLang="zh-CN" sz="3200" dirty="0" smtClean="0"/>
              <a:t>写作课</a:t>
            </a:r>
            <a:r>
              <a:rPr lang="zh-CN" altLang="en-US" sz="3200" dirty="0" smtClean="0"/>
              <a:t>如何与</a:t>
            </a:r>
            <a:r>
              <a:rPr lang="zh-CN" altLang="zh-CN" sz="3200" dirty="0" smtClean="0"/>
              <a:t>阅读课融合</a:t>
            </a:r>
            <a:r>
              <a:rPr lang="zh-CN" altLang="en-US" sz="3200" dirty="0" smtClean="0"/>
              <a:t>？</a:t>
            </a:r>
            <a:endParaRPr lang="en-US" altLang="zh-CN" sz="3200" dirty="0" smtClean="0"/>
          </a:p>
          <a:p>
            <a:endParaRPr lang="en-US" altLang="zh-CN" sz="3200" dirty="0" smtClean="0"/>
          </a:p>
          <a:p>
            <a:endParaRPr lang="zh-CN" altLang="zh-CN" sz="3200" dirty="0" smtClean="0"/>
          </a:p>
          <a:p>
            <a:endParaRPr lang="zh-CN" altLang="en-US" sz="32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linds(horizontal)">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Effect transition="in" filter="blinds(horizontal)">
                                      <p:cBhvr>
                                        <p:cTn id="12" dur="500"/>
                                        <p:tgtEl>
                                          <p:spTgt spid="614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147">
                                            <p:txEl>
                                              <p:pRg st="3" end="3"/>
                                            </p:txEl>
                                          </p:spTgt>
                                        </p:tgtEl>
                                        <p:attrNameLst>
                                          <p:attrName>style.visibility</p:attrName>
                                        </p:attrNameLst>
                                      </p:cBhvr>
                                      <p:to>
                                        <p:strVal val="visible"/>
                                      </p:to>
                                    </p:set>
                                    <p:animEffect transition="in" filter="blinds(horizontal)">
                                      <p:cBhvr>
                                        <p:cTn id="17" dur="5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5232400" y="476250"/>
            <a:ext cx="5471584" cy="194468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CN" altLang="en-US"/>
          </a:p>
        </p:txBody>
      </p:sp>
      <p:sp>
        <p:nvSpPr>
          <p:cNvPr id="8195" name="Rectangle 5"/>
          <p:cNvSpPr>
            <a:spLocks noChangeArrowheads="1"/>
          </p:cNvSpPr>
          <p:nvPr/>
        </p:nvSpPr>
        <p:spPr bwMode="auto">
          <a:xfrm>
            <a:off x="3600451" y="2781301"/>
            <a:ext cx="7967133" cy="266382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CN" altLang="en-US"/>
          </a:p>
        </p:txBody>
      </p:sp>
      <p:sp>
        <p:nvSpPr>
          <p:cNvPr id="8196" name="Rectangle 6"/>
          <p:cNvSpPr>
            <a:spLocks noChangeArrowheads="1"/>
          </p:cNvSpPr>
          <p:nvPr/>
        </p:nvSpPr>
        <p:spPr bwMode="auto">
          <a:xfrm>
            <a:off x="527051" y="2708275"/>
            <a:ext cx="2688167" cy="237648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CN" altLang="en-US"/>
          </a:p>
        </p:txBody>
      </p:sp>
      <p:sp>
        <p:nvSpPr>
          <p:cNvPr id="8197" name="Text Box 7"/>
          <p:cNvSpPr txBox="1">
            <a:spLocks noChangeArrowheads="1"/>
          </p:cNvSpPr>
          <p:nvPr/>
        </p:nvSpPr>
        <p:spPr bwMode="auto">
          <a:xfrm>
            <a:off x="6356351" y="583957"/>
            <a:ext cx="2998688"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defRPr/>
            </a:pPr>
            <a:r>
              <a:rPr lang="en-US" altLang="zh-CN" sz="2800" dirty="0" smtClean="0">
                <a:solidFill>
                  <a:srgbClr val="000000"/>
                </a:solidFill>
              </a:rPr>
              <a:t>Task environment</a:t>
            </a:r>
            <a:endParaRPr lang="en-CA" altLang="zh-CN" sz="2800" dirty="0" smtClean="0">
              <a:solidFill>
                <a:srgbClr val="000000"/>
              </a:solidFill>
            </a:endParaRPr>
          </a:p>
        </p:txBody>
      </p:sp>
      <p:sp>
        <p:nvSpPr>
          <p:cNvPr id="8198" name="Text Box 8"/>
          <p:cNvSpPr txBox="1">
            <a:spLocks noChangeArrowheads="1"/>
          </p:cNvSpPr>
          <p:nvPr/>
        </p:nvSpPr>
        <p:spPr bwMode="auto">
          <a:xfrm>
            <a:off x="5327651" y="1086547"/>
            <a:ext cx="2688167" cy="147732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defRPr/>
            </a:pPr>
            <a:r>
              <a:rPr lang="en-US" altLang="zh-CN" dirty="0" smtClean="0">
                <a:solidFill>
                  <a:srgbClr val="000000"/>
                </a:solidFill>
              </a:rPr>
              <a:t>The rhetorical problem</a:t>
            </a:r>
          </a:p>
          <a:p>
            <a:pPr eaLnBrk="1" hangingPunct="1">
              <a:defRPr/>
            </a:pPr>
            <a:endParaRPr lang="en-US" altLang="zh-CN" dirty="0" smtClean="0">
              <a:solidFill>
                <a:srgbClr val="000000"/>
              </a:solidFill>
            </a:endParaRPr>
          </a:p>
          <a:p>
            <a:pPr eaLnBrk="1" hangingPunct="1">
              <a:defRPr/>
            </a:pPr>
            <a:r>
              <a:rPr lang="en-US" altLang="zh-CN" dirty="0" smtClean="0">
                <a:solidFill>
                  <a:srgbClr val="000000"/>
                </a:solidFill>
              </a:rPr>
              <a:t>Topic</a:t>
            </a:r>
          </a:p>
          <a:p>
            <a:pPr eaLnBrk="1" hangingPunct="1">
              <a:defRPr/>
            </a:pPr>
            <a:r>
              <a:rPr lang="en-US" altLang="zh-CN" dirty="0" smtClean="0">
                <a:solidFill>
                  <a:srgbClr val="000000"/>
                </a:solidFill>
              </a:rPr>
              <a:t>Audience</a:t>
            </a:r>
          </a:p>
          <a:p>
            <a:pPr eaLnBrk="1" hangingPunct="1">
              <a:defRPr/>
            </a:pPr>
            <a:r>
              <a:rPr lang="en-US" altLang="zh-CN" dirty="0" smtClean="0">
                <a:solidFill>
                  <a:srgbClr val="000000"/>
                </a:solidFill>
              </a:rPr>
              <a:t>Exigency </a:t>
            </a:r>
            <a:endParaRPr lang="en-CA" altLang="zh-CN" dirty="0" smtClean="0">
              <a:solidFill>
                <a:srgbClr val="000000"/>
              </a:solidFill>
            </a:endParaRPr>
          </a:p>
        </p:txBody>
      </p:sp>
      <p:sp>
        <p:nvSpPr>
          <p:cNvPr id="8199" name="Text Box 9"/>
          <p:cNvSpPr txBox="1">
            <a:spLocks noChangeArrowheads="1"/>
          </p:cNvSpPr>
          <p:nvPr/>
        </p:nvSpPr>
        <p:spPr bwMode="auto">
          <a:xfrm>
            <a:off x="8591551" y="1268413"/>
            <a:ext cx="2139434" cy="126188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defRPr/>
            </a:pPr>
            <a:r>
              <a:rPr lang="en-US" altLang="zh-CN" sz="2400" dirty="0" smtClean="0">
                <a:solidFill>
                  <a:srgbClr val="000000"/>
                </a:solidFill>
              </a:rPr>
              <a:t>Text produced </a:t>
            </a:r>
          </a:p>
          <a:p>
            <a:pPr eaLnBrk="1" hangingPunct="1">
              <a:defRPr/>
            </a:pPr>
            <a:r>
              <a:rPr lang="en-US" altLang="zh-CN" sz="2400" dirty="0" smtClean="0">
                <a:solidFill>
                  <a:srgbClr val="000000"/>
                </a:solidFill>
              </a:rPr>
              <a:t>so far </a:t>
            </a:r>
          </a:p>
          <a:p>
            <a:pPr eaLnBrk="1" hangingPunct="1">
              <a:defRPr/>
            </a:pPr>
            <a:endParaRPr lang="en-US" altLang="zh-CN" sz="1400" dirty="0" smtClean="0"/>
          </a:p>
          <a:p>
            <a:pPr eaLnBrk="1" hangingPunct="1">
              <a:defRPr/>
            </a:pPr>
            <a:endParaRPr lang="en-CA" altLang="zh-CN" sz="1400" dirty="0" smtClean="0"/>
          </a:p>
        </p:txBody>
      </p:sp>
      <p:sp>
        <p:nvSpPr>
          <p:cNvPr id="8200" name="Rectangle 11"/>
          <p:cNvSpPr>
            <a:spLocks noChangeArrowheads="1"/>
          </p:cNvSpPr>
          <p:nvPr/>
        </p:nvSpPr>
        <p:spPr bwMode="auto">
          <a:xfrm>
            <a:off x="3888317" y="2924176"/>
            <a:ext cx="3071283" cy="1801813"/>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CN" altLang="en-US"/>
          </a:p>
        </p:txBody>
      </p:sp>
      <p:sp>
        <p:nvSpPr>
          <p:cNvPr id="8201" name="Rectangle 12"/>
          <p:cNvSpPr>
            <a:spLocks noChangeArrowheads="1"/>
          </p:cNvSpPr>
          <p:nvPr/>
        </p:nvSpPr>
        <p:spPr bwMode="auto">
          <a:xfrm>
            <a:off x="7152217" y="2924176"/>
            <a:ext cx="1919816" cy="1801813"/>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CN" altLang="en-US"/>
          </a:p>
        </p:txBody>
      </p:sp>
      <p:sp>
        <p:nvSpPr>
          <p:cNvPr id="8202" name="Rectangle 13"/>
          <p:cNvSpPr>
            <a:spLocks noChangeArrowheads="1"/>
          </p:cNvSpPr>
          <p:nvPr/>
        </p:nvSpPr>
        <p:spPr bwMode="auto">
          <a:xfrm>
            <a:off x="9359900" y="2924176"/>
            <a:ext cx="1921933" cy="180022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CN" altLang="en-US"/>
          </a:p>
        </p:txBody>
      </p:sp>
      <p:sp>
        <p:nvSpPr>
          <p:cNvPr id="8203" name="Text Box 14"/>
          <p:cNvSpPr txBox="1">
            <a:spLocks noChangeArrowheads="1"/>
          </p:cNvSpPr>
          <p:nvPr/>
        </p:nvSpPr>
        <p:spPr bwMode="auto">
          <a:xfrm>
            <a:off x="4656667" y="2997201"/>
            <a:ext cx="138256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defRPr/>
            </a:pPr>
            <a:r>
              <a:rPr lang="en-US" altLang="zh-CN" sz="2400" dirty="0" smtClean="0">
                <a:solidFill>
                  <a:srgbClr val="000000"/>
                </a:solidFill>
              </a:rPr>
              <a:t>Planning </a:t>
            </a:r>
            <a:endParaRPr lang="en-CA" altLang="zh-CN" sz="2400" dirty="0" smtClean="0">
              <a:solidFill>
                <a:srgbClr val="000000"/>
              </a:solidFill>
            </a:endParaRPr>
          </a:p>
        </p:txBody>
      </p:sp>
      <p:sp>
        <p:nvSpPr>
          <p:cNvPr id="8204" name="Text Box 15"/>
          <p:cNvSpPr txBox="1">
            <a:spLocks noChangeArrowheads="1"/>
          </p:cNvSpPr>
          <p:nvPr/>
        </p:nvSpPr>
        <p:spPr bwMode="auto">
          <a:xfrm>
            <a:off x="4847167" y="3429000"/>
            <a:ext cx="1368133" cy="40011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defRPr/>
            </a:pPr>
            <a:r>
              <a:rPr lang="en-US" altLang="zh-CN" sz="2000" dirty="0" smtClean="0">
                <a:solidFill>
                  <a:srgbClr val="000000"/>
                </a:solidFill>
              </a:rPr>
              <a:t>organizing</a:t>
            </a:r>
            <a:endParaRPr lang="en-CA" altLang="zh-CN" sz="2000" dirty="0" smtClean="0">
              <a:solidFill>
                <a:srgbClr val="000000"/>
              </a:solidFill>
            </a:endParaRPr>
          </a:p>
        </p:txBody>
      </p:sp>
      <p:sp>
        <p:nvSpPr>
          <p:cNvPr id="8205" name="Text Box 16"/>
          <p:cNvSpPr txBox="1">
            <a:spLocks noChangeArrowheads="1"/>
          </p:cNvSpPr>
          <p:nvPr/>
        </p:nvSpPr>
        <p:spPr bwMode="auto">
          <a:xfrm>
            <a:off x="4847168" y="4005264"/>
            <a:ext cx="1553355" cy="40011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defRPr/>
            </a:pPr>
            <a:r>
              <a:rPr lang="en-US" altLang="zh-CN" sz="2000" dirty="0" smtClean="0">
                <a:solidFill>
                  <a:srgbClr val="000000"/>
                </a:solidFill>
              </a:rPr>
              <a:t>Goal setting</a:t>
            </a:r>
            <a:endParaRPr lang="en-CA" altLang="zh-CN" sz="2000" dirty="0" smtClean="0">
              <a:solidFill>
                <a:srgbClr val="000000"/>
              </a:solidFill>
            </a:endParaRPr>
          </a:p>
        </p:txBody>
      </p:sp>
      <p:sp>
        <p:nvSpPr>
          <p:cNvPr id="8206" name="Text Box 17"/>
          <p:cNvSpPr txBox="1">
            <a:spLocks noChangeArrowheads="1"/>
          </p:cNvSpPr>
          <p:nvPr/>
        </p:nvSpPr>
        <p:spPr bwMode="auto">
          <a:xfrm rot="-5400000">
            <a:off x="3491617" y="3652891"/>
            <a:ext cx="1639241" cy="46166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defRPr/>
            </a:pPr>
            <a:r>
              <a:rPr lang="en-US" altLang="zh-CN" sz="2400" dirty="0" smtClean="0">
                <a:solidFill>
                  <a:srgbClr val="000000"/>
                </a:solidFill>
              </a:rPr>
              <a:t>generating</a:t>
            </a:r>
            <a:endParaRPr lang="en-CA" altLang="zh-CN" sz="2400" dirty="0" smtClean="0">
              <a:solidFill>
                <a:srgbClr val="000000"/>
              </a:solidFill>
            </a:endParaRPr>
          </a:p>
        </p:txBody>
      </p:sp>
      <p:sp>
        <p:nvSpPr>
          <p:cNvPr id="8207" name="Text Box 18"/>
          <p:cNvSpPr txBox="1">
            <a:spLocks noChangeArrowheads="1"/>
          </p:cNvSpPr>
          <p:nvPr/>
        </p:nvSpPr>
        <p:spPr bwMode="auto">
          <a:xfrm>
            <a:off x="9552517" y="2997201"/>
            <a:ext cx="160452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defRPr/>
            </a:pPr>
            <a:r>
              <a:rPr lang="en-US" altLang="zh-CN" sz="2400" dirty="0" smtClean="0">
                <a:solidFill>
                  <a:srgbClr val="000000"/>
                </a:solidFill>
              </a:rPr>
              <a:t>Reviewing </a:t>
            </a:r>
            <a:endParaRPr lang="en-CA" altLang="zh-CN" sz="2400" dirty="0" smtClean="0">
              <a:solidFill>
                <a:srgbClr val="000000"/>
              </a:solidFill>
            </a:endParaRPr>
          </a:p>
        </p:txBody>
      </p:sp>
      <p:sp>
        <p:nvSpPr>
          <p:cNvPr id="8208" name="Text Box 19"/>
          <p:cNvSpPr txBox="1">
            <a:spLocks noChangeArrowheads="1"/>
          </p:cNvSpPr>
          <p:nvPr/>
        </p:nvSpPr>
        <p:spPr bwMode="auto">
          <a:xfrm>
            <a:off x="9552518" y="3500439"/>
            <a:ext cx="1353981" cy="40011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defRPr/>
            </a:pPr>
            <a:r>
              <a:rPr lang="en-US" altLang="zh-CN" sz="2000" dirty="0" smtClean="0">
                <a:solidFill>
                  <a:srgbClr val="000000"/>
                </a:solidFill>
              </a:rPr>
              <a:t>evaluating</a:t>
            </a:r>
            <a:endParaRPr lang="en-CA" altLang="zh-CN" sz="2000" dirty="0" smtClean="0">
              <a:solidFill>
                <a:srgbClr val="000000"/>
              </a:solidFill>
            </a:endParaRPr>
          </a:p>
        </p:txBody>
      </p:sp>
      <p:sp>
        <p:nvSpPr>
          <p:cNvPr id="8209" name="Text Box 20"/>
          <p:cNvSpPr txBox="1">
            <a:spLocks noChangeArrowheads="1"/>
          </p:cNvSpPr>
          <p:nvPr/>
        </p:nvSpPr>
        <p:spPr bwMode="auto">
          <a:xfrm>
            <a:off x="9552518" y="4076700"/>
            <a:ext cx="940457" cy="40011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defRPr/>
            </a:pPr>
            <a:r>
              <a:rPr lang="en-US" altLang="zh-CN" sz="2000" dirty="0" smtClean="0">
                <a:solidFill>
                  <a:srgbClr val="000000"/>
                </a:solidFill>
              </a:rPr>
              <a:t>editing</a:t>
            </a:r>
            <a:endParaRPr lang="en-CA" altLang="zh-CN" sz="2000" dirty="0" smtClean="0">
              <a:solidFill>
                <a:srgbClr val="000000"/>
              </a:solidFill>
            </a:endParaRPr>
          </a:p>
        </p:txBody>
      </p:sp>
      <p:sp>
        <p:nvSpPr>
          <p:cNvPr id="8210" name="Text Box 21"/>
          <p:cNvSpPr txBox="1">
            <a:spLocks noChangeArrowheads="1"/>
          </p:cNvSpPr>
          <p:nvPr/>
        </p:nvSpPr>
        <p:spPr bwMode="auto">
          <a:xfrm>
            <a:off x="7247467" y="3357563"/>
            <a:ext cx="1695747"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defRPr/>
            </a:pPr>
            <a:r>
              <a:rPr lang="en-US" altLang="zh-CN" sz="2400" dirty="0" smtClean="0">
                <a:solidFill>
                  <a:srgbClr val="000000"/>
                </a:solidFill>
              </a:rPr>
              <a:t>Translating </a:t>
            </a:r>
            <a:endParaRPr lang="en-CA" altLang="zh-CN" sz="2400" dirty="0" smtClean="0">
              <a:solidFill>
                <a:srgbClr val="000000"/>
              </a:solidFill>
            </a:endParaRPr>
          </a:p>
        </p:txBody>
      </p:sp>
      <p:sp>
        <p:nvSpPr>
          <p:cNvPr id="8211" name="Text Box 22"/>
          <p:cNvSpPr txBox="1">
            <a:spLocks noChangeArrowheads="1"/>
          </p:cNvSpPr>
          <p:nvPr/>
        </p:nvSpPr>
        <p:spPr bwMode="auto">
          <a:xfrm>
            <a:off x="5422901" y="4941889"/>
            <a:ext cx="5185833" cy="46166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2400" dirty="0" smtClean="0">
                <a:solidFill>
                  <a:srgbClr val="000000"/>
                </a:solidFill>
              </a:rPr>
              <a:t>Monitor </a:t>
            </a:r>
            <a:endParaRPr lang="en-CA" altLang="zh-CN" sz="2400" dirty="0" smtClean="0">
              <a:solidFill>
                <a:srgbClr val="000000"/>
              </a:solidFill>
            </a:endParaRPr>
          </a:p>
        </p:txBody>
      </p:sp>
      <p:sp>
        <p:nvSpPr>
          <p:cNvPr id="8212" name="Text Box 23"/>
          <p:cNvSpPr txBox="1">
            <a:spLocks noChangeArrowheads="1"/>
          </p:cNvSpPr>
          <p:nvPr/>
        </p:nvSpPr>
        <p:spPr bwMode="auto">
          <a:xfrm>
            <a:off x="912284" y="2852739"/>
            <a:ext cx="1780956" cy="1200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defRPr/>
            </a:pPr>
            <a:r>
              <a:rPr lang="en-US" altLang="zh-CN" sz="2400" dirty="0" smtClean="0">
                <a:solidFill>
                  <a:srgbClr val="000000"/>
                </a:solidFill>
              </a:rPr>
              <a:t>The writer’s </a:t>
            </a:r>
          </a:p>
          <a:p>
            <a:pPr eaLnBrk="1" hangingPunct="1">
              <a:defRPr/>
            </a:pPr>
            <a:r>
              <a:rPr lang="en-US" altLang="zh-CN" sz="2400" dirty="0" smtClean="0">
                <a:solidFill>
                  <a:srgbClr val="000000"/>
                </a:solidFill>
              </a:rPr>
              <a:t>long-term</a:t>
            </a:r>
          </a:p>
          <a:p>
            <a:pPr eaLnBrk="1" hangingPunct="1">
              <a:defRPr/>
            </a:pPr>
            <a:r>
              <a:rPr lang="en-US" altLang="zh-CN" sz="2400" dirty="0" smtClean="0">
                <a:solidFill>
                  <a:srgbClr val="000000"/>
                </a:solidFill>
              </a:rPr>
              <a:t> memory</a:t>
            </a:r>
            <a:endParaRPr lang="en-CA" altLang="zh-CN" sz="2400" dirty="0" smtClean="0">
              <a:solidFill>
                <a:srgbClr val="000000"/>
              </a:solidFill>
            </a:endParaRPr>
          </a:p>
        </p:txBody>
      </p:sp>
      <p:sp>
        <p:nvSpPr>
          <p:cNvPr id="8213" name="Text Box 24"/>
          <p:cNvSpPr txBox="1">
            <a:spLocks noChangeArrowheads="1"/>
          </p:cNvSpPr>
          <p:nvPr/>
        </p:nvSpPr>
        <p:spPr bwMode="auto">
          <a:xfrm>
            <a:off x="698043" y="4154680"/>
            <a:ext cx="2212202"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defRPr/>
            </a:pPr>
            <a:r>
              <a:rPr lang="en-US" altLang="zh-CN" dirty="0" smtClean="0">
                <a:solidFill>
                  <a:srgbClr val="000000"/>
                </a:solidFill>
              </a:rPr>
              <a:t>Knowledge of topic,</a:t>
            </a:r>
          </a:p>
          <a:p>
            <a:pPr eaLnBrk="1" hangingPunct="1">
              <a:defRPr/>
            </a:pPr>
            <a:r>
              <a:rPr lang="en-US" altLang="zh-CN" dirty="0" smtClean="0">
                <a:solidFill>
                  <a:srgbClr val="000000"/>
                </a:solidFill>
              </a:rPr>
              <a:t>Audience, </a:t>
            </a:r>
          </a:p>
          <a:p>
            <a:pPr eaLnBrk="1" hangingPunct="1">
              <a:defRPr/>
            </a:pPr>
            <a:r>
              <a:rPr lang="en-US" altLang="zh-CN" dirty="0" smtClean="0">
                <a:solidFill>
                  <a:srgbClr val="000000"/>
                </a:solidFill>
              </a:rPr>
              <a:t>And writing plans</a:t>
            </a:r>
            <a:endParaRPr lang="en-CA" altLang="zh-CN" dirty="0" smtClean="0">
              <a:solidFill>
                <a:srgbClr val="000000"/>
              </a:solidFill>
            </a:endParaRPr>
          </a:p>
        </p:txBody>
      </p:sp>
      <p:sp>
        <p:nvSpPr>
          <p:cNvPr id="8214" name="AutoShape 25"/>
          <p:cNvSpPr>
            <a:spLocks noChangeArrowheads="1"/>
          </p:cNvSpPr>
          <p:nvPr/>
        </p:nvSpPr>
        <p:spPr bwMode="auto">
          <a:xfrm>
            <a:off x="3215218" y="3716339"/>
            <a:ext cx="385233" cy="288925"/>
          </a:xfrm>
          <a:prstGeom prst="rightArrow">
            <a:avLst>
              <a:gd name="adj1" fmla="val 50000"/>
              <a:gd name="adj2" fmla="val 25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CN" altLang="en-US"/>
          </a:p>
        </p:txBody>
      </p:sp>
      <p:sp>
        <p:nvSpPr>
          <p:cNvPr id="8215" name="AutoShape 26"/>
          <p:cNvSpPr>
            <a:spLocks noChangeArrowheads="1"/>
          </p:cNvSpPr>
          <p:nvPr/>
        </p:nvSpPr>
        <p:spPr bwMode="auto">
          <a:xfrm>
            <a:off x="6671734" y="2420938"/>
            <a:ext cx="385233" cy="360362"/>
          </a:xfrm>
          <a:prstGeom prst="downArrow">
            <a:avLst>
              <a:gd name="adj1" fmla="val 50000"/>
              <a:gd name="adj2" fmla="val 31181"/>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pPr>
              <a:defRPr/>
            </a:pPr>
            <a:endParaRPr lang="zh-CN" altLang="en-US"/>
          </a:p>
        </p:txBody>
      </p:sp>
      <p:sp>
        <p:nvSpPr>
          <p:cNvPr id="8216" name="AutoShape 27"/>
          <p:cNvSpPr>
            <a:spLocks noChangeArrowheads="1"/>
          </p:cNvSpPr>
          <p:nvPr/>
        </p:nvSpPr>
        <p:spPr bwMode="auto">
          <a:xfrm>
            <a:off x="8976784" y="2420938"/>
            <a:ext cx="480483" cy="360362"/>
          </a:xfrm>
          <a:prstGeom prst="upArrow">
            <a:avLst>
              <a:gd name="adj1" fmla="val 50000"/>
              <a:gd name="adj2" fmla="val 25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pPr>
              <a:defRPr/>
            </a:pPr>
            <a:endParaRPr lang="zh-CN" altLang="en-US"/>
          </a:p>
        </p:txBody>
      </p:sp>
      <p:sp>
        <p:nvSpPr>
          <p:cNvPr id="8217" name="Line 28"/>
          <p:cNvSpPr>
            <a:spLocks noChangeShapeType="1"/>
          </p:cNvSpPr>
          <p:nvPr/>
        </p:nvSpPr>
        <p:spPr bwMode="auto">
          <a:xfrm>
            <a:off x="6191251" y="4724400"/>
            <a:ext cx="0" cy="217488"/>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CN" altLang="en-US"/>
          </a:p>
        </p:txBody>
      </p:sp>
      <p:sp>
        <p:nvSpPr>
          <p:cNvPr id="8218" name="Line 29"/>
          <p:cNvSpPr>
            <a:spLocks noChangeShapeType="1"/>
          </p:cNvSpPr>
          <p:nvPr/>
        </p:nvSpPr>
        <p:spPr bwMode="auto">
          <a:xfrm>
            <a:off x="7823200" y="4724400"/>
            <a:ext cx="0" cy="217488"/>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CN" altLang="en-US"/>
          </a:p>
        </p:txBody>
      </p:sp>
      <p:sp>
        <p:nvSpPr>
          <p:cNvPr id="8219" name="Line 30"/>
          <p:cNvSpPr>
            <a:spLocks noChangeShapeType="1"/>
          </p:cNvSpPr>
          <p:nvPr/>
        </p:nvSpPr>
        <p:spPr bwMode="auto">
          <a:xfrm>
            <a:off x="9840384" y="4724400"/>
            <a:ext cx="0" cy="217488"/>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CN" altLang="en-US"/>
          </a:p>
        </p:txBody>
      </p:sp>
    </p:spTree>
    <p:extLst>
      <p:ext uri="{BB962C8B-B14F-4D97-AF65-F5344CB8AC3E}">
        <p14:creationId xmlns:p14="http://schemas.microsoft.com/office/powerpoint/2010/main" xmlns="" val="336270825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89" name="对象 1"/>
          <p:cNvGraphicFramePr>
            <a:graphicFrameLocks noChangeAspect="1"/>
          </p:cNvGraphicFramePr>
          <p:nvPr>
            <p:extLst>
              <p:ext uri="{D42A27DB-BD31-4B8C-83A1-F6EECF244321}">
                <p14:modId xmlns:p14="http://schemas.microsoft.com/office/powerpoint/2010/main" xmlns="" val="286368309"/>
              </p:ext>
            </p:extLst>
          </p:nvPr>
        </p:nvGraphicFramePr>
        <p:xfrm>
          <a:off x="1102784" y="381943"/>
          <a:ext cx="10081683" cy="6189662"/>
        </p:xfrm>
        <a:graphic>
          <a:graphicData uri="http://schemas.openxmlformats.org/presentationml/2006/ole">
            <p:oleObj spid="_x0000_s1026" name="文档" r:id="rId3" imgW="5869440" imgH="4799880" progId="Word.Document.12">
              <p:embed/>
            </p:oleObj>
          </a:graphicData>
        </a:graphic>
      </p:graphicFrame>
      <p:sp>
        <p:nvSpPr>
          <p:cNvPr id="37890" name="TextBox 1"/>
          <p:cNvSpPr txBox="1">
            <a:spLocks noChangeArrowheads="1"/>
          </p:cNvSpPr>
          <p:nvPr/>
        </p:nvSpPr>
        <p:spPr bwMode="auto">
          <a:xfrm>
            <a:off x="10128251" y="6488114"/>
            <a:ext cx="123637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defRPr kumimoji="1" sz="2400">
                <a:solidFill>
                  <a:schemeClr val="tx1"/>
                </a:solidFill>
                <a:latin typeface="Arial" charset="0"/>
                <a:ea typeface="宋体" charset="0"/>
              </a:defRPr>
            </a:lvl6pPr>
            <a:lvl7pPr marL="2971800" indent="-228600" fontAlgn="base">
              <a:spcBef>
                <a:spcPct val="0"/>
              </a:spcBef>
              <a:spcAft>
                <a:spcPct val="0"/>
              </a:spcAft>
              <a:defRPr kumimoji="1" sz="2400">
                <a:solidFill>
                  <a:schemeClr val="tx1"/>
                </a:solidFill>
                <a:latin typeface="Arial" charset="0"/>
                <a:ea typeface="宋体" charset="0"/>
              </a:defRPr>
            </a:lvl7pPr>
            <a:lvl8pPr marL="3429000" indent="-228600" fontAlgn="base">
              <a:spcBef>
                <a:spcPct val="0"/>
              </a:spcBef>
              <a:spcAft>
                <a:spcPct val="0"/>
              </a:spcAft>
              <a:defRPr kumimoji="1" sz="2400">
                <a:solidFill>
                  <a:schemeClr val="tx1"/>
                </a:solidFill>
                <a:latin typeface="Arial" charset="0"/>
                <a:ea typeface="宋体" charset="0"/>
              </a:defRPr>
            </a:lvl8pPr>
            <a:lvl9pPr marL="3886200" indent="-228600" fontAlgn="base">
              <a:spcBef>
                <a:spcPct val="0"/>
              </a:spcBef>
              <a:spcAft>
                <a:spcPct val="0"/>
              </a:spcAft>
              <a:defRPr kumimoji="1" sz="2400">
                <a:solidFill>
                  <a:schemeClr val="tx1"/>
                </a:solidFill>
                <a:latin typeface="Arial" charset="0"/>
                <a:ea typeface="宋体" charset="0"/>
              </a:defRPr>
            </a:lvl9pPr>
          </a:lstStyle>
          <a:p>
            <a:r>
              <a:rPr kumimoji="0" lang="zh-CN" altLang="en-US" sz="1800"/>
              <a:t>讲义第</a:t>
            </a:r>
            <a:r>
              <a:rPr kumimoji="0" lang="en-US" altLang="zh-CN" sz="1800"/>
              <a:t>3</a:t>
            </a:r>
            <a:r>
              <a:rPr kumimoji="0" lang="zh-CN" altLang="en-US" sz="1800"/>
              <a:t>页</a:t>
            </a:r>
          </a:p>
        </p:txBody>
      </p:sp>
    </p:spTree>
    <p:extLst>
      <p:ext uri="{BB962C8B-B14F-4D97-AF65-F5344CB8AC3E}">
        <p14:creationId xmlns:p14="http://schemas.microsoft.com/office/powerpoint/2010/main" xmlns="" val="167669052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91167" y="199484"/>
            <a:ext cx="10515163" cy="1325563"/>
          </a:xfrm>
        </p:spPr>
        <p:txBody>
          <a:bodyPr>
            <a:normAutofit/>
          </a:bodyPr>
          <a:lstStyle/>
          <a:p>
            <a:pPr eaLnBrk="1" hangingPunct="1">
              <a:defRPr/>
            </a:pPr>
            <a:r>
              <a:rPr kumimoji="0" lang="en-US" altLang="zh-CN" sz="4400" dirty="0" err="1">
                <a:solidFill>
                  <a:srgbClr val="000000"/>
                </a:solidFill>
                <a:latin typeface="Garamond" charset="0"/>
                <a:ea typeface="宋体" charset="0"/>
              </a:rPr>
              <a:t>Bereiter</a:t>
            </a:r>
            <a:r>
              <a:rPr kumimoji="0" lang="en-US" altLang="zh-CN" sz="4400" dirty="0">
                <a:solidFill>
                  <a:srgbClr val="000000"/>
                </a:solidFill>
                <a:latin typeface="Garamond" charset="0"/>
                <a:ea typeface="宋体" charset="0"/>
              </a:rPr>
              <a:t> and </a:t>
            </a:r>
            <a:r>
              <a:rPr kumimoji="0" lang="en-US" altLang="zh-CN" sz="4400" dirty="0" err="1">
                <a:solidFill>
                  <a:srgbClr val="000000"/>
                </a:solidFill>
                <a:latin typeface="Garamond" charset="0"/>
                <a:ea typeface="宋体" charset="0"/>
              </a:rPr>
              <a:t>Scardamalia</a:t>
            </a:r>
            <a:r>
              <a:rPr kumimoji="0" lang="en-US" altLang="zh-CN" sz="4400" dirty="0">
                <a:solidFill>
                  <a:srgbClr val="000000"/>
                </a:solidFill>
                <a:latin typeface="Garamond" charset="0"/>
                <a:ea typeface="宋体" charset="0"/>
              </a:rPr>
              <a:t> (1987)</a:t>
            </a:r>
            <a:endParaRPr kumimoji="0" lang="en-CA" altLang="zh-CN" sz="4400" dirty="0">
              <a:solidFill>
                <a:srgbClr val="000000"/>
              </a:solidFill>
              <a:latin typeface="Garamond" charset="0"/>
              <a:ea typeface="宋体" charset="0"/>
            </a:endParaRPr>
          </a:p>
        </p:txBody>
      </p:sp>
      <p:sp>
        <p:nvSpPr>
          <p:cNvPr id="32771" name="Rectangle 3"/>
          <p:cNvSpPr>
            <a:spLocks noGrp="1" noChangeArrowheads="1"/>
          </p:cNvSpPr>
          <p:nvPr>
            <p:ph type="body" idx="1"/>
          </p:nvPr>
        </p:nvSpPr>
        <p:spPr>
          <a:xfrm>
            <a:off x="609600" y="1341439"/>
            <a:ext cx="10972800" cy="4789487"/>
          </a:xfrm>
        </p:spPr>
        <p:txBody>
          <a:bodyPr>
            <a:normAutofit/>
          </a:bodyPr>
          <a:lstStyle/>
          <a:p>
            <a:pPr eaLnBrk="1" hangingPunct="1">
              <a:defRPr/>
            </a:pPr>
            <a:r>
              <a:rPr kumimoji="0" lang="en-US" altLang="zh-CN" sz="3200" dirty="0">
                <a:solidFill>
                  <a:srgbClr val="000000"/>
                </a:solidFill>
                <a:latin typeface="Arial" charset="0"/>
                <a:ea typeface="宋体" charset="0"/>
              </a:rPr>
              <a:t>They propose that the writing process cannot assume a single processing model, but should consider different processing models at different </a:t>
            </a:r>
            <a:r>
              <a:rPr kumimoji="0" lang="en-US" altLang="zh-CN" sz="3200" dirty="0" smtClean="0">
                <a:solidFill>
                  <a:srgbClr val="000000"/>
                </a:solidFill>
                <a:latin typeface="Arial" charset="0"/>
                <a:ea typeface="宋体" charset="0"/>
              </a:rPr>
              <a:t>developmental </a:t>
            </a:r>
            <a:r>
              <a:rPr kumimoji="0" lang="en-US" altLang="zh-CN" sz="3200" dirty="0">
                <a:solidFill>
                  <a:srgbClr val="000000"/>
                </a:solidFill>
                <a:latin typeface="Arial" charset="0"/>
                <a:ea typeface="宋体" charset="0"/>
              </a:rPr>
              <a:t>stages of </a:t>
            </a:r>
            <a:r>
              <a:rPr kumimoji="0" lang="en-US" altLang="zh-CN" sz="3200" dirty="0" smtClean="0">
                <a:solidFill>
                  <a:srgbClr val="000000"/>
                </a:solidFill>
                <a:latin typeface="Arial" charset="0"/>
                <a:ea typeface="宋体" charset="0"/>
              </a:rPr>
              <a:t>writing.</a:t>
            </a:r>
          </a:p>
          <a:p>
            <a:pPr eaLnBrk="1" hangingPunct="1">
              <a:defRPr/>
            </a:pPr>
            <a:r>
              <a:rPr kumimoji="0" lang="en-US" altLang="zh-CN" sz="3200" dirty="0">
                <a:solidFill>
                  <a:srgbClr val="000000"/>
                </a:solidFill>
                <a:latin typeface="Arial" charset="0"/>
                <a:ea typeface="宋体" charset="0"/>
              </a:rPr>
              <a:t>They</a:t>
            </a:r>
            <a:r>
              <a:rPr kumimoji="0" lang="zh-CN" altLang="en-US" sz="3200" dirty="0">
                <a:solidFill>
                  <a:srgbClr val="000000"/>
                </a:solidFill>
                <a:latin typeface="Arial" charset="0"/>
                <a:ea typeface="宋体" charset="0"/>
              </a:rPr>
              <a:t> </a:t>
            </a:r>
            <a:r>
              <a:rPr kumimoji="0" lang="en-US" altLang="zh-CN" sz="3200" dirty="0">
                <a:solidFill>
                  <a:srgbClr val="000000"/>
                </a:solidFill>
                <a:latin typeface="Arial" charset="0"/>
                <a:ea typeface="宋体" charset="0"/>
              </a:rPr>
              <a:t>focus more on describing </a:t>
            </a:r>
            <a:r>
              <a:rPr kumimoji="0" lang="en-US" altLang="zh-CN" sz="3200" dirty="0">
                <a:solidFill>
                  <a:srgbClr val="FF0000"/>
                </a:solidFill>
                <a:latin typeface="Arial" charset="0"/>
                <a:ea typeface="宋体" charset="0"/>
              </a:rPr>
              <a:t>why and how skilled and less-skilled writers compose differently</a:t>
            </a:r>
            <a:endParaRPr kumimoji="0" lang="en-CA" altLang="zh-CN" sz="3200" dirty="0">
              <a:solidFill>
                <a:srgbClr val="FF0000"/>
              </a:solidFill>
              <a:latin typeface="Arial" charset="0"/>
              <a:ea typeface="宋体" charset="0"/>
            </a:endParaRPr>
          </a:p>
        </p:txBody>
      </p:sp>
    </p:spTree>
    <p:extLst>
      <p:ext uri="{BB962C8B-B14F-4D97-AF65-F5344CB8AC3E}">
        <p14:creationId xmlns:p14="http://schemas.microsoft.com/office/powerpoint/2010/main" xmlns="" val="11102282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pPr eaLnBrk="1" hangingPunct="1">
              <a:defRPr/>
            </a:pPr>
            <a:r>
              <a:rPr kumimoji="0" lang="en-US" altLang="zh-CN" sz="4800" dirty="0">
                <a:solidFill>
                  <a:srgbClr val="000000"/>
                </a:solidFill>
                <a:latin typeface="Garamond" charset="0"/>
                <a:ea typeface="宋体" charset="0"/>
              </a:rPr>
              <a:t>A knowledge-telling model</a:t>
            </a:r>
            <a:endParaRPr kumimoji="0" lang="en-CA" altLang="zh-CN" sz="4800" dirty="0">
              <a:solidFill>
                <a:srgbClr val="000000"/>
              </a:solidFill>
              <a:latin typeface="Garamond" charset="0"/>
              <a:ea typeface="宋体" charset="0"/>
            </a:endParaRPr>
          </a:p>
        </p:txBody>
      </p:sp>
      <p:sp>
        <p:nvSpPr>
          <p:cNvPr id="28675" name="Rectangle 3"/>
          <p:cNvSpPr>
            <a:spLocks noGrp="1" noChangeArrowheads="1"/>
          </p:cNvSpPr>
          <p:nvPr>
            <p:ph type="body" idx="1"/>
          </p:nvPr>
        </p:nvSpPr>
        <p:spPr/>
        <p:txBody>
          <a:bodyPr>
            <a:normAutofit/>
          </a:bodyPr>
          <a:lstStyle/>
          <a:p>
            <a:pPr marL="0" indent="0" eaLnBrk="1" hangingPunct="1">
              <a:buFont typeface="Wingdings" charset="0"/>
              <a:buNone/>
              <a:defRPr/>
            </a:pPr>
            <a:r>
              <a:rPr kumimoji="0" lang="en-US" altLang="zh-CN" sz="3600" dirty="0">
                <a:latin typeface="Arial" charset="0"/>
                <a:ea typeface="宋体" charset="0"/>
              </a:rPr>
              <a:t>It addresses the fact that novice </a:t>
            </a:r>
            <a:r>
              <a:rPr kumimoji="0" lang="en-US" altLang="zh-CN" sz="3600" dirty="0">
                <a:solidFill>
                  <a:srgbClr val="FF0000"/>
                </a:solidFill>
                <a:latin typeface="Arial" charset="0"/>
                <a:ea typeface="宋体" charset="0"/>
              </a:rPr>
              <a:t>writers plan less</a:t>
            </a:r>
            <a:r>
              <a:rPr kumimoji="0" lang="en-US" altLang="zh-CN" sz="3600" dirty="0">
                <a:latin typeface="Arial" charset="0"/>
                <a:ea typeface="宋体" charset="0"/>
              </a:rPr>
              <a:t> often than experts, </a:t>
            </a:r>
            <a:r>
              <a:rPr kumimoji="0" lang="en-US" altLang="zh-CN" sz="3600" dirty="0">
                <a:solidFill>
                  <a:srgbClr val="FF0000"/>
                </a:solidFill>
                <a:latin typeface="Arial" charset="0"/>
                <a:ea typeface="宋体" charset="0"/>
              </a:rPr>
              <a:t>revise less </a:t>
            </a:r>
            <a:r>
              <a:rPr kumimoji="0" lang="en-US" altLang="zh-CN" sz="3600" dirty="0">
                <a:latin typeface="Arial" charset="0"/>
                <a:ea typeface="宋体" charset="0"/>
              </a:rPr>
              <a:t>often and less extensively, and are </a:t>
            </a:r>
            <a:r>
              <a:rPr kumimoji="0" lang="en-US" altLang="zh-CN" sz="3600" dirty="0">
                <a:solidFill>
                  <a:srgbClr val="FF0000"/>
                </a:solidFill>
                <a:latin typeface="Arial" charset="0"/>
                <a:ea typeface="宋体" charset="0"/>
              </a:rPr>
              <a:t>primarily</a:t>
            </a:r>
            <a:r>
              <a:rPr kumimoji="0" lang="en-US" altLang="zh-CN" sz="3600" dirty="0">
                <a:latin typeface="Arial" charset="0"/>
                <a:ea typeface="宋体" charset="0"/>
              </a:rPr>
              <a:t> concerned with </a:t>
            </a:r>
            <a:r>
              <a:rPr kumimoji="0" lang="en-US" altLang="zh-CN" sz="3600" dirty="0">
                <a:solidFill>
                  <a:srgbClr val="FF0000"/>
                </a:solidFill>
                <a:latin typeface="Arial" charset="0"/>
                <a:ea typeface="宋体" charset="0"/>
              </a:rPr>
              <a:t>generating content from their internal resources</a:t>
            </a:r>
            <a:r>
              <a:rPr kumimoji="0" lang="en-US" altLang="zh-CN" sz="3600" dirty="0">
                <a:latin typeface="Arial" charset="0"/>
                <a:ea typeface="宋体" charset="0"/>
              </a:rPr>
              <a:t>. Their main goal is simply to </a:t>
            </a:r>
            <a:r>
              <a:rPr kumimoji="0" lang="en-US" altLang="zh-CN" sz="3600" dirty="0">
                <a:solidFill>
                  <a:srgbClr val="FF0000"/>
                </a:solidFill>
                <a:latin typeface="Arial" charset="0"/>
                <a:ea typeface="宋体" charset="0"/>
              </a:rPr>
              <a:t>tell</a:t>
            </a:r>
            <a:r>
              <a:rPr kumimoji="0" lang="en-US" altLang="zh-CN" sz="3600" dirty="0">
                <a:latin typeface="Arial" charset="0"/>
                <a:ea typeface="宋体" charset="0"/>
              </a:rPr>
              <a:t> what they can remember based on the assignments, the topic, or the genre.</a:t>
            </a:r>
            <a:endParaRPr kumimoji="0" lang="en-CA" altLang="zh-CN" sz="3600" dirty="0">
              <a:latin typeface="Arial" charset="0"/>
              <a:ea typeface="宋体" charset="0"/>
            </a:endParaRPr>
          </a:p>
        </p:txBody>
      </p:sp>
    </p:spTree>
    <p:extLst>
      <p:ext uri="{BB962C8B-B14F-4D97-AF65-F5344CB8AC3E}">
        <p14:creationId xmlns:p14="http://schemas.microsoft.com/office/powerpoint/2010/main" xmlns="" val="32103962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99135" y="162674"/>
            <a:ext cx="10515163" cy="1325563"/>
          </a:xfrm>
        </p:spPr>
        <p:txBody>
          <a:bodyPr>
            <a:normAutofit/>
          </a:bodyPr>
          <a:lstStyle/>
          <a:p>
            <a:pPr eaLnBrk="1" hangingPunct="1">
              <a:defRPr/>
            </a:pPr>
            <a:r>
              <a:rPr kumimoji="0" lang="en-US" altLang="zh-CN" sz="4800" dirty="0">
                <a:solidFill>
                  <a:srgbClr val="000000"/>
                </a:solidFill>
                <a:latin typeface="Garamond" charset="0"/>
                <a:ea typeface="宋体" charset="0"/>
              </a:rPr>
              <a:t>A knowledge-transforming model</a:t>
            </a:r>
            <a:endParaRPr kumimoji="0" lang="en-CA" altLang="zh-CN" sz="4800" dirty="0">
              <a:solidFill>
                <a:srgbClr val="000000"/>
              </a:solidFill>
              <a:latin typeface="Garamond" charset="0"/>
              <a:ea typeface="宋体" charset="0"/>
            </a:endParaRPr>
          </a:p>
        </p:txBody>
      </p:sp>
      <p:sp>
        <p:nvSpPr>
          <p:cNvPr id="29699" name="Rectangle 3"/>
          <p:cNvSpPr>
            <a:spLocks noGrp="1" noChangeArrowheads="1"/>
          </p:cNvSpPr>
          <p:nvPr>
            <p:ph type="body" idx="1"/>
          </p:nvPr>
        </p:nvSpPr>
        <p:spPr>
          <a:xfrm>
            <a:off x="609600" y="1412875"/>
            <a:ext cx="10972800" cy="4718050"/>
          </a:xfrm>
        </p:spPr>
        <p:txBody>
          <a:bodyPr>
            <a:noAutofit/>
          </a:bodyPr>
          <a:lstStyle/>
          <a:p>
            <a:pPr marL="0" indent="0" eaLnBrk="1" hangingPunct="1">
              <a:buFont typeface="Wingdings" charset="0"/>
              <a:buNone/>
              <a:defRPr/>
            </a:pPr>
            <a:r>
              <a:rPr kumimoji="0" lang="en-US" altLang="zh-CN" sz="3600" dirty="0">
                <a:latin typeface="Arial" charset="0"/>
                <a:ea typeface="宋体" charset="0"/>
              </a:rPr>
              <a:t>It suggests how skilled writers use the writing task </a:t>
            </a:r>
            <a:r>
              <a:rPr kumimoji="0" lang="en-US" altLang="zh-CN" sz="3600" dirty="0">
                <a:solidFill>
                  <a:srgbClr val="FF0000"/>
                </a:solidFill>
                <a:latin typeface="Arial" charset="0"/>
                <a:ea typeface="宋体" charset="0"/>
              </a:rPr>
              <a:t>to </a:t>
            </a:r>
            <a:r>
              <a:rPr kumimoji="0" lang="en-US" altLang="zh-CN" sz="3600" dirty="0" err="1">
                <a:solidFill>
                  <a:srgbClr val="FF0000"/>
                </a:solidFill>
                <a:latin typeface="Arial" charset="0"/>
                <a:ea typeface="宋体" charset="0"/>
              </a:rPr>
              <a:t>analyse</a:t>
            </a:r>
            <a:r>
              <a:rPr kumimoji="0" lang="en-US" altLang="zh-CN" sz="3600" dirty="0">
                <a:solidFill>
                  <a:srgbClr val="FF0000"/>
                </a:solidFill>
                <a:latin typeface="Arial" charset="0"/>
                <a:ea typeface="宋体" charset="0"/>
              </a:rPr>
              <a:t> problems and set goals</a:t>
            </a:r>
            <a:r>
              <a:rPr kumimoji="0" lang="en-US" altLang="zh-CN" sz="3600" dirty="0">
                <a:latin typeface="Arial" charset="0"/>
                <a:ea typeface="宋体" charset="0"/>
              </a:rPr>
              <a:t>. These writers are able to </a:t>
            </a:r>
            <a:r>
              <a:rPr kumimoji="0" lang="en-US" altLang="zh-CN" sz="3600" dirty="0">
                <a:solidFill>
                  <a:srgbClr val="FF0000"/>
                </a:solidFill>
                <a:latin typeface="Arial" charset="0"/>
                <a:ea typeface="宋体" charset="0"/>
              </a:rPr>
              <a:t>reflect on the complexities </a:t>
            </a:r>
            <a:r>
              <a:rPr kumimoji="0" lang="en-US" altLang="zh-CN" sz="3600" dirty="0">
                <a:latin typeface="Arial" charset="0"/>
                <a:ea typeface="宋体" charset="0"/>
              </a:rPr>
              <a:t>of the task and </a:t>
            </a:r>
            <a:r>
              <a:rPr kumimoji="0" lang="en-US" altLang="zh-CN" sz="3600" dirty="0">
                <a:solidFill>
                  <a:srgbClr val="FF0000"/>
                </a:solidFill>
                <a:latin typeface="Arial" charset="0"/>
                <a:ea typeface="宋体" charset="0"/>
              </a:rPr>
              <a:t>resolve problems </a:t>
            </a:r>
            <a:r>
              <a:rPr kumimoji="0" lang="en-US" altLang="zh-CN" sz="3600" dirty="0">
                <a:latin typeface="Arial" charset="0"/>
                <a:ea typeface="宋体" charset="0"/>
              </a:rPr>
              <a:t>of content, form, audience, style, organization, and so on within a content space and a rhetorical space, so that there is </a:t>
            </a:r>
            <a:r>
              <a:rPr kumimoji="0" lang="en-US" altLang="zh-CN" sz="3600" dirty="0">
                <a:solidFill>
                  <a:srgbClr val="FF0000"/>
                </a:solidFill>
                <a:latin typeface="Arial" charset="0"/>
                <a:ea typeface="宋体" charset="0"/>
              </a:rPr>
              <a:t>continuous interaction between developing knowledge and the text</a:t>
            </a:r>
            <a:r>
              <a:rPr kumimoji="0" lang="en-US" altLang="zh-CN" sz="3600" dirty="0">
                <a:latin typeface="Arial" charset="0"/>
                <a:ea typeface="宋体" charset="0"/>
              </a:rPr>
              <a:t>. </a:t>
            </a:r>
            <a:r>
              <a:rPr kumimoji="0" lang="en-US" altLang="zh-CN" sz="3600" dirty="0">
                <a:solidFill>
                  <a:srgbClr val="FF0000"/>
                </a:solidFill>
                <a:latin typeface="Arial" charset="0"/>
                <a:ea typeface="宋体" charset="0"/>
              </a:rPr>
              <a:t>Knowledge transforming </a:t>
            </a:r>
            <a:r>
              <a:rPr kumimoji="0" lang="en-US" altLang="zh-CN" sz="3600" dirty="0">
                <a:latin typeface="Arial" charset="0"/>
                <a:ea typeface="宋体" charset="0"/>
              </a:rPr>
              <a:t>thus involves </a:t>
            </a:r>
            <a:r>
              <a:rPr kumimoji="0" lang="en-US" altLang="zh-CN" sz="3600" dirty="0">
                <a:solidFill>
                  <a:srgbClr val="FF0000"/>
                </a:solidFill>
                <a:latin typeface="Arial" charset="0"/>
                <a:ea typeface="宋体" charset="0"/>
              </a:rPr>
              <a:t>actively</a:t>
            </a:r>
            <a:r>
              <a:rPr kumimoji="0" lang="en-US" altLang="zh-CN" sz="3600" dirty="0">
                <a:latin typeface="Arial" charset="0"/>
                <a:ea typeface="宋体" charset="0"/>
              </a:rPr>
              <a:t> </a:t>
            </a:r>
            <a:r>
              <a:rPr kumimoji="0" lang="en-US" altLang="zh-CN" sz="3600" dirty="0">
                <a:solidFill>
                  <a:srgbClr val="FF0000"/>
                </a:solidFill>
                <a:latin typeface="Arial" charset="0"/>
                <a:ea typeface="宋体" charset="0"/>
              </a:rPr>
              <a:t>reworking</a:t>
            </a:r>
            <a:r>
              <a:rPr kumimoji="0" lang="en-US" altLang="zh-CN" sz="3600" dirty="0">
                <a:latin typeface="Arial" charset="0"/>
                <a:ea typeface="宋体" charset="0"/>
              </a:rPr>
              <a:t> thoughts so that in the process not only text, but also ideas, may be changed.</a:t>
            </a:r>
            <a:endParaRPr kumimoji="0" lang="en-CA" altLang="zh-CN" sz="3600" dirty="0">
              <a:latin typeface="Arial" charset="0"/>
              <a:ea typeface="宋体" charset="0"/>
            </a:endParaRPr>
          </a:p>
        </p:txBody>
      </p:sp>
    </p:spTree>
    <p:extLst>
      <p:ext uri="{BB962C8B-B14F-4D97-AF65-F5344CB8AC3E}">
        <p14:creationId xmlns:p14="http://schemas.microsoft.com/office/powerpoint/2010/main" xmlns="" val="14358485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5508" y="0"/>
            <a:ext cx="10515163" cy="1325563"/>
          </a:xfrm>
        </p:spPr>
        <p:txBody>
          <a:bodyPr>
            <a:normAutofit/>
          </a:bodyPr>
          <a:lstStyle/>
          <a:p>
            <a:pPr>
              <a:defRPr/>
            </a:pPr>
            <a:r>
              <a:rPr lang="en-US" altLang="zh-CN" sz="4800" dirty="0">
                <a:solidFill>
                  <a:srgbClr val="000000"/>
                </a:solidFill>
                <a:latin typeface="Garamond" charset="0"/>
                <a:ea typeface="宋体" charset="0"/>
              </a:rPr>
              <a:t>Thinking</a:t>
            </a:r>
            <a:r>
              <a:rPr lang="zh-CN" altLang="en-US" sz="4800" dirty="0">
                <a:solidFill>
                  <a:srgbClr val="000000"/>
                </a:solidFill>
                <a:latin typeface="Garamond" charset="0"/>
                <a:ea typeface="宋体" charset="0"/>
              </a:rPr>
              <a:t> </a:t>
            </a:r>
            <a:r>
              <a:rPr lang="en-US" altLang="zh-CN" sz="4800" dirty="0">
                <a:solidFill>
                  <a:srgbClr val="000000"/>
                </a:solidFill>
                <a:latin typeface="Garamond" charset="0"/>
                <a:ea typeface="宋体" charset="0"/>
              </a:rPr>
              <a:t>and</a:t>
            </a:r>
            <a:r>
              <a:rPr lang="zh-CN" altLang="en-US" sz="4800" dirty="0">
                <a:solidFill>
                  <a:srgbClr val="000000"/>
                </a:solidFill>
                <a:latin typeface="Garamond" charset="0"/>
                <a:ea typeface="宋体" charset="0"/>
              </a:rPr>
              <a:t> </a:t>
            </a:r>
            <a:r>
              <a:rPr lang="en-US" altLang="zh-CN" sz="4800" dirty="0">
                <a:solidFill>
                  <a:srgbClr val="000000"/>
                </a:solidFill>
                <a:latin typeface="Garamond" charset="0"/>
                <a:ea typeface="宋体" charset="0"/>
              </a:rPr>
              <a:t>Writing</a:t>
            </a:r>
            <a:endParaRPr lang="zh-CN" altLang="en-US" sz="4800" dirty="0">
              <a:solidFill>
                <a:srgbClr val="000000"/>
              </a:solidFill>
              <a:latin typeface="Garamond" charset="0"/>
              <a:ea typeface="宋体" charset="0"/>
            </a:endParaRPr>
          </a:p>
        </p:txBody>
      </p:sp>
      <p:sp>
        <p:nvSpPr>
          <p:cNvPr id="4" name="内容占位符 3"/>
          <p:cNvSpPr>
            <a:spLocks noGrp="1"/>
          </p:cNvSpPr>
          <p:nvPr>
            <p:ph sz="half" idx="1"/>
          </p:nvPr>
        </p:nvSpPr>
        <p:spPr>
          <a:xfrm>
            <a:off x="624417" y="1196976"/>
            <a:ext cx="5384800" cy="4530725"/>
          </a:xfrm>
        </p:spPr>
        <p:txBody>
          <a:bodyPr>
            <a:noAutofit/>
          </a:bodyPr>
          <a:lstStyle/>
          <a:p>
            <a:pPr marL="0" indent="0">
              <a:buFont typeface="Wingdings" charset="0"/>
              <a:buNone/>
              <a:defRPr/>
            </a:pPr>
            <a:r>
              <a:rPr lang="en-US" altLang="zh-CN" sz="4400" dirty="0">
                <a:solidFill>
                  <a:srgbClr val="000000"/>
                </a:solidFill>
                <a:latin typeface="Arial" charset="0"/>
                <a:ea typeface="宋体" charset="0"/>
              </a:rPr>
              <a:t>Bloom’s</a:t>
            </a:r>
            <a:r>
              <a:rPr lang="zh-CN" altLang="en-US" sz="4400" dirty="0">
                <a:solidFill>
                  <a:srgbClr val="000000"/>
                </a:solidFill>
                <a:latin typeface="Arial" charset="0"/>
                <a:ea typeface="宋体" charset="0"/>
              </a:rPr>
              <a:t> </a:t>
            </a:r>
            <a:r>
              <a:rPr lang="en-US" altLang="zh-CN" sz="4400" dirty="0">
                <a:solidFill>
                  <a:srgbClr val="000000"/>
                </a:solidFill>
                <a:latin typeface="Arial" charset="0"/>
                <a:ea typeface="宋体" charset="0"/>
              </a:rPr>
              <a:t>Taxonomy</a:t>
            </a:r>
          </a:p>
          <a:p>
            <a:pPr marL="0" indent="0">
              <a:defRPr/>
            </a:pPr>
            <a:r>
              <a:rPr lang="en-US" altLang="zh-CN" sz="4400" dirty="0">
                <a:solidFill>
                  <a:srgbClr val="000000"/>
                </a:solidFill>
                <a:latin typeface="Arial" charset="0"/>
                <a:ea typeface="宋体" charset="0"/>
              </a:rPr>
              <a:t>Knowledge</a:t>
            </a:r>
          </a:p>
          <a:p>
            <a:pPr marL="0" indent="0">
              <a:defRPr/>
            </a:pPr>
            <a:r>
              <a:rPr lang="en-US" altLang="zh-CN" sz="4400" dirty="0">
                <a:solidFill>
                  <a:srgbClr val="000000"/>
                </a:solidFill>
                <a:latin typeface="Arial" charset="0"/>
                <a:ea typeface="宋体" charset="0"/>
              </a:rPr>
              <a:t>Comprehension</a:t>
            </a:r>
          </a:p>
          <a:p>
            <a:pPr marL="0" indent="0">
              <a:defRPr/>
            </a:pPr>
            <a:r>
              <a:rPr lang="en-US" altLang="zh-CN" sz="4400" dirty="0">
                <a:solidFill>
                  <a:srgbClr val="000000"/>
                </a:solidFill>
                <a:latin typeface="Arial" charset="0"/>
                <a:ea typeface="宋体" charset="0"/>
              </a:rPr>
              <a:t>Application</a:t>
            </a:r>
          </a:p>
          <a:p>
            <a:pPr marL="0" indent="0">
              <a:defRPr/>
            </a:pPr>
            <a:r>
              <a:rPr lang="en-US" altLang="zh-CN" sz="4400" dirty="0">
                <a:solidFill>
                  <a:srgbClr val="000000"/>
                </a:solidFill>
                <a:latin typeface="Arial" charset="0"/>
                <a:ea typeface="宋体" charset="0"/>
              </a:rPr>
              <a:t>Analysis</a:t>
            </a:r>
          </a:p>
          <a:p>
            <a:pPr marL="0" indent="0">
              <a:defRPr/>
            </a:pPr>
            <a:r>
              <a:rPr lang="en-US" altLang="zh-CN" sz="4400" dirty="0">
                <a:solidFill>
                  <a:srgbClr val="000000"/>
                </a:solidFill>
                <a:latin typeface="Arial" charset="0"/>
                <a:ea typeface="宋体" charset="0"/>
              </a:rPr>
              <a:t>Synthesis</a:t>
            </a:r>
          </a:p>
          <a:p>
            <a:pPr marL="0" indent="0">
              <a:defRPr/>
            </a:pPr>
            <a:r>
              <a:rPr lang="en-US" altLang="zh-CN" sz="4400" dirty="0">
                <a:solidFill>
                  <a:srgbClr val="000000"/>
                </a:solidFill>
                <a:latin typeface="Arial" charset="0"/>
                <a:ea typeface="宋体" charset="0"/>
              </a:rPr>
              <a:t>Evaluation</a:t>
            </a:r>
            <a:r>
              <a:rPr lang="zh-CN" altLang="en-US" sz="4400" dirty="0">
                <a:solidFill>
                  <a:srgbClr val="000000"/>
                </a:solidFill>
                <a:latin typeface="Arial" charset="0"/>
                <a:ea typeface="宋体" charset="0"/>
              </a:rPr>
              <a:t> </a:t>
            </a:r>
          </a:p>
        </p:txBody>
      </p:sp>
      <p:sp>
        <p:nvSpPr>
          <p:cNvPr id="5" name="内容占位符 4"/>
          <p:cNvSpPr>
            <a:spLocks noGrp="1"/>
          </p:cNvSpPr>
          <p:nvPr>
            <p:ph sz="half" idx="2"/>
          </p:nvPr>
        </p:nvSpPr>
        <p:spPr>
          <a:xfrm>
            <a:off x="6191251" y="1196976"/>
            <a:ext cx="5384800" cy="4530725"/>
          </a:xfrm>
        </p:spPr>
        <p:txBody>
          <a:bodyPr>
            <a:normAutofit fontScale="25000" lnSpcReduction="20000"/>
          </a:bodyPr>
          <a:lstStyle/>
          <a:p>
            <a:pPr marL="0" indent="0">
              <a:buFont typeface="Wingdings" charset="0"/>
              <a:buNone/>
              <a:defRPr/>
            </a:pPr>
            <a:r>
              <a:rPr lang="en-US" altLang="zh-CN" sz="14400" dirty="0">
                <a:solidFill>
                  <a:srgbClr val="000000"/>
                </a:solidFill>
                <a:latin typeface="Arial" charset="0"/>
                <a:ea typeface="宋体" charset="0"/>
              </a:rPr>
              <a:t>Cognitive</a:t>
            </a:r>
            <a:r>
              <a:rPr lang="zh-CN" altLang="en-US" sz="14400" dirty="0">
                <a:solidFill>
                  <a:srgbClr val="000000"/>
                </a:solidFill>
                <a:latin typeface="Arial" charset="0"/>
                <a:ea typeface="宋体" charset="0"/>
              </a:rPr>
              <a:t> </a:t>
            </a:r>
            <a:r>
              <a:rPr lang="en-US" altLang="zh-CN" sz="14400" dirty="0">
                <a:solidFill>
                  <a:srgbClr val="000000"/>
                </a:solidFill>
                <a:latin typeface="Arial" charset="0"/>
                <a:ea typeface="宋体" charset="0"/>
              </a:rPr>
              <a:t>thinking</a:t>
            </a:r>
            <a:r>
              <a:rPr lang="zh-CN" altLang="en-US" sz="14400" dirty="0">
                <a:solidFill>
                  <a:srgbClr val="000000"/>
                </a:solidFill>
                <a:latin typeface="Arial" charset="0"/>
                <a:ea typeface="宋体" charset="0"/>
              </a:rPr>
              <a:t> </a:t>
            </a:r>
            <a:r>
              <a:rPr lang="en-US" altLang="zh-CN" sz="14400" dirty="0">
                <a:solidFill>
                  <a:srgbClr val="000000"/>
                </a:solidFill>
                <a:latin typeface="Arial" charset="0"/>
                <a:ea typeface="宋体" charset="0"/>
              </a:rPr>
              <a:t>in</a:t>
            </a:r>
            <a:r>
              <a:rPr lang="zh-CN" altLang="en-US" sz="14400" dirty="0">
                <a:solidFill>
                  <a:srgbClr val="000000"/>
                </a:solidFill>
                <a:latin typeface="Arial" charset="0"/>
                <a:ea typeface="宋体" charset="0"/>
              </a:rPr>
              <a:t> </a:t>
            </a:r>
            <a:r>
              <a:rPr lang="en-US" altLang="zh-CN" sz="14400" dirty="0">
                <a:solidFill>
                  <a:srgbClr val="000000"/>
                </a:solidFill>
                <a:latin typeface="Arial" charset="0"/>
                <a:ea typeface="宋体" charset="0"/>
              </a:rPr>
              <a:t>writing</a:t>
            </a:r>
            <a:r>
              <a:rPr lang="zh-CN" altLang="en-US" sz="14400" dirty="0">
                <a:solidFill>
                  <a:srgbClr val="000000"/>
                </a:solidFill>
                <a:latin typeface="Arial" charset="0"/>
                <a:ea typeface="宋体" charset="0"/>
              </a:rPr>
              <a:t> </a:t>
            </a:r>
            <a:endParaRPr lang="en-US" altLang="zh-CN" sz="14400" dirty="0">
              <a:solidFill>
                <a:srgbClr val="000000"/>
              </a:solidFill>
              <a:latin typeface="Arial" charset="0"/>
              <a:ea typeface="宋体" charset="0"/>
            </a:endParaRPr>
          </a:p>
          <a:p>
            <a:pPr marL="0" indent="0">
              <a:defRPr/>
            </a:pPr>
            <a:r>
              <a:rPr lang="en-US" altLang="zh-CN" sz="14400" dirty="0">
                <a:solidFill>
                  <a:srgbClr val="000000"/>
                </a:solidFill>
                <a:latin typeface="Arial" charset="0"/>
                <a:ea typeface="宋体" charset="0"/>
              </a:rPr>
              <a:t>Name/state</a:t>
            </a:r>
          </a:p>
          <a:p>
            <a:pPr marL="0" indent="0">
              <a:defRPr/>
            </a:pPr>
            <a:r>
              <a:rPr lang="en-US" altLang="zh-CN" sz="14400" dirty="0">
                <a:solidFill>
                  <a:srgbClr val="000000"/>
                </a:solidFill>
                <a:latin typeface="Arial" charset="0"/>
                <a:ea typeface="宋体" charset="0"/>
              </a:rPr>
              <a:t>List/identify</a:t>
            </a:r>
          </a:p>
          <a:p>
            <a:pPr marL="0" indent="0">
              <a:defRPr/>
            </a:pPr>
            <a:r>
              <a:rPr lang="en-US" altLang="zh-CN" sz="14400" dirty="0">
                <a:solidFill>
                  <a:srgbClr val="000000"/>
                </a:solidFill>
                <a:latin typeface="Arial" charset="0"/>
                <a:ea typeface="宋体" charset="0"/>
              </a:rPr>
              <a:t>Paraphrase/restate</a:t>
            </a:r>
          </a:p>
          <a:p>
            <a:pPr marL="0" indent="0">
              <a:defRPr/>
            </a:pPr>
            <a:r>
              <a:rPr lang="en-US" altLang="zh-CN" sz="14400" dirty="0">
                <a:solidFill>
                  <a:srgbClr val="000000"/>
                </a:solidFill>
                <a:latin typeface="Arial" charset="0"/>
                <a:ea typeface="宋体" charset="0"/>
              </a:rPr>
              <a:t>Agree/disagree</a:t>
            </a:r>
          </a:p>
          <a:p>
            <a:pPr marL="0" indent="0">
              <a:defRPr/>
            </a:pPr>
            <a:r>
              <a:rPr lang="en-US" altLang="zh-CN" sz="14400" dirty="0">
                <a:solidFill>
                  <a:srgbClr val="000000"/>
                </a:solidFill>
                <a:latin typeface="Arial" charset="0"/>
                <a:ea typeface="宋体" charset="0"/>
              </a:rPr>
              <a:t>Define</a:t>
            </a:r>
          </a:p>
          <a:p>
            <a:pPr marL="0" indent="0">
              <a:defRPr/>
            </a:pPr>
            <a:r>
              <a:rPr lang="en-US" altLang="zh-CN" sz="14400" dirty="0">
                <a:solidFill>
                  <a:srgbClr val="000000"/>
                </a:solidFill>
                <a:latin typeface="Arial" charset="0"/>
                <a:ea typeface="宋体" charset="0"/>
              </a:rPr>
              <a:t>Analyze</a:t>
            </a:r>
          </a:p>
          <a:p>
            <a:pPr marL="0" indent="0">
              <a:defRPr/>
            </a:pPr>
            <a:r>
              <a:rPr lang="en-US" altLang="zh-CN" sz="14400" dirty="0">
                <a:solidFill>
                  <a:srgbClr val="000000"/>
                </a:solidFill>
                <a:latin typeface="Arial" charset="0"/>
                <a:ea typeface="宋体" charset="0"/>
              </a:rPr>
              <a:t>Describe</a:t>
            </a:r>
          </a:p>
          <a:p>
            <a:pPr marL="0" indent="0">
              <a:defRPr/>
            </a:pPr>
            <a:r>
              <a:rPr lang="en-US" altLang="zh-CN" sz="14400" dirty="0">
                <a:solidFill>
                  <a:srgbClr val="000000"/>
                </a:solidFill>
                <a:latin typeface="Arial" charset="0"/>
                <a:ea typeface="宋体" charset="0"/>
              </a:rPr>
              <a:t>Explain</a:t>
            </a:r>
          </a:p>
          <a:p>
            <a:pPr marL="0" indent="0">
              <a:defRPr/>
            </a:pPr>
            <a:r>
              <a:rPr lang="en-US" altLang="zh-CN" sz="14400" dirty="0">
                <a:solidFill>
                  <a:srgbClr val="000000"/>
                </a:solidFill>
                <a:latin typeface="Arial" charset="0"/>
                <a:ea typeface="宋体" charset="0"/>
              </a:rPr>
              <a:t>Illustrate</a:t>
            </a:r>
            <a:r>
              <a:rPr lang="zh-CN" altLang="en-US" sz="14400" dirty="0">
                <a:solidFill>
                  <a:srgbClr val="000000"/>
                </a:solidFill>
                <a:latin typeface="Arial" charset="0"/>
                <a:ea typeface="宋体" charset="0"/>
              </a:rPr>
              <a:t> </a:t>
            </a:r>
            <a:endParaRPr lang="en-US" altLang="zh-CN" sz="14400" dirty="0">
              <a:solidFill>
                <a:srgbClr val="000000"/>
              </a:solidFill>
              <a:latin typeface="Arial" charset="0"/>
              <a:ea typeface="宋体" charset="0"/>
            </a:endParaRPr>
          </a:p>
          <a:p>
            <a:pPr marL="0" indent="0">
              <a:defRPr/>
            </a:pPr>
            <a:endParaRPr lang="en-US" altLang="zh-CN" dirty="0">
              <a:latin typeface="Arial" charset="0"/>
              <a:ea typeface="宋体" charset="0"/>
            </a:endParaRPr>
          </a:p>
          <a:p>
            <a:pPr marL="0" indent="0">
              <a:defRPr/>
            </a:pPr>
            <a:endParaRPr lang="zh-CN" altLang="en-US" dirty="0">
              <a:latin typeface="Arial" charset="0"/>
              <a:ea typeface="宋体" charset="0"/>
            </a:endParaRPr>
          </a:p>
        </p:txBody>
      </p:sp>
    </p:spTree>
    <p:extLst>
      <p:ext uri="{BB962C8B-B14F-4D97-AF65-F5344CB8AC3E}">
        <p14:creationId xmlns:p14="http://schemas.microsoft.com/office/powerpoint/2010/main" xmlns="" val="1127181699"/>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99135" y="181079"/>
            <a:ext cx="10515163" cy="1325563"/>
          </a:xfrm>
        </p:spPr>
        <p:txBody>
          <a:bodyPr>
            <a:noAutofit/>
          </a:bodyPr>
          <a:lstStyle/>
          <a:p>
            <a:pPr>
              <a:defRPr/>
            </a:pPr>
            <a:r>
              <a:rPr lang="en-US" altLang="zh-CN" sz="5400" dirty="0">
                <a:solidFill>
                  <a:srgbClr val="000000"/>
                </a:solidFill>
                <a:latin typeface="Garamond" charset="0"/>
                <a:ea typeface="宋体" charset="0"/>
              </a:rPr>
              <a:t>Approaches</a:t>
            </a:r>
            <a:r>
              <a:rPr lang="zh-CN" altLang="en-US" sz="5400" dirty="0">
                <a:solidFill>
                  <a:srgbClr val="000000"/>
                </a:solidFill>
                <a:latin typeface="Garamond" charset="0"/>
                <a:ea typeface="宋体" charset="0"/>
              </a:rPr>
              <a:t> </a:t>
            </a:r>
            <a:r>
              <a:rPr lang="en-US" altLang="zh-CN" sz="5400" dirty="0">
                <a:solidFill>
                  <a:srgbClr val="000000"/>
                </a:solidFill>
                <a:latin typeface="Garamond" charset="0"/>
                <a:ea typeface="宋体" charset="0"/>
              </a:rPr>
              <a:t>to</a:t>
            </a:r>
            <a:r>
              <a:rPr lang="zh-CN" altLang="en-US" sz="5400" dirty="0">
                <a:solidFill>
                  <a:srgbClr val="000000"/>
                </a:solidFill>
                <a:latin typeface="Garamond" charset="0"/>
                <a:ea typeface="宋体" charset="0"/>
              </a:rPr>
              <a:t> </a:t>
            </a:r>
            <a:r>
              <a:rPr lang="en-US" altLang="zh-CN" sz="5400" dirty="0">
                <a:solidFill>
                  <a:srgbClr val="000000"/>
                </a:solidFill>
                <a:latin typeface="Garamond" charset="0"/>
                <a:ea typeface="宋体" charset="0"/>
              </a:rPr>
              <a:t>knowledge</a:t>
            </a:r>
            <a:r>
              <a:rPr lang="zh-CN" altLang="en-US" sz="5400" dirty="0">
                <a:solidFill>
                  <a:srgbClr val="000000"/>
                </a:solidFill>
                <a:latin typeface="Garamond" charset="0"/>
                <a:ea typeface="宋体" charset="0"/>
              </a:rPr>
              <a:t> </a:t>
            </a:r>
            <a:r>
              <a:rPr lang="en-US" altLang="zh-CN" sz="5400" dirty="0">
                <a:solidFill>
                  <a:srgbClr val="000000"/>
                </a:solidFill>
                <a:latin typeface="Garamond" charset="0"/>
                <a:ea typeface="宋体" charset="0"/>
              </a:rPr>
              <a:t>and</a:t>
            </a:r>
            <a:r>
              <a:rPr lang="zh-CN" altLang="en-US" sz="5400" dirty="0">
                <a:solidFill>
                  <a:srgbClr val="000000"/>
                </a:solidFill>
                <a:latin typeface="Garamond" charset="0"/>
                <a:ea typeface="宋体" charset="0"/>
              </a:rPr>
              <a:t> </a:t>
            </a:r>
            <a:r>
              <a:rPr lang="en-US" altLang="zh-CN" sz="5400" dirty="0">
                <a:solidFill>
                  <a:srgbClr val="000000"/>
                </a:solidFill>
                <a:latin typeface="Garamond" charset="0"/>
                <a:ea typeface="宋体" charset="0"/>
              </a:rPr>
              <a:t>writing</a:t>
            </a:r>
            <a:r>
              <a:rPr lang="zh-CN" altLang="en-US" sz="5400" dirty="0">
                <a:solidFill>
                  <a:srgbClr val="000000"/>
                </a:solidFill>
                <a:latin typeface="Garamond" charset="0"/>
                <a:ea typeface="宋体" charset="0"/>
              </a:rPr>
              <a:t> </a:t>
            </a:r>
            <a:r>
              <a:rPr lang="en-US" altLang="zh-CN" sz="5400" dirty="0">
                <a:solidFill>
                  <a:srgbClr val="000000"/>
                </a:solidFill>
                <a:latin typeface="Garamond" charset="0"/>
                <a:ea typeface="宋体" charset="0"/>
              </a:rPr>
              <a:t>in</a:t>
            </a:r>
            <a:r>
              <a:rPr lang="zh-CN" altLang="en-US" sz="5400" dirty="0">
                <a:solidFill>
                  <a:srgbClr val="000000"/>
                </a:solidFill>
                <a:latin typeface="Garamond" charset="0"/>
                <a:ea typeface="宋体" charset="0"/>
              </a:rPr>
              <a:t> </a:t>
            </a:r>
            <a:r>
              <a:rPr lang="zh-CN" sz="5400" dirty="0">
                <a:solidFill>
                  <a:srgbClr val="000000"/>
                </a:solidFill>
                <a:latin typeface="Garamond" charset="0"/>
                <a:ea typeface="宋体" charset="0"/>
              </a:rPr>
              <a:t>a</a:t>
            </a:r>
            <a:r>
              <a:rPr lang="en-US" altLang="zh-CN" sz="5400" dirty="0" err="1">
                <a:solidFill>
                  <a:srgbClr val="000000"/>
                </a:solidFill>
                <a:latin typeface="Garamond" charset="0"/>
                <a:ea typeface="宋体" charset="0"/>
              </a:rPr>
              <a:t>cademic</a:t>
            </a:r>
            <a:r>
              <a:rPr lang="zh-CN" altLang="en-US" sz="5400" dirty="0">
                <a:solidFill>
                  <a:srgbClr val="000000"/>
                </a:solidFill>
                <a:latin typeface="Garamond" charset="0"/>
                <a:ea typeface="宋体" charset="0"/>
              </a:rPr>
              <a:t> </a:t>
            </a:r>
            <a:r>
              <a:rPr lang="en-US" altLang="zh-CN" sz="5400" dirty="0">
                <a:solidFill>
                  <a:srgbClr val="000000"/>
                </a:solidFill>
                <a:latin typeface="Garamond" charset="0"/>
                <a:ea typeface="宋体" charset="0"/>
              </a:rPr>
              <a:t>settings</a:t>
            </a:r>
            <a:endParaRPr lang="zh-CN" altLang="en-US" sz="5400" dirty="0">
              <a:solidFill>
                <a:srgbClr val="000000"/>
              </a:solidFill>
              <a:latin typeface="Garamond" charset="0"/>
              <a:ea typeface="宋体" charset="0"/>
            </a:endParaRPr>
          </a:p>
        </p:txBody>
      </p:sp>
      <p:sp>
        <p:nvSpPr>
          <p:cNvPr id="3" name="内容占位符 2"/>
          <p:cNvSpPr>
            <a:spLocks noGrp="1"/>
          </p:cNvSpPr>
          <p:nvPr>
            <p:ph sz="half" idx="1"/>
          </p:nvPr>
        </p:nvSpPr>
        <p:spPr/>
        <p:txBody>
          <a:bodyPr>
            <a:normAutofit/>
          </a:bodyPr>
          <a:lstStyle/>
          <a:p>
            <a:pPr marL="0" indent="0">
              <a:buFont typeface="Wingdings" charset="0"/>
              <a:buNone/>
              <a:defRPr/>
            </a:pPr>
            <a:r>
              <a:rPr lang="en-US" altLang="zh-CN" sz="3600" dirty="0">
                <a:solidFill>
                  <a:srgbClr val="000000"/>
                </a:solidFill>
                <a:latin typeface="Arial" charset="0"/>
                <a:ea typeface="宋体" charset="0"/>
              </a:rPr>
              <a:t>Attitudes</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to</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knowledge</a:t>
            </a:r>
          </a:p>
          <a:p>
            <a:pPr marL="0" indent="0">
              <a:defRPr/>
            </a:pPr>
            <a:r>
              <a:rPr lang="en-US" altLang="zh-CN" sz="3600" dirty="0">
                <a:solidFill>
                  <a:srgbClr val="000000"/>
                </a:solidFill>
                <a:latin typeface="Arial" charset="0"/>
                <a:ea typeface="宋体" charset="0"/>
              </a:rPr>
              <a:t>Conserving</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knowledge</a:t>
            </a:r>
          </a:p>
          <a:p>
            <a:pPr marL="0" indent="0">
              <a:defRPr/>
            </a:pPr>
            <a:r>
              <a:rPr lang="en-US" altLang="zh-CN" sz="3600" dirty="0">
                <a:solidFill>
                  <a:srgbClr val="000000"/>
                </a:solidFill>
                <a:latin typeface="Arial" charset="0"/>
                <a:ea typeface="宋体" charset="0"/>
              </a:rPr>
              <a:t>Critiquing</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knowledge</a:t>
            </a:r>
          </a:p>
          <a:p>
            <a:pPr marL="0" indent="0">
              <a:defRPr/>
            </a:pPr>
            <a:r>
              <a:rPr lang="en-US" altLang="zh-CN" sz="3600" dirty="0">
                <a:solidFill>
                  <a:srgbClr val="000000"/>
                </a:solidFill>
                <a:latin typeface="Arial" charset="0"/>
                <a:ea typeface="宋体" charset="0"/>
              </a:rPr>
              <a:t>Extending</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knowledge</a:t>
            </a:r>
            <a:endParaRPr lang="zh-CN" altLang="en-US" sz="3600" dirty="0">
              <a:solidFill>
                <a:srgbClr val="000000"/>
              </a:solidFill>
              <a:latin typeface="Arial" charset="0"/>
              <a:ea typeface="宋体" charset="0"/>
            </a:endParaRPr>
          </a:p>
        </p:txBody>
      </p:sp>
      <p:sp>
        <p:nvSpPr>
          <p:cNvPr id="4" name="内容占位符 3"/>
          <p:cNvSpPr>
            <a:spLocks noGrp="1"/>
          </p:cNvSpPr>
          <p:nvPr>
            <p:ph sz="half" idx="2"/>
          </p:nvPr>
        </p:nvSpPr>
        <p:spPr/>
        <p:txBody>
          <a:bodyPr/>
          <a:lstStyle/>
          <a:p>
            <a:pPr marL="0" indent="0">
              <a:buFont typeface="Wingdings" charset="0"/>
              <a:buNone/>
              <a:defRPr/>
            </a:pPr>
            <a:r>
              <a:rPr lang="en-US" altLang="zh-CN" sz="3600" dirty="0">
                <a:solidFill>
                  <a:srgbClr val="000000"/>
                </a:solidFill>
                <a:latin typeface="Arial" charset="0"/>
                <a:ea typeface="宋体" charset="0"/>
              </a:rPr>
              <a:t>Learning</a:t>
            </a:r>
            <a:r>
              <a:rPr lang="zh-CN" altLang="en-US" sz="3600" dirty="0">
                <a:solidFill>
                  <a:srgbClr val="000000"/>
                </a:solidFill>
                <a:latin typeface="Arial" charset="0"/>
                <a:ea typeface="宋体" charset="0"/>
              </a:rPr>
              <a:t> </a:t>
            </a:r>
            <a:r>
              <a:rPr lang="en-US" altLang="zh-CN" sz="3600" dirty="0">
                <a:solidFill>
                  <a:srgbClr val="000000"/>
                </a:solidFill>
                <a:latin typeface="Arial" charset="0"/>
                <a:ea typeface="宋体" charset="0"/>
              </a:rPr>
              <a:t>approaches</a:t>
            </a:r>
          </a:p>
          <a:p>
            <a:pPr marL="0" indent="0">
              <a:defRPr/>
            </a:pPr>
            <a:r>
              <a:rPr lang="en-US" altLang="zh-CN" sz="3600" dirty="0">
                <a:solidFill>
                  <a:srgbClr val="000000"/>
                </a:solidFill>
                <a:latin typeface="Arial" charset="0"/>
                <a:ea typeface="宋体" charset="0"/>
              </a:rPr>
              <a:t>Reproductive</a:t>
            </a:r>
          </a:p>
          <a:p>
            <a:pPr marL="0" indent="0">
              <a:defRPr/>
            </a:pPr>
            <a:r>
              <a:rPr lang="en-US" altLang="zh-CN" sz="3600" dirty="0">
                <a:solidFill>
                  <a:srgbClr val="000000"/>
                </a:solidFill>
                <a:latin typeface="Arial" charset="0"/>
                <a:ea typeface="宋体" charset="0"/>
              </a:rPr>
              <a:t>Analytical</a:t>
            </a:r>
          </a:p>
          <a:p>
            <a:pPr marL="0" indent="0">
              <a:defRPr/>
            </a:pPr>
            <a:r>
              <a:rPr lang="en-US" altLang="zh-CN" sz="3600" dirty="0">
                <a:solidFill>
                  <a:srgbClr val="000000"/>
                </a:solidFill>
                <a:latin typeface="Arial" charset="0"/>
                <a:ea typeface="宋体" charset="0"/>
              </a:rPr>
              <a:t>Speculative</a:t>
            </a:r>
            <a:r>
              <a:rPr lang="zh-CN" altLang="en-US" sz="3600" dirty="0">
                <a:solidFill>
                  <a:srgbClr val="000000"/>
                </a:solidFill>
                <a:latin typeface="Arial" charset="0"/>
                <a:ea typeface="宋体" charset="0"/>
              </a:rPr>
              <a:t> </a:t>
            </a:r>
            <a:endParaRPr lang="en-US" altLang="zh-CN" sz="3600" dirty="0">
              <a:solidFill>
                <a:srgbClr val="000000"/>
              </a:solidFill>
              <a:latin typeface="Arial" charset="0"/>
              <a:ea typeface="宋体" charset="0"/>
            </a:endParaRPr>
          </a:p>
          <a:p>
            <a:pPr marL="0" indent="0">
              <a:defRPr/>
            </a:pPr>
            <a:endParaRPr lang="en-US" altLang="zh-CN" dirty="0">
              <a:latin typeface="Arial" charset="0"/>
              <a:ea typeface="宋体" charset="0"/>
            </a:endParaRPr>
          </a:p>
          <a:p>
            <a:pPr marL="0" indent="0">
              <a:defRPr/>
            </a:pPr>
            <a:endParaRPr lang="zh-CN" altLang="en-US" dirty="0">
              <a:latin typeface="Arial" charset="0"/>
              <a:ea typeface="宋体" charset="0"/>
            </a:endParaRPr>
          </a:p>
        </p:txBody>
      </p:sp>
      <p:sp>
        <p:nvSpPr>
          <p:cNvPr id="5" name="文本框 4"/>
          <p:cNvSpPr txBox="1">
            <a:spLocks noChangeArrowheads="1"/>
          </p:cNvSpPr>
          <p:nvPr/>
        </p:nvSpPr>
        <p:spPr bwMode="auto">
          <a:xfrm>
            <a:off x="719667" y="4221163"/>
            <a:ext cx="11787151"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defRPr kumimoji="1" sz="2400">
                <a:solidFill>
                  <a:schemeClr val="tx1"/>
                </a:solidFill>
                <a:latin typeface="Arial" charset="0"/>
                <a:ea typeface="宋体" charset="0"/>
              </a:defRPr>
            </a:lvl6pPr>
            <a:lvl7pPr marL="2971800" indent="-228600" fontAlgn="base">
              <a:spcBef>
                <a:spcPct val="0"/>
              </a:spcBef>
              <a:spcAft>
                <a:spcPct val="0"/>
              </a:spcAft>
              <a:defRPr kumimoji="1" sz="2400">
                <a:solidFill>
                  <a:schemeClr val="tx1"/>
                </a:solidFill>
                <a:latin typeface="Arial" charset="0"/>
                <a:ea typeface="宋体" charset="0"/>
              </a:defRPr>
            </a:lvl7pPr>
            <a:lvl8pPr marL="3429000" indent="-228600" fontAlgn="base">
              <a:spcBef>
                <a:spcPct val="0"/>
              </a:spcBef>
              <a:spcAft>
                <a:spcPct val="0"/>
              </a:spcAft>
              <a:defRPr kumimoji="1" sz="2400">
                <a:solidFill>
                  <a:schemeClr val="tx1"/>
                </a:solidFill>
                <a:latin typeface="Arial" charset="0"/>
                <a:ea typeface="宋体" charset="0"/>
              </a:defRPr>
            </a:lvl8pPr>
            <a:lvl9pPr marL="3886200" indent="-228600" fontAlgn="base">
              <a:spcBef>
                <a:spcPct val="0"/>
              </a:spcBef>
              <a:spcAft>
                <a:spcPct val="0"/>
              </a:spcAft>
              <a:defRPr kumimoji="1" sz="2400">
                <a:solidFill>
                  <a:schemeClr val="tx1"/>
                </a:solidFill>
                <a:latin typeface="Arial" charset="0"/>
                <a:ea typeface="宋体" charset="0"/>
              </a:defRPr>
            </a:lvl9pPr>
          </a:lstStyle>
          <a:p>
            <a:r>
              <a:rPr lang="en-US" altLang="zh-CN" sz="4000" dirty="0">
                <a:solidFill>
                  <a:srgbClr val="000000"/>
                </a:solidFill>
              </a:rPr>
              <a:t>It</a:t>
            </a:r>
            <a:r>
              <a:rPr lang="zh-CN" altLang="en-US" sz="4000" dirty="0">
                <a:solidFill>
                  <a:srgbClr val="000000"/>
                </a:solidFill>
              </a:rPr>
              <a:t> </a:t>
            </a:r>
            <a:r>
              <a:rPr lang="en-US" altLang="zh-CN" sz="4000" dirty="0">
                <a:solidFill>
                  <a:srgbClr val="000000"/>
                </a:solidFill>
              </a:rPr>
              <a:t>means</a:t>
            </a:r>
            <a:r>
              <a:rPr lang="zh-CN" altLang="en-US" sz="4000" dirty="0">
                <a:solidFill>
                  <a:srgbClr val="000000"/>
                </a:solidFill>
              </a:rPr>
              <a:t> </a:t>
            </a:r>
            <a:r>
              <a:rPr lang="en-US" altLang="zh-CN" sz="4000" dirty="0">
                <a:solidFill>
                  <a:srgbClr val="000000"/>
                </a:solidFill>
              </a:rPr>
              <a:t>a</a:t>
            </a:r>
            <a:r>
              <a:rPr lang="zh-CN" altLang="en-US" sz="4000" dirty="0">
                <a:solidFill>
                  <a:srgbClr val="000000"/>
                </a:solidFill>
              </a:rPr>
              <a:t> </a:t>
            </a:r>
            <a:r>
              <a:rPr lang="en-US" altLang="zh-CN" sz="4000" dirty="0">
                <a:solidFill>
                  <a:srgbClr val="000000"/>
                </a:solidFill>
              </a:rPr>
              <a:t>shift</a:t>
            </a:r>
            <a:r>
              <a:rPr lang="zh-CN" altLang="en-US" sz="4000" dirty="0">
                <a:solidFill>
                  <a:srgbClr val="000000"/>
                </a:solidFill>
              </a:rPr>
              <a:t> </a:t>
            </a:r>
            <a:r>
              <a:rPr lang="en-US" altLang="zh-CN" sz="4000" dirty="0">
                <a:solidFill>
                  <a:srgbClr val="000000"/>
                </a:solidFill>
              </a:rPr>
              <a:t>from</a:t>
            </a:r>
            <a:r>
              <a:rPr lang="zh-CN" altLang="en-US" sz="4000" dirty="0">
                <a:solidFill>
                  <a:srgbClr val="000000"/>
                </a:solidFill>
              </a:rPr>
              <a:t> </a:t>
            </a:r>
            <a:r>
              <a:rPr lang="en-US" altLang="zh-CN" sz="4000" dirty="0">
                <a:solidFill>
                  <a:srgbClr val="000000"/>
                </a:solidFill>
              </a:rPr>
              <a:t>a</a:t>
            </a:r>
            <a:r>
              <a:rPr lang="zh-CN" altLang="en-US" sz="4000" dirty="0">
                <a:solidFill>
                  <a:srgbClr val="000000"/>
                </a:solidFill>
              </a:rPr>
              <a:t> </a:t>
            </a:r>
            <a:r>
              <a:rPr lang="en-US" altLang="zh-CN" sz="4000" dirty="0">
                <a:solidFill>
                  <a:srgbClr val="000000"/>
                </a:solidFill>
              </a:rPr>
              <a:t>focus</a:t>
            </a:r>
            <a:r>
              <a:rPr lang="zh-CN" altLang="en-US" sz="4000" dirty="0">
                <a:solidFill>
                  <a:srgbClr val="000000"/>
                </a:solidFill>
              </a:rPr>
              <a:t> </a:t>
            </a:r>
            <a:r>
              <a:rPr lang="en-US" altLang="zh-CN" sz="4000" dirty="0">
                <a:solidFill>
                  <a:srgbClr val="000000"/>
                </a:solidFill>
              </a:rPr>
              <a:t>on</a:t>
            </a:r>
            <a:r>
              <a:rPr lang="zh-CN" altLang="en-US" sz="4000" dirty="0">
                <a:solidFill>
                  <a:srgbClr val="000000"/>
                </a:solidFill>
              </a:rPr>
              <a:t> </a:t>
            </a:r>
            <a:r>
              <a:rPr lang="en-US" altLang="zh-CN" sz="4000" dirty="0">
                <a:solidFill>
                  <a:srgbClr val="000000"/>
                </a:solidFill>
              </a:rPr>
              <a:t>correctness</a:t>
            </a:r>
            <a:r>
              <a:rPr lang="zh-CN" altLang="en-US" sz="4000" dirty="0">
                <a:solidFill>
                  <a:srgbClr val="000000"/>
                </a:solidFill>
              </a:rPr>
              <a:t> </a:t>
            </a:r>
            <a:r>
              <a:rPr lang="en-US" altLang="zh-CN" sz="4000" dirty="0">
                <a:solidFill>
                  <a:srgbClr val="000000"/>
                </a:solidFill>
              </a:rPr>
              <a:t>(form),</a:t>
            </a:r>
            <a:r>
              <a:rPr lang="zh-CN" altLang="en-US" sz="4000" dirty="0">
                <a:solidFill>
                  <a:srgbClr val="000000"/>
                </a:solidFill>
              </a:rPr>
              <a:t> </a:t>
            </a:r>
            <a:endParaRPr lang="en-US" altLang="zh-CN" sz="4000" dirty="0">
              <a:solidFill>
                <a:srgbClr val="000000"/>
              </a:solidFill>
            </a:endParaRPr>
          </a:p>
          <a:p>
            <a:r>
              <a:rPr lang="en-US" altLang="zh-CN" sz="4000" dirty="0">
                <a:solidFill>
                  <a:srgbClr val="000000"/>
                </a:solidFill>
              </a:rPr>
              <a:t>to</a:t>
            </a:r>
            <a:r>
              <a:rPr lang="zh-CN" altLang="en-US" sz="4000" dirty="0">
                <a:solidFill>
                  <a:srgbClr val="000000"/>
                </a:solidFill>
              </a:rPr>
              <a:t> </a:t>
            </a:r>
            <a:r>
              <a:rPr lang="en-US" altLang="zh-CN" sz="4000" dirty="0">
                <a:solidFill>
                  <a:srgbClr val="000000"/>
                </a:solidFill>
              </a:rPr>
              <a:t>simple</a:t>
            </a:r>
            <a:r>
              <a:rPr lang="zh-CN" altLang="en-US" sz="4000" dirty="0">
                <a:solidFill>
                  <a:srgbClr val="000000"/>
                </a:solidFill>
              </a:rPr>
              <a:t> </a:t>
            </a:r>
            <a:r>
              <a:rPr lang="en-US" altLang="zh-CN" sz="4000" dirty="0">
                <a:solidFill>
                  <a:srgbClr val="000000"/>
                </a:solidFill>
              </a:rPr>
              <a:t>originality,</a:t>
            </a:r>
            <a:r>
              <a:rPr lang="zh-CN" altLang="en-US" sz="4000" dirty="0">
                <a:solidFill>
                  <a:srgbClr val="000000"/>
                </a:solidFill>
              </a:rPr>
              <a:t> </a:t>
            </a:r>
            <a:r>
              <a:rPr lang="en-US" altLang="zh-CN" sz="4000" dirty="0">
                <a:solidFill>
                  <a:srgbClr val="000000"/>
                </a:solidFill>
              </a:rPr>
              <a:t>to</a:t>
            </a:r>
            <a:r>
              <a:rPr lang="zh-CN" altLang="en-US" sz="4000" dirty="0">
                <a:solidFill>
                  <a:srgbClr val="000000"/>
                </a:solidFill>
              </a:rPr>
              <a:t> </a:t>
            </a:r>
            <a:r>
              <a:rPr lang="en-US" altLang="zh-CN" sz="4000" dirty="0">
                <a:solidFill>
                  <a:srgbClr val="000000"/>
                </a:solidFill>
              </a:rPr>
              <a:t>creative</a:t>
            </a:r>
            <a:r>
              <a:rPr lang="zh-CN" altLang="en-US" sz="4000" dirty="0">
                <a:solidFill>
                  <a:srgbClr val="000000"/>
                </a:solidFill>
              </a:rPr>
              <a:t> </a:t>
            </a:r>
            <a:r>
              <a:rPr lang="en-US" altLang="zh-CN" sz="4000" dirty="0">
                <a:solidFill>
                  <a:srgbClr val="000000"/>
                </a:solidFill>
              </a:rPr>
              <a:t>originality</a:t>
            </a:r>
            <a:r>
              <a:rPr lang="zh-CN" altLang="en-US" sz="4000" dirty="0">
                <a:solidFill>
                  <a:srgbClr val="000000"/>
                </a:solidFill>
              </a:rPr>
              <a:t> </a:t>
            </a:r>
            <a:r>
              <a:rPr lang="en-US" altLang="zh-CN" sz="4000" dirty="0">
                <a:solidFill>
                  <a:srgbClr val="000000"/>
                </a:solidFill>
              </a:rPr>
              <a:t>and</a:t>
            </a:r>
            <a:r>
              <a:rPr lang="zh-CN" altLang="en-US" sz="4000" dirty="0">
                <a:solidFill>
                  <a:srgbClr val="000000"/>
                </a:solidFill>
              </a:rPr>
              <a:t> </a:t>
            </a:r>
            <a:r>
              <a:rPr lang="en-US" altLang="zh-CN" sz="4000" dirty="0">
                <a:solidFill>
                  <a:srgbClr val="000000"/>
                </a:solidFill>
              </a:rPr>
              <a:t>the</a:t>
            </a:r>
            <a:r>
              <a:rPr lang="zh-CN" altLang="en-US" sz="4000" dirty="0">
                <a:solidFill>
                  <a:srgbClr val="000000"/>
                </a:solidFill>
              </a:rPr>
              <a:t> </a:t>
            </a:r>
            <a:endParaRPr lang="en-US" altLang="zh-CN" sz="4000" dirty="0">
              <a:solidFill>
                <a:srgbClr val="000000"/>
              </a:solidFill>
            </a:endParaRPr>
          </a:p>
          <a:p>
            <a:r>
              <a:rPr lang="en-US" altLang="zh-CN" sz="4000" dirty="0">
                <a:solidFill>
                  <a:srgbClr val="000000"/>
                </a:solidFill>
              </a:rPr>
              <a:t>Creation</a:t>
            </a:r>
            <a:r>
              <a:rPr lang="zh-CN" altLang="en-US" sz="4000" dirty="0">
                <a:solidFill>
                  <a:srgbClr val="000000"/>
                </a:solidFill>
              </a:rPr>
              <a:t> </a:t>
            </a:r>
            <a:r>
              <a:rPr lang="en-US" altLang="zh-CN" sz="4000" dirty="0">
                <a:solidFill>
                  <a:srgbClr val="000000"/>
                </a:solidFill>
              </a:rPr>
              <a:t>of</a:t>
            </a:r>
            <a:r>
              <a:rPr lang="zh-CN" altLang="en-US" sz="4000" dirty="0">
                <a:solidFill>
                  <a:srgbClr val="000000"/>
                </a:solidFill>
              </a:rPr>
              <a:t> </a:t>
            </a:r>
            <a:r>
              <a:rPr lang="en-US" altLang="zh-CN" sz="4000" dirty="0">
                <a:solidFill>
                  <a:srgbClr val="000000"/>
                </a:solidFill>
              </a:rPr>
              <a:t>new</a:t>
            </a:r>
            <a:r>
              <a:rPr lang="zh-CN" altLang="en-US" sz="4000" dirty="0">
                <a:solidFill>
                  <a:srgbClr val="000000"/>
                </a:solidFill>
              </a:rPr>
              <a:t> </a:t>
            </a:r>
            <a:r>
              <a:rPr lang="en-US" altLang="zh-CN" sz="4000" dirty="0">
                <a:solidFill>
                  <a:srgbClr val="000000"/>
                </a:solidFill>
              </a:rPr>
              <a:t>knowledge.</a:t>
            </a:r>
            <a:r>
              <a:rPr lang="zh-CN" altLang="en-US" sz="4000" dirty="0">
                <a:solidFill>
                  <a:srgbClr val="000000"/>
                </a:solidFill>
              </a:rPr>
              <a:t> </a:t>
            </a:r>
            <a:r>
              <a:rPr lang="en-US" altLang="zh-CN" sz="4000" dirty="0">
                <a:solidFill>
                  <a:srgbClr val="000000"/>
                </a:solidFill>
              </a:rPr>
              <a:t>(</a:t>
            </a:r>
            <a:r>
              <a:rPr lang="en-US" altLang="zh-CN" sz="4000" dirty="0" err="1">
                <a:solidFill>
                  <a:srgbClr val="000000"/>
                </a:solidFill>
              </a:rPr>
              <a:t>Paltridge</a:t>
            </a:r>
            <a:r>
              <a:rPr lang="en-US" altLang="zh-CN" sz="4000" dirty="0">
                <a:solidFill>
                  <a:srgbClr val="000000"/>
                </a:solidFill>
              </a:rPr>
              <a:t>,</a:t>
            </a:r>
            <a:r>
              <a:rPr lang="zh-CN" altLang="en-US" sz="4000" dirty="0">
                <a:solidFill>
                  <a:srgbClr val="000000"/>
                </a:solidFill>
              </a:rPr>
              <a:t> </a:t>
            </a:r>
            <a:r>
              <a:rPr lang="en-US" altLang="zh-CN" sz="4000" dirty="0">
                <a:solidFill>
                  <a:srgbClr val="000000"/>
                </a:solidFill>
              </a:rPr>
              <a:t>2009,</a:t>
            </a:r>
            <a:r>
              <a:rPr lang="zh-CN" altLang="en-US" sz="4000" dirty="0">
                <a:solidFill>
                  <a:srgbClr val="000000"/>
                </a:solidFill>
              </a:rPr>
              <a:t> </a:t>
            </a:r>
            <a:r>
              <a:rPr lang="en-US" altLang="zh-CN" sz="4000" dirty="0">
                <a:solidFill>
                  <a:srgbClr val="000000"/>
                </a:solidFill>
              </a:rPr>
              <a:t>p.3)</a:t>
            </a:r>
            <a:endParaRPr lang="zh-CN" altLang="en-US" sz="4000" dirty="0">
              <a:solidFill>
                <a:srgbClr val="000000"/>
              </a:solidFill>
            </a:endParaRPr>
          </a:p>
        </p:txBody>
      </p:sp>
      <p:sp>
        <p:nvSpPr>
          <p:cNvPr id="6" name="文本框 5"/>
          <p:cNvSpPr txBox="1">
            <a:spLocks noChangeArrowheads="1"/>
          </p:cNvSpPr>
          <p:nvPr/>
        </p:nvSpPr>
        <p:spPr bwMode="auto">
          <a:xfrm>
            <a:off x="627278" y="4400254"/>
            <a:ext cx="11348029"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defRPr kumimoji="1" sz="2400">
                <a:solidFill>
                  <a:schemeClr val="tx1"/>
                </a:solidFill>
                <a:latin typeface="Arial" charset="0"/>
                <a:ea typeface="宋体" charset="0"/>
              </a:defRPr>
            </a:lvl6pPr>
            <a:lvl7pPr marL="2971800" indent="-228600" fontAlgn="base">
              <a:spcBef>
                <a:spcPct val="0"/>
              </a:spcBef>
              <a:spcAft>
                <a:spcPct val="0"/>
              </a:spcAft>
              <a:defRPr kumimoji="1" sz="2400">
                <a:solidFill>
                  <a:schemeClr val="tx1"/>
                </a:solidFill>
                <a:latin typeface="Arial" charset="0"/>
                <a:ea typeface="宋体" charset="0"/>
              </a:defRPr>
            </a:lvl7pPr>
            <a:lvl8pPr marL="3429000" indent="-228600" fontAlgn="base">
              <a:spcBef>
                <a:spcPct val="0"/>
              </a:spcBef>
              <a:spcAft>
                <a:spcPct val="0"/>
              </a:spcAft>
              <a:defRPr kumimoji="1" sz="2400">
                <a:solidFill>
                  <a:schemeClr val="tx1"/>
                </a:solidFill>
                <a:latin typeface="Arial" charset="0"/>
                <a:ea typeface="宋体" charset="0"/>
              </a:defRPr>
            </a:lvl8pPr>
            <a:lvl9pPr marL="3886200" indent="-228600" fontAlgn="base">
              <a:spcBef>
                <a:spcPct val="0"/>
              </a:spcBef>
              <a:spcAft>
                <a:spcPct val="0"/>
              </a:spcAft>
              <a:defRPr kumimoji="1" sz="2400">
                <a:solidFill>
                  <a:schemeClr val="tx1"/>
                </a:solidFill>
                <a:latin typeface="Arial" charset="0"/>
                <a:ea typeface="宋体" charset="0"/>
              </a:defRPr>
            </a:lvl9pPr>
          </a:lstStyle>
          <a:p>
            <a:r>
              <a:rPr lang="en-US" altLang="zh-CN" sz="3600" dirty="0">
                <a:solidFill>
                  <a:srgbClr val="000000"/>
                </a:solidFill>
              </a:rPr>
              <a:t>Students</a:t>
            </a:r>
            <a:r>
              <a:rPr lang="zh-CN" altLang="en-US" sz="3600" dirty="0">
                <a:solidFill>
                  <a:srgbClr val="000000"/>
                </a:solidFill>
              </a:rPr>
              <a:t> </a:t>
            </a:r>
            <a:r>
              <a:rPr lang="en-US" altLang="zh-CN" sz="3600" dirty="0">
                <a:solidFill>
                  <a:srgbClr val="000000"/>
                </a:solidFill>
              </a:rPr>
              <a:t>thus</a:t>
            </a:r>
            <a:r>
              <a:rPr lang="zh-CN" altLang="en-US" sz="3600" dirty="0">
                <a:solidFill>
                  <a:srgbClr val="000000"/>
                </a:solidFill>
              </a:rPr>
              <a:t> </a:t>
            </a:r>
            <a:r>
              <a:rPr lang="en-US" altLang="zh-CN" sz="3600" dirty="0">
                <a:solidFill>
                  <a:srgbClr val="000000"/>
                </a:solidFill>
              </a:rPr>
              <a:t>move</a:t>
            </a:r>
            <a:r>
              <a:rPr lang="zh-CN" altLang="en-US" sz="3600" dirty="0">
                <a:solidFill>
                  <a:srgbClr val="000000"/>
                </a:solidFill>
              </a:rPr>
              <a:t> </a:t>
            </a:r>
            <a:r>
              <a:rPr lang="en-US" altLang="zh-CN" sz="3600" dirty="0">
                <a:solidFill>
                  <a:srgbClr val="000000"/>
                </a:solidFill>
              </a:rPr>
              <a:t>from</a:t>
            </a:r>
            <a:r>
              <a:rPr lang="zh-CN" altLang="en-US" sz="3600" dirty="0">
                <a:solidFill>
                  <a:srgbClr val="000000"/>
                </a:solidFill>
              </a:rPr>
              <a:t> </a:t>
            </a:r>
            <a:r>
              <a:rPr lang="en-US" altLang="zh-CN" sz="3600" dirty="0">
                <a:solidFill>
                  <a:srgbClr val="000000"/>
                </a:solidFill>
              </a:rPr>
              <a:t>summarizing</a:t>
            </a:r>
            <a:r>
              <a:rPr lang="zh-CN" altLang="en-US" sz="3600" dirty="0">
                <a:solidFill>
                  <a:srgbClr val="000000"/>
                </a:solidFill>
              </a:rPr>
              <a:t> </a:t>
            </a:r>
            <a:r>
              <a:rPr lang="en-US" altLang="zh-CN" sz="3600" dirty="0">
                <a:solidFill>
                  <a:srgbClr val="000000"/>
                </a:solidFill>
              </a:rPr>
              <a:t>and</a:t>
            </a:r>
            <a:r>
              <a:rPr lang="zh-CN" altLang="en-US" sz="3600" dirty="0">
                <a:solidFill>
                  <a:srgbClr val="000000"/>
                </a:solidFill>
              </a:rPr>
              <a:t> </a:t>
            </a:r>
            <a:r>
              <a:rPr lang="en-US" altLang="zh-CN" sz="3600" dirty="0">
                <a:solidFill>
                  <a:srgbClr val="000000"/>
                </a:solidFill>
              </a:rPr>
              <a:t>describing</a:t>
            </a:r>
            <a:r>
              <a:rPr lang="zh-CN" altLang="en-US" sz="3600" dirty="0">
                <a:solidFill>
                  <a:srgbClr val="000000"/>
                </a:solidFill>
              </a:rPr>
              <a:t> </a:t>
            </a:r>
            <a:endParaRPr lang="en-US" altLang="zh-CN" sz="3600" dirty="0">
              <a:solidFill>
                <a:srgbClr val="000000"/>
              </a:solidFill>
            </a:endParaRPr>
          </a:p>
          <a:p>
            <a:r>
              <a:rPr lang="en-US" altLang="zh-CN" sz="3600" dirty="0">
                <a:solidFill>
                  <a:srgbClr val="000000"/>
                </a:solidFill>
              </a:rPr>
              <a:t>Information</a:t>
            </a:r>
            <a:r>
              <a:rPr lang="zh-CN" altLang="en-US" sz="3600" dirty="0">
                <a:solidFill>
                  <a:srgbClr val="000000"/>
                </a:solidFill>
              </a:rPr>
              <a:t> </a:t>
            </a:r>
            <a:r>
              <a:rPr lang="en-US" altLang="zh-CN" sz="3600" dirty="0">
                <a:solidFill>
                  <a:srgbClr val="000000"/>
                </a:solidFill>
              </a:rPr>
              <a:t>to</a:t>
            </a:r>
            <a:r>
              <a:rPr lang="zh-CN" altLang="en-US" sz="3600" dirty="0">
                <a:solidFill>
                  <a:srgbClr val="000000"/>
                </a:solidFill>
              </a:rPr>
              <a:t> </a:t>
            </a:r>
            <a:r>
              <a:rPr lang="en-US" altLang="zh-CN" sz="3600" dirty="0">
                <a:solidFill>
                  <a:srgbClr val="000000"/>
                </a:solidFill>
              </a:rPr>
              <a:t>questioning,</a:t>
            </a:r>
            <a:r>
              <a:rPr lang="zh-CN" altLang="en-US" sz="3600" dirty="0">
                <a:solidFill>
                  <a:srgbClr val="000000"/>
                </a:solidFill>
              </a:rPr>
              <a:t> </a:t>
            </a:r>
            <a:r>
              <a:rPr lang="en-US" altLang="zh-CN" sz="3600" dirty="0">
                <a:solidFill>
                  <a:srgbClr val="000000"/>
                </a:solidFill>
              </a:rPr>
              <a:t>judging,</a:t>
            </a:r>
            <a:r>
              <a:rPr lang="zh-CN" altLang="en-US" sz="3600" dirty="0">
                <a:solidFill>
                  <a:srgbClr val="000000"/>
                </a:solidFill>
              </a:rPr>
              <a:t> </a:t>
            </a:r>
            <a:r>
              <a:rPr lang="en-US" altLang="zh-CN" sz="3600" dirty="0">
                <a:solidFill>
                  <a:srgbClr val="000000"/>
                </a:solidFill>
              </a:rPr>
              <a:t>and</a:t>
            </a:r>
            <a:r>
              <a:rPr lang="zh-CN" altLang="en-US" sz="3600" dirty="0">
                <a:solidFill>
                  <a:srgbClr val="000000"/>
                </a:solidFill>
              </a:rPr>
              <a:t> </a:t>
            </a:r>
            <a:r>
              <a:rPr lang="en-US" altLang="zh-CN" sz="3600" dirty="0">
                <a:solidFill>
                  <a:srgbClr val="000000"/>
                </a:solidFill>
              </a:rPr>
              <a:t>recombining</a:t>
            </a:r>
            <a:r>
              <a:rPr lang="zh-CN" altLang="en-US" sz="3600" dirty="0">
                <a:solidFill>
                  <a:srgbClr val="000000"/>
                </a:solidFill>
              </a:rPr>
              <a:t> </a:t>
            </a:r>
            <a:endParaRPr lang="en-US" altLang="zh-CN" sz="3600" dirty="0">
              <a:solidFill>
                <a:srgbClr val="000000"/>
              </a:solidFill>
            </a:endParaRPr>
          </a:p>
          <a:p>
            <a:r>
              <a:rPr lang="en-US" altLang="zh-CN" sz="3600" dirty="0">
                <a:solidFill>
                  <a:srgbClr val="000000"/>
                </a:solidFill>
              </a:rPr>
              <a:t>Information,</a:t>
            </a:r>
            <a:r>
              <a:rPr lang="zh-CN" altLang="en-US" sz="3600" dirty="0">
                <a:solidFill>
                  <a:srgbClr val="000000"/>
                </a:solidFill>
              </a:rPr>
              <a:t> </a:t>
            </a:r>
            <a:r>
              <a:rPr lang="en-US" altLang="zh-CN" sz="3600" dirty="0">
                <a:solidFill>
                  <a:srgbClr val="000000"/>
                </a:solidFill>
              </a:rPr>
              <a:t>to</a:t>
            </a:r>
            <a:r>
              <a:rPr lang="zh-CN" altLang="en-US" sz="3600" dirty="0">
                <a:solidFill>
                  <a:srgbClr val="000000"/>
                </a:solidFill>
              </a:rPr>
              <a:t> </a:t>
            </a:r>
            <a:r>
              <a:rPr lang="en-US" altLang="zh-CN" sz="3600" dirty="0">
                <a:solidFill>
                  <a:srgbClr val="000000"/>
                </a:solidFill>
              </a:rPr>
              <a:t>a</a:t>
            </a:r>
            <a:r>
              <a:rPr lang="zh-CN" altLang="en-US" sz="3600" dirty="0">
                <a:solidFill>
                  <a:srgbClr val="000000"/>
                </a:solidFill>
              </a:rPr>
              <a:t> </a:t>
            </a:r>
            <a:r>
              <a:rPr lang="en-US" altLang="zh-CN" sz="3600" dirty="0">
                <a:solidFill>
                  <a:srgbClr val="000000"/>
                </a:solidFill>
              </a:rPr>
              <a:t>deliberate</a:t>
            </a:r>
            <a:r>
              <a:rPr lang="zh-CN" altLang="en-US" sz="3600" dirty="0">
                <a:solidFill>
                  <a:srgbClr val="000000"/>
                </a:solidFill>
              </a:rPr>
              <a:t> </a:t>
            </a:r>
            <a:r>
              <a:rPr lang="en-US" altLang="zh-CN" sz="3600" dirty="0">
                <a:solidFill>
                  <a:srgbClr val="000000"/>
                </a:solidFill>
              </a:rPr>
              <a:t>search</a:t>
            </a:r>
            <a:r>
              <a:rPr lang="zh-CN" altLang="en-US" sz="3600" dirty="0">
                <a:solidFill>
                  <a:srgbClr val="000000"/>
                </a:solidFill>
              </a:rPr>
              <a:t> </a:t>
            </a:r>
            <a:r>
              <a:rPr lang="en-US" altLang="zh-CN" sz="3600" dirty="0">
                <a:solidFill>
                  <a:srgbClr val="000000"/>
                </a:solidFill>
              </a:rPr>
              <a:t>for</a:t>
            </a:r>
            <a:r>
              <a:rPr lang="zh-CN" altLang="en-US" sz="3600" dirty="0">
                <a:solidFill>
                  <a:srgbClr val="000000"/>
                </a:solidFill>
              </a:rPr>
              <a:t> </a:t>
            </a:r>
            <a:r>
              <a:rPr lang="en-US" altLang="zh-CN" sz="3600" dirty="0">
                <a:solidFill>
                  <a:srgbClr val="000000"/>
                </a:solidFill>
              </a:rPr>
              <a:t>new</a:t>
            </a:r>
            <a:r>
              <a:rPr lang="zh-CN" altLang="en-US" sz="3600" dirty="0">
                <a:solidFill>
                  <a:srgbClr val="000000"/>
                </a:solidFill>
              </a:rPr>
              <a:t> </a:t>
            </a:r>
            <a:r>
              <a:rPr lang="en-US" altLang="zh-CN" sz="3600" dirty="0">
                <a:solidFill>
                  <a:srgbClr val="000000"/>
                </a:solidFill>
              </a:rPr>
              <a:t>ideas,</a:t>
            </a:r>
            <a:r>
              <a:rPr lang="zh-CN" altLang="en-US" sz="3600" dirty="0">
                <a:solidFill>
                  <a:srgbClr val="000000"/>
                </a:solidFill>
              </a:rPr>
              <a:t> </a:t>
            </a:r>
            <a:r>
              <a:rPr lang="en-US" altLang="zh-CN" sz="3600" dirty="0">
                <a:solidFill>
                  <a:srgbClr val="000000"/>
                </a:solidFill>
              </a:rPr>
              <a:t>data</a:t>
            </a:r>
          </a:p>
          <a:p>
            <a:r>
              <a:rPr lang="zh-CN" altLang="en-US" sz="3600" dirty="0">
                <a:solidFill>
                  <a:srgbClr val="000000"/>
                </a:solidFill>
              </a:rPr>
              <a:t> </a:t>
            </a:r>
            <a:r>
              <a:rPr lang="en-US" altLang="zh-CN" sz="3600" dirty="0">
                <a:solidFill>
                  <a:srgbClr val="000000"/>
                </a:solidFill>
              </a:rPr>
              <a:t>and</a:t>
            </a:r>
            <a:r>
              <a:rPr lang="zh-CN" altLang="en-US" sz="3600" dirty="0">
                <a:solidFill>
                  <a:srgbClr val="000000"/>
                </a:solidFill>
              </a:rPr>
              <a:t> </a:t>
            </a:r>
            <a:r>
              <a:rPr lang="en-US" altLang="zh-CN" sz="3600" dirty="0">
                <a:solidFill>
                  <a:srgbClr val="000000"/>
                </a:solidFill>
              </a:rPr>
              <a:t>explanations</a:t>
            </a:r>
            <a:r>
              <a:rPr lang="zh-CN" altLang="en-US" sz="3600" dirty="0">
                <a:solidFill>
                  <a:srgbClr val="000000"/>
                </a:solidFill>
              </a:rPr>
              <a:t> </a:t>
            </a:r>
            <a:r>
              <a:rPr lang="en-US" altLang="zh-CN" sz="3600" dirty="0">
                <a:solidFill>
                  <a:srgbClr val="000000"/>
                </a:solidFill>
              </a:rPr>
              <a:t>in</a:t>
            </a:r>
            <a:r>
              <a:rPr lang="zh-CN" altLang="en-US" sz="3600" dirty="0">
                <a:solidFill>
                  <a:srgbClr val="000000"/>
                </a:solidFill>
              </a:rPr>
              <a:t> </a:t>
            </a:r>
            <a:r>
              <a:rPr lang="en-US" altLang="zh-CN" sz="3600" dirty="0">
                <a:solidFill>
                  <a:srgbClr val="000000"/>
                </a:solidFill>
              </a:rPr>
              <a:t>writing.</a:t>
            </a:r>
            <a:endParaRPr lang="zh-CN" altLang="en-US" sz="3600" dirty="0">
              <a:solidFill>
                <a:srgbClr val="000000"/>
              </a:solidFill>
            </a:endParaRPr>
          </a:p>
        </p:txBody>
      </p:sp>
    </p:spTree>
    <p:extLst>
      <p:ext uri="{BB962C8B-B14F-4D97-AF65-F5344CB8AC3E}">
        <p14:creationId xmlns:p14="http://schemas.microsoft.com/office/powerpoint/2010/main" xmlns="" val="4287976749"/>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5"/>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p:bldP spid="5" grpId="1"/>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a:bodyPr>
          <a:lstStyle/>
          <a:p>
            <a:pPr eaLnBrk="1" hangingPunct="1">
              <a:defRPr/>
            </a:pPr>
            <a:r>
              <a:rPr kumimoji="0" lang="en-US" altLang="zh-CN" sz="5400" dirty="0">
                <a:solidFill>
                  <a:srgbClr val="000000"/>
                </a:solidFill>
              </a:rPr>
              <a:t>The tasks of the teacher in writing</a:t>
            </a:r>
          </a:p>
        </p:txBody>
      </p:sp>
      <p:sp>
        <p:nvSpPr>
          <p:cNvPr id="55299" name="Rectangle 3"/>
          <p:cNvSpPr>
            <a:spLocks noGrp="1" noChangeArrowheads="1"/>
          </p:cNvSpPr>
          <p:nvPr>
            <p:ph type="body" idx="1"/>
          </p:nvPr>
        </p:nvSpPr>
        <p:spPr/>
        <p:txBody>
          <a:bodyPr>
            <a:normAutofit/>
          </a:bodyPr>
          <a:lstStyle/>
          <a:p>
            <a:pPr eaLnBrk="1" hangingPunct="1">
              <a:defRPr/>
            </a:pPr>
            <a:r>
              <a:rPr kumimoji="0" lang="en-US" altLang="zh-CN" sz="4800" dirty="0">
                <a:solidFill>
                  <a:srgbClr val="000000"/>
                </a:solidFill>
                <a:latin typeface="Arial" charset="0"/>
                <a:ea typeface="宋体" charset="0"/>
              </a:rPr>
              <a:t>Demonstrating (</a:t>
            </a:r>
            <a:r>
              <a:rPr kumimoji="0" lang="en-US" altLang="zh-CN" sz="4800" dirty="0" smtClean="0">
                <a:solidFill>
                  <a:srgbClr val="000000"/>
                </a:solidFill>
                <a:latin typeface="Arial" charset="0"/>
                <a:ea typeface="宋体" charset="0"/>
              </a:rPr>
              <a:t>modeling</a:t>
            </a:r>
            <a:r>
              <a:rPr kumimoji="0" lang="en-US" altLang="zh-CN" sz="4800" dirty="0">
                <a:solidFill>
                  <a:srgbClr val="000000"/>
                </a:solidFill>
                <a:latin typeface="Arial" charset="0"/>
                <a:ea typeface="宋体" charset="0"/>
              </a:rPr>
              <a:t>) </a:t>
            </a:r>
          </a:p>
          <a:p>
            <a:pPr eaLnBrk="1" hangingPunct="1">
              <a:defRPr/>
            </a:pPr>
            <a:r>
              <a:rPr kumimoji="0" lang="en-US" altLang="zh-CN" sz="4800" dirty="0">
                <a:solidFill>
                  <a:srgbClr val="000000"/>
                </a:solidFill>
                <a:latin typeface="Arial" charset="0"/>
                <a:ea typeface="宋体" charset="0"/>
              </a:rPr>
              <a:t>Motivating and provoking</a:t>
            </a:r>
          </a:p>
          <a:p>
            <a:pPr eaLnBrk="1" hangingPunct="1">
              <a:defRPr/>
            </a:pPr>
            <a:r>
              <a:rPr kumimoji="0" lang="en-US" altLang="zh-CN" sz="4800" dirty="0">
                <a:solidFill>
                  <a:srgbClr val="000000"/>
                </a:solidFill>
                <a:latin typeface="Arial" charset="0"/>
                <a:ea typeface="宋体" charset="0"/>
              </a:rPr>
              <a:t>Supporting </a:t>
            </a:r>
            <a:r>
              <a:rPr kumimoji="0" lang="zh-CN" altLang="en-US" sz="4800" dirty="0">
                <a:solidFill>
                  <a:srgbClr val="000000"/>
                </a:solidFill>
                <a:latin typeface="Arial" charset="0"/>
                <a:ea typeface="宋体" charset="0"/>
              </a:rPr>
              <a:t>（关注写作过程）</a:t>
            </a:r>
            <a:endParaRPr kumimoji="0" lang="en-US" altLang="zh-CN" sz="4800" dirty="0">
              <a:solidFill>
                <a:srgbClr val="000000"/>
              </a:solidFill>
              <a:latin typeface="Arial" charset="0"/>
              <a:ea typeface="宋体" charset="0"/>
            </a:endParaRPr>
          </a:p>
          <a:p>
            <a:pPr eaLnBrk="1" hangingPunct="1">
              <a:defRPr/>
            </a:pPr>
            <a:r>
              <a:rPr kumimoji="0" lang="en-US" altLang="zh-CN" sz="4800" dirty="0">
                <a:solidFill>
                  <a:srgbClr val="000000"/>
                </a:solidFill>
                <a:latin typeface="Arial" charset="0"/>
                <a:ea typeface="宋体" charset="0"/>
              </a:rPr>
              <a:t>Responding</a:t>
            </a:r>
          </a:p>
          <a:p>
            <a:pPr eaLnBrk="1" hangingPunct="1">
              <a:defRPr/>
            </a:pPr>
            <a:r>
              <a:rPr kumimoji="0" lang="en-US" altLang="zh-CN" sz="4800" dirty="0">
                <a:solidFill>
                  <a:srgbClr val="000000"/>
                </a:solidFill>
                <a:latin typeface="Arial" charset="0"/>
                <a:ea typeface="宋体" charset="0"/>
              </a:rPr>
              <a:t>Evaluating </a:t>
            </a:r>
          </a:p>
        </p:txBody>
      </p:sp>
    </p:spTree>
    <p:extLst>
      <p:ext uri="{BB962C8B-B14F-4D97-AF65-F5344CB8AC3E}">
        <p14:creationId xmlns:p14="http://schemas.microsoft.com/office/powerpoint/2010/main" xmlns="" val="15373796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91167" y="0"/>
            <a:ext cx="10515163" cy="1325563"/>
          </a:xfrm>
        </p:spPr>
        <p:txBody>
          <a:bodyPr>
            <a:normAutofit/>
          </a:bodyPr>
          <a:lstStyle/>
          <a:p>
            <a:pPr>
              <a:defRPr/>
            </a:pPr>
            <a:r>
              <a:rPr lang="en-US" altLang="zh-CN" sz="4800" dirty="0" err="1">
                <a:solidFill>
                  <a:srgbClr val="000000"/>
                </a:solidFill>
                <a:latin typeface="Garamond" charset="0"/>
                <a:ea typeface="宋体" charset="0"/>
              </a:rPr>
              <a:t>Modelling</a:t>
            </a:r>
            <a:r>
              <a:rPr lang="en-US" altLang="zh-CN" sz="4800" dirty="0">
                <a:solidFill>
                  <a:srgbClr val="000000"/>
                </a:solidFill>
                <a:latin typeface="Garamond" charset="0"/>
                <a:ea typeface="宋体" charset="0"/>
              </a:rPr>
              <a:t>: read to write, write to read</a:t>
            </a:r>
            <a:endParaRPr lang="zh-CN" altLang="en-US" sz="4800" dirty="0">
              <a:solidFill>
                <a:srgbClr val="000000"/>
              </a:solidFill>
              <a:latin typeface="Garamond" charset="0"/>
              <a:ea typeface="宋体" charset="0"/>
            </a:endParaRPr>
          </a:p>
        </p:txBody>
      </p:sp>
      <p:sp>
        <p:nvSpPr>
          <p:cNvPr id="3" name="内容占位符 2"/>
          <p:cNvSpPr>
            <a:spLocks noGrp="1"/>
          </p:cNvSpPr>
          <p:nvPr>
            <p:ph idx="1"/>
          </p:nvPr>
        </p:nvSpPr>
        <p:spPr>
          <a:xfrm>
            <a:off x="527051" y="1341439"/>
            <a:ext cx="10972800" cy="4530725"/>
          </a:xfrm>
        </p:spPr>
        <p:txBody>
          <a:bodyPr>
            <a:normAutofit/>
          </a:bodyPr>
          <a:lstStyle/>
          <a:p>
            <a:pPr>
              <a:defRPr/>
            </a:pPr>
            <a:r>
              <a:rPr lang="en-US" altLang="zh-CN" sz="4000" dirty="0">
                <a:solidFill>
                  <a:srgbClr val="000000"/>
                </a:solidFill>
                <a:latin typeface="Arial" charset="0"/>
                <a:ea typeface="宋体" charset="0"/>
              </a:rPr>
              <a:t>Providing model texts </a:t>
            </a:r>
            <a:r>
              <a:rPr lang="zh-CN" altLang="en-US" sz="4000" dirty="0" smtClean="0">
                <a:solidFill>
                  <a:srgbClr val="000000"/>
                </a:solidFill>
                <a:latin typeface="Arial" charset="0"/>
                <a:ea typeface="宋体" charset="0"/>
              </a:rPr>
              <a:t>（本教材提供了多个范文）</a:t>
            </a:r>
            <a:endParaRPr lang="en-US" altLang="zh-CN" sz="4000" dirty="0" smtClean="0">
              <a:solidFill>
                <a:srgbClr val="000000"/>
              </a:solidFill>
              <a:latin typeface="Arial" charset="0"/>
              <a:ea typeface="宋体" charset="0"/>
            </a:endParaRPr>
          </a:p>
          <a:p>
            <a:pPr>
              <a:defRPr/>
            </a:pPr>
            <a:r>
              <a:rPr lang="en-US" altLang="zh-CN" sz="4000" dirty="0" smtClean="0">
                <a:solidFill>
                  <a:srgbClr val="000000"/>
                </a:solidFill>
                <a:latin typeface="Arial" charset="0"/>
                <a:ea typeface="宋体" charset="0"/>
              </a:rPr>
              <a:t>Guiding</a:t>
            </a:r>
            <a:r>
              <a:rPr lang="en-US" altLang="zh-CN" sz="4000" dirty="0">
                <a:solidFill>
                  <a:srgbClr val="000000"/>
                </a:solidFill>
                <a:latin typeface="Arial" charset="0"/>
                <a:ea typeface="宋体" charset="0"/>
              </a:rPr>
              <a:t>/facilitating students’ understanding and analysis of model </a:t>
            </a:r>
            <a:r>
              <a:rPr lang="en-US" altLang="zh-CN" sz="4000" dirty="0" smtClean="0">
                <a:solidFill>
                  <a:srgbClr val="000000"/>
                </a:solidFill>
                <a:latin typeface="Arial" charset="0"/>
                <a:ea typeface="宋体" charset="0"/>
              </a:rPr>
              <a:t>texts</a:t>
            </a:r>
            <a:r>
              <a:rPr lang="zh-CN" altLang="en-US" sz="4000" dirty="0" smtClean="0">
                <a:solidFill>
                  <a:srgbClr val="000000"/>
                </a:solidFill>
                <a:latin typeface="Arial" charset="0"/>
                <a:ea typeface="宋体" charset="0"/>
              </a:rPr>
              <a:t>（教师课上的主要工作）</a:t>
            </a:r>
            <a:endParaRPr lang="en-US" altLang="zh-CN" sz="4000" dirty="0">
              <a:solidFill>
                <a:srgbClr val="000000"/>
              </a:solidFill>
              <a:latin typeface="Arial" charset="0"/>
              <a:ea typeface="宋体" charset="0"/>
            </a:endParaRPr>
          </a:p>
          <a:p>
            <a:pPr>
              <a:defRPr/>
            </a:pPr>
            <a:r>
              <a:rPr lang="en-US" altLang="zh-CN" sz="4000" dirty="0">
                <a:solidFill>
                  <a:srgbClr val="000000"/>
                </a:solidFill>
                <a:latin typeface="Arial" charset="0"/>
                <a:ea typeface="宋体" charset="0"/>
              </a:rPr>
              <a:t>Create opportunities for students to transfer from model texts to their own writings (task design</a:t>
            </a:r>
            <a:r>
              <a:rPr lang="en-US" altLang="zh-CN" sz="4000" dirty="0" smtClean="0">
                <a:solidFill>
                  <a:srgbClr val="000000"/>
                </a:solidFill>
                <a:latin typeface="Arial" charset="0"/>
                <a:ea typeface="宋体" charset="0"/>
              </a:rPr>
              <a:t>)</a:t>
            </a:r>
            <a:r>
              <a:rPr lang="zh-CN" altLang="en-US" sz="4000" dirty="0" smtClean="0">
                <a:solidFill>
                  <a:srgbClr val="000000"/>
                </a:solidFill>
                <a:latin typeface="Arial" charset="0"/>
                <a:ea typeface="宋体" charset="0"/>
              </a:rPr>
              <a:t>（本教材的写作活动设计）</a:t>
            </a:r>
            <a:endParaRPr lang="zh-CN" altLang="en-US" sz="4000" dirty="0">
              <a:solidFill>
                <a:srgbClr val="000000"/>
              </a:solidFill>
              <a:latin typeface="Arial" charset="0"/>
              <a:ea typeface="宋体" charset="0"/>
            </a:endParaRPr>
          </a:p>
        </p:txBody>
      </p:sp>
    </p:spTree>
    <p:extLst>
      <p:ext uri="{BB962C8B-B14F-4D97-AF65-F5344CB8AC3E}">
        <p14:creationId xmlns:p14="http://schemas.microsoft.com/office/powerpoint/2010/main" xmlns="" val="1979223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820013" y="144270"/>
            <a:ext cx="10515163" cy="1325563"/>
          </a:xfrm>
        </p:spPr>
        <p:txBody>
          <a:bodyPr>
            <a:normAutofit/>
          </a:bodyPr>
          <a:lstStyle/>
          <a:p>
            <a:pPr eaLnBrk="1" hangingPunct="1">
              <a:defRPr/>
            </a:pPr>
            <a:r>
              <a:rPr kumimoji="0" lang="zh-CN" altLang="en-US" sz="4400" dirty="0" smtClean="0">
                <a:solidFill>
                  <a:srgbClr val="000000"/>
                </a:solidFill>
              </a:rPr>
              <a:t>关注写作过程（</a:t>
            </a:r>
            <a:r>
              <a:rPr kumimoji="0" lang="en-US" altLang="zh-CN" sz="4400" dirty="0" smtClean="0">
                <a:solidFill>
                  <a:srgbClr val="000000"/>
                </a:solidFill>
              </a:rPr>
              <a:t>Writing process</a:t>
            </a:r>
            <a:r>
              <a:rPr kumimoji="0" lang="zh-CN" altLang="en-US" sz="4400" dirty="0" smtClean="0">
                <a:solidFill>
                  <a:srgbClr val="000000"/>
                </a:solidFill>
              </a:rPr>
              <a:t>）</a:t>
            </a:r>
            <a:endParaRPr kumimoji="0" lang="en-US" altLang="zh-CN" sz="4400" dirty="0">
              <a:solidFill>
                <a:srgbClr val="000000"/>
              </a:solidFill>
            </a:endParaRPr>
          </a:p>
        </p:txBody>
      </p:sp>
      <p:sp>
        <p:nvSpPr>
          <p:cNvPr id="70659" name="Rectangle 3"/>
          <p:cNvSpPr>
            <a:spLocks noGrp="1" noChangeArrowheads="1"/>
          </p:cNvSpPr>
          <p:nvPr>
            <p:ph type="body" idx="1"/>
          </p:nvPr>
        </p:nvSpPr>
        <p:spPr>
          <a:xfrm>
            <a:off x="893877" y="1383203"/>
            <a:ext cx="10109200" cy="4530725"/>
          </a:xfrm>
        </p:spPr>
        <p:txBody>
          <a:bodyPr/>
          <a:lstStyle/>
          <a:p>
            <a:pPr eaLnBrk="1" hangingPunct="1">
              <a:defRPr/>
            </a:pPr>
            <a:r>
              <a:rPr kumimoji="0" lang="en-US" altLang="zh-CN" sz="3900" dirty="0">
                <a:solidFill>
                  <a:srgbClr val="002060"/>
                </a:solidFill>
              </a:rPr>
              <a:t>Invention</a:t>
            </a:r>
          </a:p>
          <a:p>
            <a:pPr eaLnBrk="1" hangingPunct="1">
              <a:defRPr/>
            </a:pPr>
            <a:r>
              <a:rPr kumimoji="0" lang="en-US" altLang="zh-CN" sz="3900" dirty="0">
                <a:solidFill>
                  <a:srgbClr val="002060"/>
                </a:solidFill>
              </a:rPr>
              <a:t>Collection</a:t>
            </a:r>
          </a:p>
          <a:p>
            <a:pPr eaLnBrk="1" hangingPunct="1">
              <a:defRPr/>
            </a:pPr>
            <a:r>
              <a:rPr kumimoji="0" lang="en-US" altLang="zh-CN" sz="3900" dirty="0">
                <a:solidFill>
                  <a:srgbClr val="002060"/>
                </a:solidFill>
              </a:rPr>
              <a:t>Organization</a:t>
            </a:r>
          </a:p>
          <a:p>
            <a:pPr eaLnBrk="1" hangingPunct="1">
              <a:defRPr/>
            </a:pPr>
            <a:r>
              <a:rPr kumimoji="0" lang="en-US" altLang="zh-CN" sz="3900" dirty="0"/>
              <a:t>Drafting</a:t>
            </a:r>
          </a:p>
          <a:p>
            <a:pPr eaLnBrk="1" hangingPunct="1">
              <a:defRPr/>
            </a:pPr>
            <a:r>
              <a:rPr kumimoji="0" lang="en-US" altLang="zh-CN" sz="3900" dirty="0"/>
              <a:t>Revising</a:t>
            </a:r>
          </a:p>
          <a:p>
            <a:pPr eaLnBrk="1" hangingPunct="1">
              <a:defRPr/>
            </a:pPr>
            <a:r>
              <a:rPr kumimoji="0" lang="en-US" altLang="zh-CN" sz="3900" dirty="0"/>
              <a:t>Proofreading</a:t>
            </a:r>
          </a:p>
        </p:txBody>
      </p:sp>
    </p:spTree>
    <p:extLst>
      <p:ext uri="{BB962C8B-B14F-4D97-AF65-F5344CB8AC3E}">
        <p14:creationId xmlns:p14="http://schemas.microsoft.com/office/powerpoint/2010/main" xmlns="" val="36871773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6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6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6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06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06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a:xfrm>
            <a:off x="609601" y="533400"/>
            <a:ext cx="11343217" cy="1239838"/>
          </a:xfrm>
        </p:spPr>
        <p:txBody>
          <a:bodyPr>
            <a:normAutofit fontScale="90000"/>
          </a:bodyPr>
          <a:lstStyle/>
          <a:p>
            <a:pPr algn="ctr"/>
            <a:r>
              <a:rPr lang="en-US" altLang="zh-CN" sz="3600" b="1" dirty="0" smtClean="0">
                <a:latin typeface="Arial Unicode MS" pitchFamily="34" charset="-122"/>
                <a:ea typeface="Arial Unicode MS" pitchFamily="34" charset="-122"/>
                <a:cs typeface="Arial Unicode MS" pitchFamily="34" charset="-122"/>
              </a:rPr>
              <a:t/>
            </a:r>
            <a:br>
              <a:rPr lang="en-US" altLang="zh-CN" sz="3600" b="1" dirty="0" smtClean="0">
                <a:latin typeface="Arial Unicode MS" pitchFamily="34" charset="-122"/>
                <a:ea typeface="Arial Unicode MS" pitchFamily="34" charset="-122"/>
                <a:cs typeface="Arial Unicode MS" pitchFamily="34" charset="-122"/>
              </a:rPr>
            </a:br>
            <a:r>
              <a:rPr lang="en-US" altLang="zh-CN" sz="4400" b="1" dirty="0" smtClean="0">
                <a:latin typeface="宋体" pitchFamily="2" charset="-122"/>
                <a:ea typeface="Arial Unicode MS" pitchFamily="34" charset="-122"/>
                <a:cs typeface="Arial Unicode MS" pitchFamily="34" charset="-122"/>
              </a:rPr>
              <a:t>2</a:t>
            </a:r>
            <a:r>
              <a:rPr lang="en-US" altLang="zh-CN" sz="4400" dirty="0" smtClean="0">
                <a:latin typeface="宋体" pitchFamily="2" charset="-122"/>
                <a:ea typeface="Arial Unicode MS" pitchFamily="34" charset="-122"/>
                <a:cs typeface="Arial Unicode MS" pitchFamily="34" charset="-122"/>
              </a:rPr>
              <a:t>.</a:t>
            </a:r>
            <a:r>
              <a:rPr lang="zh-CN" altLang="en-US" sz="4400" dirty="0" smtClean="0">
                <a:latin typeface="宋体" pitchFamily="2" charset="-122"/>
                <a:ea typeface="Arial Unicode MS" pitchFamily="34" charset="-122"/>
                <a:cs typeface="Arial Unicode MS" pitchFamily="34" charset="-122"/>
              </a:rPr>
              <a:t>国内外外</a:t>
            </a:r>
            <a:r>
              <a:rPr lang="en-US" altLang="zh-CN" sz="4400" dirty="0" smtClean="0">
                <a:latin typeface="宋体" pitchFamily="2" charset="-122"/>
                <a:ea typeface="Arial Unicode MS" pitchFamily="34" charset="-122"/>
                <a:cs typeface="Arial Unicode MS" pitchFamily="34" charset="-122"/>
              </a:rPr>
              <a:t>/</a:t>
            </a:r>
            <a:r>
              <a:rPr lang="zh-CN" altLang="en-US" sz="4400" dirty="0" smtClean="0">
                <a:latin typeface="宋体" pitchFamily="2" charset="-122"/>
                <a:ea typeface="Arial Unicode MS" pitchFamily="34" charset="-122"/>
                <a:cs typeface="Arial Unicode MS" pitchFamily="34" charset="-122"/>
              </a:rPr>
              <a:t>二语写作研究的现状</a:t>
            </a:r>
            <a:r>
              <a:rPr lang="en-US" altLang="zh-CN" sz="4400" dirty="0" smtClean="0">
                <a:latin typeface="宋体" pitchFamily="2" charset="-122"/>
                <a:ea typeface="Arial Unicode MS" pitchFamily="34" charset="-122"/>
                <a:cs typeface="Arial Unicode MS" pitchFamily="34" charset="-122"/>
              </a:rPr>
              <a:t/>
            </a:r>
            <a:br>
              <a:rPr lang="en-US" altLang="zh-CN" sz="4400" dirty="0" smtClean="0">
                <a:latin typeface="宋体" pitchFamily="2" charset="-122"/>
                <a:ea typeface="Arial Unicode MS" pitchFamily="34" charset="-122"/>
                <a:cs typeface="Arial Unicode MS" pitchFamily="34" charset="-122"/>
              </a:rPr>
            </a:br>
            <a:r>
              <a:rPr lang="en-US" altLang="zh-CN" sz="2400" dirty="0" smtClean="0">
                <a:latin typeface="黑体" pitchFamily="49" charset="-122"/>
                <a:ea typeface="黑体" pitchFamily="49" charset="-122"/>
              </a:rPr>
              <a:t>(1960s-present)</a:t>
            </a:r>
            <a:endParaRPr lang="zh-CN" altLang="en-US" sz="2400" dirty="0" smtClean="0">
              <a:latin typeface="Arial Unicode MS" pitchFamily="34" charset="-122"/>
              <a:ea typeface="Arial Unicode MS" pitchFamily="34" charset="-122"/>
              <a:cs typeface="Arial Unicode MS" pitchFamily="34" charset="-122"/>
            </a:endParaRPr>
          </a:p>
        </p:txBody>
      </p:sp>
      <p:sp>
        <p:nvSpPr>
          <p:cNvPr id="7171" name="内容占位符 2"/>
          <p:cNvSpPr>
            <a:spLocks noGrp="1"/>
          </p:cNvSpPr>
          <p:nvPr>
            <p:ph idx="1"/>
          </p:nvPr>
        </p:nvSpPr>
        <p:spPr>
          <a:xfrm>
            <a:off x="609600" y="1828800"/>
            <a:ext cx="11247967" cy="4302125"/>
          </a:xfrm>
        </p:spPr>
        <p:txBody>
          <a:bodyPr>
            <a:normAutofit/>
          </a:bodyPr>
          <a:lstStyle/>
          <a:p>
            <a:r>
              <a:rPr lang="zh-CN" altLang="en-US" sz="3200" dirty="0" smtClean="0">
                <a:solidFill>
                  <a:schemeClr val="accent3"/>
                </a:solidFill>
                <a:latin typeface="黑体" pitchFamily="49" charset="-122"/>
                <a:ea typeface="黑体" pitchFamily="49" charset="-122"/>
              </a:rPr>
              <a:t>外</a:t>
            </a:r>
            <a:r>
              <a:rPr lang="en-US" altLang="zh-CN" sz="3200" dirty="0" smtClean="0">
                <a:solidFill>
                  <a:schemeClr val="accent3"/>
                </a:solidFill>
                <a:latin typeface="黑体" pitchFamily="49" charset="-122"/>
                <a:ea typeface="黑体" pitchFamily="49" charset="-122"/>
              </a:rPr>
              <a:t>/</a:t>
            </a:r>
            <a:r>
              <a:rPr lang="zh-CN" altLang="en-US" sz="3200" dirty="0" smtClean="0">
                <a:solidFill>
                  <a:schemeClr val="accent3"/>
                </a:solidFill>
                <a:latin typeface="黑体" pitchFamily="49" charset="-122"/>
                <a:ea typeface="黑体" pitchFamily="49" charset="-122"/>
              </a:rPr>
              <a:t>二语写作的本质和过程</a:t>
            </a:r>
            <a:endParaRPr lang="en-US" altLang="zh-CN" sz="3200" dirty="0" smtClean="0">
              <a:solidFill>
                <a:schemeClr val="accent3"/>
              </a:solidFill>
              <a:latin typeface="黑体" pitchFamily="49" charset="-122"/>
              <a:ea typeface="黑体" pitchFamily="49" charset="-122"/>
            </a:endParaRPr>
          </a:p>
          <a:p>
            <a:r>
              <a:rPr lang="zh-CN" altLang="en-US" sz="3200" dirty="0" smtClean="0">
                <a:solidFill>
                  <a:schemeClr val="accent3"/>
                </a:solidFill>
                <a:latin typeface="黑体" pitchFamily="49" charset="-122"/>
                <a:ea typeface="黑体" pitchFamily="49" charset="-122"/>
              </a:rPr>
              <a:t>外</a:t>
            </a:r>
            <a:r>
              <a:rPr lang="en-US" altLang="zh-CN" sz="3200" dirty="0" smtClean="0">
                <a:solidFill>
                  <a:schemeClr val="accent3"/>
                </a:solidFill>
                <a:latin typeface="黑体" pitchFamily="49" charset="-122"/>
                <a:ea typeface="黑体" pitchFamily="49" charset="-122"/>
              </a:rPr>
              <a:t>/</a:t>
            </a:r>
            <a:r>
              <a:rPr lang="zh-CN" altLang="en-US" sz="3200" dirty="0" smtClean="0">
                <a:solidFill>
                  <a:schemeClr val="accent3"/>
                </a:solidFill>
                <a:latin typeface="黑体" pitchFamily="49" charset="-122"/>
                <a:ea typeface="黑体" pitchFamily="49" charset="-122"/>
              </a:rPr>
              <a:t>二语写作课的教学方法</a:t>
            </a:r>
            <a:endParaRPr lang="en-US" altLang="zh-CN" sz="3200" dirty="0" smtClean="0">
              <a:solidFill>
                <a:schemeClr val="accent3"/>
              </a:solidFill>
              <a:latin typeface="黑体" pitchFamily="49" charset="-122"/>
              <a:ea typeface="黑体" pitchFamily="49" charset="-122"/>
            </a:endParaRPr>
          </a:p>
          <a:p>
            <a:r>
              <a:rPr lang="zh-CN" altLang="en-US" sz="3200" dirty="0" smtClean="0">
                <a:solidFill>
                  <a:schemeClr val="accent3"/>
                </a:solidFill>
                <a:latin typeface="黑体" pitchFamily="49" charset="-122"/>
                <a:ea typeface="黑体" pitchFamily="49" charset="-122"/>
              </a:rPr>
              <a:t>学习者策略、动机和自主性</a:t>
            </a:r>
            <a:endParaRPr lang="en-US" altLang="zh-CN" sz="3200" dirty="0" smtClean="0">
              <a:solidFill>
                <a:schemeClr val="accent3"/>
              </a:solidFill>
              <a:latin typeface="黑体" pitchFamily="49" charset="-122"/>
              <a:ea typeface="黑体" pitchFamily="49" charset="-122"/>
            </a:endParaRPr>
          </a:p>
          <a:p>
            <a:endParaRPr lang="en-US" altLang="zh-CN" sz="3200" dirty="0">
              <a:solidFill>
                <a:schemeClr val="accent3"/>
              </a:solidFill>
              <a:latin typeface="黑体" pitchFamily="49" charset="-122"/>
              <a:ea typeface="黑体" pitchFamily="49" charset="-122"/>
            </a:endParaRPr>
          </a:p>
          <a:p>
            <a:endParaRPr lang="en-US" altLang="zh-CN" sz="3200" dirty="0" smtClean="0">
              <a:solidFill>
                <a:schemeClr val="accent3"/>
              </a:solidFill>
              <a:latin typeface="黑体" pitchFamily="49" charset="-122"/>
              <a:ea typeface="黑体" pitchFamily="49" charset="-122"/>
            </a:endParaRPr>
          </a:p>
          <a:p>
            <a:r>
              <a:rPr lang="en-US" altLang="zh-CN" dirty="0" smtClean="0">
                <a:solidFill>
                  <a:schemeClr val="accent3"/>
                </a:solidFill>
                <a:ea typeface="Arial Unicode MS" pitchFamily="34" charset="-122"/>
                <a:cs typeface="Arial Unicode MS" pitchFamily="34" charset="-122"/>
              </a:rPr>
              <a:t>(Hunt, 1965/1983; </a:t>
            </a:r>
            <a:r>
              <a:rPr lang="en-US" altLang="zh-CN" dirty="0" err="1" smtClean="0">
                <a:solidFill>
                  <a:schemeClr val="accent3"/>
                </a:solidFill>
                <a:ea typeface="Arial Unicode MS" pitchFamily="34" charset="-122"/>
                <a:cs typeface="Arial Unicode MS" pitchFamily="34" charset="-122"/>
              </a:rPr>
              <a:t>Zamel</a:t>
            </a:r>
            <a:r>
              <a:rPr lang="en-US" altLang="zh-CN" dirty="0" smtClean="0">
                <a:solidFill>
                  <a:schemeClr val="accent3"/>
                </a:solidFill>
                <a:ea typeface="Arial Unicode MS" pitchFamily="34" charset="-122"/>
                <a:cs typeface="Arial Unicode MS" pitchFamily="34" charset="-122"/>
              </a:rPr>
              <a:t>, 1983,1987; Cumming, 1985,1996; </a:t>
            </a:r>
            <a:r>
              <a:rPr lang="en-US" altLang="zh-CN" dirty="0" err="1" smtClean="0">
                <a:solidFill>
                  <a:schemeClr val="accent3"/>
                </a:solidFill>
                <a:ea typeface="Arial Unicode MS" pitchFamily="34" charset="-122"/>
                <a:cs typeface="Arial Unicode MS" pitchFamily="34" charset="-122"/>
              </a:rPr>
              <a:t>Leki</a:t>
            </a:r>
            <a:r>
              <a:rPr lang="en-US" altLang="zh-CN" dirty="0" smtClean="0">
                <a:solidFill>
                  <a:schemeClr val="accent3"/>
                </a:solidFill>
                <a:ea typeface="Arial Unicode MS" pitchFamily="34" charset="-122"/>
                <a:cs typeface="Arial Unicode MS" pitchFamily="34" charset="-122"/>
              </a:rPr>
              <a:t>, 1990, 1991; Silva, 1993/2000; </a:t>
            </a:r>
            <a:r>
              <a:rPr lang="en-US" altLang="zh-CN" dirty="0" err="1" smtClean="0">
                <a:solidFill>
                  <a:schemeClr val="accent3"/>
                </a:solidFill>
                <a:ea typeface="Arial Unicode MS" pitchFamily="34" charset="-122"/>
                <a:cs typeface="Arial Unicode MS" pitchFamily="34" charset="-122"/>
              </a:rPr>
              <a:t>Matsuta</a:t>
            </a:r>
            <a:r>
              <a:rPr lang="en-US" altLang="zh-CN" dirty="0" smtClean="0">
                <a:solidFill>
                  <a:schemeClr val="accent3"/>
                </a:solidFill>
                <a:ea typeface="Arial Unicode MS" pitchFamily="34" charset="-122"/>
                <a:cs typeface="Arial Unicode MS" pitchFamily="34" charset="-122"/>
              </a:rPr>
              <a:t>, 2001/2003; </a:t>
            </a:r>
            <a:r>
              <a:rPr lang="en-US" altLang="zh-CN" dirty="0" smtClean="0">
                <a:solidFill>
                  <a:schemeClr val="accent3"/>
                </a:solidFill>
              </a:rPr>
              <a:t>Silva &amp; Matsuda, 2001;  </a:t>
            </a:r>
            <a:r>
              <a:rPr lang="en-US" altLang="zh-CN" dirty="0" smtClean="0">
                <a:solidFill>
                  <a:schemeClr val="accent3"/>
                </a:solidFill>
                <a:ea typeface="Arial Unicode MS" pitchFamily="34" charset="-122"/>
                <a:cs typeface="Arial Unicode MS" pitchFamily="34" charset="-122"/>
              </a:rPr>
              <a:t>Hyland, 2003</a:t>
            </a:r>
            <a:r>
              <a:rPr lang="zh-CN" altLang="en-US" dirty="0" smtClean="0">
                <a:solidFill>
                  <a:schemeClr val="accent3"/>
                </a:solidFill>
                <a:ea typeface="Arial Unicode MS" pitchFamily="34" charset="-122"/>
                <a:cs typeface="Arial Unicode MS" pitchFamily="34" charset="-122"/>
              </a:rPr>
              <a:t>，</a:t>
            </a:r>
            <a:r>
              <a:rPr lang="en-US" altLang="zh-CN" dirty="0" smtClean="0">
                <a:solidFill>
                  <a:schemeClr val="accent3"/>
                </a:solidFill>
                <a:ea typeface="Arial Unicode MS" pitchFamily="34" charset="-122"/>
                <a:cs typeface="Arial Unicode MS" pitchFamily="34" charset="-122"/>
              </a:rPr>
              <a:t>2008</a:t>
            </a:r>
            <a:r>
              <a:rPr lang="zh-CN" altLang="en-US" dirty="0" smtClean="0">
                <a:solidFill>
                  <a:schemeClr val="accent3"/>
                </a:solidFill>
                <a:ea typeface="Arial Unicode MS" pitchFamily="34" charset="-122"/>
                <a:cs typeface="Arial Unicode MS" pitchFamily="34" charset="-122"/>
              </a:rPr>
              <a:t>，</a:t>
            </a:r>
            <a:r>
              <a:rPr lang="en-US" altLang="zh-CN" dirty="0" smtClean="0">
                <a:solidFill>
                  <a:schemeClr val="accent3"/>
                </a:solidFill>
                <a:ea typeface="Arial Unicode MS" pitchFamily="34" charset="-122"/>
                <a:cs typeface="Arial Unicode MS" pitchFamily="34" charset="-122"/>
              </a:rPr>
              <a:t>2009; Lei, 2009, among many others)</a:t>
            </a:r>
            <a:endParaRPr lang="zh-CN" altLang="en-US" dirty="0" smtClean="0">
              <a:solidFill>
                <a:schemeClr val="accent3"/>
              </a:solidFill>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kumimoji="0" lang="zh-CN" altLang="en-US" sz="4400" dirty="0">
                <a:solidFill>
                  <a:srgbClr val="000000"/>
                </a:solidFill>
                <a:latin typeface="Garamond" charset="0"/>
                <a:ea typeface="宋体" charset="0"/>
              </a:rPr>
              <a:t>关注写作过程</a:t>
            </a:r>
            <a:endParaRPr kumimoji="0" lang="en-US" altLang="zh-CN" sz="4400" dirty="0">
              <a:solidFill>
                <a:srgbClr val="000000"/>
              </a:solidFill>
              <a:latin typeface="Garamond" charset="0"/>
              <a:ea typeface="宋体" charset="0"/>
            </a:endParaRPr>
          </a:p>
        </p:txBody>
      </p:sp>
      <p:sp>
        <p:nvSpPr>
          <p:cNvPr id="61443" name="Rectangle 3"/>
          <p:cNvSpPr>
            <a:spLocks noGrp="1" noChangeArrowheads="1"/>
          </p:cNvSpPr>
          <p:nvPr>
            <p:ph type="body" idx="1"/>
          </p:nvPr>
        </p:nvSpPr>
        <p:spPr/>
        <p:txBody>
          <a:bodyPr>
            <a:normAutofit/>
          </a:bodyPr>
          <a:lstStyle/>
          <a:p>
            <a:pPr eaLnBrk="1" hangingPunct="1">
              <a:defRPr/>
            </a:pPr>
            <a:r>
              <a:rPr kumimoji="0" lang="en-US" altLang="zh-CN" sz="4000" dirty="0">
                <a:solidFill>
                  <a:srgbClr val="000000"/>
                </a:solidFill>
                <a:latin typeface="Arial" charset="0"/>
                <a:ea typeface="宋体" charset="0"/>
              </a:rPr>
              <a:t>The role of L1 writing competence and strategies</a:t>
            </a:r>
          </a:p>
          <a:p>
            <a:pPr eaLnBrk="1" hangingPunct="1">
              <a:defRPr/>
            </a:pPr>
            <a:endParaRPr kumimoji="0" lang="en-US" altLang="zh-CN" sz="4000" dirty="0">
              <a:solidFill>
                <a:srgbClr val="000000"/>
              </a:solidFill>
              <a:latin typeface="Arial" charset="0"/>
              <a:ea typeface="宋体" charset="0"/>
            </a:endParaRPr>
          </a:p>
          <a:p>
            <a:pPr eaLnBrk="1" hangingPunct="1">
              <a:defRPr/>
            </a:pPr>
            <a:r>
              <a:rPr kumimoji="0" lang="en-US" altLang="zh-CN" sz="4000" dirty="0">
                <a:solidFill>
                  <a:srgbClr val="000000"/>
                </a:solidFill>
                <a:latin typeface="Arial" charset="0"/>
                <a:ea typeface="宋体" charset="0"/>
              </a:rPr>
              <a:t>Stages in the process of writing</a:t>
            </a:r>
          </a:p>
        </p:txBody>
      </p:sp>
    </p:spTree>
    <p:extLst>
      <p:ext uri="{BB962C8B-B14F-4D97-AF65-F5344CB8AC3E}">
        <p14:creationId xmlns:p14="http://schemas.microsoft.com/office/powerpoint/2010/main" xmlns="" val="39065103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741303" y="654914"/>
            <a:ext cx="10562167" cy="4934675"/>
            <a:chOff x="2625" y="-743"/>
            <a:chExt cx="6887" cy="5281"/>
          </a:xfrm>
        </p:grpSpPr>
        <p:grpSp>
          <p:nvGrpSpPr>
            <p:cNvPr id="3" name="Group 5"/>
            <p:cNvGrpSpPr>
              <a:grpSpLocks/>
            </p:cNvGrpSpPr>
            <p:nvPr/>
          </p:nvGrpSpPr>
          <p:grpSpPr bwMode="auto">
            <a:xfrm>
              <a:off x="2625" y="-743"/>
              <a:ext cx="6887" cy="5281"/>
              <a:chOff x="2625" y="-607"/>
              <a:chExt cx="6887" cy="5281"/>
            </a:xfrm>
          </p:grpSpPr>
          <p:grpSp>
            <p:nvGrpSpPr>
              <p:cNvPr id="4" name="Group 6"/>
              <p:cNvGrpSpPr>
                <a:grpSpLocks/>
              </p:cNvGrpSpPr>
              <p:nvPr/>
            </p:nvGrpSpPr>
            <p:grpSpPr bwMode="auto">
              <a:xfrm>
                <a:off x="2830" y="734"/>
                <a:ext cx="6573" cy="3940"/>
                <a:chOff x="3612" y="1277"/>
                <a:chExt cx="4852" cy="2854"/>
              </a:xfrm>
            </p:grpSpPr>
            <p:grpSp>
              <p:nvGrpSpPr>
                <p:cNvPr id="5" name="Group 7"/>
                <p:cNvGrpSpPr>
                  <a:grpSpLocks/>
                </p:cNvGrpSpPr>
                <p:nvPr/>
              </p:nvGrpSpPr>
              <p:grpSpPr bwMode="auto">
                <a:xfrm>
                  <a:off x="3612" y="1277"/>
                  <a:ext cx="4852" cy="2854"/>
                  <a:chOff x="3612" y="1277"/>
                  <a:chExt cx="4852" cy="2854"/>
                </a:xfrm>
              </p:grpSpPr>
              <p:sp>
                <p:nvSpPr>
                  <p:cNvPr id="45067" name="Rectangle 8"/>
                  <p:cNvSpPr>
                    <a:spLocks noChangeArrowheads="1"/>
                  </p:cNvSpPr>
                  <p:nvPr/>
                </p:nvSpPr>
                <p:spPr bwMode="auto">
                  <a:xfrm>
                    <a:off x="3612" y="1277"/>
                    <a:ext cx="4852" cy="2854"/>
                  </a:xfrm>
                  <a:prstGeom prst="rect">
                    <a:avLst/>
                  </a:prstGeom>
                  <a:solidFill>
                    <a:srgbClr val="FFFFFF"/>
                  </a:solidFill>
                  <a:ln w="19050">
                    <a:solidFill>
                      <a:srgbClr val="000000"/>
                    </a:solidFill>
                    <a:miter lim="800000"/>
                    <a:headEnd/>
                    <a:tailEnd/>
                  </a:ln>
                </p:spPr>
                <p:txBody>
                  <a:bodyPr/>
                  <a:lstStyle/>
                  <a:p>
                    <a:endParaRPr lang="zh-CN" altLang="en-US"/>
                  </a:p>
                </p:txBody>
              </p:sp>
              <p:sp>
                <p:nvSpPr>
                  <p:cNvPr id="45068" name="Line 9"/>
                  <p:cNvSpPr>
                    <a:spLocks noChangeShapeType="1"/>
                  </p:cNvSpPr>
                  <p:nvPr/>
                </p:nvSpPr>
                <p:spPr bwMode="auto">
                  <a:xfrm flipV="1">
                    <a:off x="3612" y="1277"/>
                    <a:ext cx="3600" cy="2854"/>
                  </a:xfrm>
                  <a:prstGeom prst="line">
                    <a:avLst/>
                  </a:prstGeom>
                  <a:noFill/>
                  <a:ln w="28575">
                    <a:solidFill>
                      <a:srgbClr val="800080"/>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cxnSp>
                <p:nvCxnSpPr>
                  <p:cNvPr id="45069" name="AutoShape 10"/>
                  <p:cNvCxnSpPr>
                    <a:cxnSpLocks noChangeShapeType="1"/>
                  </p:cNvCxnSpPr>
                  <p:nvPr/>
                </p:nvCxnSpPr>
                <p:spPr bwMode="auto">
                  <a:xfrm flipH="1">
                    <a:off x="3612" y="1277"/>
                    <a:ext cx="1252" cy="2854"/>
                  </a:xfrm>
                  <a:prstGeom prst="straightConnector1">
                    <a:avLst/>
                  </a:prstGeom>
                  <a:noFill/>
                  <a:ln w="28575">
                    <a:solidFill>
                      <a:srgbClr val="FF0000"/>
                    </a:solidFill>
                    <a:round/>
                    <a:headEnd/>
                    <a:tailEnd/>
                  </a:ln>
                  <a:extLst>
                    <a:ext uri="{909E8E84-426E-40dd-AFC4-6F175D3DCCD1}">
                      <a14:hiddenFill xmlns:a14="http://schemas.microsoft.com/office/drawing/2010/main" xmlns="">
                        <a:noFill/>
                      </a14:hiddenFill>
                    </a:ext>
                  </a:extLst>
                </p:spPr>
              </p:cxnSp>
              <p:cxnSp>
                <p:nvCxnSpPr>
                  <p:cNvPr id="45070" name="AutoShape 11"/>
                  <p:cNvCxnSpPr>
                    <a:cxnSpLocks noChangeShapeType="1"/>
                  </p:cNvCxnSpPr>
                  <p:nvPr/>
                </p:nvCxnSpPr>
                <p:spPr bwMode="auto">
                  <a:xfrm flipH="1" flipV="1">
                    <a:off x="4864" y="1277"/>
                    <a:ext cx="3600" cy="2854"/>
                  </a:xfrm>
                  <a:prstGeom prst="straightConnector1">
                    <a:avLst/>
                  </a:prstGeom>
                  <a:noFill/>
                  <a:ln w="28575">
                    <a:solidFill>
                      <a:srgbClr val="FF0000"/>
                    </a:solidFill>
                    <a:round/>
                    <a:headEnd/>
                    <a:tailEnd/>
                  </a:ln>
                  <a:extLst>
                    <a:ext uri="{909E8E84-426E-40dd-AFC4-6F175D3DCCD1}">
                      <a14:hiddenFill xmlns:a14="http://schemas.microsoft.com/office/drawing/2010/main" xmlns="">
                        <a:noFill/>
                      </a14:hiddenFill>
                    </a:ext>
                  </a:extLst>
                </p:spPr>
              </p:cxnSp>
              <p:cxnSp>
                <p:nvCxnSpPr>
                  <p:cNvPr id="45071" name="AutoShape 12"/>
                  <p:cNvCxnSpPr>
                    <a:cxnSpLocks noChangeShapeType="1"/>
                  </p:cNvCxnSpPr>
                  <p:nvPr/>
                </p:nvCxnSpPr>
                <p:spPr bwMode="auto">
                  <a:xfrm>
                    <a:off x="7212" y="1277"/>
                    <a:ext cx="1252" cy="2854"/>
                  </a:xfrm>
                  <a:prstGeom prst="straightConnector1">
                    <a:avLst/>
                  </a:prstGeom>
                  <a:noFill/>
                  <a:ln w="28575">
                    <a:solidFill>
                      <a:srgbClr val="800080"/>
                    </a:solidFill>
                    <a:round/>
                    <a:headEnd/>
                    <a:tailEnd/>
                  </a:ln>
                  <a:extLst>
                    <a:ext uri="{909E8E84-426E-40dd-AFC4-6F175D3DCCD1}">
                      <a14:hiddenFill xmlns:a14="http://schemas.microsoft.com/office/drawing/2010/main" xmlns="">
                        <a:noFill/>
                      </a14:hiddenFill>
                    </a:ext>
                  </a:extLst>
                </p:spPr>
              </p:cxnSp>
            </p:grpSp>
            <p:sp>
              <p:nvSpPr>
                <p:cNvPr id="45066" name="Line 13"/>
                <p:cNvSpPr>
                  <a:spLocks noChangeShapeType="1"/>
                </p:cNvSpPr>
                <p:nvPr/>
              </p:nvSpPr>
              <p:spPr bwMode="auto">
                <a:xfrm>
                  <a:off x="3612" y="2228"/>
                  <a:ext cx="4852" cy="3"/>
                </a:xfrm>
                <a:prstGeom prst="line">
                  <a:avLst/>
                </a:prstGeom>
                <a:noFill/>
                <a:ln w="28575">
                  <a:solidFill>
                    <a:srgbClr val="800000"/>
                  </a:solidFill>
                  <a:prstDash val="sysDot"/>
                  <a:round/>
                  <a:headEnd/>
                  <a:tailEnd/>
                </a:ln>
                <a:extLst>
                  <a:ext uri="{909E8E84-426E-40dd-AFC4-6F175D3DCCD1}">
                    <a14:hiddenFill xmlns:a14="http://schemas.microsoft.com/office/drawing/2010/main" xmlns="">
                      <a:noFill/>
                    </a14:hiddenFill>
                  </a:ext>
                </a:extLst>
              </p:spPr>
              <p:txBody>
                <a:bodyPr/>
                <a:lstStyle/>
                <a:p>
                  <a:endParaRPr lang="zh-CN" altLang="en-US"/>
                </a:p>
              </p:txBody>
            </p:sp>
          </p:grpSp>
          <p:sp>
            <p:nvSpPr>
              <p:cNvPr id="45062" name="Text Box 14"/>
              <p:cNvSpPr txBox="1">
                <a:spLocks noChangeArrowheads="1"/>
              </p:cNvSpPr>
              <p:nvPr/>
            </p:nvSpPr>
            <p:spPr bwMode="auto">
              <a:xfrm>
                <a:off x="2986" y="870"/>
                <a:ext cx="938" cy="95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defRPr kumimoji="1" sz="2400">
                    <a:solidFill>
                      <a:schemeClr val="tx1"/>
                    </a:solidFill>
                    <a:latin typeface="Arial" charset="0"/>
                    <a:ea typeface="宋体" charset="0"/>
                  </a:defRPr>
                </a:lvl6pPr>
                <a:lvl7pPr marL="2971800" indent="-228600" fontAlgn="base">
                  <a:spcBef>
                    <a:spcPct val="0"/>
                  </a:spcBef>
                  <a:spcAft>
                    <a:spcPct val="0"/>
                  </a:spcAft>
                  <a:defRPr kumimoji="1" sz="2400">
                    <a:solidFill>
                      <a:schemeClr val="tx1"/>
                    </a:solidFill>
                    <a:latin typeface="Arial" charset="0"/>
                    <a:ea typeface="宋体" charset="0"/>
                  </a:defRPr>
                </a:lvl7pPr>
                <a:lvl8pPr marL="3429000" indent="-228600" fontAlgn="base">
                  <a:spcBef>
                    <a:spcPct val="0"/>
                  </a:spcBef>
                  <a:spcAft>
                    <a:spcPct val="0"/>
                  </a:spcAft>
                  <a:defRPr kumimoji="1" sz="2400">
                    <a:solidFill>
                      <a:schemeClr val="tx1"/>
                    </a:solidFill>
                    <a:latin typeface="Arial" charset="0"/>
                    <a:ea typeface="宋体" charset="0"/>
                  </a:defRPr>
                </a:lvl8pPr>
                <a:lvl9pPr marL="3886200" indent="-228600" fontAlgn="base">
                  <a:spcBef>
                    <a:spcPct val="0"/>
                  </a:spcBef>
                  <a:spcAft>
                    <a:spcPct val="0"/>
                  </a:spcAft>
                  <a:defRPr kumimoji="1" sz="2400">
                    <a:solidFill>
                      <a:schemeClr val="tx1"/>
                    </a:solidFill>
                    <a:latin typeface="Arial" charset="0"/>
                    <a:ea typeface="宋体" charset="0"/>
                  </a:defRPr>
                </a:lvl9pPr>
              </a:lstStyle>
              <a:p>
                <a:pPr algn="just"/>
                <a:r>
                  <a:rPr kumimoji="0" lang="en-US" altLang="zh-CN" sz="2000" b="1">
                    <a:latin typeface="Times New Roman" charset="0"/>
                  </a:rPr>
                  <a:t>Surface features of L1</a:t>
                </a:r>
                <a:endParaRPr kumimoji="0" lang="en-US" altLang="zh-CN" sz="2000"/>
              </a:p>
            </p:txBody>
          </p:sp>
          <p:sp>
            <p:nvSpPr>
              <p:cNvPr id="45063" name="Text Box 15"/>
              <p:cNvSpPr txBox="1">
                <a:spLocks noChangeArrowheads="1"/>
              </p:cNvSpPr>
              <p:nvPr/>
            </p:nvSpPr>
            <p:spPr bwMode="auto">
              <a:xfrm>
                <a:off x="8308" y="870"/>
                <a:ext cx="939" cy="95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defRPr kumimoji="1" sz="2400">
                    <a:solidFill>
                      <a:schemeClr val="tx1"/>
                    </a:solidFill>
                    <a:latin typeface="Arial" charset="0"/>
                    <a:ea typeface="宋体" charset="0"/>
                  </a:defRPr>
                </a:lvl6pPr>
                <a:lvl7pPr marL="2971800" indent="-228600" fontAlgn="base">
                  <a:spcBef>
                    <a:spcPct val="0"/>
                  </a:spcBef>
                  <a:spcAft>
                    <a:spcPct val="0"/>
                  </a:spcAft>
                  <a:defRPr kumimoji="1" sz="2400">
                    <a:solidFill>
                      <a:schemeClr val="tx1"/>
                    </a:solidFill>
                    <a:latin typeface="Arial" charset="0"/>
                    <a:ea typeface="宋体" charset="0"/>
                  </a:defRPr>
                </a:lvl7pPr>
                <a:lvl8pPr marL="3429000" indent="-228600" fontAlgn="base">
                  <a:spcBef>
                    <a:spcPct val="0"/>
                  </a:spcBef>
                  <a:spcAft>
                    <a:spcPct val="0"/>
                  </a:spcAft>
                  <a:defRPr kumimoji="1" sz="2400">
                    <a:solidFill>
                      <a:schemeClr val="tx1"/>
                    </a:solidFill>
                    <a:latin typeface="Arial" charset="0"/>
                    <a:ea typeface="宋体" charset="0"/>
                  </a:defRPr>
                </a:lvl8pPr>
                <a:lvl9pPr marL="3886200" indent="-228600" fontAlgn="base">
                  <a:spcBef>
                    <a:spcPct val="0"/>
                  </a:spcBef>
                  <a:spcAft>
                    <a:spcPct val="0"/>
                  </a:spcAft>
                  <a:defRPr kumimoji="1" sz="2400">
                    <a:solidFill>
                      <a:schemeClr val="tx1"/>
                    </a:solidFill>
                    <a:latin typeface="Arial" charset="0"/>
                    <a:ea typeface="宋体" charset="0"/>
                  </a:defRPr>
                </a:lvl9pPr>
              </a:lstStyle>
              <a:p>
                <a:pPr algn="just"/>
                <a:r>
                  <a:rPr kumimoji="0" lang="en-US" altLang="zh-CN" sz="2000" b="1">
                    <a:latin typeface="Times New Roman" charset="0"/>
                  </a:rPr>
                  <a:t>Surface features of L2</a:t>
                </a:r>
                <a:endParaRPr kumimoji="0" lang="en-US" altLang="zh-CN" sz="2000"/>
              </a:p>
            </p:txBody>
          </p:sp>
          <p:sp>
            <p:nvSpPr>
              <p:cNvPr id="45064" name="Text Box 16"/>
              <p:cNvSpPr txBox="1">
                <a:spLocks noChangeArrowheads="1"/>
              </p:cNvSpPr>
              <p:nvPr/>
            </p:nvSpPr>
            <p:spPr bwMode="auto">
              <a:xfrm>
                <a:off x="2625" y="-607"/>
                <a:ext cx="6887" cy="95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defRPr kumimoji="1" sz="2400">
                    <a:solidFill>
                      <a:schemeClr val="tx1"/>
                    </a:solidFill>
                    <a:latin typeface="Arial" charset="0"/>
                    <a:ea typeface="宋体" charset="0"/>
                  </a:defRPr>
                </a:lvl6pPr>
                <a:lvl7pPr marL="2971800" indent="-228600" fontAlgn="base">
                  <a:spcBef>
                    <a:spcPct val="0"/>
                  </a:spcBef>
                  <a:spcAft>
                    <a:spcPct val="0"/>
                  </a:spcAft>
                  <a:defRPr kumimoji="1" sz="2400">
                    <a:solidFill>
                      <a:schemeClr val="tx1"/>
                    </a:solidFill>
                    <a:latin typeface="Arial" charset="0"/>
                    <a:ea typeface="宋体" charset="0"/>
                  </a:defRPr>
                </a:lvl7pPr>
                <a:lvl8pPr marL="3429000" indent="-228600" fontAlgn="base">
                  <a:spcBef>
                    <a:spcPct val="0"/>
                  </a:spcBef>
                  <a:spcAft>
                    <a:spcPct val="0"/>
                  </a:spcAft>
                  <a:defRPr kumimoji="1" sz="2400">
                    <a:solidFill>
                      <a:schemeClr val="tx1"/>
                    </a:solidFill>
                    <a:latin typeface="Arial" charset="0"/>
                    <a:ea typeface="宋体" charset="0"/>
                  </a:defRPr>
                </a:lvl8pPr>
                <a:lvl9pPr marL="3886200" indent="-228600" fontAlgn="base">
                  <a:spcBef>
                    <a:spcPct val="0"/>
                  </a:spcBef>
                  <a:spcAft>
                    <a:spcPct val="0"/>
                  </a:spcAft>
                  <a:defRPr kumimoji="1" sz="2400">
                    <a:solidFill>
                      <a:schemeClr val="tx1"/>
                    </a:solidFill>
                    <a:latin typeface="Arial" charset="0"/>
                    <a:ea typeface="宋体" charset="0"/>
                  </a:defRPr>
                </a:lvl9pPr>
              </a:lstStyle>
              <a:p>
                <a:pPr algn="just"/>
                <a:r>
                  <a:rPr kumimoji="0" lang="en-US" altLang="zh-CN" sz="2800" dirty="0">
                    <a:latin typeface="Times New Roman" charset="0"/>
                  </a:rPr>
                  <a:t>The “Dual Iceberg” Representation of Bilingual proficiency (Cummins, 1996, p. 111)</a:t>
                </a:r>
                <a:endParaRPr kumimoji="0" lang="en-US" altLang="zh-CN" sz="2800" dirty="0"/>
              </a:p>
            </p:txBody>
          </p:sp>
        </p:grpSp>
        <p:sp>
          <p:nvSpPr>
            <p:cNvPr id="45060" name="Text Box 17"/>
            <p:cNvSpPr txBox="1">
              <a:spLocks noChangeArrowheads="1"/>
            </p:cNvSpPr>
            <p:nvPr/>
          </p:nvSpPr>
          <p:spPr bwMode="auto">
            <a:xfrm>
              <a:off x="3925" y="3723"/>
              <a:ext cx="4383" cy="64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defRPr kumimoji="1" sz="2400">
                  <a:solidFill>
                    <a:schemeClr val="tx1"/>
                  </a:solidFill>
                  <a:latin typeface="Arial" charset="0"/>
                  <a:ea typeface="宋体" charset="0"/>
                </a:defRPr>
              </a:lvl6pPr>
              <a:lvl7pPr marL="2971800" indent="-228600" fontAlgn="base">
                <a:spcBef>
                  <a:spcPct val="0"/>
                </a:spcBef>
                <a:spcAft>
                  <a:spcPct val="0"/>
                </a:spcAft>
                <a:defRPr kumimoji="1" sz="2400">
                  <a:solidFill>
                    <a:schemeClr val="tx1"/>
                  </a:solidFill>
                  <a:latin typeface="Arial" charset="0"/>
                  <a:ea typeface="宋体" charset="0"/>
                </a:defRPr>
              </a:lvl7pPr>
              <a:lvl8pPr marL="3429000" indent="-228600" fontAlgn="base">
                <a:spcBef>
                  <a:spcPct val="0"/>
                </a:spcBef>
                <a:spcAft>
                  <a:spcPct val="0"/>
                </a:spcAft>
                <a:defRPr kumimoji="1" sz="2400">
                  <a:solidFill>
                    <a:schemeClr val="tx1"/>
                  </a:solidFill>
                  <a:latin typeface="Arial" charset="0"/>
                  <a:ea typeface="宋体" charset="0"/>
                </a:defRPr>
              </a:lvl8pPr>
              <a:lvl9pPr marL="3886200" indent="-228600" fontAlgn="base">
                <a:spcBef>
                  <a:spcPct val="0"/>
                </a:spcBef>
                <a:spcAft>
                  <a:spcPct val="0"/>
                </a:spcAft>
                <a:defRPr kumimoji="1" sz="2400">
                  <a:solidFill>
                    <a:schemeClr val="tx1"/>
                  </a:solidFill>
                  <a:latin typeface="Arial" charset="0"/>
                  <a:ea typeface="宋体" charset="0"/>
                </a:defRPr>
              </a:lvl9pPr>
            </a:lstStyle>
            <a:p>
              <a:pPr algn="just"/>
              <a:r>
                <a:rPr kumimoji="0" lang="en-US" altLang="zh-CN" b="1">
                  <a:latin typeface="Times New Roman" charset="0"/>
                </a:rPr>
                <a:t>Common Underlying Proficiency</a:t>
              </a:r>
              <a:r>
                <a:rPr kumimoji="0" lang="en-US" altLang="zh-CN">
                  <a:latin typeface="Times New Roman" charset="0"/>
                </a:rPr>
                <a:t> </a:t>
              </a:r>
              <a:endParaRPr kumimoji="0" lang="en-US" altLang="zh-CN"/>
            </a:p>
          </p:txBody>
        </p:sp>
      </p:grpSp>
      <p:sp>
        <p:nvSpPr>
          <p:cNvPr id="45058" name="TextBox 1"/>
          <p:cNvSpPr txBox="1">
            <a:spLocks noChangeArrowheads="1"/>
          </p:cNvSpPr>
          <p:nvPr/>
        </p:nvSpPr>
        <p:spPr bwMode="auto">
          <a:xfrm>
            <a:off x="8839200" y="6096000"/>
            <a:ext cx="15440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defRPr kumimoji="1" sz="2400">
                <a:solidFill>
                  <a:schemeClr val="tx1"/>
                </a:solidFill>
                <a:latin typeface="Arial" charset="0"/>
                <a:ea typeface="宋体" charset="0"/>
              </a:defRPr>
            </a:lvl6pPr>
            <a:lvl7pPr marL="2971800" indent="-228600" fontAlgn="base">
              <a:spcBef>
                <a:spcPct val="0"/>
              </a:spcBef>
              <a:spcAft>
                <a:spcPct val="0"/>
              </a:spcAft>
              <a:defRPr kumimoji="1" sz="2400">
                <a:solidFill>
                  <a:schemeClr val="tx1"/>
                </a:solidFill>
                <a:latin typeface="Arial" charset="0"/>
                <a:ea typeface="宋体" charset="0"/>
              </a:defRPr>
            </a:lvl7pPr>
            <a:lvl8pPr marL="3429000" indent="-228600" fontAlgn="base">
              <a:spcBef>
                <a:spcPct val="0"/>
              </a:spcBef>
              <a:spcAft>
                <a:spcPct val="0"/>
              </a:spcAft>
              <a:defRPr kumimoji="1" sz="2400">
                <a:solidFill>
                  <a:schemeClr val="tx1"/>
                </a:solidFill>
                <a:latin typeface="Arial" charset="0"/>
                <a:ea typeface="宋体" charset="0"/>
              </a:defRPr>
            </a:lvl8pPr>
            <a:lvl9pPr marL="3886200" indent="-228600" fontAlgn="base">
              <a:spcBef>
                <a:spcPct val="0"/>
              </a:spcBef>
              <a:spcAft>
                <a:spcPct val="0"/>
              </a:spcAft>
              <a:defRPr kumimoji="1" sz="2400">
                <a:solidFill>
                  <a:schemeClr val="tx1"/>
                </a:solidFill>
                <a:latin typeface="Arial" charset="0"/>
                <a:ea typeface="宋体" charset="0"/>
              </a:defRPr>
            </a:lvl9pPr>
          </a:lstStyle>
          <a:p>
            <a:r>
              <a:rPr kumimoji="0" lang="zh-CN" altLang="en-US" sz="1800"/>
              <a:t>（讲义第</a:t>
            </a:r>
            <a:r>
              <a:rPr kumimoji="0" lang="en-US" altLang="zh-CN" sz="1800"/>
              <a:t>2</a:t>
            </a:r>
            <a:r>
              <a:rPr kumimoji="0" lang="zh-CN" altLang="en-US" sz="1800"/>
              <a:t>页</a:t>
            </a:r>
            <a:r>
              <a:rPr kumimoji="0" lang="en-US" altLang="zh-CN" sz="1800"/>
              <a:t>)</a:t>
            </a:r>
            <a:endParaRPr kumimoji="0" lang="zh-CN" altLang="en-US" sz="1800"/>
          </a:p>
        </p:txBody>
      </p:sp>
    </p:spTree>
    <p:extLst>
      <p:ext uri="{BB962C8B-B14F-4D97-AF65-F5344CB8AC3E}">
        <p14:creationId xmlns:p14="http://schemas.microsoft.com/office/powerpoint/2010/main" xmlns="" val="311831642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72761" y="0"/>
            <a:ext cx="10515163" cy="1325563"/>
          </a:xfrm>
        </p:spPr>
        <p:txBody>
          <a:bodyPr>
            <a:normAutofit/>
          </a:bodyPr>
          <a:lstStyle/>
          <a:p>
            <a:pPr eaLnBrk="1" hangingPunct="1">
              <a:defRPr/>
            </a:pPr>
            <a:r>
              <a:rPr kumimoji="0" lang="en-US" altLang="zh-CN" sz="4400" dirty="0">
                <a:solidFill>
                  <a:srgbClr val="000000"/>
                </a:solidFill>
              </a:rPr>
              <a:t>L1/L2 writing and writing strategies</a:t>
            </a:r>
          </a:p>
        </p:txBody>
      </p:sp>
      <p:sp>
        <p:nvSpPr>
          <p:cNvPr id="63491" name="Rectangle 3"/>
          <p:cNvSpPr>
            <a:spLocks noGrp="1" noChangeArrowheads="1"/>
          </p:cNvSpPr>
          <p:nvPr>
            <p:ph type="body" idx="1"/>
          </p:nvPr>
        </p:nvSpPr>
        <p:spPr>
          <a:xfrm>
            <a:off x="334434" y="1268414"/>
            <a:ext cx="11523133" cy="5184775"/>
          </a:xfrm>
        </p:spPr>
        <p:txBody>
          <a:bodyPr>
            <a:normAutofit/>
          </a:bodyPr>
          <a:lstStyle/>
          <a:p>
            <a:pPr eaLnBrk="1" hangingPunct="1">
              <a:defRPr/>
            </a:pPr>
            <a:r>
              <a:rPr kumimoji="0" lang="en-US" altLang="zh-CN" sz="4000" dirty="0">
                <a:solidFill>
                  <a:srgbClr val="000000"/>
                </a:solidFill>
                <a:latin typeface="Arial" charset="0"/>
                <a:ea typeface="宋体" charset="0"/>
              </a:rPr>
              <a:t>L1 writing ability provides the foundation for L2 writing.</a:t>
            </a:r>
          </a:p>
          <a:p>
            <a:pPr eaLnBrk="1" hangingPunct="1">
              <a:defRPr/>
            </a:pPr>
            <a:endParaRPr kumimoji="0" lang="en-US" altLang="zh-CN" sz="4000" dirty="0">
              <a:solidFill>
                <a:srgbClr val="000000"/>
              </a:solidFill>
              <a:latin typeface="Arial" charset="0"/>
              <a:ea typeface="宋体" charset="0"/>
            </a:endParaRPr>
          </a:p>
          <a:p>
            <a:pPr eaLnBrk="1" hangingPunct="1">
              <a:defRPr/>
            </a:pPr>
            <a:r>
              <a:rPr kumimoji="0" lang="en-US" altLang="zh-CN" sz="4000" dirty="0">
                <a:solidFill>
                  <a:srgbClr val="000000"/>
                </a:solidFill>
                <a:latin typeface="Arial" charset="0"/>
                <a:ea typeface="宋体" charset="0"/>
              </a:rPr>
              <a:t>Writing strategies could be transferred from L1 to L2.</a:t>
            </a:r>
          </a:p>
          <a:p>
            <a:pPr lvl="1" eaLnBrk="1" hangingPunct="1">
              <a:defRPr/>
            </a:pPr>
            <a:r>
              <a:rPr kumimoji="0" lang="en-US" altLang="zh-CN" sz="4000" dirty="0">
                <a:solidFill>
                  <a:srgbClr val="000000"/>
                </a:solidFill>
                <a:latin typeface="Arial" charset="0"/>
                <a:ea typeface="宋体" charset="0"/>
              </a:rPr>
              <a:t>Planning</a:t>
            </a:r>
          </a:p>
          <a:p>
            <a:pPr lvl="1" eaLnBrk="1" hangingPunct="1">
              <a:defRPr/>
            </a:pPr>
            <a:r>
              <a:rPr kumimoji="0" lang="en-US" altLang="zh-CN" sz="4000" dirty="0">
                <a:solidFill>
                  <a:srgbClr val="000000"/>
                </a:solidFill>
                <a:latin typeface="Arial" charset="0"/>
                <a:ea typeface="宋体" charset="0"/>
              </a:rPr>
              <a:t>Reviewing</a:t>
            </a:r>
          </a:p>
          <a:p>
            <a:pPr lvl="1" eaLnBrk="1" hangingPunct="1">
              <a:defRPr/>
            </a:pPr>
            <a:r>
              <a:rPr kumimoji="0" lang="en-US" altLang="zh-CN" sz="4000" dirty="0">
                <a:solidFill>
                  <a:srgbClr val="000000"/>
                </a:solidFill>
                <a:latin typeface="Arial" charset="0"/>
                <a:ea typeface="宋体" charset="0"/>
              </a:rPr>
              <a:t>Revising</a:t>
            </a:r>
          </a:p>
        </p:txBody>
      </p:sp>
    </p:spTree>
    <p:extLst>
      <p:ext uri="{BB962C8B-B14F-4D97-AF65-F5344CB8AC3E}">
        <p14:creationId xmlns:p14="http://schemas.microsoft.com/office/powerpoint/2010/main" xmlns="" val="37857111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49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49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4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507102" y="144270"/>
            <a:ext cx="10515163" cy="1325563"/>
          </a:xfrm>
        </p:spPr>
        <p:txBody>
          <a:bodyPr/>
          <a:lstStyle/>
          <a:p>
            <a:pPr eaLnBrk="1" hangingPunct="1">
              <a:defRPr/>
            </a:pPr>
            <a:r>
              <a:rPr kumimoji="0" lang="en-US" altLang="zh-CN" dirty="0">
                <a:solidFill>
                  <a:srgbClr val="000000"/>
                </a:solidFill>
              </a:rPr>
              <a:t>References </a:t>
            </a:r>
          </a:p>
        </p:txBody>
      </p:sp>
      <p:sp>
        <p:nvSpPr>
          <p:cNvPr id="129027" name="Rectangle 3"/>
          <p:cNvSpPr>
            <a:spLocks noGrp="1" noChangeArrowheads="1"/>
          </p:cNvSpPr>
          <p:nvPr>
            <p:ph type="body" idx="1"/>
          </p:nvPr>
        </p:nvSpPr>
        <p:spPr>
          <a:xfrm>
            <a:off x="202471" y="1196976"/>
            <a:ext cx="11379929" cy="5256213"/>
          </a:xfrm>
        </p:spPr>
        <p:txBody>
          <a:bodyPr/>
          <a:lstStyle/>
          <a:p>
            <a:pPr eaLnBrk="1" hangingPunct="1">
              <a:lnSpc>
                <a:spcPct val="80000"/>
              </a:lnSpc>
              <a:defRPr/>
            </a:pPr>
            <a:r>
              <a:rPr kumimoji="0" lang="en-US" altLang="zh-CN" sz="2600" dirty="0">
                <a:solidFill>
                  <a:srgbClr val="000000"/>
                </a:solidFill>
                <a:latin typeface="Arial" charset="0"/>
                <a:ea typeface="宋体" charset="0"/>
              </a:rPr>
              <a:t>Cummins, J. (</a:t>
            </a:r>
            <a:r>
              <a:rPr kumimoji="0" lang="en-US" altLang="zh-CN" sz="2600" dirty="0" smtClean="0">
                <a:solidFill>
                  <a:srgbClr val="000000"/>
                </a:solidFill>
                <a:latin typeface="Arial" charset="0"/>
                <a:ea typeface="宋体" charset="0"/>
              </a:rPr>
              <a:t>1996</a:t>
            </a:r>
            <a:r>
              <a:rPr kumimoji="0" lang="zh-CN" altLang="en-US" sz="2600" dirty="0" smtClean="0">
                <a:solidFill>
                  <a:srgbClr val="000000"/>
                </a:solidFill>
                <a:latin typeface="Arial" charset="0"/>
                <a:ea typeface="宋体" charset="0"/>
              </a:rPr>
              <a:t>／</a:t>
            </a:r>
            <a:r>
              <a:rPr kumimoji="0" lang="en-US" altLang="zh-CN" sz="2600" dirty="0" smtClean="0">
                <a:solidFill>
                  <a:srgbClr val="000000"/>
                </a:solidFill>
                <a:latin typeface="Arial" charset="0"/>
                <a:ea typeface="宋体" charset="0"/>
              </a:rPr>
              <a:t>2001)</a:t>
            </a:r>
            <a:r>
              <a:rPr kumimoji="0" lang="en-US" altLang="zh-CN" sz="2600" dirty="0">
                <a:solidFill>
                  <a:srgbClr val="000000"/>
                </a:solidFill>
                <a:latin typeface="Arial" charset="0"/>
                <a:ea typeface="宋体" charset="0"/>
              </a:rPr>
              <a:t>. </a:t>
            </a:r>
            <a:r>
              <a:rPr kumimoji="0" lang="en-US" altLang="zh-CN" sz="2600" i="1" dirty="0">
                <a:solidFill>
                  <a:srgbClr val="000000"/>
                </a:solidFill>
                <a:latin typeface="Arial" charset="0"/>
                <a:ea typeface="宋体" charset="0"/>
              </a:rPr>
              <a:t>Negotiating identities: Education for empowerment in a diverse society</a:t>
            </a:r>
            <a:r>
              <a:rPr kumimoji="0" lang="en-US" altLang="zh-CN" sz="2600" dirty="0">
                <a:solidFill>
                  <a:srgbClr val="000000"/>
                </a:solidFill>
                <a:latin typeface="Arial" charset="0"/>
                <a:ea typeface="宋体" charset="0"/>
              </a:rPr>
              <a:t>. California association for bilingual education.</a:t>
            </a:r>
          </a:p>
          <a:p>
            <a:pPr eaLnBrk="1" hangingPunct="1">
              <a:lnSpc>
                <a:spcPct val="80000"/>
              </a:lnSpc>
              <a:defRPr/>
            </a:pPr>
            <a:r>
              <a:rPr kumimoji="0" lang="en-US" altLang="zh-CN" sz="2600" dirty="0">
                <a:solidFill>
                  <a:srgbClr val="000000"/>
                </a:solidFill>
                <a:latin typeface="Arial" charset="0"/>
                <a:ea typeface="宋体" charset="0"/>
              </a:rPr>
              <a:t>Ferris, D. &amp; </a:t>
            </a:r>
            <a:r>
              <a:rPr kumimoji="0" lang="en-US" altLang="zh-CN" sz="2600" dirty="0" err="1">
                <a:solidFill>
                  <a:srgbClr val="000000"/>
                </a:solidFill>
                <a:latin typeface="Arial" charset="0"/>
                <a:ea typeface="宋体" charset="0"/>
              </a:rPr>
              <a:t>Hedgcock</a:t>
            </a:r>
            <a:r>
              <a:rPr kumimoji="0" lang="en-US" altLang="zh-CN" sz="2600" dirty="0">
                <a:solidFill>
                  <a:srgbClr val="000000"/>
                </a:solidFill>
                <a:latin typeface="Arial" charset="0"/>
                <a:ea typeface="宋体" charset="0"/>
              </a:rPr>
              <a:t>, J. (2005). </a:t>
            </a:r>
            <a:r>
              <a:rPr kumimoji="0" lang="en-US" altLang="zh-CN" sz="2600" i="1" dirty="0">
                <a:solidFill>
                  <a:srgbClr val="000000"/>
                </a:solidFill>
                <a:latin typeface="Arial" charset="0"/>
                <a:ea typeface="宋体" charset="0"/>
              </a:rPr>
              <a:t>Teaching ESL composition: Purpose, process, and practice</a:t>
            </a:r>
            <a:r>
              <a:rPr kumimoji="0" lang="en-US" altLang="zh-CN" sz="2600" dirty="0">
                <a:solidFill>
                  <a:srgbClr val="000000"/>
                </a:solidFill>
                <a:latin typeface="Arial" charset="0"/>
                <a:ea typeface="宋体" charset="0"/>
              </a:rPr>
              <a:t>. Lawrence Erlbaum.</a:t>
            </a:r>
          </a:p>
          <a:p>
            <a:pPr eaLnBrk="1" hangingPunct="1">
              <a:lnSpc>
                <a:spcPct val="80000"/>
              </a:lnSpc>
              <a:defRPr/>
            </a:pPr>
            <a:r>
              <a:rPr kumimoji="0" lang="en-US" altLang="zh-CN" sz="2600" dirty="0">
                <a:solidFill>
                  <a:srgbClr val="000000"/>
                </a:solidFill>
                <a:latin typeface="Arial" charset="0"/>
                <a:ea typeface="宋体" charset="0"/>
              </a:rPr>
              <a:t>Harmer, J. (2008). </a:t>
            </a:r>
            <a:r>
              <a:rPr kumimoji="0" lang="en-US" altLang="zh-CN" sz="2600" i="1" dirty="0">
                <a:solidFill>
                  <a:srgbClr val="000000"/>
                </a:solidFill>
                <a:latin typeface="Arial" charset="0"/>
                <a:ea typeface="宋体" charset="0"/>
              </a:rPr>
              <a:t>How to teach writing</a:t>
            </a:r>
            <a:r>
              <a:rPr kumimoji="0" lang="en-US" altLang="zh-CN" sz="2600" dirty="0">
                <a:solidFill>
                  <a:srgbClr val="000000"/>
                </a:solidFill>
                <a:latin typeface="Arial" charset="0"/>
                <a:ea typeface="宋体" charset="0"/>
              </a:rPr>
              <a:t>. Pearson Longman.</a:t>
            </a:r>
          </a:p>
          <a:p>
            <a:pPr eaLnBrk="1" hangingPunct="1">
              <a:lnSpc>
                <a:spcPct val="80000"/>
              </a:lnSpc>
              <a:defRPr/>
            </a:pPr>
            <a:r>
              <a:rPr kumimoji="0" lang="en-US" altLang="zh-CN" sz="2600" dirty="0">
                <a:solidFill>
                  <a:srgbClr val="000000"/>
                </a:solidFill>
                <a:latin typeface="Arial" charset="0"/>
                <a:ea typeface="宋体" charset="0"/>
              </a:rPr>
              <a:t>Scott, V. M. (1996). </a:t>
            </a:r>
            <a:r>
              <a:rPr kumimoji="0" lang="en-US" altLang="zh-CN" sz="2600" i="1" dirty="0">
                <a:solidFill>
                  <a:srgbClr val="000000"/>
                </a:solidFill>
                <a:latin typeface="Arial" charset="0"/>
                <a:ea typeface="宋体" charset="0"/>
              </a:rPr>
              <a:t>Rethinking foreign language writing</a:t>
            </a:r>
            <a:r>
              <a:rPr kumimoji="0" lang="en-US" altLang="zh-CN" sz="2600" dirty="0">
                <a:solidFill>
                  <a:srgbClr val="000000"/>
                </a:solidFill>
                <a:latin typeface="Arial" charset="0"/>
                <a:ea typeface="宋体" charset="0"/>
              </a:rPr>
              <a:t>. Boston, MA: </a:t>
            </a:r>
            <a:r>
              <a:rPr kumimoji="0" lang="en-US" altLang="zh-CN" sz="2600" dirty="0" err="1">
                <a:solidFill>
                  <a:srgbClr val="000000"/>
                </a:solidFill>
                <a:latin typeface="Arial" charset="0"/>
                <a:ea typeface="宋体" charset="0"/>
              </a:rPr>
              <a:t>Heinle</a:t>
            </a:r>
            <a:r>
              <a:rPr kumimoji="0" lang="en-US" altLang="zh-CN" sz="2600" dirty="0">
                <a:solidFill>
                  <a:srgbClr val="000000"/>
                </a:solidFill>
                <a:latin typeface="Arial" charset="0"/>
                <a:ea typeface="宋体" charset="0"/>
              </a:rPr>
              <a:t> &amp; </a:t>
            </a:r>
            <a:r>
              <a:rPr kumimoji="0" lang="en-US" altLang="zh-CN" sz="2600" dirty="0" err="1">
                <a:solidFill>
                  <a:srgbClr val="000000"/>
                </a:solidFill>
                <a:latin typeface="Arial" charset="0"/>
                <a:ea typeface="宋体" charset="0"/>
              </a:rPr>
              <a:t>Heinle</a:t>
            </a:r>
            <a:r>
              <a:rPr kumimoji="0" lang="en-US" altLang="zh-CN" sz="2600" dirty="0">
                <a:solidFill>
                  <a:srgbClr val="000000"/>
                </a:solidFill>
                <a:latin typeface="Arial" charset="0"/>
                <a:ea typeface="宋体" charset="0"/>
              </a:rPr>
              <a:t>.</a:t>
            </a:r>
          </a:p>
          <a:p>
            <a:pPr eaLnBrk="1" hangingPunct="1">
              <a:lnSpc>
                <a:spcPct val="80000"/>
              </a:lnSpc>
              <a:defRPr/>
            </a:pPr>
            <a:r>
              <a:rPr kumimoji="0" lang="en-CA" altLang="zh-CN" sz="2600" dirty="0" err="1">
                <a:solidFill>
                  <a:srgbClr val="000000"/>
                </a:solidFill>
                <a:latin typeface="Arial" charset="0"/>
                <a:ea typeface="宋体" charset="0"/>
              </a:rPr>
              <a:t>Shrum</a:t>
            </a:r>
            <a:r>
              <a:rPr kumimoji="0" lang="en-CA" altLang="zh-CN" sz="2600" dirty="0">
                <a:solidFill>
                  <a:srgbClr val="000000"/>
                </a:solidFill>
                <a:latin typeface="Arial" charset="0"/>
                <a:ea typeface="宋体" charset="0"/>
              </a:rPr>
              <a:t>, J. L. &amp; </a:t>
            </a:r>
            <a:r>
              <a:rPr kumimoji="0" lang="en-CA" altLang="zh-CN" sz="2600" dirty="0" err="1">
                <a:solidFill>
                  <a:srgbClr val="000000"/>
                </a:solidFill>
                <a:latin typeface="Arial" charset="0"/>
                <a:ea typeface="宋体" charset="0"/>
              </a:rPr>
              <a:t>Glisan</a:t>
            </a:r>
            <a:r>
              <a:rPr kumimoji="0" lang="en-CA" altLang="zh-CN" sz="2600" dirty="0">
                <a:solidFill>
                  <a:srgbClr val="000000"/>
                </a:solidFill>
                <a:latin typeface="Arial" charset="0"/>
                <a:ea typeface="宋体" charset="0"/>
              </a:rPr>
              <a:t>, E. W. (2000).</a:t>
            </a:r>
            <a:r>
              <a:rPr kumimoji="0" lang="en-CA" altLang="zh-CN" sz="2600" i="1" dirty="0">
                <a:solidFill>
                  <a:srgbClr val="000000"/>
                </a:solidFill>
                <a:latin typeface="Arial" charset="0"/>
                <a:ea typeface="宋体" charset="0"/>
              </a:rPr>
              <a:t>Teacher’s handbook: Contextualized language instruction</a:t>
            </a:r>
            <a:r>
              <a:rPr kumimoji="0" lang="en-CA" altLang="zh-CN" sz="2600" dirty="0">
                <a:solidFill>
                  <a:srgbClr val="000000"/>
                </a:solidFill>
                <a:latin typeface="Arial" charset="0"/>
                <a:ea typeface="宋体" charset="0"/>
              </a:rPr>
              <a:t>. </a:t>
            </a:r>
            <a:r>
              <a:rPr kumimoji="0" lang="en-CA" altLang="zh-CN" sz="2600" dirty="0" err="1">
                <a:solidFill>
                  <a:srgbClr val="000000"/>
                </a:solidFill>
                <a:latin typeface="Arial" charset="0"/>
                <a:ea typeface="宋体" charset="0"/>
              </a:rPr>
              <a:t>Heinle</a:t>
            </a:r>
            <a:r>
              <a:rPr kumimoji="0" lang="en-CA" altLang="zh-CN" sz="2600" dirty="0">
                <a:solidFill>
                  <a:srgbClr val="000000"/>
                </a:solidFill>
                <a:latin typeface="Arial" charset="0"/>
                <a:ea typeface="宋体" charset="0"/>
              </a:rPr>
              <a:t> &amp; </a:t>
            </a:r>
            <a:r>
              <a:rPr kumimoji="0" lang="en-CA" altLang="zh-CN" sz="2600" dirty="0" err="1">
                <a:solidFill>
                  <a:srgbClr val="000000"/>
                </a:solidFill>
                <a:latin typeface="Arial" charset="0"/>
                <a:ea typeface="宋体" charset="0"/>
              </a:rPr>
              <a:t>Heinle</a:t>
            </a:r>
            <a:r>
              <a:rPr kumimoji="0" lang="en-CA" altLang="zh-CN" sz="2600" dirty="0">
                <a:solidFill>
                  <a:srgbClr val="000000"/>
                </a:solidFill>
                <a:latin typeface="Arial" charset="0"/>
                <a:ea typeface="宋体" charset="0"/>
              </a:rPr>
              <a:t>. </a:t>
            </a:r>
            <a:r>
              <a:rPr kumimoji="0" lang="zh-CN" altLang="en-CA" sz="2600" dirty="0">
                <a:solidFill>
                  <a:srgbClr val="000000"/>
                </a:solidFill>
                <a:latin typeface="Arial" charset="0"/>
                <a:ea typeface="宋体" charset="0"/>
              </a:rPr>
              <a:t>（教师手册：外语教学语境化）</a:t>
            </a:r>
            <a:endParaRPr kumimoji="0" lang="zh-CN" altLang="en-US" sz="2600" dirty="0">
              <a:solidFill>
                <a:srgbClr val="000000"/>
              </a:solidFill>
              <a:latin typeface="Arial" charset="0"/>
              <a:ea typeface="宋体" charset="0"/>
            </a:endParaRPr>
          </a:p>
          <a:p>
            <a:pPr eaLnBrk="1" hangingPunct="1">
              <a:lnSpc>
                <a:spcPct val="80000"/>
              </a:lnSpc>
              <a:defRPr/>
            </a:pPr>
            <a:r>
              <a:rPr kumimoji="0" lang="en-US" altLang="zh-CN" sz="2600" dirty="0">
                <a:solidFill>
                  <a:srgbClr val="000000"/>
                </a:solidFill>
                <a:latin typeface="Arial" charset="0"/>
                <a:ea typeface="宋体" charset="0"/>
              </a:rPr>
              <a:t>Williams, J. (2005). </a:t>
            </a:r>
            <a:r>
              <a:rPr kumimoji="0" lang="en-US" altLang="zh-CN" sz="2600" i="1" dirty="0">
                <a:solidFill>
                  <a:srgbClr val="000000"/>
                </a:solidFill>
                <a:latin typeface="Arial" charset="0"/>
                <a:ea typeface="宋体" charset="0"/>
              </a:rPr>
              <a:t>Teaching writing in second and foreign language classrooms</a:t>
            </a:r>
            <a:r>
              <a:rPr kumimoji="0" lang="en-US" altLang="zh-CN" sz="2600" dirty="0">
                <a:solidFill>
                  <a:srgbClr val="000000"/>
                </a:solidFill>
                <a:latin typeface="Arial" charset="0"/>
                <a:ea typeface="宋体" charset="0"/>
              </a:rPr>
              <a:t>. McGraw-Hill.</a:t>
            </a:r>
          </a:p>
          <a:p>
            <a:pPr eaLnBrk="1" hangingPunct="1">
              <a:lnSpc>
                <a:spcPct val="80000"/>
              </a:lnSpc>
              <a:defRPr/>
            </a:pPr>
            <a:endParaRPr kumimoji="0" lang="en-US" altLang="zh-CN" sz="2600" dirty="0">
              <a:latin typeface="Arial" charset="0"/>
              <a:ea typeface="宋体" charset="0"/>
            </a:endParaRPr>
          </a:p>
        </p:txBody>
      </p:sp>
    </p:spTree>
    <p:extLst>
      <p:ext uri="{BB962C8B-B14F-4D97-AF65-F5344CB8AC3E}">
        <p14:creationId xmlns:p14="http://schemas.microsoft.com/office/powerpoint/2010/main" xmlns="" val="53211213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7d195523061f1c0" descr="e7d195523061f1c021b92b3d25e54ab5e788c0576048880950C3AFFA1066A7153250F1349197BA8C5246BA9D557EC0274B8DA272D2431748978789E76D2CD7D1F11E7447C1D163F5D9CA1CD35DC7B6F0026C6BB43698AE8A1A50A3B34DA472CDA8898A116D2621F720577CEB1EC5AE786B3A577EC3E762EF9351D5FE95BB5FD00056FCA016A5904C" hidden="1"/>
          <p:cNvSpPr txBox="1"/>
          <p:nvPr/>
        </p:nvSpPr>
        <p:spPr>
          <a:xfrm>
            <a:off x="-355600" y="1803400"/>
            <a:ext cx="262251" cy="1016000"/>
          </a:xfrm>
          <a:prstGeom prst="rect">
            <a:avLst/>
          </a:prstGeom>
          <a:noFill/>
        </p:spPr>
        <p:txBody>
          <a:bodyPr vert="wordArtVert" rtlCol="0">
            <a:spAutoFit/>
          </a:bodyPr>
          <a:lstStyle/>
          <a:p>
            <a:r>
              <a:rPr lang="en-US" altLang="zh-CN" sz="100" smtClean="0"/>
              <a:t>e7d195523061f1c021b92b3d25e54ab5e788c0576048880950C3AFFA1066A7153250F1349197BA8C5246BA9D557EC0274B8DA272D2431748978789E76D2CD7D1F11E7447C1D163F5D9CA1CD35DC7B6F0026C6BB43698AE8A1A50A3B34DA472CDA8898A116D2621F720577CEB1EC5AE786B3A577EC3E762EF9351D5FE95BB5FD00056FCA016A5904C</a:t>
            </a:r>
            <a:endParaRPr lang="zh-CN" altLang="en-US" sz="100"/>
          </a:p>
        </p:txBody>
      </p:sp>
      <p:sp>
        <p:nvSpPr>
          <p:cNvPr id="5" name="文本框 4" descr="e7d195523061f1c021b92b3d25e54ab5e788c0576048880950C3AFFA1066A7153250F1349197BA8C5246BA9D557EC0274B8DA272D2431748978789E76D2CD7D1F11E7447C1D163F5D9CA1CD35DC7B6F0026C6BB43698AE8A1A50A3B34DA472CDA8898A116D2621F720577CEB1EC5AE786B3A577EC3E762EF9351D5FE95BB5FD00056FCA016A5904C"/>
          <p:cNvSpPr txBox="1"/>
          <p:nvPr/>
        </p:nvSpPr>
        <p:spPr>
          <a:xfrm>
            <a:off x="3879689" y="2729165"/>
            <a:ext cx="4432624" cy="1107996"/>
          </a:xfrm>
          <a:prstGeom prst="rect">
            <a:avLst/>
          </a:prstGeom>
          <a:noFill/>
        </p:spPr>
        <p:txBody>
          <a:bodyPr wrap="none" rtlCol="0">
            <a:spAutoFit/>
          </a:bodyPr>
          <a:lstStyle/>
          <a:p>
            <a:pPr algn="ctr"/>
            <a:r>
              <a:rPr lang="zh-CN" altLang="en-US" sz="6600" b="1" dirty="0" smtClean="0">
                <a:solidFill>
                  <a:schemeClr val="tx2"/>
                </a:solidFill>
                <a:latin typeface="Agency FB" panose="020B0503020202020204" pitchFamily="34" charset="0"/>
              </a:rPr>
              <a:t>谢谢大家！</a:t>
            </a:r>
            <a:endParaRPr lang="zh-CN" altLang="en-US" sz="6600" b="1" dirty="0">
              <a:solidFill>
                <a:schemeClr val="tx2"/>
              </a:solidFill>
              <a:latin typeface="Agency FB" panose="020B0503020202020204" pitchFamily="34" charset="0"/>
            </a:endParaRPr>
          </a:p>
        </p:txBody>
      </p:sp>
      <p:sp>
        <p:nvSpPr>
          <p:cNvPr id="8" name="文本框 7" descr="e7d195523061f1c021b92b3d25e54ab5e788c0576048880950C3AFFA1066A7153250F1349197BA8C5246BA9D557EC0274B8DA272D2431748978789E76D2CD7D1F11E7447C1D163F5D9CA1CD35DC7B6F0026C6BB43698AE8A1A50A3B34DA472CDA8898A116D2621F720577CEB1EC5AE786B3A577EC3E762EF9351D5FE95BB5FD00056FCA016A5904C"/>
          <p:cNvSpPr txBox="1"/>
          <p:nvPr/>
        </p:nvSpPr>
        <p:spPr>
          <a:xfrm>
            <a:off x="2798618" y="3976597"/>
            <a:ext cx="6303818" cy="1200329"/>
          </a:xfrm>
          <a:prstGeom prst="rect">
            <a:avLst/>
          </a:prstGeom>
          <a:noFill/>
        </p:spPr>
        <p:txBody>
          <a:bodyPr wrap="square" rtlCol="0">
            <a:spAutoFit/>
          </a:bodyPr>
          <a:lstStyle/>
          <a:p>
            <a:pPr algn="ctr"/>
            <a:r>
              <a:rPr lang="en-US" altLang="zh-CN" sz="3600" dirty="0" smtClean="0">
                <a:solidFill>
                  <a:schemeClr val="accent3"/>
                </a:solidFill>
                <a:hlinkClick r:id="rId5"/>
              </a:rPr>
              <a:t>zhanglian@bfsu.edu.cn</a:t>
            </a:r>
            <a:endParaRPr lang="en-US" altLang="zh-CN" sz="3600" dirty="0" smtClean="0">
              <a:solidFill>
                <a:schemeClr val="accent3"/>
              </a:solidFill>
            </a:endParaRPr>
          </a:p>
          <a:p>
            <a:pPr algn="ctr"/>
            <a:r>
              <a:rPr lang="en-US" altLang="zh-CN" sz="3600" dirty="0" smtClean="0">
                <a:solidFill>
                  <a:schemeClr val="accent3"/>
                </a:solidFill>
              </a:rPr>
              <a:t>yangluxin@bfsu.edu.cn</a:t>
            </a:r>
            <a:endParaRPr lang="zh-CN" altLang="en-US" sz="3600" dirty="0">
              <a:solidFill>
                <a:schemeClr val="accent3"/>
              </a:solidFill>
            </a:endParaRPr>
          </a:p>
        </p:txBody>
      </p:sp>
      <p:grpSp>
        <p:nvGrpSpPr>
          <p:cNvPr id="3" name="组合 21"/>
          <p:cNvGrpSpPr/>
          <p:nvPr/>
        </p:nvGrpSpPr>
        <p:grpSpPr>
          <a:xfrm>
            <a:off x="0" y="-1664915"/>
            <a:ext cx="12192000" cy="1320800"/>
            <a:chOff x="0" y="7507131"/>
            <a:chExt cx="12192000" cy="1320800"/>
          </a:xfrm>
        </p:grpSpPr>
        <p:sp>
          <p:nvSpPr>
            <p:cNvPr id="23" name="矩形 22"/>
            <p:cNvSpPr/>
            <p:nvPr>
              <p:custDataLst>
                <p:tags r:id="rId3"/>
              </p:custDataLst>
            </p:nvPr>
          </p:nvSpPr>
          <p:spPr>
            <a:xfrm>
              <a:off x="0" y="7507131"/>
              <a:ext cx="12192000" cy="1320800"/>
            </a:xfrm>
            <a:prstGeom prst="rect">
              <a:avLst/>
            </a:prstGeom>
            <a:solidFill>
              <a:srgbClr val="2F3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rgbClr val="00F37D"/>
                </a:solidFill>
                <a:latin typeface="微软雅黑" panose="020B0503020204020204" pitchFamily="34" charset="-122"/>
                <a:ea typeface="微软雅黑" panose="020B0503020204020204" pitchFamily="34" charset="-122"/>
              </a:endParaRPr>
            </a:p>
          </p:txBody>
        </p:sp>
        <p:sp>
          <p:nvSpPr>
            <p:cNvPr id="24" name="矩形 23"/>
            <p:cNvSpPr/>
            <p:nvPr/>
          </p:nvSpPr>
          <p:spPr>
            <a:xfrm>
              <a:off x="541421" y="7679249"/>
              <a:ext cx="6096000" cy="923330"/>
            </a:xfrm>
            <a:prstGeom prst="rect">
              <a:avLst/>
            </a:prstGeom>
          </p:spPr>
          <p:txBody>
            <a:bodyPr>
              <a:spAutoFit/>
            </a:bodyPr>
            <a:lstStyle/>
            <a:p>
              <a:r>
                <a:rPr lang="zh-CN" altLang="en-US" dirty="0">
                  <a:solidFill>
                    <a:schemeClr val="bg1"/>
                  </a:solidFill>
                  <a:latin typeface="微软雅黑" panose="020B0503020204020204" pitchFamily="34" charset="-122"/>
                  <a:ea typeface="微软雅黑" panose="020B0503020204020204" pitchFamily="34" charset="-122"/>
                </a:rPr>
                <a:t>读书派</a:t>
              </a:r>
              <a:r>
                <a:rPr lang="en-US" altLang="zh-CN" dirty="0">
                  <a:solidFill>
                    <a:schemeClr val="bg1"/>
                  </a:solidFill>
                  <a:latin typeface="微软雅黑" panose="020B0503020204020204" pitchFamily="34" charset="-122"/>
                  <a:ea typeface="微软雅黑" panose="020B0503020204020204" pitchFamily="34" charset="-122"/>
                </a:rPr>
                <a:t>booklist</a:t>
              </a:r>
              <a:r>
                <a:rPr lang="zh-CN" altLang="en-US" dirty="0">
                  <a:solidFill>
                    <a:schemeClr val="bg1"/>
                  </a:solidFill>
                  <a:latin typeface="微软雅黑" panose="020B0503020204020204" pitchFamily="34" charset="-122"/>
                  <a:ea typeface="微软雅黑" panose="020B0503020204020204" pitchFamily="34" charset="-122"/>
                </a:rPr>
                <a:t>免费出品</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禁止任何二次</a:t>
              </a:r>
              <a:r>
                <a:rPr lang="zh-CN" altLang="en-US" dirty="0" smtClean="0">
                  <a:solidFill>
                    <a:schemeClr val="bg1"/>
                  </a:solidFill>
                  <a:latin typeface="微软雅黑" panose="020B0503020204020204" pitchFamily="34" charset="-122"/>
                  <a:ea typeface="微软雅黑" panose="020B0503020204020204" pitchFamily="34" charset="-122"/>
                </a:rPr>
                <a:t>分享、售卖</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本人法律专业，请勿</a:t>
              </a:r>
              <a:r>
                <a:rPr lang="zh-CN" altLang="en-US" dirty="0" smtClean="0">
                  <a:solidFill>
                    <a:schemeClr val="bg1"/>
                  </a:solidFill>
                  <a:latin typeface="微软雅黑" panose="020B0503020204020204" pitchFamily="34" charset="-122"/>
                  <a:ea typeface="微软雅黑" panose="020B0503020204020204" pitchFamily="34" charset="-122"/>
                </a:rPr>
                <a:t>以身试法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228600" y="7688179"/>
              <a:ext cx="84221" cy="950495"/>
            </a:xfrm>
            <a:prstGeom prst="rect">
              <a:avLst/>
            </a:prstGeom>
            <a:solidFill>
              <a:srgbClr val="00F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5454567" y="7679249"/>
              <a:ext cx="6096000" cy="923330"/>
            </a:xfrm>
            <a:prstGeom prst="rect">
              <a:avLst/>
            </a:prstGeom>
          </p:spPr>
          <p:txBody>
            <a:bodyPr>
              <a:spAutoFit/>
            </a:bodyPr>
            <a:lstStyle/>
            <a:p>
              <a:pPr algn="r"/>
              <a:r>
                <a:rPr lang="zh-CN" altLang="en-US" dirty="0">
                  <a:solidFill>
                    <a:schemeClr val="bg1"/>
                  </a:solidFill>
                  <a:latin typeface="微软雅黑" panose="020B0503020204020204" pitchFamily="34" charset="-122"/>
                  <a:ea typeface="微软雅黑" panose="020B0503020204020204" pitchFamily="34" charset="-122"/>
                </a:rPr>
                <a:t>读书派</a:t>
              </a:r>
              <a:r>
                <a:rPr lang="en-US" altLang="zh-CN" dirty="0">
                  <a:solidFill>
                    <a:schemeClr val="bg1"/>
                  </a:solidFill>
                  <a:latin typeface="微软雅黑" panose="020B0503020204020204" pitchFamily="34" charset="-122"/>
                  <a:ea typeface="微软雅黑" panose="020B0503020204020204" pitchFamily="34" charset="-122"/>
                </a:rPr>
                <a:t>booklist</a:t>
              </a:r>
              <a:r>
                <a:rPr lang="zh-CN" altLang="en-US" dirty="0">
                  <a:solidFill>
                    <a:schemeClr val="bg1"/>
                  </a:solidFill>
                  <a:latin typeface="微软雅黑" panose="020B0503020204020204" pitchFamily="34" charset="-122"/>
                  <a:ea typeface="微软雅黑" panose="020B0503020204020204" pitchFamily="34" charset="-122"/>
                </a:rPr>
                <a:t>免费出品</a:t>
              </a:r>
              <a:endParaRPr lang="en-US" altLang="zh-CN" dirty="0">
                <a:solidFill>
                  <a:schemeClr val="bg1"/>
                </a:solidFill>
                <a:latin typeface="微软雅黑" panose="020B0503020204020204" pitchFamily="34" charset="-122"/>
                <a:ea typeface="微软雅黑" panose="020B0503020204020204" pitchFamily="34" charset="-122"/>
              </a:endParaRPr>
            </a:p>
            <a:p>
              <a:pPr algn="r"/>
              <a:r>
                <a:rPr lang="zh-CN" altLang="en-US" dirty="0">
                  <a:solidFill>
                    <a:schemeClr val="bg1"/>
                  </a:solidFill>
                  <a:latin typeface="微软雅黑" panose="020B0503020204020204" pitchFamily="34" charset="-122"/>
                  <a:ea typeface="微软雅黑" panose="020B0503020204020204" pitchFamily="34" charset="-122"/>
                </a:rPr>
                <a:t>这</a:t>
              </a:r>
              <a:r>
                <a:rPr lang="zh-CN" altLang="en-US" dirty="0" smtClean="0">
                  <a:solidFill>
                    <a:schemeClr val="bg1"/>
                  </a:solidFill>
                  <a:latin typeface="微软雅黑" panose="020B0503020204020204" pitchFamily="34" charset="-122"/>
                  <a:ea typeface="微软雅黑" panose="020B0503020204020204" pitchFamily="34" charset="-122"/>
                </a:rPr>
                <a:t>部分内容不影响</a:t>
              </a:r>
              <a:r>
                <a:rPr lang="en-US" altLang="zh-CN" dirty="0" smtClean="0">
                  <a:solidFill>
                    <a:schemeClr val="bg1"/>
                  </a:solidFill>
                  <a:latin typeface="微软雅黑" panose="020B0503020204020204" pitchFamily="34" charset="-122"/>
                  <a:ea typeface="微软雅黑" panose="020B0503020204020204" pitchFamily="34" charset="-122"/>
                </a:rPr>
                <a:t>PPT</a:t>
              </a:r>
              <a:r>
                <a:rPr lang="zh-CN" altLang="en-US" dirty="0" smtClean="0">
                  <a:solidFill>
                    <a:schemeClr val="bg1"/>
                  </a:solidFill>
                  <a:latin typeface="微软雅黑" panose="020B0503020204020204" pitchFamily="34" charset="-122"/>
                  <a:ea typeface="微软雅黑" panose="020B0503020204020204" pitchFamily="34" charset="-122"/>
                </a:rPr>
                <a:t>播放</a:t>
              </a:r>
              <a:endParaRPr lang="en-US" altLang="zh-CN" dirty="0" smtClean="0">
                <a:solidFill>
                  <a:schemeClr val="bg1"/>
                </a:solidFill>
                <a:latin typeface="微软雅黑" panose="020B0503020204020204" pitchFamily="34" charset="-122"/>
                <a:ea typeface="微软雅黑" panose="020B0503020204020204" pitchFamily="34" charset="-122"/>
              </a:endParaRPr>
            </a:p>
            <a:p>
              <a:pPr algn="r"/>
              <a:r>
                <a:rPr lang="zh-CN" altLang="en-US" dirty="0" smtClean="0">
                  <a:solidFill>
                    <a:schemeClr val="bg1"/>
                  </a:solidFill>
                  <a:latin typeface="微软雅黑" panose="020B0503020204020204" pitchFamily="34" charset="-122"/>
                  <a:ea typeface="微软雅黑" panose="020B0503020204020204" pitchFamily="34" charset="-122"/>
                </a:rPr>
                <a:t>尊重原创，请勿以身试法，二次分享或倒卖</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11779167" y="7688179"/>
              <a:ext cx="84221" cy="950495"/>
            </a:xfrm>
            <a:prstGeom prst="rect">
              <a:avLst/>
            </a:prstGeom>
            <a:solidFill>
              <a:srgbClr val="00F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p>
          </p:txBody>
        </p:sp>
      </p:grpSp>
      <p:grpSp>
        <p:nvGrpSpPr>
          <p:cNvPr id="4" name="组合 11"/>
          <p:cNvGrpSpPr/>
          <p:nvPr/>
        </p:nvGrpSpPr>
        <p:grpSpPr>
          <a:xfrm>
            <a:off x="0" y="7507131"/>
            <a:ext cx="12192000" cy="1320800"/>
            <a:chOff x="0" y="7507131"/>
            <a:chExt cx="12192000" cy="1320800"/>
          </a:xfrm>
        </p:grpSpPr>
        <p:sp>
          <p:nvSpPr>
            <p:cNvPr id="19" name="矩形 18"/>
            <p:cNvSpPr/>
            <p:nvPr>
              <p:custDataLst>
                <p:tags r:id="rId2"/>
              </p:custDataLst>
            </p:nvPr>
          </p:nvSpPr>
          <p:spPr>
            <a:xfrm>
              <a:off x="0" y="7507131"/>
              <a:ext cx="12192000" cy="1320800"/>
            </a:xfrm>
            <a:prstGeom prst="rect">
              <a:avLst/>
            </a:prstGeom>
            <a:solidFill>
              <a:srgbClr val="2F3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rgbClr val="00F37D"/>
                </a:solidFill>
                <a:latin typeface="微软雅黑" panose="020B0503020204020204" pitchFamily="34" charset="-122"/>
                <a:ea typeface="微软雅黑" panose="020B0503020204020204" pitchFamily="34" charset="-122"/>
              </a:endParaRPr>
            </a:p>
          </p:txBody>
        </p:sp>
        <p:sp>
          <p:nvSpPr>
            <p:cNvPr id="20" name="矩形 19"/>
            <p:cNvSpPr/>
            <p:nvPr/>
          </p:nvSpPr>
          <p:spPr>
            <a:xfrm>
              <a:off x="541421" y="7679249"/>
              <a:ext cx="6096000" cy="923330"/>
            </a:xfrm>
            <a:prstGeom prst="rect">
              <a:avLst/>
            </a:prstGeom>
          </p:spPr>
          <p:txBody>
            <a:bodyPr>
              <a:spAutoFit/>
            </a:bodyPr>
            <a:lstStyle/>
            <a:p>
              <a:r>
                <a:rPr lang="zh-CN" altLang="en-US" dirty="0">
                  <a:solidFill>
                    <a:schemeClr val="bg1"/>
                  </a:solidFill>
                  <a:latin typeface="微软雅黑" panose="020B0503020204020204" pitchFamily="34" charset="-122"/>
                  <a:ea typeface="微软雅黑" panose="020B0503020204020204" pitchFamily="34" charset="-122"/>
                </a:rPr>
                <a:t>读书派</a:t>
              </a:r>
              <a:r>
                <a:rPr lang="en-US" altLang="zh-CN" dirty="0">
                  <a:solidFill>
                    <a:schemeClr val="bg1"/>
                  </a:solidFill>
                  <a:latin typeface="微软雅黑" panose="020B0503020204020204" pitchFamily="34" charset="-122"/>
                  <a:ea typeface="微软雅黑" panose="020B0503020204020204" pitchFamily="34" charset="-122"/>
                </a:rPr>
                <a:t>booklist</a:t>
              </a:r>
              <a:r>
                <a:rPr lang="zh-CN" altLang="en-US" dirty="0">
                  <a:solidFill>
                    <a:schemeClr val="bg1"/>
                  </a:solidFill>
                  <a:latin typeface="微软雅黑" panose="020B0503020204020204" pitchFamily="34" charset="-122"/>
                  <a:ea typeface="微软雅黑" panose="020B0503020204020204" pitchFamily="34" charset="-122"/>
                </a:rPr>
                <a:t>免费出品</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禁止任何二次</a:t>
              </a:r>
              <a:r>
                <a:rPr lang="zh-CN" altLang="en-US" dirty="0" smtClean="0">
                  <a:solidFill>
                    <a:schemeClr val="bg1"/>
                  </a:solidFill>
                  <a:latin typeface="微软雅黑" panose="020B0503020204020204" pitchFamily="34" charset="-122"/>
                  <a:ea typeface="微软雅黑" panose="020B0503020204020204" pitchFamily="34" charset="-122"/>
                </a:rPr>
                <a:t>分享、售卖</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本人法律专业，请勿</a:t>
              </a:r>
              <a:r>
                <a:rPr lang="zh-CN" altLang="en-US" dirty="0" smtClean="0">
                  <a:solidFill>
                    <a:schemeClr val="bg1"/>
                  </a:solidFill>
                  <a:latin typeface="微软雅黑" panose="020B0503020204020204" pitchFamily="34" charset="-122"/>
                  <a:ea typeface="微软雅黑" panose="020B0503020204020204" pitchFamily="34" charset="-122"/>
                </a:rPr>
                <a:t>以身试法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228600" y="7688179"/>
              <a:ext cx="84221" cy="950495"/>
            </a:xfrm>
            <a:prstGeom prst="rect">
              <a:avLst/>
            </a:prstGeom>
            <a:solidFill>
              <a:srgbClr val="00F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5454567" y="7679249"/>
              <a:ext cx="6096000" cy="923330"/>
            </a:xfrm>
            <a:prstGeom prst="rect">
              <a:avLst/>
            </a:prstGeom>
          </p:spPr>
          <p:txBody>
            <a:bodyPr>
              <a:spAutoFit/>
            </a:bodyPr>
            <a:lstStyle/>
            <a:p>
              <a:pPr algn="r"/>
              <a:r>
                <a:rPr lang="zh-CN" altLang="en-US" dirty="0">
                  <a:solidFill>
                    <a:schemeClr val="bg1"/>
                  </a:solidFill>
                  <a:latin typeface="微软雅黑" panose="020B0503020204020204" pitchFamily="34" charset="-122"/>
                  <a:ea typeface="微软雅黑" panose="020B0503020204020204" pitchFamily="34" charset="-122"/>
                </a:rPr>
                <a:t>读书派</a:t>
              </a:r>
              <a:r>
                <a:rPr lang="en-US" altLang="zh-CN" dirty="0">
                  <a:solidFill>
                    <a:schemeClr val="bg1"/>
                  </a:solidFill>
                  <a:latin typeface="微软雅黑" panose="020B0503020204020204" pitchFamily="34" charset="-122"/>
                  <a:ea typeface="微软雅黑" panose="020B0503020204020204" pitchFamily="34" charset="-122"/>
                </a:rPr>
                <a:t>booklist</a:t>
              </a:r>
              <a:r>
                <a:rPr lang="zh-CN" altLang="en-US" dirty="0">
                  <a:solidFill>
                    <a:schemeClr val="bg1"/>
                  </a:solidFill>
                  <a:latin typeface="微软雅黑" panose="020B0503020204020204" pitchFamily="34" charset="-122"/>
                  <a:ea typeface="微软雅黑" panose="020B0503020204020204" pitchFamily="34" charset="-122"/>
                </a:rPr>
                <a:t>免费出品</a:t>
              </a:r>
              <a:endParaRPr lang="en-US" altLang="zh-CN" dirty="0">
                <a:solidFill>
                  <a:schemeClr val="bg1"/>
                </a:solidFill>
                <a:latin typeface="微软雅黑" panose="020B0503020204020204" pitchFamily="34" charset="-122"/>
                <a:ea typeface="微软雅黑" panose="020B0503020204020204" pitchFamily="34" charset="-122"/>
              </a:endParaRPr>
            </a:p>
            <a:p>
              <a:pPr algn="r"/>
              <a:r>
                <a:rPr lang="zh-CN" altLang="en-US" dirty="0">
                  <a:solidFill>
                    <a:schemeClr val="bg1"/>
                  </a:solidFill>
                  <a:latin typeface="微软雅黑" panose="020B0503020204020204" pitchFamily="34" charset="-122"/>
                  <a:ea typeface="微软雅黑" panose="020B0503020204020204" pitchFamily="34" charset="-122"/>
                </a:rPr>
                <a:t>这</a:t>
              </a:r>
              <a:r>
                <a:rPr lang="zh-CN" altLang="en-US" dirty="0" smtClean="0">
                  <a:solidFill>
                    <a:schemeClr val="bg1"/>
                  </a:solidFill>
                  <a:latin typeface="微软雅黑" panose="020B0503020204020204" pitchFamily="34" charset="-122"/>
                  <a:ea typeface="微软雅黑" panose="020B0503020204020204" pitchFamily="34" charset="-122"/>
                </a:rPr>
                <a:t>部分内容不影响</a:t>
              </a:r>
              <a:r>
                <a:rPr lang="en-US" altLang="zh-CN" dirty="0" smtClean="0">
                  <a:solidFill>
                    <a:schemeClr val="bg1"/>
                  </a:solidFill>
                  <a:latin typeface="微软雅黑" panose="020B0503020204020204" pitchFamily="34" charset="-122"/>
                  <a:ea typeface="微软雅黑" panose="020B0503020204020204" pitchFamily="34" charset="-122"/>
                </a:rPr>
                <a:t>PPT</a:t>
              </a:r>
              <a:r>
                <a:rPr lang="zh-CN" altLang="en-US" dirty="0" smtClean="0">
                  <a:solidFill>
                    <a:schemeClr val="bg1"/>
                  </a:solidFill>
                  <a:latin typeface="微软雅黑" panose="020B0503020204020204" pitchFamily="34" charset="-122"/>
                  <a:ea typeface="微软雅黑" panose="020B0503020204020204" pitchFamily="34" charset="-122"/>
                </a:rPr>
                <a:t>播放</a:t>
              </a:r>
              <a:endParaRPr lang="en-US" altLang="zh-CN" dirty="0" smtClean="0">
                <a:solidFill>
                  <a:schemeClr val="bg1"/>
                </a:solidFill>
                <a:latin typeface="微软雅黑" panose="020B0503020204020204" pitchFamily="34" charset="-122"/>
                <a:ea typeface="微软雅黑" panose="020B0503020204020204" pitchFamily="34" charset="-122"/>
              </a:endParaRPr>
            </a:p>
            <a:p>
              <a:pPr algn="r"/>
              <a:r>
                <a:rPr lang="zh-CN" altLang="en-US" dirty="0" smtClean="0">
                  <a:solidFill>
                    <a:schemeClr val="bg1"/>
                  </a:solidFill>
                  <a:latin typeface="微软雅黑" panose="020B0503020204020204" pitchFamily="34" charset="-122"/>
                  <a:ea typeface="微软雅黑" panose="020B0503020204020204" pitchFamily="34" charset="-122"/>
                </a:rPr>
                <a:t>尊重原创，请勿以身试法，二次分享或倒卖</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11779167" y="7688179"/>
              <a:ext cx="84221" cy="950495"/>
            </a:xfrm>
            <a:prstGeom prst="rect">
              <a:avLst/>
            </a:prstGeom>
            <a:solidFill>
              <a:srgbClr val="00F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p>
          </p:txBody>
        </p:sp>
      </p:grpSp>
      <p:grpSp>
        <p:nvGrpSpPr>
          <p:cNvPr id="6" name="组合 12"/>
          <p:cNvGrpSpPr/>
          <p:nvPr/>
        </p:nvGrpSpPr>
        <p:grpSpPr>
          <a:xfrm>
            <a:off x="0" y="-1664915"/>
            <a:ext cx="12192000" cy="1320800"/>
            <a:chOff x="0" y="7507131"/>
            <a:chExt cx="12192000" cy="1320800"/>
          </a:xfrm>
        </p:grpSpPr>
        <p:sp>
          <p:nvSpPr>
            <p:cNvPr id="14" name="矩形 13"/>
            <p:cNvSpPr/>
            <p:nvPr>
              <p:custDataLst>
                <p:tags r:id="rId1"/>
              </p:custDataLst>
            </p:nvPr>
          </p:nvSpPr>
          <p:spPr>
            <a:xfrm>
              <a:off x="0" y="7507131"/>
              <a:ext cx="12192000" cy="1320800"/>
            </a:xfrm>
            <a:prstGeom prst="rect">
              <a:avLst/>
            </a:prstGeom>
            <a:solidFill>
              <a:srgbClr val="2F3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rgbClr val="00F37D"/>
                </a:solidFill>
                <a:latin typeface="微软雅黑" panose="020B0503020204020204" pitchFamily="34" charset="-122"/>
                <a:ea typeface="微软雅黑" panose="020B0503020204020204" pitchFamily="34" charset="-122"/>
              </a:endParaRPr>
            </a:p>
          </p:txBody>
        </p:sp>
        <p:sp>
          <p:nvSpPr>
            <p:cNvPr id="15" name="矩形 14"/>
            <p:cNvSpPr/>
            <p:nvPr/>
          </p:nvSpPr>
          <p:spPr>
            <a:xfrm>
              <a:off x="541421" y="7679249"/>
              <a:ext cx="6096000" cy="923330"/>
            </a:xfrm>
            <a:prstGeom prst="rect">
              <a:avLst/>
            </a:prstGeom>
          </p:spPr>
          <p:txBody>
            <a:bodyPr>
              <a:spAutoFit/>
            </a:bodyPr>
            <a:lstStyle/>
            <a:p>
              <a:r>
                <a:rPr lang="zh-CN" altLang="en-US" dirty="0">
                  <a:solidFill>
                    <a:schemeClr val="bg1"/>
                  </a:solidFill>
                  <a:latin typeface="微软雅黑" panose="020B0503020204020204" pitchFamily="34" charset="-122"/>
                  <a:ea typeface="微软雅黑" panose="020B0503020204020204" pitchFamily="34" charset="-122"/>
                </a:rPr>
                <a:t>读书派</a:t>
              </a:r>
              <a:r>
                <a:rPr lang="en-US" altLang="zh-CN" dirty="0">
                  <a:solidFill>
                    <a:schemeClr val="bg1"/>
                  </a:solidFill>
                  <a:latin typeface="微软雅黑" panose="020B0503020204020204" pitchFamily="34" charset="-122"/>
                  <a:ea typeface="微软雅黑" panose="020B0503020204020204" pitchFamily="34" charset="-122"/>
                </a:rPr>
                <a:t>booklist</a:t>
              </a:r>
              <a:r>
                <a:rPr lang="zh-CN" altLang="en-US" dirty="0">
                  <a:solidFill>
                    <a:schemeClr val="bg1"/>
                  </a:solidFill>
                  <a:latin typeface="微软雅黑" panose="020B0503020204020204" pitchFamily="34" charset="-122"/>
                  <a:ea typeface="微软雅黑" panose="020B0503020204020204" pitchFamily="34" charset="-122"/>
                </a:rPr>
                <a:t>免费出品</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禁止任何二次</a:t>
              </a:r>
              <a:r>
                <a:rPr lang="zh-CN" altLang="en-US" dirty="0" smtClean="0">
                  <a:solidFill>
                    <a:schemeClr val="bg1"/>
                  </a:solidFill>
                  <a:latin typeface="微软雅黑" panose="020B0503020204020204" pitchFamily="34" charset="-122"/>
                  <a:ea typeface="微软雅黑" panose="020B0503020204020204" pitchFamily="34" charset="-122"/>
                </a:rPr>
                <a:t>分享、售卖</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本人法律专业，请勿</a:t>
              </a:r>
              <a:r>
                <a:rPr lang="zh-CN" altLang="en-US" dirty="0" smtClean="0">
                  <a:solidFill>
                    <a:schemeClr val="bg1"/>
                  </a:solidFill>
                  <a:latin typeface="微软雅黑" panose="020B0503020204020204" pitchFamily="34" charset="-122"/>
                  <a:ea typeface="微软雅黑" panose="020B0503020204020204" pitchFamily="34" charset="-122"/>
                </a:rPr>
                <a:t>以身试法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228600" y="7688179"/>
              <a:ext cx="84221" cy="950495"/>
            </a:xfrm>
            <a:prstGeom prst="rect">
              <a:avLst/>
            </a:prstGeom>
            <a:solidFill>
              <a:srgbClr val="00F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454567" y="7679249"/>
              <a:ext cx="6096000" cy="923330"/>
            </a:xfrm>
            <a:prstGeom prst="rect">
              <a:avLst/>
            </a:prstGeom>
          </p:spPr>
          <p:txBody>
            <a:bodyPr>
              <a:spAutoFit/>
            </a:bodyPr>
            <a:lstStyle/>
            <a:p>
              <a:pPr algn="r"/>
              <a:r>
                <a:rPr lang="zh-CN" altLang="en-US" dirty="0">
                  <a:solidFill>
                    <a:schemeClr val="bg1"/>
                  </a:solidFill>
                  <a:latin typeface="微软雅黑" panose="020B0503020204020204" pitchFamily="34" charset="-122"/>
                  <a:ea typeface="微软雅黑" panose="020B0503020204020204" pitchFamily="34" charset="-122"/>
                </a:rPr>
                <a:t>读书派</a:t>
              </a:r>
              <a:r>
                <a:rPr lang="en-US" altLang="zh-CN" dirty="0">
                  <a:solidFill>
                    <a:schemeClr val="bg1"/>
                  </a:solidFill>
                  <a:latin typeface="微软雅黑" panose="020B0503020204020204" pitchFamily="34" charset="-122"/>
                  <a:ea typeface="微软雅黑" panose="020B0503020204020204" pitchFamily="34" charset="-122"/>
                </a:rPr>
                <a:t>booklist</a:t>
              </a:r>
              <a:r>
                <a:rPr lang="zh-CN" altLang="en-US" dirty="0">
                  <a:solidFill>
                    <a:schemeClr val="bg1"/>
                  </a:solidFill>
                  <a:latin typeface="微软雅黑" panose="020B0503020204020204" pitchFamily="34" charset="-122"/>
                  <a:ea typeface="微软雅黑" panose="020B0503020204020204" pitchFamily="34" charset="-122"/>
                </a:rPr>
                <a:t>免费出品</a:t>
              </a:r>
              <a:endParaRPr lang="en-US" altLang="zh-CN" dirty="0">
                <a:solidFill>
                  <a:schemeClr val="bg1"/>
                </a:solidFill>
                <a:latin typeface="微软雅黑" panose="020B0503020204020204" pitchFamily="34" charset="-122"/>
                <a:ea typeface="微软雅黑" panose="020B0503020204020204" pitchFamily="34" charset="-122"/>
              </a:endParaRPr>
            </a:p>
            <a:p>
              <a:pPr algn="r"/>
              <a:r>
                <a:rPr lang="zh-CN" altLang="en-US" dirty="0">
                  <a:solidFill>
                    <a:schemeClr val="bg1"/>
                  </a:solidFill>
                  <a:latin typeface="微软雅黑" panose="020B0503020204020204" pitchFamily="34" charset="-122"/>
                  <a:ea typeface="微软雅黑" panose="020B0503020204020204" pitchFamily="34" charset="-122"/>
                </a:rPr>
                <a:t>这</a:t>
              </a:r>
              <a:r>
                <a:rPr lang="zh-CN" altLang="en-US" dirty="0" smtClean="0">
                  <a:solidFill>
                    <a:schemeClr val="bg1"/>
                  </a:solidFill>
                  <a:latin typeface="微软雅黑" panose="020B0503020204020204" pitchFamily="34" charset="-122"/>
                  <a:ea typeface="微软雅黑" panose="020B0503020204020204" pitchFamily="34" charset="-122"/>
                </a:rPr>
                <a:t>部分内容不影响</a:t>
              </a:r>
              <a:r>
                <a:rPr lang="en-US" altLang="zh-CN" dirty="0" smtClean="0">
                  <a:solidFill>
                    <a:schemeClr val="bg1"/>
                  </a:solidFill>
                  <a:latin typeface="微软雅黑" panose="020B0503020204020204" pitchFamily="34" charset="-122"/>
                  <a:ea typeface="微软雅黑" panose="020B0503020204020204" pitchFamily="34" charset="-122"/>
                </a:rPr>
                <a:t>PPT</a:t>
              </a:r>
              <a:r>
                <a:rPr lang="zh-CN" altLang="en-US" dirty="0" smtClean="0">
                  <a:solidFill>
                    <a:schemeClr val="bg1"/>
                  </a:solidFill>
                  <a:latin typeface="微软雅黑" panose="020B0503020204020204" pitchFamily="34" charset="-122"/>
                  <a:ea typeface="微软雅黑" panose="020B0503020204020204" pitchFamily="34" charset="-122"/>
                </a:rPr>
                <a:t>播放</a:t>
              </a:r>
              <a:endParaRPr lang="en-US" altLang="zh-CN" dirty="0" smtClean="0">
                <a:solidFill>
                  <a:schemeClr val="bg1"/>
                </a:solidFill>
                <a:latin typeface="微软雅黑" panose="020B0503020204020204" pitchFamily="34" charset="-122"/>
                <a:ea typeface="微软雅黑" panose="020B0503020204020204" pitchFamily="34" charset="-122"/>
              </a:endParaRPr>
            </a:p>
            <a:p>
              <a:pPr algn="r"/>
              <a:r>
                <a:rPr lang="zh-CN" altLang="en-US" dirty="0" smtClean="0">
                  <a:solidFill>
                    <a:schemeClr val="bg1"/>
                  </a:solidFill>
                  <a:latin typeface="微软雅黑" panose="020B0503020204020204" pitchFamily="34" charset="-122"/>
                  <a:ea typeface="微软雅黑" panose="020B0503020204020204" pitchFamily="34" charset="-122"/>
                </a:rPr>
                <a:t>尊重原创，请勿以身试法，二次分享或倒卖</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11779167" y="7688179"/>
              <a:ext cx="84221" cy="950495"/>
            </a:xfrm>
            <a:prstGeom prst="rect">
              <a:avLst/>
            </a:prstGeom>
            <a:solidFill>
              <a:srgbClr val="00F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p>
          </p:txBody>
        </p:sp>
      </p:grpSp>
    </p:spTree>
    <p:extLst>
      <p:ext uri="{BB962C8B-B14F-4D97-AF65-F5344CB8AC3E}">
        <p14:creationId xmlns="" xmlns:p14="http://schemas.microsoft.com/office/powerpoint/2010/main" val="346957355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endParaRPr lang="zh-CN" altLang="en-US" smtClean="0"/>
          </a:p>
        </p:txBody>
      </p:sp>
      <p:sp>
        <p:nvSpPr>
          <p:cNvPr id="7171" name="内容占位符 2"/>
          <p:cNvSpPr>
            <a:spLocks noGrp="1"/>
          </p:cNvSpPr>
          <p:nvPr>
            <p:ph idx="1"/>
          </p:nvPr>
        </p:nvSpPr>
        <p:spPr>
          <a:xfrm>
            <a:off x="1" y="1136073"/>
            <a:ext cx="11952817" cy="4994852"/>
          </a:xfrm>
        </p:spPr>
        <p:txBody>
          <a:bodyPr>
            <a:noAutofit/>
          </a:bodyPr>
          <a:lstStyle/>
          <a:p>
            <a:pPr>
              <a:defRPr/>
            </a:pPr>
            <a:r>
              <a:rPr lang="zh-CN" altLang="en-US" sz="2000" dirty="0" smtClean="0">
                <a:solidFill>
                  <a:schemeClr val="accent3"/>
                </a:solidFill>
                <a:latin typeface="+mn-ea"/>
              </a:rPr>
              <a:t>王初明等，</a:t>
            </a:r>
            <a:r>
              <a:rPr lang="en-US" altLang="zh-CN" sz="2000" dirty="0" smtClean="0">
                <a:solidFill>
                  <a:schemeClr val="accent3"/>
                </a:solidFill>
                <a:latin typeface="+mn-ea"/>
              </a:rPr>
              <a:t>2000</a:t>
            </a:r>
            <a:r>
              <a:rPr lang="zh-CN" altLang="en-US" sz="2000" dirty="0" smtClean="0">
                <a:solidFill>
                  <a:schemeClr val="accent3"/>
                </a:solidFill>
                <a:latin typeface="+mn-ea"/>
              </a:rPr>
              <a:t>，以写促学</a:t>
            </a:r>
            <a:r>
              <a:rPr lang="en-US" altLang="zh-CN" sz="2000" dirty="0" smtClean="0">
                <a:solidFill>
                  <a:schemeClr val="accent3"/>
                </a:solidFill>
                <a:latin typeface="+mn-ea"/>
              </a:rPr>
              <a:t>——</a:t>
            </a:r>
            <a:r>
              <a:rPr lang="zh-CN" altLang="en-US" sz="2000" dirty="0" smtClean="0">
                <a:solidFill>
                  <a:schemeClr val="accent3"/>
                </a:solidFill>
                <a:latin typeface="+mn-ea"/>
              </a:rPr>
              <a:t>一项英语写作教学改革的试验（写长法），</a:t>
            </a:r>
            <a:r>
              <a:rPr lang="en-US" altLang="zh-CN" sz="2000" dirty="0" smtClean="0">
                <a:solidFill>
                  <a:schemeClr val="accent3"/>
                </a:solidFill>
                <a:latin typeface="+mn-ea"/>
              </a:rPr>
              <a:t>2005, 2006</a:t>
            </a:r>
            <a:r>
              <a:rPr lang="zh-CN" altLang="en-US" sz="2000" dirty="0" smtClean="0">
                <a:solidFill>
                  <a:schemeClr val="accent3"/>
                </a:solidFill>
                <a:latin typeface="+mn-ea"/>
              </a:rPr>
              <a:t>，</a:t>
            </a:r>
            <a:r>
              <a:rPr lang="en-US" altLang="zh-CN" sz="2000" dirty="0" smtClean="0">
                <a:solidFill>
                  <a:schemeClr val="accent3"/>
                </a:solidFill>
                <a:latin typeface="+mn-ea"/>
              </a:rPr>
              <a:t>2008</a:t>
            </a:r>
            <a:r>
              <a:rPr lang="zh-CN" altLang="en-US" sz="2000" dirty="0" smtClean="0">
                <a:solidFill>
                  <a:schemeClr val="accent3"/>
                </a:solidFill>
                <a:latin typeface="+mn-ea"/>
              </a:rPr>
              <a:t>，</a:t>
            </a:r>
            <a:r>
              <a:rPr lang="en-US" altLang="zh-CN" sz="2000" dirty="0" smtClean="0">
                <a:solidFill>
                  <a:schemeClr val="accent3"/>
                </a:solidFill>
                <a:latin typeface="+mn-ea"/>
              </a:rPr>
              <a:t>2009</a:t>
            </a:r>
            <a:r>
              <a:rPr lang="zh-CN" altLang="en-US" sz="2000" dirty="0" smtClean="0">
                <a:solidFill>
                  <a:schemeClr val="accent3"/>
                </a:solidFill>
                <a:latin typeface="+mn-ea"/>
              </a:rPr>
              <a:t>等；</a:t>
            </a:r>
            <a:endParaRPr lang="en-US" altLang="zh-CN" sz="2000" dirty="0" smtClean="0">
              <a:solidFill>
                <a:schemeClr val="accent3"/>
              </a:solidFill>
              <a:latin typeface="+mn-ea"/>
            </a:endParaRPr>
          </a:p>
          <a:p>
            <a:pPr>
              <a:defRPr/>
            </a:pPr>
            <a:r>
              <a:rPr lang="zh-CN" altLang="en-US" sz="2000" dirty="0" smtClean="0">
                <a:solidFill>
                  <a:schemeClr val="accent3"/>
                </a:solidFill>
                <a:latin typeface="+mn-ea"/>
              </a:rPr>
              <a:t>写长法”是以写的方式促进外语学习的方法。它针对学外语多年而不会运用的困境，以设计激发写作冲动的任务为教学重点，使学生在表达真情实感的过程中，冲破外语学习的极限，由此增强学习成就感，提高自信心，将外语知识加速打造成外语运用能力 （王初明 </a:t>
            </a:r>
            <a:r>
              <a:rPr lang="en-US" altLang="zh-CN" sz="2000" dirty="0" smtClean="0">
                <a:solidFill>
                  <a:schemeClr val="accent3"/>
                </a:solidFill>
                <a:latin typeface="+mn-ea"/>
              </a:rPr>
              <a:t>2009</a:t>
            </a:r>
            <a:r>
              <a:rPr lang="zh-CN" altLang="en-US" sz="2000" dirty="0" smtClean="0">
                <a:solidFill>
                  <a:schemeClr val="accent3"/>
                </a:solidFill>
                <a:latin typeface="+mn-ea"/>
              </a:rPr>
              <a:t>）</a:t>
            </a:r>
            <a:endParaRPr lang="en-US" altLang="zh-CN" sz="2000" dirty="0" smtClean="0">
              <a:solidFill>
                <a:schemeClr val="accent3"/>
              </a:solidFill>
              <a:latin typeface="+mn-ea"/>
            </a:endParaRPr>
          </a:p>
          <a:p>
            <a:pPr>
              <a:defRPr/>
            </a:pPr>
            <a:r>
              <a:rPr lang="zh-CN" altLang="en-US" sz="2000" dirty="0" smtClean="0">
                <a:solidFill>
                  <a:schemeClr val="accent3"/>
                </a:solidFill>
                <a:latin typeface="+mn-ea"/>
              </a:rPr>
              <a:t>蒋宇红，</a:t>
            </a:r>
            <a:r>
              <a:rPr lang="en-US" altLang="zh-CN" sz="2000" dirty="0" smtClean="0">
                <a:solidFill>
                  <a:schemeClr val="accent3"/>
                </a:solidFill>
                <a:latin typeface="+mn-ea"/>
              </a:rPr>
              <a:t>2005</a:t>
            </a:r>
            <a:r>
              <a:rPr lang="zh-CN" altLang="en-US" sz="2000" dirty="0" smtClean="0">
                <a:solidFill>
                  <a:schemeClr val="accent3"/>
                </a:solidFill>
                <a:latin typeface="+mn-ea"/>
              </a:rPr>
              <a:t>，在线同伴评价在写作能力发展中的作用</a:t>
            </a:r>
            <a:endParaRPr lang="en-US" altLang="zh-CN" sz="2000" dirty="0" smtClean="0">
              <a:solidFill>
                <a:schemeClr val="accent3"/>
              </a:solidFill>
              <a:latin typeface="+mn-ea"/>
            </a:endParaRPr>
          </a:p>
          <a:p>
            <a:pPr>
              <a:defRPr/>
            </a:pPr>
            <a:r>
              <a:rPr lang="zh-CN" altLang="en-US" sz="2000" dirty="0" smtClean="0">
                <a:solidFill>
                  <a:schemeClr val="accent3"/>
                </a:solidFill>
                <a:latin typeface="+mn-ea"/>
              </a:rPr>
              <a:t>王立非、孙晓坤，</a:t>
            </a:r>
            <a:r>
              <a:rPr lang="en-US" altLang="zh-CN" sz="2000" dirty="0" smtClean="0">
                <a:solidFill>
                  <a:schemeClr val="accent3"/>
                </a:solidFill>
                <a:latin typeface="+mn-ea"/>
              </a:rPr>
              <a:t>2005</a:t>
            </a:r>
            <a:r>
              <a:rPr lang="zh-CN" altLang="en-US" sz="2000" dirty="0" smtClean="0">
                <a:solidFill>
                  <a:schemeClr val="accent3"/>
                </a:solidFill>
                <a:latin typeface="+mn-ea"/>
              </a:rPr>
              <a:t>，汉语写作能力对英语写作质量的影响</a:t>
            </a:r>
            <a:r>
              <a:rPr lang="en-US" altLang="zh-CN" sz="2000" dirty="0" smtClean="0">
                <a:solidFill>
                  <a:schemeClr val="accent3"/>
                </a:solidFill>
                <a:latin typeface="+mn-ea"/>
              </a:rPr>
              <a:t>——</a:t>
            </a:r>
            <a:r>
              <a:rPr lang="zh-CN" altLang="en-US" sz="2000" dirty="0" smtClean="0">
                <a:solidFill>
                  <a:schemeClr val="accent3"/>
                </a:solidFill>
                <a:latin typeface="+mn-ea"/>
              </a:rPr>
              <a:t>一项基于中国学习者语料的实证研究</a:t>
            </a:r>
            <a:endParaRPr lang="en-US" altLang="zh-CN" sz="2000" dirty="0" smtClean="0">
              <a:solidFill>
                <a:schemeClr val="accent3"/>
              </a:solidFill>
              <a:latin typeface="+mn-ea"/>
            </a:endParaRPr>
          </a:p>
          <a:p>
            <a:pPr>
              <a:defRPr/>
            </a:pPr>
            <a:r>
              <a:rPr lang="zh-CN" altLang="zh-CN" sz="2000" dirty="0" smtClean="0">
                <a:solidFill>
                  <a:schemeClr val="accent3"/>
                </a:solidFill>
                <a:latin typeface="+mn-ea"/>
              </a:rPr>
              <a:t>纪小凌</a:t>
            </a:r>
            <a:r>
              <a:rPr lang="zh-CN" altLang="en-US" sz="2000" dirty="0" smtClean="0">
                <a:solidFill>
                  <a:schemeClr val="accent3"/>
                </a:solidFill>
                <a:latin typeface="+mn-ea"/>
              </a:rPr>
              <a:t>，</a:t>
            </a:r>
            <a:r>
              <a:rPr lang="en-US" altLang="zh-CN" sz="2000" dirty="0" smtClean="0">
                <a:solidFill>
                  <a:schemeClr val="accent3"/>
                </a:solidFill>
                <a:latin typeface="+mn-ea"/>
              </a:rPr>
              <a:t>2006</a:t>
            </a:r>
            <a:r>
              <a:rPr lang="zh-CN" altLang="en-US" sz="2000" dirty="0" smtClean="0">
                <a:solidFill>
                  <a:schemeClr val="accent3"/>
                </a:solidFill>
                <a:latin typeface="+mn-ea"/>
              </a:rPr>
              <a:t>，</a:t>
            </a:r>
            <a:r>
              <a:rPr lang="zh-CN" altLang="zh-CN" sz="2000" dirty="0" smtClean="0">
                <a:solidFill>
                  <a:schemeClr val="accent3"/>
                </a:solidFill>
                <a:latin typeface="+mn-ea"/>
              </a:rPr>
              <a:t>中国英语专业学生二语写作中的发展特征：一项探索性研究</a:t>
            </a:r>
            <a:endParaRPr lang="en-US" altLang="zh-CN" sz="2000" dirty="0" smtClean="0">
              <a:solidFill>
                <a:schemeClr val="accent3"/>
              </a:solidFill>
              <a:latin typeface="+mn-ea"/>
            </a:endParaRPr>
          </a:p>
          <a:p>
            <a:pPr>
              <a:defRPr/>
            </a:pPr>
            <a:r>
              <a:rPr lang="zh-CN" altLang="en-US" sz="2000" dirty="0" smtClean="0">
                <a:solidFill>
                  <a:schemeClr val="accent3"/>
                </a:solidFill>
                <a:latin typeface="+mn-ea"/>
              </a:rPr>
              <a:t>高  云、苗兴伟，</a:t>
            </a:r>
            <a:r>
              <a:rPr lang="en-US" altLang="zh-CN" sz="2000" dirty="0" smtClean="0">
                <a:solidFill>
                  <a:schemeClr val="accent3"/>
                </a:solidFill>
                <a:latin typeface="+mn-ea"/>
              </a:rPr>
              <a:t>2012</a:t>
            </a:r>
            <a:r>
              <a:rPr lang="zh-CN" altLang="en-US" sz="2000" dirty="0" smtClean="0">
                <a:solidFill>
                  <a:schemeClr val="accent3"/>
                </a:solidFill>
                <a:latin typeface="+mn-ea"/>
              </a:rPr>
              <a:t>，英语写作中的信息组织；</a:t>
            </a:r>
            <a:endParaRPr lang="en-US" altLang="zh-CN" sz="2000" dirty="0" smtClean="0">
              <a:solidFill>
                <a:schemeClr val="accent3"/>
              </a:solidFill>
              <a:latin typeface="+mn-ea"/>
            </a:endParaRPr>
          </a:p>
          <a:p>
            <a:pPr>
              <a:defRPr/>
            </a:pPr>
            <a:r>
              <a:rPr lang="zh-CN" altLang="en-US" sz="2000" dirty="0" smtClean="0">
                <a:solidFill>
                  <a:schemeClr val="accent3"/>
                </a:solidFill>
                <a:latin typeface="+mn-ea"/>
              </a:rPr>
              <a:t>杨鲁新，</a:t>
            </a:r>
            <a:r>
              <a:rPr lang="en-US" altLang="zh-CN" sz="2000" dirty="0" smtClean="0">
                <a:solidFill>
                  <a:schemeClr val="accent3"/>
                </a:solidFill>
                <a:latin typeface="+mn-ea"/>
              </a:rPr>
              <a:t>2010</a:t>
            </a:r>
            <a:r>
              <a:rPr lang="zh-CN" altLang="en-US" sz="2000" dirty="0" smtClean="0">
                <a:solidFill>
                  <a:schemeClr val="accent3"/>
                </a:solidFill>
                <a:latin typeface="+mn-ea"/>
              </a:rPr>
              <a:t>，高校英语写作教师的信念与实践</a:t>
            </a:r>
            <a:endParaRPr lang="en-US" altLang="zh-CN" sz="2000" dirty="0" smtClean="0">
              <a:solidFill>
                <a:schemeClr val="accent3"/>
              </a:solidFill>
              <a:latin typeface="+mn-ea"/>
            </a:endParaRPr>
          </a:p>
          <a:p>
            <a:pPr>
              <a:defRPr/>
            </a:pPr>
            <a:r>
              <a:rPr lang="zh-CN" altLang="zh-CN" sz="2000" dirty="0" smtClean="0">
                <a:solidFill>
                  <a:schemeClr val="accent3"/>
                </a:solidFill>
                <a:latin typeface="+mn-ea"/>
              </a:rPr>
              <a:t>鲍</a:t>
            </a:r>
            <a:r>
              <a:rPr lang="en-US" altLang="zh-CN" sz="2000" dirty="0" smtClean="0">
                <a:solidFill>
                  <a:schemeClr val="accent3"/>
                </a:solidFill>
                <a:latin typeface="+mn-ea"/>
              </a:rPr>
              <a:t>  </a:t>
            </a:r>
            <a:r>
              <a:rPr lang="zh-CN" altLang="zh-CN" sz="2000" dirty="0">
                <a:solidFill>
                  <a:schemeClr val="accent3"/>
                </a:solidFill>
                <a:latin typeface="+mn-ea"/>
              </a:rPr>
              <a:t>贵</a:t>
            </a:r>
            <a:r>
              <a:rPr lang="zh-CN" altLang="en-US" sz="2000" dirty="0">
                <a:solidFill>
                  <a:schemeClr val="accent3"/>
                </a:solidFill>
                <a:latin typeface="+mn-ea"/>
              </a:rPr>
              <a:t>，</a:t>
            </a:r>
            <a:r>
              <a:rPr lang="en-US" altLang="zh-CN" sz="2000" dirty="0">
                <a:solidFill>
                  <a:schemeClr val="accent3"/>
                </a:solidFill>
                <a:latin typeface="+mn-ea"/>
              </a:rPr>
              <a:t>2010</a:t>
            </a:r>
            <a:r>
              <a:rPr lang="zh-CN" altLang="zh-CN" sz="2000" dirty="0">
                <a:solidFill>
                  <a:schemeClr val="accent3"/>
                </a:solidFill>
                <a:latin typeface="+mn-ea"/>
              </a:rPr>
              <a:t>，英语学习者语言复杂性变化对比研究</a:t>
            </a:r>
            <a:endParaRPr lang="en-US" altLang="zh-CN" sz="2000" dirty="0">
              <a:solidFill>
                <a:schemeClr val="accent3"/>
              </a:solidFill>
              <a:latin typeface="+mn-ea"/>
            </a:endParaRPr>
          </a:p>
          <a:p>
            <a:pPr>
              <a:defRPr/>
            </a:pPr>
            <a:r>
              <a:rPr lang="zh-CN" altLang="zh-CN" sz="2000" dirty="0">
                <a:solidFill>
                  <a:schemeClr val="accent3"/>
                </a:solidFill>
                <a:latin typeface="+mn-ea"/>
              </a:rPr>
              <a:t>鲍</a:t>
            </a:r>
            <a:r>
              <a:rPr lang="en-US" altLang="zh-CN" sz="2000" dirty="0">
                <a:solidFill>
                  <a:schemeClr val="accent3"/>
                </a:solidFill>
                <a:latin typeface="+mn-ea"/>
              </a:rPr>
              <a:t>  </a:t>
            </a:r>
            <a:r>
              <a:rPr lang="zh-CN" altLang="zh-CN" sz="2000" dirty="0">
                <a:solidFill>
                  <a:schemeClr val="accent3"/>
                </a:solidFill>
                <a:latin typeface="+mn-ea"/>
              </a:rPr>
              <a:t>贵</a:t>
            </a:r>
            <a:r>
              <a:rPr lang="zh-CN" altLang="en-US" sz="2000" dirty="0">
                <a:solidFill>
                  <a:schemeClr val="accent3"/>
                </a:solidFill>
                <a:latin typeface="+mn-ea"/>
              </a:rPr>
              <a:t>，</a:t>
            </a:r>
            <a:r>
              <a:rPr lang="en-US" altLang="zh-CN" sz="2000" dirty="0">
                <a:solidFill>
                  <a:schemeClr val="accent3"/>
                </a:solidFill>
                <a:latin typeface="+mn-ea"/>
              </a:rPr>
              <a:t>2011</a:t>
            </a:r>
            <a:r>
              <a:rPr lang="zh-CN" altLang="zh-CN" sz="2000" dirty="0">
                <a:solidFill>
                  <a:schemeClr val="accent3"/>
                </a:solidFill>
                <a:latin typeface="+mn-ea"/>
              </a:rPr>
              <a:t>，不同课程水平英语学习者词汇复杂性研究</a:t>
            </a:r>
            <a:endParaRPr lang="en-US" altLang="zh-CN" sz="2000" dirty="0">
              <a:solidFill>
                <a:schemeClr val="accent3"/>
              </a:solidFill>
              <a:latin typeface="+mn-ea"/>
            </a:endParaRPr>
          </a:p>
          <a:p>
            <a:pPr>
              <a:defRPr/>
            </a:pPr>
            <a:r>
              <a:rPr lang="zh-CN" altLang="en-US" sz="2000" dirty="0">
                <a:solidFill>
                  <a:schemeClr val="accent3"/>
                </a:solidFill>
                <a:latin typeface="+mn-ea"/>
              </a:rPr>
              <a:t>李莉文，</a:t>
            </a:r>
            <a:r>
              <a:rPr lang="en-US" altLang="zh-CN" sz="2000" dirty="0">
                <a:solidFill>
                  <a:schemeClr val="accent3"/>
                </a:solidFill>
                <a:latin typeface="+mn-ea"/>
              </a:rPr>
              <a:t>2011</a:t>
            </a:r>
            <a:r>
              <a:rPr lang="zh-CN" altLang="en-US" sz="2000" dirty="0">
                <a:solidFill>
                  <a:schemeClr val="accent3"/>
                </a:solidFill>
                <a:latin typeface="+mn-ea"/>
              </a:rPr>
              <a:t>，英语写作中的读者意识与思辨能力培养</a:t>
            </a:r>
            <a:r>
              <a:rPr lang="en-US" altLang="zh-CN" sz="2000" dirty="0">
                <a:solidFill>
                  <a:schemeClr val="accent3"/>
                </a:solidFill>
                <a:latin typeface="+mn-ea"/>
              </a:rPr>
              <a:t>--</a:t>
            </a:r>
            <a:r>
              <a:rPr lang="zh-CN" altLang="en-US" sz="2000" dirty="0">
                <a:solidFill>
                  <a:schemeClr val="accent3"/>
                </a:solidFill>
                <a:latin typeface="+mn-ea"/>
              </a:rPr>
              <a:t>基于教学行动研究的探讨</a:t>
            </a:r>
            <a:endParaRPr lang="en-US" altLang="zh-CN" sz="2000" dirty="0">
              <a:solidFill>
                <a:schemeClr val="accent3"/>
              </a:solidFill>
              <a:latin typeface="+mn-ea"/>
            </a:endParaRPr>
          </a:p>
          <a:p>
            <a:pPr>
              <a:defRPr/>
            </a:pPr>
            <a:r>
              <a:rPr lang="zh-CN" altLang="en-US" sz="2000" dirty="0" smtClean="0">
                <a:solidFill>
                  <a:schemeClr val="accent3"/>
                </a:solidFill>
                <a:latin typeface="+mn-ea"/>
              </a:rPr>
              <a:t>刘  丹，</a:t>
            </a:r>
            <a:r>
              <a:rPr lang="en-US" altLang="zh-CN" sz="2000" dirty="0" smtClean="0">
                <a:solidFill>
                  <a:schemeClr val="accent3"/>
                </a:solidFill>
                <a:latin typeface="+mn-ea"/>
              </a:rPr>
              <a:t>2012</a:t>
            </a:r>
            <a:r>
              <a:rPr lang="zh-CN" altLang="en-US" sz="2000" dirty="0" smtClean="0">
                <a:solidFill>
                  <a:schemeClr val="accent3"/>
                </a:solidFill>
                <a:latin typeface="+mn-ea"/>
              </a:rPr>
              <a:t>，英汉主位结构对比与英语写作教学方法研究</a:t>
            </a:r>
            <a:endParaRPr lang="en-US" altLang="zh-CN" sz="2000" dirty="0" smtClean="0">
              <a:solidFill>
                <a:schemeClr val="accent3"/>
              </a:solidFill>
              <a:latin typeface="+mn-ea"/>
            </a:endParaRPr>
          </a:p>
          <a:p>
            <a:pPr>
              <a:defRPr/>
            </a:pPr>
            <a:r>
              <a:rPr lang="zh-CN" altLang="en-US" sz="2000" dirty="0" smtClean="0">
                <a:solidFill>
                  <a:schemeClr val="accent3"/>
                </a:solidFill>
                <a:latin typeface="+mn-ea"/>
              </a:rPr>
              <a:t>叶  洪，</a:t>
            </a:r>
            <a:r>
              <a:rPr lang="en-US" altLang="zh-CN" sz="2000" dirty="0" smtClean="0">
                <a:solidFill>
                  <a:schemeClr val="accent3"/>
                </a:solidFill>
                <a:latin typeface="+mn-ea"/>
              </a:rPr>
              <a:t>2012</a:t>
            </a:r>
            <a:r>
              <a:rPr lang="zh-CN" altLang="en-US" sz="2000" dirty="0" smtClean="0">
                <a:solidFill>
                  <a:schemeClr val="accent3"/>
                </a:solidFill>
                <a:latin typeface="+mn-ea"/>
              </a:rPr>
              <a:t>，批判教学法视野中的英语写作教学改革</a:t>
            </a:r>
            <a:r>
              <a:rPr lang="en-US" altLang="zh-CN" sz="2000" dirty="0" smtClean="0">
                <a:solidFill>
                  <a:schemeClr val="accent3"/>
                </a:solidFill>
                <a:latin typeface="+mn-ea"/>
              </a:rPr>
              <a:t>--</a:t>
            </a:r>
            <a:r>
              <a:rPr lang="zh-CN" altLang="en-US" sz="2000" dirty="0" smtClean="0">
                <a:solidFill>
                  <a:schemeClr val="accent3"/>
                </a:solidFill>
                <a:latin typeface="+mn-ea"/>
              </a:rPr>
              <a:t>以中南大学</a:t>
            </a:r>
            <a:r>
              <a:rPr lang="en-US" altLang="zh-CN" sz="2000" dirty="0" smtClean="0">
                <a:solidFill>
                  <a:schemeClr val="accent3"/>
                </a:solidFill>
                <a:latin typeface="+mn-ea"/>
              </a:rPr>
              <a:t>2010</a:t>
            </a:r>
            <a:r>
              <a:rPr lang="zh-CN" altLang="en-US" sz="2000" dirty="0" smtClean="0">
                <a:solidFill>
                  <a:schemeClr val="accent3"/>
                </a:solidFill>
                <a:latin typeface="+mn-ea"/>
              </a:rPr>
              <a:t>级英语专业写作教改为例</a:t>
            </a:r>
            <a:endParaRPr lang="en-US" altLang="zh-CN" sz="2000" dirty="0" smtClean="0">
              <a:solidFill>
                <a:schemeClr val="accent3"/>
              </a:solidFill>
              <a:latin typeface="+mn-ea"/>
            </a:endParaRPr>
          </a:p>
          <a:p>
            <a:pPr>
              <a:defRPr/>
            </a:pPr>
            <a:r>
              <a:rPr lang="en-US" altLang="zh-CN" sz="2000" b="1" dirty="0" smtClean="0">
                <a:solidFill>
                  <a:schemeClr val="accent3"/>
                </a:solidFill>
                <a:latin typeface="+mn-ea"/>
              </a:rPr>
              <a:t>……</a:t>
            </a:r>
            <a:endParaRPr lang="zh-CN" altLang="en-US" sz="2000" dirty="0" smtClean="0">
              <a:solidFill>
                <a:schemeClr val="accent3"/>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4"/>
          <p:cNvGrpSpPr/>
          <p:nvPr/>
        </p:nvGrpSpPr>
        <p:grpSpPr>
          <a:xfrm>
            <a:off x="0" y="-1664915"/>
            <a:ext cx="12192000" cy="10492846"/>
            <a:chOff x="0" y="-1664915"/>
            <a:chExt cx="12192000" cy="10492846"/>
          </a:xfrm>
        </p:grpSpPr>
        <p:grpSp>
          <p:nvGrpSpPr>
            <p:cNvPr id="4" name="组合 7"/>
            <p:cNvGrpSpPr/>
            <p:nvPr/>
          </p:nvGrpSpPr>
          <p:grpSpPr>
            <a:xfrm>
              <a:off x="0" y="7507131"/>
              <a:ext cx="12192000" cy="1320800"/>
              <a:chOff x="0" y="7507131"/>
              <a:chExt cx="12192000" cy="1320800"/>
            </a:xfrm>
          </p:grpSpPr>
          <p:sp>
            <p:nvSpPr>
              <p:cNvPr id="15" name="矩形 14"/>
              <p:cNvSpPr/>
              <p:nvPr>
                <p:custDataLst>
                  <p:tags r:id="rId2"/>
                </p:custDataLst>
              </p:nvPr>
            </p:nvSpPr>
            <p:spPr>
              <a:xfrm>
                <a:off x="0" y="7507131"/>
                <a:ext cx="12192000" cy="1320800"/>
              </a:xfrm>
              <a:prstGeom prst="rect">
                <a:avLst/>
              </a:prstGeom>
              <a:solidFill>
                <a:srgbClr val="2F3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rgbClr val="00F37D"/>
                  </a:solidFill>
                  <a:latin typeface="微软雅黑" panose="020B0503020204020204" pitchFamily="34" charset="-122"/>
                  <a:ea typeface="微软雅黑" panose="020B0503020204020204" pitchFamily="34" charset="-122"/>
                </a:endParaRPr>
              </a:p>
            </p:txBody>
          </p:sp>
          <p:sp>
            <p:nvSpPr>
              <p:cNvPr id="16" name="矩形 15"/>
              <p:cNvSpPr/>
              <p:nvPr/>
            </p:nvSpPr>
            <p:spPr>
              <a:xfrm>
                <a:off x="541421" y="7679249"/>
                <a:ext cx="6096000" cy="923330"/>
              </a:xfrm>
              <a:prstGeom prst="rect">
                <a:avLst/>
              </a:prstGeom>
            </p:spPr>
            <p:txBody>
              <a:bodyPr>
                <a:spAutoFit/>
              </a:bodyPr>
              <a:lstStyle/>
              <a:p>
                <a:r>
                  <a:rPr lang="zh-CN" altLang="en-US" dirty="0">
                    <a:solidFill>
                      <a:schemeClr val="bg1"/>
                    </a:solidFill>
                    <a:latin typeface="微软雅黑" panose="020B0503020204020204" pitchFamily="34" charset="-122"/>
                    <a:ea typeface="微软雅黑" panose="020B0503020204020204" pitchFamily="34" charset="-122"/>
                  </a:rPr>
                  <a:t>读书派</a:t>
                </a:r>
                <a:r>
                  <a:rPr lang="en-US" altLang="zh-CN" dirty="0">
                    <a:solidFill>
                      <a:schemeClr val="bg1"/>
                    </a:solidFill>
                    <a:latin typeface="微软雅黑" panose="020B0503020204020204" pitchFamily="34" charset="-122"/>
                    <a:ea typeface="微软雅黑" panose="020B0503020204020204" pitchFamily="34" charset="-122"/>
                  </a:rPr>
                  <a:t>booklist</a:t>
                </a:r>
                <a:r>
                  <a:rPr lang="zh-CN" altLang="en-US" dirty="0">
                    <a:solidFill>
                      <a:schemeClr val="bg1"/>
                    </a:solidFill>
                    <a:latin typeface="微软雅黑" panose="020B0503020204020204" pitchFamily="34" charset="-122"/>
                    <a:ea typeface="微软雅黑" panose="020B0503020204020204" pitchFamily="34" charset="-122"/>
                  </a:rPr>
                  <a:t>免费出品</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禁止任何二次</a:t>
                </a:r>
                <a:r>
                  <a:rPr lang="zh-CN" altLang="en-US" dirty="0" smtClean="0">
                    <a:solidFill>
                      <a:schemeClr val="bg1"/>
                    </a:solidFill>
                    <a:latin typeface="微软雅黑" panose="020B0503020204020204" pitchFamily="34" charset="-122"/>
                    <a:ea typeface="微软雅黑" panose="020B0503020204020204" pitchFamily="34" charset="-122"/>
                  </a:rPr>
                  <a:t>分享、售卖</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本人法律专业，请勿</a:t>
                </a:r>
                <a:r>
                  <a:rPr lang="zh-CN" altLang="en-US" dirty="0" smtClean="0">
                    <a:solidFill>
                      <a:schemeClr val="bg1"/>
                    </a:solidFill>
                    <a:latin typeface="微软雅黑" panose="020B0503020204020204" pitchFamily="34" charset="-122"/>
                    <a:ea typeface="微软雅黑" panose="020B0503020204020204" pitchFamily="34" charset="-122"/>
                  </a:rPr>
                  <a:t>以身试法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228600" y="7688179"/>
                <a:ext cx="84221" cy="950495"/>
              </a:xfrm>
              <a:prstGeom prst="rect">
                <a:avLst/>
              </a:prstGeom>
              <a:solidFill>
                <a:srgbClr val="00F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454567" y="7679249"/>
                <a:ext cx="6096000" cy="923330"/>
              </a:xfrm>
              <a:prstGeom prst="rect">
                <a:avLst/>
              </a:prstGeom>
            </p:spPr>
            <p:txBody>
              <a:bodyPr>
                <a:spAutoFit/>
              </a:bodyPr>
              <a:lstStyle/>
              <a:p>
                <a:pPr algn="r"/>
                <a:r>
                  <a:rPr lang="zh-CN" altLang="en-US" dirty="0">
                    <a:solidFill>
                      <a:schemeClr val="bg1"/>
                    </a:solidFill>
                    <a:latin typeface="微软雅黑" panose="020B0503020204020204" pitchFamily="34" charset="-122"/>
                    <a:ea typeface="微软雅黑" panose="020B0503020204020204" pitchFamily="34" charset="-122"/>
                  </a:rPr>
                  <a:t>读书派</a:t>
                </a:r>
                <a:r>
                  <a:rPr lang="en-US" altLang="zh-CN" dirty="0">
                    <a:solidFill>
                      <a:schemeClr val="bg1"/>
                    </a:solidFill>
                    <a:latin typeface="微软雅黑" panose="020B0503020204020204" pitchFamily="34" charset="-122"/>
                    <a:ea typeface="微软雅黑" panose="020B0503020204020204" pitchFamily="34" charset="-122"/>
                  </a:rPr>
                  <a:t>booklist</a:t>
                </a:r>
                <a:r>
                  <a:rPr lang="zh-CN" altLang="en-US" dirty="0">
                    <a:solidFill>
                      <a:schemeClr val="bg1"/>
                    </a:solidFill>
                    <a:latin typeface="微软雅黑" panose="020B0503020204020204" pitchFamily="34" charset="-122"/>
                    <a:ea typeface="微软雅黑" panose="020B0503020204020204" pitchFamily="34" charset="-122"/>
                  </a:rPr>
                  <a:t>免费出品</a:t>
                </a:r>
                <a:endParaRPr lang="en-US" altLang="zh-CN" dirty="0">
                  <a:solidFill>
                    <a:schemeClr val="bg1"/>
                  </a:solidFill>
                  <a:latin typeface="微软雅黑" panose="020B0503020204020204" pitchFamily="34" charset="-122"/>
                  <a:ea typeface="微软雅黑" panose="020B0503020204020204" pitchFamily="34" charset="-122"/>
                </a:endParaRPr>
              </a:p>
              <a:p>
                <a:pPr algn="r"/>
                <a:r>
                  <a:rPr lang="zh-CN" altLang="en-US" dirty="0">
                    <a:solidFill>
                      <a:schemeClr val="bg1"/>
                    </a:solidFill>
                    <a:latin typeface="微软雅黑" panose="020B0503020204020204" pitchFamily="34" charset="-122"/>
                    <a:ea typeface="微软雅黑" panose="020B0503020204020204" pitchFamily="34" charset="-122"/>
                  </a:rPr>
                  <a:t>这</a:t>
                </a:r>
                <a:r>
                  <a:rPr lang="zh-CN" altLang="en-US" dirty="0" smtClean="0">
                    <a:solidFill>
                      <a:schemeClr val="bg1"/>
                    </a:solidFill>
                    <a:latin typeface="微软雅黑" panose="020B0503020204020204" pitchFamily="34" charset="-122"/>
                    <a:ea typeface="微软雅黑" panose="020B0503020204020204" pitchFamily="34" charset="-122"/>
                  </a:rPr>
                  <a:t>部分内容不影响</a:t>
                </a:r>
                <a:r>
                  <a:rPr lang="en-US" altLang="zh-CN" dirty="0" smtClean="0">
                    <a:solidFill>
                      <a:schemeClr val="bg1"/>
                    </a:solidFill>
                    <a:latin typeface="微软雅黑" panose="020B0503020204020204" pitchFamily="34" charset="-122"/>
                    <a:ea typeface="微软雅黑" panose="020B0503020204020204" pitchFamily="34" charset="-122"/>
                  </a:rPr>
                  <a:t>PPT</a:t>
                </a:r>
                <a:r>
                  <a:rPr lang="zh-CN" altLang="en-US" dirty="0" smtClean="0">
                    <a:solidFill>
                      <a:schemeClr val="bg1"/>
                    </a:solidFill>
                    <a:latin typeface="微软雅黑" panose="020B0503020204020204" pitchFamily="34" charset="-122"/>
                    <a:ea typeface="微软雅黑" panose="020B0503020204020204" pitchFamily="34" charset="-122"/>
                  </a:rPr>
                  <a:t>播放</a:t>
                </a:r>
                <a:endParaRPr lang="en-US" altLang="zh-CN" dirty="0" smtClean="0">
                  <a:solidFill>
                    <a:schemeClr val="bg1"/>
                  </a:solidFill>
                  <a:latin typeface="微软雅黑" panose="020B0503020204020204" pitchFamily="34" charset="-122"/>
                  <a:ea typeface="微软雅黑" panose="020B0503020204020204" pitchFamily="34" charset="-122"/>
                </a:endParaRPr>
              </a:p>
              <a:p>
                <a:pPr algn="r"/>
                <a:r>
                  <a:rPr lang="zh-CN" altLang="en-US" dirty="0" smtClean="0">
                    <a:solidFill>
                      <a:schemeClr val="bg1"/>
                    </a:solidFill>
                    <a:latin typeface="微软雅黑" panose="020B0503020204020204" pitchFamily="34" charset="-122"/>
                    <a:ea typeface="微软雅黑" panose="020B0503020204020204" pitchFamily="34" charset="-122"/>
                  </a:rPr>
                  <a:t>尊重原创，请勿以身试法，二次分享或倒卖</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11779167" y="7688179"/>
                <a:ext cx="84221" cy="950495"/>
              </a:xfrm>
              <a:prstGeom prst="rect">
                <a:avLst/>
              </a:prstGeom>
              <a:solidFill>
                <a:srgbClr val="00F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p>
            </p:txBody>
          </p:sp>
        </p:grpSp>
        <p:grpSp>
          <p:nvGrpSpPr>
            <p:cNvPr id="5" name="组合 8"/>
            <p:cNvGrpSpPr/>
            <p:nvPr/>
          </p:nvGrpSpPr>
          <p:grpSpPr>
            <a:xfrm>
              <a:off x="0" y="-1664915"/>
              <a:ext cx="12192000" cy="1320800"/>
              <a:chOff x="0" y="7507131"/>
              <a:chExt cx="12192000" cy="1320800"/>
            </a:xfrm>
          </p:grpSpPr>
          <p:sp>
            <p:nvSpPr>
              <p:cNvPr id="10" name="矩形 9"/>
              <p:cNvSpPr/>
              <p:nvPr>
                <p:custDataLst>
                  <p:tags r:id="rId1"/>
                </p:custDataLst>
              </p:nvPr>
            </p:nvSpPr>
            <p:spPr>
              <a:xfrm>
                <a:off x="0" y="7507131"/>
                <a:ext cx="12192000" cy="1320800"/>
              </a:xfrm>
              <a:prstGeom prst="rect">
                <a:avLst/>
              </a:prstGeom>
              <a:solidFill>
                <a:srgbClr val="2F3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rgbClr val="00F37D"/>
                  </a:solidFill>
                  <a:latin typeface="微软雅黑" panose="020B0503020204020204" pitchFamily="34" charset="-122"/>
                  <a:ea typeface="微软雅黑" panose="020B0503020204020204" pitchFamily="34" charset="-122"/>
                </a:endParaRPr>
              </a:p>
            </p:txBody>
          </p:sp>
          <p:sp>
            <p:nvSpPr>
              <p:cNvPr id="11" name="矩形 10"/>
              <p:cNvSpPr/>
              <p:nvPr/>
            </p:nvSpPr>
            <p:spPr>
              <a:xfrm>
                <a:off x="541421" y="7679249"/>
                <a:ext cx="6096000" cy="923330"/>
              </a:xfrm>
              <a:prstGeom prst="rect">
                <a:avLst/>
              </a:prstGeom>
            </p:spPr>
            <p:txBody>
              <a:bodyPr>
                <a:spAutoFit/>
              </a:bodyPr>
              <a:lstStyle/>
              <a:p>
                <a:r>
                  <a:rPr lang="zh-CN" altLang="en-US" dirty="0">
                    <a:solidFill>
                      <a:schemeClr val="bg1"/>
                    </a:solidFill>
                    <a:latin typeface="微软雅黑" panose="020B0503020204020204" pitchFamily="34" charset="-122"/>
                    <a:ea typeface="微软雅黑" panose="020B0503020204020204" pitchFamily="34" charset="-122"/>
                  </a:rPr>
                  <a:t>读书派</a:t>
                </a:r>
                <a:r>
                  <a:rPr lang="en-US" altLang="zh-CN" dirty="0">
                    <a:solidFill>
                      <a:schemeClr val="bg1"/>
                    </a:solidFill>
                    <a:latin typeface="微软雅黑" panose="020B0503020204020204" pitchFamily="34" charset="-122"/>
                    <a:ea typeface="微软雅黑" panose="020B0503020204020204" pitchFamily="34" charset="-122"/>
                  </a:rPr>
                  <a:t>booklist</a:t>
                </a:r>
                <a:r>
                  <a:rPr lang="zh-CN" altLang="en-US" dirty="0">
                    <a:solidFill>
                      <a:schemeClr val="bg1"/>
                    </a:solidFill>
                    <a:latin typeface="微软雅黑" panose="020B0503020204020204" pitchFamily="34" charset="-122"/>
                    <a:ea typeface="微软雅黑" panose="020B0503020204020204" pitchFamily="34" charset="-122"/>
                  </a:rPr>
                  <a:t>免费出品</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禁止任何二次</a:t>
                </a:r>
                <a:r>
                  <a:rPr lang="zh-CN" altLang="en-US" dirty="0" smtClean="0">
                    <a:solidFill>
                      <a:schemeClr val="bg1"/>
                    </a:solidFill>
                    <a:latin typeface="微软雅黑" panose="020B0503020204020204" pitchFamily="34" charset="-122"/>
                    <a:ea typeface="微软雅黑" panose="020B0503020204020204" pitchFamily="34" charset="-122"/>
                  </a:rPr>
                  <a:t>分享、售卖</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本人法律专业，请勿</a:t>
                </a:r>
                <a:r>
                  <a:rPr lang="zh-CN" altLang="en-US" dirty="0" smtClean="0">
                    <a:solidFill>
                      <a:schemeClr val="bg1"/>
                    </a:solidFill>
                    <a:latin typeface="微软雅黑" panose="020B0503020204020204" pitchFamily="34" charset="-122"/>
                    <a:ea typeface="微软雅黑" panose="020B0503020204020204" pitchFamily="34" charset="-122"/>
                  </a:rPr>
                  <a:t>以身试法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228600" y="7688179"/>
                <a:ext cx="84221" cy="950495"/>
              </a:xfrm>
              <a:prstGeom prst="rect">
                <a:avLst/>
              </a:prstGeom>
              <a:solidFill>
                <a:srgbClr val="00F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454567" y="7679249"/>
                <a:ext cx="6096000" cy="923330"/>
              </a:xfrm>
              <a:prstGeom prst="rect">
                <a:avLst/>
              </a:prstGeom>
            </p:spPr>
            <p:txBody>
              <a:bodyPr>
                <a:spAutoFit/>
              </a:bodyPr>
              <a:lstStyle/>
              <a:p>
                <a:pPr algn="r"/>
                <a:r>
                  <a:rPr lang="zh-CN" altLang="en-US" dirty="0">
                    <a:solidFill>
                      <a:schemeClr val="bg1"/>
                    </a:solidFill>
                    <a:latin typeface="微软雅黑" panose="020B0503020204020204" pitchFamily="34" charset="-122"/>
                    <a:ea typeface="微软雅黑" panose="020B0503020204020204" pitchFamily="34" charset="-122"/>
                  </a:rPr>
                  <a:t>读书派</a:t>
                </a:r>
                <a:r>
                  <a:rPr lang="en-US" altLang="zh-CN" dirty="0">
                    <a:solidFill>
                      <a:schemeClr val="bg1"/>
                    </a:solidFill>
                    <a:latin typeface="微软雅黑" panose="020B0503020204020204" pitchFamily="34" charset="-122"/>
                    <a:ea typeface="微软雅黑" panose="020B0503020204020204" pitchFamily="34" charset="-122"/>
                  </a:rPr>
                  <a:t>booklist</a:t>
                </a:r>
                <a:r>
                  <a:rPr lang="zh-CN" altLang="en-US" dirty="0">
                    <a:solidFill>
                      <a:schemeClr val="bg1"/>
                    </a:solidFill>
                    <a:latin typeface="微软雅黑" panose="020B0503020204020204" pitchFamily="34" charset="-122"/>
                    <a:ea typeface="微软雅黑" panose="020B0503020204020204" pitchFamily="34" charset="-122"/>
                  </a:rPr>
                  <a:t>免费出品</a:t>
                </a:r>
                <a:endParaRPr lang="en-US" altLang="zh-CN" dirty="0">
                  <a:solidFill>
                    <a:schemeClr val="bg1"/>
                  </a:solidFill>
                  <a:latin typeface="微软雅黑" panose="020B0503020204020204" pitchFamily="34" charset="-122"/>
                  <a:ea typeface="微软雅黑" panose="020B0503020204020204" pitchFamily="34" charset="-122"/>
                </a:endParaRPr>
              </a:p>
              <a:p>
                <a:pPr algn="r"/>
                <a:r>
                  <a:rPr lang="zh-CN" altLang="en-US" dirty="0">
                    <a:solidFill>
                      <a:schemeClr val="bg1"/>
                    </a:solidFill>
                    <a:latin typeface="微软雅黑" panose="020B0503020204020204" pitchFamily="34" charset="-122"/>
                    <a:ea typeface="微软雅黑" panose="020B0503020204020204" pitchFamily="34" charset="-122"/>
                  </a:rPr>
                  <a:t>这</a:t>
                </a:r>
                <a:r>
                  <a:rPr lang="zh-CN" altLang="en-US" dirty="0" smtClean="0">
                    <a:solidFill>
                      <a:schemeClr val="bg1"/>
                    </a:solidFill>
                    <a:latin typeface="微软雅黑" panose="020B0503020204020204" pitchFamily="34" charset="-122"/>
                    <a:ea typeface="微软雅黑" panose="020B0503020204020204" pitchFamily="34" charset="-122"/>
                  </a:rPr>
                  <a:t>部分内容不影响</a:t>
                </a:r>
                <a:r>
                  <a:rPr lang="en-US" altLang="zh-CN" dirty="0" smtClean="0">
                    <a:solidFill>
                      <a:schemeClr val="bg1"/>
                    </a:solidFill>
                    <a:latin typeface="微软雅黑" panose="020B0503020204020204" pitchFamily="34" charset="-122"/>
                    <a:ea typeface="微软雅黑" panose="020B0503020204020204" pitchFamily="34" charset="-122"/>
                  </a:rPr>
                  <a:t>PPT</a:t>
                </a:r>
                <a:r>
                  <a:rPr lang="zh-CN" altLang="en-US" dirty="0" smtClean="0">
                    <a:solidFill>
                      <a:schemeClr val="bg1"/>
                    </a:solidFill>
                    <a:latin typeface="微软雅黑" panose="020B0503020204020204" pitchFamily="34" charset="-122"/>
                    <a:ea typeface="微软雅黑" panose="020B0503020204020204" pitchFamily="34" charset="-122"/>
                  </a:rPr>
                  <a:t>播放</a:t>
                </a:r>
                <a:endParaRPr lang="en-US" altLang="zh-CN" dirty="0" smtClean="0">
                  <a:solidFill>
                    <a:schemeClr val="bg1"/>
                  </a:solidFill>
                  <a:latin typeface="微软雅黑" panose="020B0503020204020204" pitchFamily="34" charset="-122"/>
                  <a:ea typeface="微软雅黑" panose="020B0503020204020204" pitchFamily="34" charset="-122"/>
                </a:endParaRPr>
              </a:p>
              <a:p>
                <a:pPr algn="r"/>
                <a:r>
                  <a:rPr lang="zh-CN" altLang="en-US" dirty="0" smtClean="0">
                    <a:solidFill>
                      <a:schemeClr val="bg1"/>
                    </a:solidFill>
                    <a:latin typeface="微软雅黑" panose="020B0503020204020204" pitchFamily="34" charset="-122"/>
                    <a:ea typeface="微软雅黑" panose="020B0503020204020204" pitchFamily="34" charset="-122"/>
                  </a:rPr>
                  <a:t>尊重原创，请勿以身试法，二次分享或倒卖</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11779167" y="7688179"/>
                <a:ext cx="84221" cy="950495"/>
              </a:xfrm>
              <a:prstGeom prst="rect">
                <a:avLst/>
              </a:prstGeom>
              <a:solidFill>
                <a:srgbClr val="00F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p>
            </p:txBody>
          </p:sp>
        </p:grpSp>
      </p:grpSp>
      <p:sp>
        <p:nvSpPr>
          <p:cNvPr id="6" name="文本框 5" descr="e7d195523061f1c021b92b3d25e54ab5e788c0576048880950C3AFFA1066A7153250F1349197BA8C5246BA9D557EC0274B8DA272D2431748978789E76D2CD7D1F11E7447C1D163F5D9CA1CD35DC7B6F0026C6BB43698AE8A1A50A3B34DA472CDA8898A116D2621F720577CEB1EC5AE786B3A577EC3E762EF9351D5FE95BB5FD00056FCA016A5904C"/>
          <p:cNvSpPr txBox="1"/>
          <p:nvPr/>
        </p:nvSpPr>
        <p:spPr>
          <a:xfrm>
            <a:off x="471055" y="3881443"/>
            <a:ext cx="10986654" cy="830997"/>
          </a:xfrm>
          <a:prstGeom prst="rect">
            <a:avLst/>
          </a:prstGeom>
          <a:noFill/>
        </p:spPr>
        <p:txBody>
          <a:bodyPr wrap="square" rtlCol="0">
            <a:spAutoFit/>
          </a:bodyPr>
          <a:lstStyle/>
          <a:p>
            <a:pPr algn="ctr"/>
            <a:r>
              <a:rPr lang="en-US" altLang="zh-CN" sz="4800" b="1" dirty="0" smtClean="0">
                <a:solidFill>
                  <a:schemeClr val="accent3"/>
                </a:solidFill>
                <a:latin typeface="Arial Unicode MS" pitchFamily="34" charset="-122"/>
                <a:ea typeface="Arial Unicode MS" pitchFamily="34" charset="-122"/>
                <a:cs typeface="Arial Unicode MS" pitchFamily="34" charset="-122"/>
              </a:rPr>
              <a:t>SCT </a:t>
            </a:r>
            <a:r>
              <a:rPr lang="zh-CN" altLang="en-US" sz="4800" b="1" dirty="0" smtClean="0">
                <a:solidFill>
                  <a:schemeClr val="accent3"/>
                </a:solidFill>
                <a:latin typeface="黑体" pitchFamily="49" charset="-122"/>
                <a:ea typeface="黑体" pitchFamily="49" charset="-122"/>
                <a:cs typeface="Arial Unicode MS" pitchFamily="34" charset="-122"/>
              </a:rPr>
              <a:t>、外</a:t>
            </a:r>
            <a:r>
              <a:rPr lang="en-US" altLang="zh-CN" sz="4800" b="1" dirty="0" smtClean="0">
                <a:solidFill>
                  <a:schemeClr val="accent3"/>
                </a:solidFill>
                <a:latin typeface="黑体" pitchFamily="49" charset="-122"/>
                <a:ea typeface="黑体" pitchFamily="49" charset="-122"/>
                <a:cs typeface="Arial Unicode MS" pitchFamily="34" charset="-122"/>
              </a:rPr>
              <a:t>/</a:t>
            </a:r>
            <a:r>
              <a:rPr lang="zh-CN" altLang="en-US" sz="4800" b="1" dirty="0" smtClean="0">
                <a:solidFill>
                  <a:schemeClr val="accent3"/>
                </a:solidFill>
                <a:latin typeface="黑体" pitchFamily="49" charset="-122"/>
                <a:ea typeface="黑体" pitchFamily="49" charset="-122"/>
                <a:cs typeface="Arial Unicode MS" pitchFamily="34" charset="-122"/>
              </a:rPr>
              <a:t>二语学习及写作能力的发展</a:t>
            </a:r>
            <a:endParaRPr lang="en-US" altLang="zh-CN" sz="4800" dirty="0" smtClean="0">
              <a:solidFill>
                <a:schemeClr val="accent3"/>
              </a:solidFill>
              <a:latin typeface="黑体" pitchFamily="49" charset="-122"/>
              <a:ea typeface="黑体" pitchFamily="49" charset="-122"/>
            </a:endParaRPr>
          </a:p>
        </p:txBody>
      </p:sp>
      <p:sp>
        <p:nvSpPr>
          <p:cNvPr id="7" name="六边形 6" descr="e7d195523061f1c021b92b3d25e54ab5e788c0576048880950C3AFFA1066A7153250F1349197BA8C5246BA9D557EC0274B8DA272D2431748978789E76D2CD7D1F11E7447C1D163F5D9CA1CD35DC7B6F0026C6BB43698AE8A1A50A3B34DA472CDA8898A116D2621F720577CEB1EC5AE786B3A577EC3E762EF9351D5FE95BB5FD00056FCA016A5904C"/>
          <p:cNvSpPr/>
          <p:nvPr/>
        </p:nvSpPr>
        <p:spPr>
          <a:xfrm>
            <a:off x="5101359" y="1942704"/>
            <a:ext cx="1989280" cy="1714896"/>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dirty="0" smtClean="0">
                <a:latin typeface="Agency FB" panose="020B0503020202020204" pitchFamily="34" charset="0"/>
              </a:rPr>
              <a:t>02</a:t>
            </a:r>
            <a:endParaRPr lang="zh-CN" altLang="en-US" sz="7200" dirty="0">
              <a:latin typeface="Agency FB" panose="020B0503020202020204" pitchFamily="34" charset="0"/>
            </a:endParaRPr>
          </a:p>
        </p:txBody>
      </p:sp>
      <p:sp>
        <p:nvSpPr>
          <p:cNvPr id="2" name="e7d195523061f1c0" descr="e7d195523061f1c021b92b3d25e54ab5e788c0576048880950C3AFFA1066A7153250F1349197BA8C5246BA9D557EC0274B8DA272D2431748978789E76D2CD7D1F11E7447C1D163F5D9CA1CD35DC7B6F0026C6BB43698AE8A1A50A3B34DA472CDA8898A116D2621F720577CEB1EC5AE786B3A577EC3E762EF9351D5FE95BB5FD00056FCA016A5904C" hidden="1"/>
          <p:cNvSpPr txBox="1"/>
          <p:nvPr/>
        </p:nvSpPr>
        <p:spPr>
          <a:xfrm>
            <a:off x="-355600" y="1803400"/>
            <a:ext cx="262251" cy="1016000"/>
          </a:xfrm>
          <a:prstGeom prst="rect">
            <a:avLst/>
          </a:prstGeom>
          <a:noFill/>
        </p:spPr>
        <p:txBody>
          <a:bodyPr vert="wordArtVert" rtlCol="0">
            <a:spAutoFit/>
          </a:bodyPr>
          <a:lstStyle/>
          <a:p>
            <a:r>
              <a:rPr lang="en-US" altLang="zh-CN" sz="100" smtClean="0"/>
              <a:t>e7d195523061f1c021b92b3d25e54ab5e788c0576048880950C3AFFA1066A7153250F1349197BA8C5246BA9D557EC0274B8DA272D2431748978789E76D2CD7D1F11E7447C1D163F5D9CA1CD35DC7B6F0026C6BB43698AE8A1A50A3B34DA472CDA8898A116D2621F720577CEB1EC5AE786B3A577EC3E762EF9351D5FE95BB5FD00056FCA016A5904C</a:t>
            </a:r>
            <a:endParaRPr lang="zh-CN" altLang="en-US" sz="100"/>
          </a:p>
        </p:txBody>
      </p:sp>
    </p:spTree>
    <p:extLst>
      <p:ext uri="{BB962C8B-B14F-4D97-AF65-F5344CB8AC3E}">
        <p14:creationId xmlns="" xmlns:p14="http://schemas.microsoft.com/office/powerpoint/2010/main" val="25518591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标题 1"/>
          <p:cNvSpPr>
            <a:spLocks noGrp="1"/>
          </p:cNvSpPr>
          <p:nvPr>
            <p:ph type="title" idx="4294967295"/>
          </p:nvPr>
        </p:nvSpPr>
        <p:spPr/>
        <p:txBody>
          <a:bodyPr>
            <a:normAutofit/>
          </a:bodyPr>
          <a:lstStyle/>
          <a:p>
            <a:pPr algn="ctr"/>
            <a:r>
              <a:rPr lang="en-US" altLang="zh-CN" sz="4800" b="1" dirty="0" smtClean="0">
                <a:latin typeface="Verdana" pitchFamily="34" charset="0"/>
                <a:ea typeface="Arial Unicode MS" pitchFamily="34" charset="-122"/>
                <a:cs typeface="Arial Unicode MS" pitchFamily="34" charset="-122"/>
              </a:rPr>
              <a:t>SCT</a:t>
            </a:r>
            <a:r>
              <a:rPr lang="en-US" altLang="zh-CN" sz="4800" b="1" dirty="0" smtClean="0">
                <a:latin typeface="Arial Unicode MS" pitchFamily="34" charset="-122"/>
                <a:ea typeface="Arial Unicode MS" pitchFamily="34" charset="-122"/>
                <a:cs typeface="Arial Unicode MS" pitchFamily="34" charset="-122"/>
              </a:rPr>
              <a:t>, </a:t>
            </a:r>
            <a:r>
              <a:rPr lang="zh-CN" altLang="en-US" sz="4800" b="1" dirty="0" smtClean="0">
                <a:latin typeface="Arial Unicode MS" pitchFamily="34" charset="-122"/>
                <a:ea typeface="Arial Unicode MS" pitchFamily="34" charset="-122"/>
                <a:cs typeface="Arial Unicode MS" pitchFamily="34" charset="-122"/>
              </a:rPr>
              <a:t>外</a:t>
            </a:r>
            <a:r>
              <a:rPr lang="en-US" altLang="zh-CN" sz="4800" b="1" dirty="0" smtClean="0">
                <a:latin typeface="Arial Unicode MS" pitchFamily="34" charset="-122"/>
                <a:ea typeface="Arial Unicode MS" pitchFamily="34" charset="-122"/>
                <a:cs typeface="Arial Unicode MS" pitchFamily="34" charset="-122"/>
              </a:rPr>
              <a:t>/</a:t>
            </a:r>
            <a:r>
              <a:rPr lang="zh-CN" altLang="en-US" sz="4800" b="1" dirty="0" smtClean="0">
                <a:latin typeface="Arial Unicode MS" pitchFamily="34" charset="-122"/>
                <a:ea typeface="Arial Unicode MS" pitchFamily="34" charset="-122"/>
                <a:cs typeface="Arial Unicode MS" pitchFamily="34" charset="-122"/>
              </a:rPr>
              <a:t>二语学习及写作能力的发展</a:t>
            </a:r>
            <a:r>
              <a:rPr lang="en-US" altLang="zh-CN" sz="4800" b="1" dirty="0" smtClean="0">
                <a:latin typeface="Arial Unicode MS" pitchFamily="34" charset="-122"/>
                <a:ea typeface="Arial Unicode MS" pitchFamily="34" charset="-122"/>
                <a:cs typeface="Arial Unicode MS" pitchFamily="34" charset="-122"/>
              </a:rPr>
              <a:t>-1</a:t>
            </a:r>
            <a:endParaRPr lang="zh-CN" altLang="en-US" sz="4800" dirty="0" smtClean="0"/>
          </a:p>
        </p:txBody>
      </p:sp>
      <p:sp>
        <p:nvSpPr>
          <p:cNvPr id="10243" name="内容占位符 2"/>
          <p:cNvSpPr>
            <a:spLocks noGrp="1"/>
          </p:cNvSpPr>
          <p:nvPr>
            <p:ph idx="4294967295"/>
          </p:nvPr>
        </p:nvSpPr>
        <p:spPr>
          <a:xfrm>
            <a:off x="431801" y="1828800"/>
            <a:ext cx="11233151" cy="4302125"/>
          </a:xfrm>
        </p:spPr>
        <p:txBody>
          <a:bodyPr>
            <a:normAutofit/>
          </a:bodyPr>
          <a:lstStyle/>
          <a:p>
            <a:pPr>
              <a:defRPr/>
            </a:pPr>
            <a:r>
              <a:rPr lang="en-US" altLang="zh-CN" sz="2800" dirty="0" err="1" smtClean="0">
                <a:solidFill>
                  <a:schemeClr val="accent3"/>
                </a:solidFill>
                <a:latin typeface="Arial Unicode MS" pitchFamily="34" charset="-122"/>
                <a:ea typeface="Arial Unicode MS" pitchFamily="34" charset="-122"/>
                <a:cs typeface="Arial Unicode MS" pitchFamily="34" charset="-122"/>
              </a:rPr>
              <a:t>Sociocultural</a:t>
            </a:r>
            <a:r>
              <a:rPr lang="en-US" altLang="zh-CN" sz="2800" dirty="0" smtClean="0">
                <a:solidFill>
                  <a:schemeClr val="accent3"/>
                </a:solidFill>
                <a:latin typeface="Arial Unicode MS" pitchFamily="34" charset="-122"/>
                <a:ea typeface="Arial Unicode MS" pitchFamily="34" charset="-122"/>
                <a:cs typeface="Arial Unicode MS" pitchFamily="34" charset="-122"/>
              </a:rPr>
              <a:t> Theory (SCT, </a:t>
            </a:r>
            <a:r>
              <a:rPr lang="en-US" altLang="zh-CN" sz="2800" dirty="0" err="1" smtClean="0">
                <a:solidFill>
                  <a:schemeClr val="accent3"/>
                </a:solidFill>
                <a:latin typeface="Arial Unicode MS" pitchFamily="34" charset="-122"/>
                <a:ea typeface="Arial Unicode MS" pitchFamily="34" charset="-122"/>
                <a:cs typeface="Arial Unicode MS" pitchFamily="34" charset="-122"/>
              </a:rPr>
              <a:t>Vygotsky</a:t>
            </a:r>
            <a:r>
              <a:rPr lang="en-US" altLang="zh-CN" sz="2800" dirty="0" smtClean="0">
                <a:solidFill>
                  <a:schemeClr val="accent3"/>
                </a:solidFill>
                <a:latin typeface="Arial Unicode MS" pitchFamily="34" charset="-122"/>
                <a:ea typeface="Arial Unicode MS" pitchFamily="34" charset="-122"/>
                <a:cs typeface="Arial Unicode MS" pitchFamily="34" charset="-122"/>
              </a:rPr>
              <a:t> 1978)</a:t>
            </a:r>
          </a:p>
          <a:p>
            <a:pPr>
              <a:defRPr/>
            </a:pPr>
            <a:endParaRPr lang="en-US" altLang="zh-CN" sz="2800" dirty="0" smtClean="0">
              <a:solidFill>
                <a:schemeClr val="accent3"/>
              </a:solidFill>
              <a:latin typeface="黑体" pitchFamily="49" charset="-122"/>
              <a:ea typeface="黑体" pitchFamily="49" charset="-122"/>
            </a:endParaRPr>
          </a:p>
          <a:p>
            <a:pPr>
              <a:defRPr/>
            </a:pPr>
            <a:r>
              <a:rPr lang="zh-CN" altLang="zh-CN" sz="2800" dirty="0" smtClean="0">
                <a:solidFill>
                  <a:schemeClr val="accent3"/>
                </a:solidFill>
                <a:latin typeface="黑体" pitchFamily="49" charset="-122"/>
                <a:ea typeface="黑体" pitchFamily="49" charset="-122"/>
              </a:rPr>
              <a:t>人</a:t>
            </a:r>
            <a:r>
              <a:rPr lang="zh-CN" altLang="en-US" sz="2800" dirty="0" smtClean="0">
                <a:solidFill>
                  <a:schemeClr val="accent3"/>
                </a:solidFill>
                <a:latin typeface="黑体" pitchFamily="49" charset="-122"/>
                <a:ea typeface="黑体" pitchFamily="49" charset="-122"/>
              </a:rPr>
              <a:t>的</a:t>
            </a:r>
            <a:r>
              <a:rPr lang="zh-CN" altLang="zh-CN" sz="2800" dirty="0" smtClean="0">
                <a:solidFill>
                  <a:schemeClr val="accent3"/>
                </a:solidFill>
                <a:latin typeface="黑体" pitchFamily="49" charset="-122"/>
                <a:ea typeface="黑体" pitchFamily="49" charset="-122"/>
              </a:rPr>
              <a:t>认知发展是主体</a:t>
            </a:r>
            <a:r>
              <a:rPr lang="zh-CN" altLang="zh-CN" sz="2800" dirty="0" smtClean="0">
                <a:solidFill>
                  <a:schemeClr val="accent3"/>
                </a:solidFill>
                <a:ea typeface="黑体" pitchFamily="49" charset="-122"/>
              </a:rPr>
              <a:t>（</a:t>
            </a:r>
            <a:r>
              <a:rPr lang="en-US" altLang="zh-CN" sz="2800" dirty="0" smtClean="0">
                <a:solidFill>
                  <a:schemeClr val="accent3"/>
                </a:solidFill>
                <a:ea typeface="黑体" pitchFamily="49" charset="-122"/>
              </a:rPr>
              <a:t>SUBJECT</a:t>
            </a:r>
            <a:r>
              <a:rPr lang="zh-CN" altLang="zh-CN" sz="2800" dirty="0" smtClean="0">
                <a:solidFill>
                  <a:schemeClr val="accent3"/>
                </a:solidFill>
                <a:ea typeface="黑体" pitchFamily="49" charset="-122"/>
              </a:rPr>
              <a:t>）</a:t>
            </a:r>
            <a:r>
              <a:rPr lang="zh-CN" altLang="zh-CN" sz="2800" dirty="0" smtClean="0">
                <a:solidFill>
                  <a:schemeClr val="accent3"/>
                </a:solidFill>
                <a:latin typeface="黑体" pitchFamily="49" charset="-122"/>
                <a:ea typeface="黑体" pitchFamily="49" charset="-122"/>
              </a:rPr>
              <a:t>与其所在的社会文化历史环境（或称客体</a:t>
            </a:r>
            <a:r>
              <a:rPr lang="en-US" altLang="zh-CN" sz="2800" dirty="0" smtClean="0">
                <a:solidFill>
                  <a:schemeClr val="accent3"/>
                </a:solidFill>
                <a:latin typeface="+mj-lt"/>
                <a:ea typeface="黑体" pitchFamily="49" charset="-122"/>
              </a:rPr>
              <a:t>OBJECT</a:t>
            </a:r>
            <a:r>
              <a:rPr lang="zh-CN" altLang="zh-CN" sz="2800" dirty="0" smtClean="0">
                <a:solidFill>
                  <a:schemeClr val="accent3"/>
                </a:solidFill>
                <a:latin typeface="黑体" pitchFamily="49" charset="-122"/>
                <a:ea typeface="黑体" pitchFamily="49" charset="-122"/>
              </a:rPr>
              <a:t>）不断交互的结果（</a:t>
            </a:r>
            <a:r>
              <a:rPr lang="en-US" altLang="zh-CN" sz="2800" dirty="0" err="1" smtClean="0">
                <a:solidFill>
                  <a:schemeClr val="accent3"/>
                </a:solidFill>
                <a:latin typeface="黑体" pitchFamily="49" charset="-122"/>
                <a:ea typeface="黑体" pitchFamily="49" charset="-122"/>
              </a:rPr>
              <a:t>Wertsch</a:t>
            </a:r>
            <a:r>
              <a:rPr lang="en-US" altLang="zh-CN" sz="2800" dirty="0" smtClean="0">
                <a:solidFill>
                  <a:schemeClr val="accent3"/>
                </a:solidFill>
                <a:latin typeface="黑体" pitchFamily="49" charset="-122"/>
                <a:ea typeface="黑体" pitchFamily="49" charset="-122"/>
              </a:rPr>
              <a:t> 1985</a:t>
            </a:r>
            <a:r>
              <a:rPr lang="zh-CN" altLang="zh-CN" sz="2800" dirty="0" smtClean="0">
                <a:solidFill>
                  <a:schemeClr val="accent3"/>
                </a:solidFill>
                <a:latin typeface="黑体" pitchFamily="49" charset="-122"/>
                <a:ea typeface="黑体" pitchFamily="49" charset="-122"/>
              </a:rPr>
              <a:t>）</a:t>
            </a:r>
            <a:r>
              <a:rPr lang="zh-CN" altLang="en-US" sz="2800" dirty="0" smtClean="0">
                <a:solidFill>
                  <a:schemeClr val="accent3"/>
                </a:solidFill>
                <a:latin typeface="黑体" pitchFamily="49" charset="-122"/>
                <a:ea typeface="黑体" pitchFamily="49" charset="-122"/>
              </a:rPr>
              <a:t>；</a:t>
            </a:r>
            <a:r>
              <a:rPr lang="zh-CN" altLang="zh-CN" sz="2800" dirty="0" smtClean="0">
                <a:solidFill>
                  <a:schemeClr val="accent3"/>
                </a:solidFill>
                <a:latin typeface="黑体" pitchFamily="49" charset="-122"/>
                <a:ea typeface="黑体" pitchFamily="49" charset="-122"/>
              </a:rPr>
              <a:t>交互并不直接发生，联接二者并促成发展的是工具及其中介作用</a:t>
            </a:r>
            <a:r>
              <a:rPr lang="zh-CN" altLang="zh-CN" sz="2800" dirty="0" smtClean="0">
                <a:solidFill>
                  <a:schemeClr val="accent3"/>
                </a:solidFill>
              </a:rPr>
              <a:t>（</a:t>
            </a:r>
            <a:r>
              <a:rPr lang="en-US" altLang="zh-CN" sz="2800" dirty="0" err="1" smtClean="0">
                <a:solidFill>
                  <a:schemeClr val="accent3"/>
                </a:solidFill>
                <a:latin typeface="Arial Unicode MS" pitchFamily="34" charset="-122"/>
                <a:ea typeface="Arial Unicode MS" pitchFamily="34" charset="-122"/>
                <a:cs typeface="Arial Unicode MS" pitchFamily="34" charset="-122"/>
              </a:rPr>
              <a:t>Vygotsky</a:t>
            </a:r>
            <a:r>
              <a:rPr lang="en-US" altLang="zh-CN" sz="2800" dirty="0" smtClean="0">
                <a:solidFill>
                  <a:schemeClr val="accent3"/>
                </a:solidFill>
                <a:latin typeface="Arial Unicode MS" pitchFamily="34" charset="-122"/>
                <a:ea typeface="Arial Unicode MS" pitchFamily="34" charset="-122"/>
                <a:cs typeface="Arial Unicode MS" pitchFamily="34" charset="-122"/>
              </a:rPr>
              <a:t> 1978; </a:t>
            </a:r>
            <a:r>
              <a:rPr lang="en-US" altLang="zh-CN" sz="2800" dirty="0" err="1" smtClean="0">
                <a:solidFill>
                  <a:schemeClr val="accent3"/>
                </a:solidFill>
                <a:latin typeface="Arial Unicode MS" pitchFamily="34" charset="-122"/>
                <a:ea typeface="Arial Unicode MS" pitchFamily="34" charset="-122"/>
                <a:cs typeface="Arial Unicode MS" pitchFamily="34" charset="-122"/>
              </a:rPr>
              <a:t>Engeström</a:t>
            </a:r>
            <a:r>
              <a:rPr lang="en-US" altLang="zh-CN" sz="2800" dirty="0" smtClean="0">
                <a:solidFill>
                  <a:schemeClr val="accent3"/>
                </a:solidFill>
                <a:latin typeface="Arial Unicode MS" pitchFamily="34" charset="-122"/>
                <a:ea typeface="Arial Unicode MS" pitchFamily="34" charset="-122"/>
                <a:cs typeface="Arial Unicode MS" pitchFamily="34" charset="-122"/>
              </a:rPr>
              <a:t> 1987</a:t>
            </a:r>
            <a:r>
              <a:rPr lang="zh-CN" altLang="zh-CN" sz="2800" dirty="0" smtClean="0">
                <a:solidFill>
                  <a:schemeClr val="accent3"/>
                </a:solidFill>
                <a:latin typeface="Arial Unicode MS" pitchFamily="34" charset="-122"/>
                <a:ea typeface="Arial Unicode MS" pitchFamily="34" charset="-122"/>
                <a:cs typeface="Arial Unicode MS" pitchFamily="34" charset="-122"/>
              </a:rPr>
              <a:t>）</a:t>
            </a:r>
            <a:r>
              <a:rPr lang="zh-CN" altLang="zh-CN" sz="2800" dirty="0" smtClean="0">
                <a:solidFill>
                  <a:schemeClr val="accent3"/>
                </a:solidFill>
              </a:rPr>
              <a:t>。</a:t>
            </a:r>
            <a:endParaRPr lang="zh-CN" altLang="en-US" sz="2800" dirty="0" smtClean="0">
              <a:solidFill>
                <a:schemeClr val="accent3"/>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43">
                                            <p:txEl>
                                              <p:pRg st="2" end="2"/>
                                            </p:txEl>
                                          </p:spTgt>
                                        </p:tgtEl>
                                        <p:attrNameLst>
                                          <p:attrName>style.visibility</p:attrName>
                                        </p:attrNameLst>
                                      </p:cBhvr>
                                      <p:to>
                                        <p:strVal val="visible"/>
                                      </p:to>
                                    </p:set>
                                    <p:animEffect transition="in" filter="blinds(horizontal)">
                                      <p:cBhvr>
                                        <p:cTn id="12" dur="500"/>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ORDRI TOOLS WATERMARK" val="uj32iqwi"/>
</p:tagLst>
</file>

<file path=ppt/tags/tag10.xml><?xml version="1.0" encoding="utf-8"?>
<p:tagLst xmlns:a="http://schemas.openxmlformats.org/drawingml/2006/main" xmlns:r="http://schemas.openxmlformats.org/officeDocument/2006/relationships" xmlns:p="http://schemas.openxmlformats.org/presentationml/2006/main">
  <p:tag name="NORDRI TOOLS WATERMARK" val="uj32iqwi"/>
</p:tagLst>
</file>

<file path=ppt/tags/tag11.xml><?xml version="1.0" encoding="utf-8"?>
<p:tagLst xmlns:a="http://schemas.openxmlformats.org/drawingml/2006/main" xmlns:r="http://schemas.openxmlformats.org/officeDocument/2006/relationships" xmlns:p="http://schemas.openxmlformats.org/presentationml/2006/main">
  <p:tag name="NORDRI TOOLS WATERMARK" val="uj32iqwi"/>
</p:tagLst>
</file>

<file path=ppt/tags/tag12.xml><?xml version="1.0" encoding="utf-8"?>
<p:tagLst xmlns:a="http://schemas.openxmlformats.org/drawingml/2006/main" xmlns:r="http://schemas.openxmlformats.org/officeDocument/2006/relationships" xmlns:p="http://schemas.openxmlformats.org/presentationml/2006/main">
  <p:tag name="NORDRI TOOLS WATERMARK" val="uj32iqwi"/>
</p:tagLst>
</file>

<file path=ppt/tags/tag13.xml><?xml version="1.0" encoding="utf-8"?>
<p:tagLst xmlns:a="http://schemas.openxmlformats.org/drawingml/2006/main" xmlns:r="http://schemas.openxmlformats.org/officeDocument/2006/relationships" xmlns:p="http://schemas.openxmlformats.org/presentationml/2006/main">
  <p:tag name="NORDRI TOOLS WATERMARK" val="uj32iqwi"/>
</p:tagLst>
</file>

<file path=ppt/tags/tag14.xml><?xml version="1.0" encoding="utf-8"?>
<p:tagLst xmlns:a="http://schemas.openxmlformats.org/drawingml/2006/main" xmlns:r="http://schemas.openxmlformats.org/officeDocument/2006/relationships" xmlns:p="http://schemas.openxmlformats.org/presentationml/2006/main">
  <p:tag name="NORDRI TOOLS WATERMARK" val="uj32iqwi"/>
</p:tagLst>
</file>

<file path=ppt/tags/tag15.xml><?xml version="1.0" encoding="utf-8"?>
<p:tagLst xmlns:a="http://schemas.openxmlformats.org/drawingml/2006/main" xmlns:r="http://schemas.openxmlformats.org/officeDocument/2006/relationships" xmlns:p="http://schemas.openxmlformats.org/presentationml/2006/main">
  <p:tag name="NORDRI TOOLS WATERMARK" val="uj32iqwi"/>
</p:tagLst>
</file>

<file path=ppt/tags/tag16.xml><?xml version="1.0" encoding="utf-8"?>
<p:tagLst xmlns:a="http://schemas.openxmlformats.org/drawingml/2006/main" xmlns:r="http://schemas.openxmlformats.org/officeDocument/2006/relationships" xmlns:p="http://schemas.openxmlformats.org/presentationml/2006/main">
  <p:tag name="NORDRI TOOLS WATERMARK" val="uj32iqwi"/>
</p:tagLst>
</file>

<file path=ppt/tags/tag17.xml><?xml version="1.0" encoding="utf-8"?>
<p:tagLst xmlns:a="http://schemas.openxmlformats.org/drawingml/2006/main" xmlns:r="http://schemas.openxmlformats.org/officeDocument/2006/relationships" xmlns:p="http://schemas.openxmlformats.org/presentationml/2006/main">
  <p:tag name="NORDRI TOOLS WATERMARK" val="uj32iqwi"/>
</p:tagLst>
</file>

<file path=ppt/tags/tag18.xml><?xml version="1.0" encoding="utf-8"?>
<p:tagLst xmlns:a="http://schemas.openxmlformats.org/drawingml/2006/main" xmlns:r="http://schemas.openxmlformats.org/officeDocument/2006/relationships" xmlns:p="http://schemas.openxmlformats.org/presentationml/2006/main">
  <p:tag name="NORDRI TOOLS WATERMARK" val="uj32iqwi"/>
</p:tagLst>
</file>

<file path=ppt/tags/tag2.xml><?xml version="1.0" encoding="utf-8"?>
<p:tagLst xmlns:a="http://schemas.openxmlformats.org/drawingml/2006/main" xmlns:r="http://schemas.openxmlformats.org/officeDocument/2006/relationships" xmlns:p="http://schemas.openxmlformats.org/presentationml/2006/main">
  <p:tag name="NORDRI TOOLS WATERMARK" val="uj32iqwi"/>
</p:tagLst>
</file>

<file path=ppt/tags/tag3.xml><?xml version="1.0" encoding="utf-8"?>
<p:tagLst xmlns:a="http://schemas.openxmlformats.org/drawingml/2006/main" xmlns:r="http://schemas.openxmlformats.org/officeDocument/2006/relationships" xmlns:p="http://schemas.openxmlformats.org/presentationml/2006/main">
  <p:tag name="NORDRI TOOLS WATERMARK" val="uj32iqwi"/>
</p:tagLst>
</file>

<file path=ppt/tags/tag4.xml><?xml version="1.0" encoding="utf-8"?>
<p:tagLst xmlns:a="http://schemas.openxmlformats.org/drawingml/2006/main" xmlns:r="http://schemas.openxmlformats.org/officeDocument/2006/relationships" xmlns:p="http://schemas.openxmlformats.org/presentationml/2006/main">
  <p:tag name="NORDRI TOOLS WATERMARK" val="uj32iqwi"/>
</p:tagLst>
</file>

<file path=ppt/tags/tag5.xml><?xml version="1.0" encoding="utf-8"?>
<p:tagLst xmlns:a="http://schemas.openxmlformats.org/drawingml/2006/main" xmlns:r="http://schemas.openxmlformats.org/officeDocument/2006/relationships" xmlns:p="http://schemas.openxmlformats.org/presentationml/2006/main">
  <p:tag name="NORDRI TOOLS WATERMARK" val="uj32iqwi"/>
</p:tagLst>
</file>

<file path=ppt/tags/tag6.xml><?xml version="1.0" encoding="utf-8"?>
<p:tagLst xmlns:a="http://schemas.openxmlformats.org/drawingml/2006/main" xmlns:r="http://schemas.openxmlformats.org/officeDocument/2006/relationships" xmlns:p="http://schemas.openxmlformats.org/presentationml/2006/main">
  <p:tag name="NORDRI TOOLS WATERMARK" val="uj32iqwi"/>
</p:tagLst>
</file>

<file path=ppt/tags/tag7.xml><?xml version="1.0" encoding="utf-8"?>
<p:tagLst xmlns:a="http://schemas.openxmlformats.org/drawingml/2006/main" xmlns:r="http://schemas.openxmlformats.org/officeDocument/2006/relationships" xmlns:p="http://schemas.openxmlformats.org/presentationml/2006/main">
  <p:tag name="NORDRI TOOLS WATERMARK" val="uj32iqwi"/>
</p:tagLst>
</file>

<file path=ppt/tags/tag8.xml><?xml version="1.0" encoding="utf-8"?>
<p:tagLst xmlns:a="http://schemas.openxmlformats.org/drawingml/2006/main" xmlns:r="http://schemas.openxmlformats.org/officeDocument/2006/relationships" xmlns:p="http://schemas.openxmlformats.org/presentationml/2006/main">
  <p:tag name="NORDRI TOOLS WATERMARK" val="uj32iqwi"/>
</p:tagLst>
</file>

<file path=ppt/tags/tag9.xml><?xml version="1.0" encoding="utf-8"?>
<p:tagLst xmlns:a="http://schemas.openxmlformats.org/drawingml/2006/main" xmlns:r="http://schemas.openxmlformats.org/officeDocument/2006/relationships" xmlns:p="http://schemas.openxmlformats.org/presentationml/2006/main">
  <p:tag name="NORDRI TOOLS WATERMARK" val="uj32iqwi"/>
</p:tagLst>
</file>

<file path=ppt/theme/theme1.xml><?xml version="1.0" encoding="utf-8"?>
<a:theme xmlns:a="http://schemas.openxmlformats.org/drawingml/2006/main" name="Default Theme">
  <a:themeElements>
    <a:clrScheme name="Ghost 1">
      <a:dk1>
        <a:srgbClr val="7F7F7F"/>
      </a:dk1>
      <a:lt1>
        <a:srgbClr val="FFFFFF"/>
      </a:lt1>
      <a:dk2>
        <a:srgbClr val="000000"/>
      </a:dk2>
      <a:lt2>
        <a:srgbClr val="FFFFFF"/>
      </a:lt2>
      <a:accent1>
        <a:srgbClr val="000000"/>
      </a:accent1>
      <a:accent2>
        <a:srgbClr val="B0B1B3"/>
      </a:accent2>
      <a:accent3>
        <a:srgbClr val="000000"/>
      </a:accent3>
      <a:accent4>
        <a:srgbClr val="91969B"/>
      </a:accent4>
      <a:accent5>
        <a:srgbClr val="4B5050"/>
      </a:accent5>
      <a:accent6>
        <a:srgbClr val="91969B"/>
      </a:accent6>
      <a:hlink>
        <a:srgbClr val="4B5050"/>
      </a:hlink>
      <a:folHlink>
        <a:srgbClr val="19BB9B"/>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7d195523061f1c0 xmlns="http://e7d195523061f1c0/custom/data/def">
  <_7b1dac89e7d195523061f1c0316ecb71 xmlns="">e7d195523061f1c021b92b3d25e54ab5e788c0576048880950C3AFFA1066A7153250F1349197BA8C5246BA9D557EC0274B8DA272D2431748978789E76D2CD7D1F11E7447C1D163F5D9CA1CD35DC7B6F0026C6BB43698AE8A1A50A3B34DA472CDA8898A116D2621F720577CEB1EC5AE786B3A577EC3E762EF9351D5FE95BB5FD00056FCA016A5904C</_7b1dac89e7d195523061f1c0316ecb71>
</e7d195523061f1c0>
</file>

<file path=customXml/itemProps1.xml><?xml version="1.0" encoding="utf-8"?>
<ds:datastoreItem xmlns:ds="http://schemas.openxmlformats.org/officeDocument/2006/customXml" ds:itemID="{5DA494FB-83D3-4E95-9C6A-EC4B21382CEE}">
  <ds:schemaRefs>
    <ds:schemaRef ds:uri="http://e7d195523061f1c0/custom/data/def"/>
    <ds:schemaRef ds:uri=""/>
  </ds:schemaRefs>
</ds:datastoreItem>
</file>

<file path=docProps/app.xml><?xml version="1.0" encoding="utf-8"?>
<Properties xmlns="http://schemas.openxmlformats.org/officeDocument/2006/extended-properties" xmlns:vt="http://schemas.openxmlformats.org/officeDocument/2006/docPropsVTypes">
  <TotalTime>248</TotalTime>
  <Words>4662</Words>
  <Application>Microsoft Office PowerPoint</Application>
  <PresentationFormat>自定义</PresentationFormat>
  <Paragraphs>687</Paragraphs>
  <Slides>64</Slides>
  <Notes>1</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64</vt:i4>
      </vt:variant>
    </vt:vector>
  </HeadingPairs>
  <TitlesOfParts>
    <vt:vector size="66" baseType="lpstr">
      <vt:lpstr>Default Theme</vt:lpstr>
      <vt:lpstr>文档</vt:lpstr>
      <vt:lpstr>幻灯片 1</vt:lpstr>
      <vt:lpstr>幻灯片 2</vt:lpstr>
      <vt:lpstr>幻灯片 3</vt:lpstr>
      <vt:lpstr>背 景</vt:lpstr>
      <vt:lpstr>2008~2009写作课系列诊断式观摩总结与分析</vt:lpstr>
      <vt:lpstr> 2.国内外外/二语写作研究的现状 (1960s-present)</vt:lpstr>
      <vt:lpstr>幻灯片 7</vt:lpstr>
      <vt:lpstr>幻灯片 8</vt:lpstr>
      <vt:lpstr>SCT, 外/二语学习及写作能力的发展-1</vt:lpstr>
      <vt:lpstr>活动、中介、工具、语言与学习</vt:lpstr>
      <vt:lpstr>活动系统 (Engeström, 1987, 1999,  2007)</vt:lpstr>
      <vt:lpstr>重要启示-1</vt:lpstr>
      <vt:lpstr>重要启示-2</vt:lpstr>
      <vt:lpstr>重要启示-3</vt:lpstr>
      <vt:lpstr>幻灯片 15</vt:lpstr>
      <vt:lpstr>工作焦点</vt:lpstr>
      <vt:lpstr>幻灯片 17</vt:lpstr>
      <vt:lpstr>幻灯片 18</vt:lpstr>
      <vt:lpstr>我们的英语专业写作课程</vt:lpstr>
      <vt:lpstr>幻灯片 20</vt:lpstr>
      <vt:lpstr>以‘学术写作’为例</vt:lpstr>
      <vt:lpstr>学术写作课程理念和目标 （参见“课程大纲”2011~2017）</vt:lpstr>
      <vt:lpstr>基于活动理念的课程实践</vt:lpstr>
      <vt:lpstr>学术写作课教学过程、活动设计及相关文件配置</vt:lpstr>
      <vt:lpstr>Organization of teaching and learning</vt:lpstr>
      <vt:lpstr>以‘课堂报告’活动为例</vt:lpstr>
      <vt:lpstr>活动理论与外/二语写作能力发展</vt:lpstr>
      <vt:lpstr>基于活动理论的学术写作教学过程</vt:lpstr>
      <vt:lpstr>幻灯片 29</vt:lpstr>
      <vt:lpstr>幻灯片 30</vt:lpstr>
      <vt:lpstr>小结-1</vt:lpstr>
      <vt:lpstr>小结-2</vt:lpstr>
      <vt:lpstr>北外英语学院写作教学特点</vt:lpstr>
      <vt:lpstr>幻灯片 34</vt:lpstr>
      <vt:lpstr>幻灯片 35</vt:lpstr>
      <vt:lpstr>幻灯片 36</vt:lpstr>
      <vt:lpstr>幻灯片 37</vt:lpstr>
      <vt:lpstr>什么是写作？ </vt:lpstr>
      <vt:lpstr>什么是写作？ </vt:lpstr>
      <vt:lpstr>Range of contextual support and degree of cognitive involvement in language tasks and activities (Cummins, 2001, p. 67)</vt:lpstr>
      <vt:lpstr>任务设计的原则</vt:lpstr>
      <vt:lpstr>  Creating effective assignments plays a large role in how students respond to their writing experience. (Anokye, 2008, p. 65) </vt:lpstr>
      <vt:lpstr>Writing assignments</vt:lpstr>
      <vt:lpstr>What is Good Writing?</vt:lpstr>
      <vt:lpstr>每个单元的构成</vt:lpstr>
      <vt:lpstr>写作教学</vt:lpstr>
      <vt:lpstr>写作教师最应该关注的是：</vt:lpstr>
      <vt:lpstr>The outcomes through writing</vt:lpstr>
      <vt:lpstr>The Flower and Hayes writing process model</vt:lpstr>
      <vt:lpstr>幻灯片 50</vt:lpstr>
      <vt:lpstr>幻灯片 51</vt:lpstr>
      <vt:lpstr>Bereiter and Scardamalia (1987)</vt:lpstr>
      <vt:lpstr>A knowledge-telling model</vt:lpstr>
      <vt:lpstr>A knowledge-transforming model</vt:lpstr>
      <vt:lpstr>Thinking and Writing</vt:lpstr>
      <vt:lpstr>Approaches to knowledge and writing in academic settings</vt:lpstr>
      <vt:lpstr>The tasks of the teacher in writing</vt:lpstr>
      <vt:lpstr>Modelling: read to write, write to read</vt:lpstr>
      <vt:lpstr>关注写作过程（Writing process）</vt:lpstr>
      <vt:lpstr>关注写作过程</vt:lpstr>
      <vt:lpstr>幻灯片 61</vt:lpstr>
      <vt:lpstr>L1/L2 writing and writing strategies</vt:lpstr>
      <vt:lpstr>References </vt:lpstr>
      <vt:lpstr>幻灯片 64</vt:lpstr>
    </vt:vector>
  </TitlesOfParts>
  <Company>©PPTSTORE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©PPTSTORE</dc:creator>
  <dc:description>©PPTSTORE 版权所有</dc:description>
  <cp:lastModifiedBy>Think</cp:lastModifiedBy>
  <cp:revision>35</cp:revision>
  <dcterms:created xsi:type="dcterms:W3CDTF">2016-09-01T12:32:09Z</dcterms:created>
  <dcterms:modified xsi:type="dcterms:W3CDTF">2017-05-13T07:42:58Z</dcterms:modified>
</cp:coreProperties>
</file>