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8"/>
  </p:notesMasterIdLst>
  <p:sldIdLst>
    <p:sldId id="277" r:id="rId4"/>
    <p:sldId id="278" r:id="rId5"/>
    <p:sldId id="279" r:id="rId6"/>
    <p:sldId id="281" r:id="rId7"/>
    <p:sldId id="282" r:id="rId8"/>
    <p:sldId id="317" r:id="rId9"/>
    <p:sldId id="283" r:id="rId10"/>
    <p:sldId id="259" r:id="rId11"/>
    <p:sldId id="295" r:id="rId12"/>
    <p:sldId id="296" r:id="rId13"/>
    <p:sldId id="297" r:id="rId14"/>
    <p:sldId id="287" r:id="rId15"/>
    <p:sldId id="311" r:id="rId16"/>
    <p:sldId id="304" r:id="rId17"/>
    <p:sldId id="312" r:id="rId18"/>
    <p:sldId id="310" r:id="rId19"/>
    <p:sldId id="313" r:id="rId20"/>
    <p:sldId id="309" r:id="rId21"/>
    <p:sldId id="314" r:id="rId22"/>
    <p:sldId id="307" r:id="rId23"/>
    <p:sldId id="315" r:id="rId24"/>
    <p:sldId id="308" r:id="rId25"/>
    <p:sldId id="316" r:id="rId26"/>
    <p:sldId id="318" r:id="rId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3300"/>
    <a:srgbClr val="09815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867" autoAdjust="0"/>
    <p:restoredTop sz="94660"/>
  </p:normalViewPr>
  <p:slideViewPr>
    <p:cSldViewPr>
      <p:cViewPr>
        <p:scale>
          <a:sx n="50" d="100"/>
          <a:sy n="50" d="100"/>
        </p:scale>
        <p:origin x="-2136" y="-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0694D-5D83-48ED-8769-446B5FCF6C54}" type="datetimeFigureOut">
              <a:rPr lang="zh-CN" altLang="en-US" smtClean="0"/>
              <a:pPr/>
              <a:t>2017/8/7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046C5-687E-4421-A315-4475B9E1A1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13280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046C5-687E-4421-A315-4475B9E1A12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689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046C5-687E-4421-A315-4475B9E1A12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689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046C5-687E-4421-A315-4475B9E1A12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689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046C5-687E-4421-A315-4475B9E1A123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689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046C5-687E-4421-A315-4475B9E1A123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689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046C5-687E-4421-A315-4475B9E1A123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689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046C5-687E-4421-A315-4475B9E1A123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689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/>
              <a:pPr/>
              <a:t>2017/8/7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6455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/>
              <a:pPr/>
              <a:t>2017/8/7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6301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/>
              <a:pPr/>
              <a:t>2017/8/7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80766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D665-6D2D-4397-B589-55822F44B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7D58-DED9-45CA-8BEC-DFE8CCE559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24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D665-6D2D-4397-B589-55822F44B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7D58-DED9-45CA-8BEC-DFE8CCE559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302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D665-6D2D-4397-B589-55822F44B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7D58-DED9-45CA-8BEC-DFE8CCE559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2992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D665-6D2D-4397-B589-55822F44B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7D58-DED9-45CA-8BEC-DFE8CCE559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498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D665-6D2D-4397-B589-55822F44B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7D58-DED9-45CA-8BEC-DFE8CCE559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232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D665-6D2D-4397-B589-55822F44B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7D58-DED9-45CA-8BEC-DFE8CCE559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038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D665-6D2D-4397-B589-55822F44B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7D58-DED9-45CA-8BEC-DFE8CCE559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718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D665-6D2D-4397-B589-55822F44B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7D58-DED9-45CA-8BEC-DFE8CCE559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64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/>
              <a:pPr/>
              <a:t>2017/8/7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23233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D665-6D2D-4397-B589-55822F44B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7D58-DED9-45CA-8BEC-DFE8CCE559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484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D665-6D2D-4397-B589-55822F44B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7D58-DED9-45CA-8BEC-DFE8CCE559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181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D665-6D2D-4397-B589-55822F44B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7D58-DED9-45CA-8BEC-DFE8CCE559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0318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118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653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947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2934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6977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968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2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/>
              <a:pPr/>
              <a:t>2017/8/7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6599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90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0213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465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405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/>
              <a:pPr/>
              <a:t>2017/8/7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0076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/>
              <a:pPr/>
              <a:t>2017/8/7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9211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/>
              <a:pPr/>
              <a:t>2017/8/7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595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/>
              <a:pPr/>
              <a:t>2017/8/7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003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/>
              <a:pPr/>
              <a:t>2017/8/7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34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C0CA-09C9-4857-857E-B44627B1FA7D}" type="datetimeFigureOut">
              <a:rPr lang="zh-CN" altLang="en-US" smtClean="0"/>
              <a:pPr/>
              <a:t>2017/8/7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F579-0271-442D-8C60-939F287129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4772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DC0CA-09C9-4857-857E-B44627B1FA7D}" type="datetimeFigureOut">
              <a:rPr lang="zh-CN" altLang="en-US" smtClean="0"/>
              <a:pPr/>
              <a:t>2017/8/7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AF579-0271-442D-8C60-939F287129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0305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0D665-6D2D-4397-B589-55822F44B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77D58-DED9-45CA-8BEC-DFE8CCE559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541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DC0CA-09C9-4857-857E-B44627B1FA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AF579-0271-442D-8C60-939F2871297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50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Smart Design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43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837"/>
          <a:stretch/>
        </p:blipFill>
        <p:spPr>
          <a:xfrm>
            <a:off x="0" y="10156"/>
            <a:ext cx="9144000" cy="691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773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3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793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片头制作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63953"/>
            <a:ext cx="9144000" cy="5432572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-31104" y="0"/>
            <a:ext cx="20912408" cy="823848"/>
            <a:chOff x="-31104" y="0"/>
            <a:chExt cx="20912408" cy="823848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18613560" cy="8238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2267744" y="0"/>
              <a:ext cx="18613560" cy="8238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-31104" y="0"/>
              <a:ext cx="18613560" cy="8238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2884685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3563153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4241621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170813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49281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527749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2206217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920089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598557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6277025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6955493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7633961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8312429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8990897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9669365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0347833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11026301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11704769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12383237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13061705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3740173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14418641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5097109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15775577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6454045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17132513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17810981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18489449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圆角矩形 43"/>
            <p:cNvSpPr/>
            <p:nvPr/>
          </p:nvSpPr>
          <p:spPr>
            <a:xfrm>
              <a:off x="19167917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19846395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-31104" y="6096525"/>
            <a:ext cx="20912408" cy="823848"/>
            <a:chOff x="-31104" y="0"/>
            <a:chExt cx="20912408" cy="823848"/>
          </a:xfrm>
        </p:grpSpPr>
        <p:sp>
          <p:nvSpPr>
            <p:cNvPr id="48" name="矩形 47"/>
            <p:cNvSpPr/>
            <p:nvPr/>
          </p:nvSpPr>
          <p:spPr>
            <a:xfrm>
              <a:off x="0" y="0"/>
              <a:ext cx="18613560" cy="8238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2267744" y="0"/>
              <a:ext cx="18613560" cy="8238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-31104" y="0"/>
              <a:ext cx="18613560" cy="8238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884685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3563153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4241621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170813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849281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圆角矩形 55"/>
            <p:cNvSpPr/>
            <p:nvPr/>
          </p:nvSpPr>
          <p:spPr>
            <a:xfrm>
              <a:off x="1527749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206217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圆角矩形 57"/>
            <p:cNvSpPr/>
            <p:nvPr/>
          </p:nvSpPr>
          <p:spPr>
            <a:xfrm>
              <a:off x="4920089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圆角矩形 58"/>
            <p:cNvSpPr/>
            <p:nvPr/>
          </p:nvSpPr>
          <p:spPr>
            <a:xfrm>
              <a:off x="5598557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6277025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圆角矩形 60"/>
            <p:cNvSpPr/>
            <p:nvPr/>
          </p:nvSpPr>
          <p:spPr>
            <a:xfrm>
              <a:off x="6955493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圆角矩形 61"/>
            <p:cNvSpPr/>
            <p:nvPr/>
          </p:nvSpPr>
          <p:spPr>
            <a:xfrm>
              <a:off x="7633961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8312429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990897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9669365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10347833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圆角矩形 66"/>
            <p:cNvSpPr/>
            <p:nvPr/>
          </p:nvSpPr>
          <p:spPr>
            <a:xfrm>
              <a:off x="11026301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圆角矩形 67"/>
            <p:cNvSpPr/>
            <p:nvPr/>
          </p:nvSpPr>
          <p:spPr>
            <a:xfrm>
              <a:off x="11704769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12383237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圆角矩形 69"/>
            <p:cNvSpPr/>
            <p:nvPr/>
          </p:nvSpPr>
          <p:spPr>
            <a:xfrm>
              <a:off x="13061705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圆角矩形 70"/>
            <p:cNvSpPr/>
            <p:nvPr/>
          </p:nvSpPr>
          <p:spPr>
            <a:xfrm>
              <a:off x="13740173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圆角矩形 71"/>
            <p:cNvSpPr/>
            <p:nvPr/>
          </p:nvSpPr>
          <p:spPr>
            <a:xfrm>
              <a:off x="14418641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圆角矩形 72"/>
            <p:cNvSpPr/>
            <p:nvPr/>
          </p:nvSpPr>
          <p:spPr>
            <a:xfrm>
              <a:off x="15097109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圆角矩形 73"/>
            <p:cNvSpPr/>
            <p:nvPr/>
          </p:nvSpPr>
          <p:spPr>
            <a:xfrm>
              <a:off x="15775577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圆角矩形 74"/>
            <p:cNvSpPr/>
            <p:nvPr/>
          </p:nvSpPr>
          <p:spPr>
            <a:xfrm>
              <a:off x="16454045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圆角矩形 75"/>
            <p:cNvSpPr/>
            <p:nvPr/>
          </p:nvSpPr>
          <p:spPr>
            <a:xfrm>
              <a:off x="17132513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圆角矩形 76"/>
            <p:cNvSpPr/>
            <p:nvPr/>
          </p:nvSpPr>
          <p:spPr>
            <a:xfrm>
              <a:off x="17810981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圆角矩形 77"/>
            <p:cNvSpPr/>
            <p:nvPr/>
          </p:nvSpPr>
          <p:spPr>
            <a:xfrm>
              <a:off x="18489449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19167917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圆角矩形 79"/>
            <p:cNvSpPr/>
            <p:nvPr/>
          </p:nvSpPr>
          <p:spPr>
            <a:xfrm>
              <a:off x="19846395" y="159896"/>
              <a:ext cx="512755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07182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1.1401 -0.0009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14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1.1401 -0.0009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1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8520" y="0"/>
            <a:ext cx="9361040" cy="1200329"/>
          </a:xfrm>
          <a:prstGeom prst="rect">
            <a:avLst/>
          </a:prstGeom>
          <a:solidFill>
            <a:srgbClr val="00B0F0">
              <a:alpha val="38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24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2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Retell the Story of Cinderella</a:t>
            </a:r>
          </a:p>
          <a:p>
            <a:pPr algn="ctr"/>
            <a:endParaRPr lang="zh-CN" altLang="en-US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AutoShape 5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AutoShape 6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AutoShape 15" descr="C:\Users\Administrator\AppData\Roaming\Tencent\Users\412083274\QQ\WinTemp\RichOle\]N3OI}K8SZJM5G`4LFS[8.png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290889"/>
            <a:ext cx="5015730" cy="5884691"/>
            <a:chOff x="964198" y="1326113"/>
            <a:chExt cx="7571108" cy="5309160"/>
          </a:xfrm>
        </p:grpSpPr>
        <p:grpSp>
          <p:nvGrpSpPr>
            <p:cNvPr id="5" name="组合 4"/>
            <p:cNvGrpSpPr/>
            <p:nvPr/>
          </p:nvGrpSpPr>
          <p:grpSpPr>
            <a:xfrm>
              <a:off x="2339752" y="1326113"/>
              <a:ext cx="6195554" cy="5309160"/>
              <a:chOff x="2339752" y="1326113"/>
              <a:chExt cx="6195554" cy="5309160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ackgroundRemoval t="867" b="100000" l="3485" r="99394">
                            <a14:backgroundMark x1="7121" y1="88584" x2="20909" y2="96387"/>
                            <a14:backgroundMark x1="49697" y1="84971" x2="48333" y2="99711"/>
                            <a14:backgroundMark x1="62879" y1="96387" x2="89848" y2="95954"/>
                            <a14:backgroundMark x1="25606" y1="33237" x2="25606" y2="33960"/>
                            <a14:backgroundMark x1="20606" y1="32081" x2="20758" y2="306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532530" y="2090465"/>
                <a:ext cx="3002776" cy="3396179"/>
              </a:xfrm>
              <a:prstGeom prst="rect">
                <a:avLst/>
              </a:prstGeom>
            </p:spPr>
          </p:pic>
          <p:pic>
            <p:nvPicPr>
              <p:cNvPr id="2052" name="Picture 4" descr="C:\Users\Administrator\AppData\Roaming\Tencent\Users\412083274\QQ\WinTemp\RichOle\D2QJT`[}}%7L(`GXNEU{7]L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ackgroundRemoval t="0" b="97547" l="2186" r="100000">
                            <a14:foregroundMark x1="9426" y1="35065" x2="3689" y2="36364"/>
                            <a14:foregroundMark x1="50273" y1="26984" x2="48497" y2="36652"/>
                            <a14:foregroundMark x1="65710" y1="81818" x2="68852" y2="88167"/>
                            <a14:foregroundMark x1="63661" y1="92063" x2="60656" y2="92641"/>
                            <a14:foregroundMark x1="31148" y1="10101" x2="30328" y2="13276"/>
                            <a14:foregroundMark x1="32104" y1="12843" x2="33470" y2="15296"/>
                            <a14:foregroundMark x1="34290" y1="13564" x2="33743" y2="15729"/>
                            <a14:backgroundMark x1="5328" y1="51515" x2="35656" y2="50361"/>
                            <a14:backgroundMark x1="10246" y1="62193" x2="31831" y2="59596"/>
                            <a14:backgroundMark x1="6421" y1="64069" x2="33743" y2="73882"/>
                            <a14:backgroundMark x1="2732" y1="72872" x2="29098" y2="85137"/>
                            <a14:backgroundMark x1="4645" y1="81097" x2="24044" y2="94949"/>
                            <a14:backgroundMark x1="44809" y1="81818" x2="50410" y2="91775"/>
                            <a14:backgroundMark x1="15984" y1="79221" x2="34563" y2="94949"/>
                            <a14:backgroundMark x1="5055" y1="45310" x2="24590" y2="43001"/>
                            <a14:backgroundMark x1="3689" y1="25685" x2="24590" y2="19192"/>
                            <a14:backgroundMark x1="5601" y1="20346" x2="24590" y2="15296"/>
                            <a14:backgroundMark x1="6148" y1="11400" x2="22268" y2="4906"/>
                            <a14:backgroundMark x1="27596" y1="5195" x2="28415" y2="24675"/>
                            <a14:backgroundMark x1="32240" y1="21934" x2="36612" y2="22655"/>
                            <a14:backgroundMark x1="27869" y1="50072" x2="49727" y2="45022"/>
                            <a14:backgroundMark x1="32240" y1="55556" x2="49180" y2="48052"/>
                            <a14:backgroundMark x1="36339" y1="59596" x2="49590" y2="49062"/>
                            <a14:backgroundMark x1="39481" y1="37229" x2="39617" y2="46032"/>
                            <a14:backgroundMark x1="43716" y1="34488" x2="43033" y2="43001"/>
                            <a14:backgroundMark x1="46448" y1="31313" x2="47404" y2="30159"/>
                            <a14:backgroundMark x1="51093" y1="34488" x2="54781" y2="46465"/>
                            <a14:backgroundMark x1="58470" y1="40548" x2="54098" y2="45743"/>
                            <a14:backgroundMark x1="58743" y1="44300" x2="57514" y2="50505"/>
                            <a14:backgroundMark x1="48907" y1="15296" x2="52322" y2="16306"/>
                            <a14:backgroundMark x1="51776" y1="14574" x2="58470" y2="2020"/>
                            <a14:backgroundMark x1="52186" y1="8225" x2="57377" y2="2165"/>
                            <a14:backgroundMark x1="57787" y1="7071" x2="67896" y2="722"/>
                            <a14:backgroundMark x1="64071" y1="3463" x2="79918" y2="0"/>
                            <a14:backgroundMark x1="77732" y1="3463" x2="87842" y2="5195"/>
                            <a14:backgroundMark x1="32923" y1="1587" x2="37158" y2="0"/>
                            <a14:backgroundMark x1="6011" y1="39105" x2="6831" y2="37374"/>
                            <a14:backgroundMark x1="70628" y1="76479" x2="76776" y2="86147"/>
                            <a14:backgroundMark x1="77732" y1="77056" x2="91803" y2="83117"/>
                            <a14:backgroundMark x1="98770" y1="73016" x2="99590" y2="73737"/>
                            <a14:backgroundMark x1="94672" y1="52237" x2="93033" y2="16883"/>
                            <a14:backgroundMark x1="91530" y1="29149" x2="67077" y2="21068"/>
                            <a14:backgroundMark x1="79645" y1="10390" x2="81284" y2="9524"/>
                            <a14:backgroundMark x1="81557" y1="12843" x2="83607" y2="11400"/>
                            <a14:backgroundMark x1="83333" y1="14141" x2="84290" y2="151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2532" y="3205413"/>
                <a:ext cx="3219121" cy="3047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 xmlns="">
                      <a14:imgLayer r:embed="rId9">
                        <a14:imgEffect>
                          <a14:backgroundRemoval t="4480" b="97399" l="10000" r="97879">
                            <a14:backgroundMark x1="23182" y1="23699" x2="42424" y2="78902"/>
                            <a14:backgroundMark x1="40000" y1="21387" x2="49394" y2="65896"/>
                            <a14:backgroundMark x1="5758" y1="30636" x2="36970" y2="85549"/>
                            <a14:backgroundMark x1="16970" y1="56647" x2="36970" y2="94220"/>
                            <a14:backgroundMark x1="39091" y1="67052" x2="22424" y2="79191"/>
                            <a14:backgroundMark x1="46364" y1="73988" x2="30909" y2="95809"/>
                            <a14:backgroundMark x1="45606" y1="38150" x2="34545" y2="55058"/>
                            <a14:backgroundMark x1="48939" y1="46676" x2="42879" y2="61416"/>
                            <a14:backgroundMark x1="39242" y1="62283" x2="51515" y2="87572"/>
                            <a14:backgroundMark x1="50303" y1="58092" x2="59848" y2="80636"/>
                            <a14:backgroundMark x1="50000" y1="51734" x2="59848" y2="68353"/>
                            <a14:backgroundMark x1="53636" y1="45520" x2="62424" y2="64595"/>
                            <a14:backgroundMark x1="54697" y1="40173" x2="60455" y2="471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339752" y="1326113"/>
                <a:ext cx="4694166" cy="5309160"/>
              </a:xfrm>
              <a:prstGeom prst="rect">
                <a:avLst/>
              </a:prstGeom>
            </p:spPr>
          </p:pic>
        </p:grpSp>
        <p:pic>
          <p:nvPicPr>
            <p:cNvPr id="2051" name="Picture 3" descr="C:\Users\Administrator\AppData\Roaming\Tencent\Users\412083274\QQ\WinTemp\RichOle\XVEV]RO@YEE((1G)~21%8NM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3774" b="100000" l="1389" r="95486">
                          <a14:foregroundMark x1="12500" y1="53585" x2="12500" y2="53585"/>
                          <a14:foregroundMark x1="17014" y1="54717" x2="17014" y2="54717"/>
                          <a14:foregroundMark x1="12500" y1="53962" x2="17361" y2="54717"/>
                          <a14:foregroundMark x1="50347" y1="37547" x2="52083" y2="37170"/>
                          <a14:foregroundMark x1="59375" y1="30377" x2="60764" y2="30377"/>
                          <a14:foregroundMark x1="55208" y1="28679" x2="57292" y2="27170"/>
                          <a14:foregroundMark x1="49306" y1="31887" x2="48958" y2="29057"/>
                          <a14:backgroundMark x1="15625" y1="54717" x2="19097" y2="53585"/>
                          <a14:backgroundMark x1="13194" y1="53585" x2="13194" y2="53585"/>
                          <a14:backgroundMark x1="42361" y1="98491" x2="91319" y2="98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198" y="2705755"/>
              <a:ext cx="1920359" cy="3533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4247964" y="1415508"/>
            <a:ext cx="4788532" cy="4533772"/>
            <a:chOff x="4247964" y="1415508"/>
            <a:chExt cx="4788532" cy="4533772"/>
          </a:xfrm>
        </p:grpSpPr>
        <p:grpSp>
          <p:nvGrpSpPr>
            <p:cNvPr id="18" name="组合 17"/>
            <p:cNvGrpSpPr/>
            <p:nvPr/>
          </p:nvGrpSpPr>
          <p:grpSpPr>
            <a:xfrm>
              <a:off x="5145318" y="1415508"/>
              <a:ext cx="3891178" cy="4533772"/>
              <a:chOff x="4932040" y="1152133"/>
              <a:chExt cx="2592288" cy="2204566"/>
            </a:xfrm>
          </p:grpSpPr>
          <p:pic>
            <p:nvPicPr>
              <p:cNvPr id="19" name="Picture 4" descr="C:\Users\Administrator\AppData\Roaming\Tencent\Users\412083274\QQ\WinTemp\RichOle\KY2CKAO7D}2GMUJ1$MEW29I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 xmlns="">
                      <a14:imgLayer r:embed="rId13">
                        <a14:imgEffect>
                          <a14:backgroundRemoval t="151" b="97590" l="1579" r="100000">
                            <a14:foregroundMark x1="91803" y1="22411" x2="62295" y2="48023"/>
                            <a14:foregroundMark x1="76230" y1="39925" x2="77869" y2="42185"/>
                            <a14:backgroundMark x1="14211" y1="1958" x2="10000" y2="10090"/>
                            <a14:backgroundMark x1="8947" y1="78614" x2="11579" y2="90813"/>
                            <a14:backgroundMark x1="49474" y1="87500" x2="87368" y2="85241"/>
                            <a14:backgroundMark x1="12632" y1="14458" x2="10526" y2="23193"/>
                            <a14:backgroundMark x1="44737" y1="88705" x2="44737" y2="84639"/>
                            <a14:backgroundMark x1="34211" y1="92771" x2="39474" y2="93675"/>
                            <a14:backgroundMark x1="33684" y1="91717" x2="36316" y2="93524"/>
                            <a14:backgroundMark x1="59474" y1="42018" x2="63158" y2="43072"/>
                            <a14:backgroundMark x1="12295" y1="23540" x2="5738" y2="28625"/>
                            <a14:backgroundMark x1="6557" y1="30320" x2="4098" y2="32392"/>
                            <a14:backgroundMark x1="1639" y1="30320" x2="3279" y2="76083"/>
                            <a14:backgroundMark x1="25410" y1="82298" x2="26230" y2="873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1152133"/>
                <a:ext cx="630825" cy="22045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7" descr="C:\Users\Administrator\AppData\Roaming\Tencent\Users\412083274\QQ\WinTemp\RichOle\A1YQTINF1)D35{XW5OOE[GS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 xmlns="">
                      <a14:imgLayer r:embed="rId15">
                        <a14:imgEffect>
                          <a14:backgroundRemoval t="3340" b="98516" l="3900" r="99532">
                            <a14:foregroundMark x1="12793" y1="19109" x2="21217" y2="17625"/>
                            <a14:backgroundMark x1="18409" y1="35622" x2="34009" y2="47866"/>
                            <a14:backgroundMark x1="22777" y1="53247" x2="34477" y2="75696"/>
                            <a14:backgroundMark x1="82527" y1="70872" x2="98752" y2="66234"/>
                            <a14:backgroundMark x1="60458" y1="36792" x2="62178" y2="38915"/>
                            <a14:backgroundMark x1="62178" y1="44104" x2="64183" y2="46462"/>
                            <a14:backgroundMark x1="62178" y1="44575" x2="61318" y2="410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1516600"/>
                <a:ext cx="1800200" cy="1760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右箭头 20"/>
            <p:cNvSpPr/>
            <p:nvPr/>
          </p:nvSpPr>
          <p:spPr>
            <a:xfrm>
              <a:off x="4247964" y="3233234"/>
              <a:ext cx="648072" cy="36638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648980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745171" y="3027522"/>
            <a:ext cx="1745172" cy="1741031"/>
            <a:chOff x="856930" y="870028"/>
            <a:chExt cx="1780931" cy="1741031"/>
          </a:xfrm>
        </p:grpSpPr>
        <p:sp>
          <p:nvSpPr>
            <p:cNvPr id="27" name="任意多边形 26"/>
            <p:cNvSpPr/>
            <p:nvPr/>
          </p:nvSpPr>
          <p:spPr>
            <a:xfrm>
              <a:off x="856930" y="917431"/>
              <a:ext cx="1693628" cy="1693628"/>
            </a:xfrm>
            <a:custGeom>
              <a:avLst/>
              <a:gdLst>
                <a:gd name="connsiteX0" fmla="*/ 1580176 w 1693628"/>
                <a:gd name="connsiteY0" fmla="*/ 1270221 h 1693628"/>
                <a:gd name="connsiteX1" fmla="*/ 846814 w 1693628"/>
                <a:gd name="connsiteY1" fmla="*/ 1693628 h 1693628"/>
                <a:gd name="connsiteX2" fmla="*/ 113452 w 1693628"/>
                <a:gd name="connsiteY2" fmla="*/ 1270221 h 1693628"/>
                <a:gd name="connsiteX3" fmla="*/ 846814 w 1693628"/>
                <a:gd name="connsiteY3" fmla="*/ 846814 h 1693628"/>
                <a:gd name="connsiteX4" fmla="*/ 1580176 w 1693628"/>
                <a:gd name="connsiteY4" fmla="*/ 1270221 h 169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3628" h="1693628">
                  <a:moveTo>
                    <a:pt x="1580176" y="1270221"/>
                  </a:moveTo>
                  <a:cubicBezTo>
                    <a:pt x="1428907" y="1532226"/>
                    <a:pt x="1149351" y="1693628"/>
                    <a:pt x="846814" y="1693628"/>
                  </a:cubicBezTo>
                  <a:cubicBezTo>
                    <a:pt x="544276" y="1693628"/>
                    <a:pt x="264720" y="1532226"/>
                    <a:pt x="113452" y="1270221"/>
                  </a:cubicBezTo>
                  <a:lnTo>
                    <a:pt x="846814" y="846814"/>
                  </a:lnTo>
                  <a:lnTo>
                    <a:pt x="1580176" y="127022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7702" tIns="1082569" rIns="477701" bIns="114781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1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856930" y="870028"/>
              <a:ext cx="1780931" cy="1726052"/>
              <a:chOff x="856930" y="867026"/>
              <a:chExt cx="1780931" cy="1726052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944233" y="867026"/>
                <a:ext cx="1693628" cy="1693628"/>
              </a:xfrm>
              <a:custGeom>
                <a:avLst/>
                <a:gdLst>
                  <a:gd name="connsiteX0" fmla="*/ 846814 w 1693628"/>
                  <a:gd name="connsiteY0" fmla="*/ 0 h 1693628"/>
                  <a:gd name="connsiteX1" fmla="*/ 1580176 w 1693628"/>
                  <a:gd name="connsiteY1" fmla="*/ 423407 h 1693628"/>
                  <a:gd name="connsiteX2" fmla="*/ 1580176 w 1693628"/>
                  <a:gd name="connsiteY2" fmla="*/ 1270221 h 1693628"/>
                  <a:gd name="connsiteX3" fmla="*/ 846814 w 1693628"/>
                  <a:gd name="connsiteY3" fmla="*/ 846814 h 1693628"/>
                  <a:gd name="connsiteX4" fmla="*/ 846814 w 1693628"/>
                  <a:gd name="connsiteY4" fmla="*/ 0 h 169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3628" h="1693628">
                    <a:moveTo>
                      <a:pt x="846814" y="0"/>
                    </a:moveTo>
                    <a:cubicBezTo>
                      <a:pt x="1149352" y="0"/>
                      <a:pt x="1428908" y="161402"/>
                      <a:pt x="1580176" y="423407"/>
                    </a:cubicBezTo>
                    <a:cubicBezTo>
                      <a:pt x="1731445" y="685412"/>
                      <a:pt x="1731445" y="1008216"/>
                      <a:pt x="1580176" y="1270221"/>
                    </a:cubicBezTo>
                    <a:lnTo>
                      <a:pt x="846814" y="846814"/>
                    </a:lnTo>
                    <a:lnTo>
                      <a:pt x="8468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34779" tIns="326484" rIns="212166" bIns="830542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100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>
                <a:off x="856930" y="899450"/>
                <a:ext cx="1693628" cy="1693628"/>
              </a:xfrm>
              <a:custGeom>
                <a:avLst/>
                <a:gdLst>
                  <a:gd name="connsiteX0" fmla="*/ 113452 w 1693628"/>
                  <a:gd name="connsiteY0" fmla="*/ 1270221 h 1693628"/>
                  <a:gd name="connsiteX1" fmla="*/ 113452 w 1693628"/>
                  <a:gd name="connsiteY1" fmla="*/ 423407 h 1693628"/>
                  <a:gd name="connsiteX2" fmla="*/ 846814 w 1693628"/>
                  <a:gd name="connsiteY2" fmla="*/ 0 h 1693628"/>
                  <a:gd name="connsiteX3" fmla="*/ 846814 w 1693628"/>
                  <a:gd name="connsiteY3" fmla="*/ 846814 h 1693628"/>
                  <a:gd name="connsiteX4" fmla="*/ 113452 w 1693628"/>
                  <a:gd name="connsiteY4" fmla="*/ 1270221 h 169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3628" h="1693628">
                    <a:moveTo>
                      <a:pt x="113452" y="1270221"/>
                    </a:moveTo>
                    <a:cubicBezTo>
                      <a:pt x="-37817" y="1008216"/>
                      <a:pt x="-37817" y="685412"/>
                      <a:pt x="113452" y="423407"/>
                    </a:cubicBezTo>
                    <a:cubicBezTo>
                      <a:pt x="264721" y="161402"/>
                      <a:pt x="544277" y="0"/>
                      <a:pt x="846814" y="0"/>
                    </a:cubicBezTo>
                    <a:lnTo>
                      <a:pt x="846814" y="846814"/>
                    </a:lnTo>
                    <a:lnTo>
                      <a:pt x="113452" y="12702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5430" tIns="346647" rIns="951515" bIns="810379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100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51" name="矩形 50"/>
          <p:cNvSpPr/>
          <p:nvPr/>
        </p:nvSpPr>
        <p:spPr>
          <a:xfrm>
            <a:off x="611560" y="2869760"/>
            <a:ext cx="2271672" cy="2016224"/>
          </a:xfrm>
          <a:prstGeom prst="rect">
            <a:avLst/>
          </a:prstGeom>
          <a:noFill/>
        </p:spPr>
      </p:sp>
      <p:sp>
        <p:nvSpPr>
          <p:cNvPr id="52" name="任意多边形 51"/>
          <p:cNvSpPr/>
          <p:nvPr/>
        </p:nvSpPr>
        <p:spPr>
          <a:xfrm>
            <a:off x="944233" y="3005855"/>
            <a:ext cx="1693628" cy="1693628"/>
          </a:xfrm>
          <a:custGeom>
            <a:avLst/>
            <a:gdLst>
              <a:gd name="connsiteX0" fmla="*/ 846814 w 1693628"/>
              <a:gd name="connsiteY0" fmla="*/ 0 h 1693628"/>
              <a:gd name="connsiteX1" fmla="*/ 1580176 w 1693628"/>
              <a:gd name="connsiteY1" fmla="*/ 423407 h 1693628"/>
              <a:gd name="connsiteX2" fmla="*/ 1580176 w 1693628"/>
              <a:gd name="connsiteY2" fmla="*/ 1270221 h 1693628"/>
              <a:gd name="connsiteX3" fmla="*/ 846814 w 1693628"/>
              <a:gd name="connsiteY3" fmla="*/ 846814 h 1693628"/>
              <a:gd name="connsiteX4" fmla="*/ 846814 w 1693628"/>
              <a:gd name="connsiteY4" fmla="*/ 0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846814" y="0"/>
                </a:moveTo>
                <a:cubicBezTo>
                  <a:pt x="1149352" y="0"/>
                  <a:pt x="1428908" y="161402"/>
                  <a:pt x="1580176" y="423407"/>
                </a:cubicBezTo>
                <a:cubicBezTo>
                  <a:pt x="1731445" y="685412"/>
                  <a:pt x="1731445" y="1008216"/>
                  <a:pt x="1580176" y="1270221"/>
                </a:cubicBezTo>
                <a:lnTo>
                  <a:pt x="846814" y="846814"/>
                </a:lnTo>
                <a:lnTo>
                  <a:pt x="846814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4779" tIns="326484" rIns="212166" bIns="830542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05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inciting incident</a:t>
            </a:r>
            <a:endParaRPr lang="zh-CN" altLang="en-US" sz="105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任意多边形 52"/>
          <p:cNvSpPr/>
          <p:nvPr/>
        </p:nvSpPr>
        <p:spPr>
          <a:xfrm>
            <a:off x="856930" y="3056260"/>
            <a:ext cx="1693628" cy="1693628"/>
          </a:xfrm>
          <a:custGeom>
            <a:avLst/>
            <a:gdLst>
              <a:gd name="connsiteX0" fmla="*/ 1580176 w 1693628"/>
              <a:gd name="connsiteY0" fmla="*/ 1270221 h 1693628"/>
              <a:gd name="connsiteX1" fmla="*/ 846814 w 1693628"/>
              <a:gd name="connsiteY1" fmla="*/ 1693628 h 1693628"/>
              <a:gd name="connsiteX2" fmla="*/ 113452 w 1693628"/>
              <a:gd name="connsiteY2" fmla="*/ 1270221 h 1693628"/>
              <a:gd name="connsiteX3" fmla="*/ 846814 w 1693628"/>
              <a:gd name="connsiteY3" fmla="*/ 846814 h 1693628"/>
              <a:gd name="connsiteX4" fmla="*/ 1580176 w 1693628"/>
              <a:gd name="connsiteY4" fmla="*/ 1270221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1580176" y="1270221"/>
                </a:moveTo>
                <a:cubicBezTo>
                  <a:pt x="1428907" y="1532226"/>
                  <a:pt x="1149351" y="1693628"/>
                  <a:pt x="846814" y="1693628"/>
                </a:cubicBezTo>
                <a:cubicBezTo>
                  <a:pt x="544276" y="1693628"/>
                  <a:pt x="264720" y="1532226"/>
                  <a:pt x="113452" y="1270221"/>
                </a:cubicBezTo>
                <a:lnTo>
                  <a:pt x="846814" y="846814"/>
                </a:lnTo>
                <a:lnTo>
                  <a:pt x="1580176" y="127022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7702" tIns="1082569" rIns="477701" bIns="11478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1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character</a:t>
            </a:r>
            <a:endParaRPr lang="zh-CN" altLang="en-US" sz="11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856930" y="3056260"/>
            <a:ext cx="1693628" cy="1693628"/>
          </a:xfrm>
          <a:custGeom>
            <a:avLst/>
            <a:gdLst>
              <a:gd name="connsiteX0" fmla="*/ 113452 w 1693628"/>
              <a:gd name="connsiteY0" fmla="*/ 1270221 h 1693628"/>
              <a:gd name="connsiteX1" fmla="*/ 113452 w 1693628"/>
              <a:gd name="connsiteY1" fmla="*/ 423407 h 1693628"/>
              <a:gd name="connsiteX2" fmla="*/ 846814 w 1693628"/>
              <a:gd name="connsiteY2" fmla="*/ 0 h 1693628"/>
              <a:gd name="connsiteX3" fmla="*/ 846814 w 1693628"/>
              <a:gd name="connsiteY3" fmla="*/ 846814 h 1693628"/>
              <a:gd name="connsiteX4" fmla="*/ 113452 w 1693628"/>
              <a:gd name="connsiteY4" fmla="*/ 1270221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113452" y="1270221"/>
                </a:moveTo>
                <a:cubicBezTo>
                  <a:pt x="-37817" y="1008216"/>
                  <a:pt x="-37817" y="685412"/>
                  <a:pt x="113452" y="423407"/>
                </a:cubicBezTo>
                <a:cubicBezTo>
                  <a:pt x="264721" y="161402"/>
                  <a:pt x="544277" y="0"/>
                  <a:pt x="846814" y="0"/>
                </a:cubicBezTo>
                <a:lnTo>
                  <a:pt x="846814" y="846814"/>
                </a:lnTo>
                <a:lnTo>
                  <a:pt x="113452" y="127022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430" tIns="346647" rIns="951515" bIns="81037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1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setting</a:t>
            </a:r>
            <a:endParaRPr lang="zh-CN" altLang="en-US" sz="11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38433" y="4903085"/>
            <a:ext cx="4721597" cy="1784116"/>
            <a:chOff x="0" y="1285586"/>
            <a:chExt cx="3338976" cy="1423336"/>
          </a:xfrm>
        </p:grpSpPr>
        <p:sp>
          <p:nvSpPr>
            <p:cNvPr id="30" name="圆角矩形 29"/>
            <p:cNvSpPr/>
            <p:nvPr/>
          </p:nvSpPr>
          <p:spPr>
            <a:xfrm>
              <a:off x="0" y="1285586"/>
              <a:ext cx="3338976" cy="14233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0" y="1592115"/>
              <a:ext cx="3338976" cy="810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sz="20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Setting: when &amp; where</a:t>
              </a:r>
            </a:p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Character: person or other being</a:t>
              </a:r>
            </a:p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inciting incident: trigger the plot </a:t>
              </a:r>
              <a:endParaRPr lang="zh-CN" altLang="en-US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974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28333 0.0009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8520" y="0"/>
            <a:ext cx="9361040" cy="1200329"/>
          </a:xfrm>
          <a:prstGeom prst="rect">
            <a:avLst/>
          </a:prstGeom>
          <a:solidFill>
            <a:srgbClr val="00B0F0">
              <a:alpha val="38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24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2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Retell the Story of Cinderella</a:t>
            </a:r>
          </a:p>
          <a:p>
            <a:pPr algn="ctr"/>
            <a:endParaRPr lang="zh-CN" altLang="en-US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AutoShape 5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AutoShape 6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034" name="Picture 10" descr="C:\Users\Administrator\AppData\Roaming\Tencent\Users\412083274\QQ\WinTemp\RichOle\XH0M2UQ2D]M6AAR)OJR`MM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55" l="1270" r="99002">
                        <a14:foregroundMark x1="44192" y1="25362" x2="51361" y2="29565"/>
                        <a14:foregroundMark x1="53811" y1="34493" x2="54900" y2="34638"/>
                        <a14:foregroundMark x1="46733" y1="23188" x2="46279" y2="22464"/>
                        <a14:foregroundMark x1="43376" y1="23913" x2="42650" y2="22899"/>
                        <a14:foregroundMark x1="46279" y1="37391" x2="45735" y2="36812"/>
                        <a14:foregroundMark x1="57713" y1="37391" x2="58076" y2="36522"/>
                        <a14:foregroundMark x1="12069" y1="53333" x2="7350" y2="75362"/>
                        <a14:foregroundMark x1="16969" y1="54203" x2="14519" y2="72609"/>
                        <a14:foregroundMark x1="16788" y1="71014" x2="16969" y2="84348"/>
                        <a14:foregroundMark x1="9800" y1="81304" x2="10526" y2="93043"/>
                        <a14:foregroundMark x1="12432" y1="77101" x2="18875" y2="92899"/>
                        <a14:foregroundMark x1="22505" y1="93188" x2="37750" y2="99855"/>
                        <a14:foregroundMark x1="88475" y1="21159" x2="89292" y2="74928"/>
                        <a14:backgroundMark x1="20054" y1="17101" x2="23956" y2="27536"/>
                        <a14:backgroundMark x1="47368" y1="13623" x2="62704" y2="13333"/>
                        <a14:backgroundMark x1="72477" y1="81789" x2="74128" y2="97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163528"/>
            <a:ext cx="2254246" cy="259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2254247" y="2411049"/>
            <a:ext cx="1967418" cy="2347865"/>
            <a:chOff x="1677602" y="2384631"/>
            <a:chExt cx="1967418" cy="2347865"/>
          </a:xfrm>
        </p:grpSpPr>
        <p:sp>
          <p:nvSpPr>
            <p:cNvPr id="33" name="右箭头 32"/>
            <p:cNvSpPr/>
            <p:nvPr/>
          </p:nvSpPr>
          <p:spPr>
            <a:xfrm>
              <a:off x="1677602" y="3108678"/>
              <a:ext cx="648072" cy="36638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035" name="Picture 11" descr="C:\Users\Administrator\AppData\Roaming\Tencent\Users\412083274\QQ\WinTemp\RichOle\6K7[~PMRFAL4P9P8[%(6{TJ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1911" b="100000" l="2957" r="98925">
                          <a14:foregroundMark x1="50459" y1="97288" x2="53211" y2="99096"/>
                          <a14:backgroundMark x1="19355" y1="91083" x2="16129" y2="98408"/>
                          <a14:backgroundMark x1="36290" y1="89490" x2="33065" y2="81210"/>
                          <a14:backgroundMark x1="45968" y1="84554" x2="45161" y2="95223"/>
                          <a14:backgroundMark x1="58871" y1="86306" x2="61022" y2="97293"/>
                          <a14:backgroundMark x1="62903" y1="84554" x2="59946" y2="78344"/>
                          <a14:backgroundMark x1="66935" y1="79777" x2="73118" y2="66879"/>
                          <a14:backgroundMark x1="33602" y1="16401" x2="35753" y2="17834"/>
                          <a14:backgroundMark x1="57798" y1="78843" x2="55963" y2="82098"/>
                          <a14:backgroundMark x1="56881" y1="77939" x2="56269" y2="81374"/>
                          <a14:backgroundMark x1="91743" y1="38336" x2="92966" y2="43761"/>
                          <a14:backgroundMark x1="90520" y1="43942" x2="88073" y2="46293"/>
                          <a14:backgroundMark x1="92355" y1="49367" x2="96024" y2="56058"/>
                          <a14:backgroundMark x1="92966" y1="53165" x2="94495" y2="57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4247" y="2384631"/>
              <a:ext cx="1390773" cy="234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AutoShape 15" descr="C:\Users\Administrator\AppData\Roaming\Tencent\Users\412083274\QQ\WinTemp\RichOle\]N3OI}K8SZJM5G`4LFS[8.png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108057" y="2209279"/>
            <a:ext cx="2876211" cy="2549635"/>
            <a:chOff x="3784021" y="2182861"/>
            <a:chExt cx="2876211" cy="2549635"/>
          </a:xfrm>
        </p:grpSpPr>
        <p:pic>
          <p:nvPicPr>
            <p:cNvPr id="1036" name="Picture 12" descr="C:\Users\Administrator\AppData\Roaming\Tencent\Users\412083274\QQ\WinTemp\RichOle\G`VEOL}Q(CBK)$3CO28TJO8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570" b="100000" l="2032" r="98940">
                          <a14:foregroundMark x1="14753" y1="51282" x2="14753" y2="51282"/>
                          <a14:foregroundMark x1="13251" y1="48291" x2="13251" y2="48291"/>
                          <a14:foregroundMark x1="15989" y1="40028" x2="15636" y2="37322"/>
                          <a14:foregroundMark x1="24912" y1="17236" x2="26943" y2="15242"/>
                          <a14:foregroundMark x1="26943" y1="12251" x2="25530" y2="7407"/>
                          <a14:foregroundMark x1="46378" y1="20228" x2="62456" y2="7977"/>
                          <a14:foregroundMark x1="64664" y1="7123" x2="77650" y2="3846"/>
                          <a14:foregroundMark x1="77739" y1="5128" x2="88339" y2="5698"/>
                          <a14:foregroundMark x1="89223" y1="8120" x2="94788" y2="16097"/>
                          <a14:foregroundMark x1="95141" y1="17949" x2="95495" y2="27066"/>
                          <a14:foregroundMark x1="95230" y1="29772" x2="90989" y2="36895"/>
                          <a14:foregroundMark x1="32420" y1="37892" x2="32420" y2="41738"/>
                          <a14:foregroundMark x1="39753" y1="47293" x2="42933" y2="39601"/>
                          <a14:foregroundMark x1="41873" y1="58974" x2="45141" y2="61823"/>
                          <a14:foregroundMark x1="42049" y1="60256" x2="46908" y2="69231"/>
                          <a14:foregroundMark x1="47792" y1="70085" x2="48145" y2="80484"/>
                          <a14:foregroundMark x1="48145" y1="79060" x2="44346" y2="85043"/>
                          <a14:foregroundMark x1="40636" y1="61254" x2="43463" y2="71083"/>
                          <a14:foregroundMark x1="42403" y1="66382" x2="43286" y2="76068"/>
                          <a14:foregroundMark x1="42845" y1="69231" x2="43640" y2="82051"/>
                          <a14:foregroundMark x1="43021" y1="74929" x2="43640" y2="82764"/>
                          <a14:foregroundMark x1="43905" y1="73647" x2="44523" y2="78205"/>
                          <a14:foregroundMark x1="43640" y1="72650" x2="43728" y2="77493"/>
                          <a14:foregroundMark x1="43198" y1="73932" x2="42491" y2="78490"/>
                          <a14:foregroundMark x1="43286" y1="80769" x2="43816" y2="86325"/>
                          <a14:foregroundMark x1="43728" y1="81339" x2="43816" y2="85755"/>
                          <a14:foregroundMark x1="44346" y1="76923" x2="45053" y2="79202"/>
                          <a14:foregroundMark x1="39399" y1="57692" x2="41343" y2="62821"/>
                          <a14:foregroundMark x1="40194" y1="56980" x2="42049" y2="63818"/>
                          <a14:foregroundMark x1="40018" y1="55556" x2="41431" y2="60399"/>
                          <a14:foregroundMark x1="40724" y1="58547" x2="41519" y2="67094"/>
                          <a14:foregroundMark x1="42403" y1="60684" x2="41961" y2="65954"/>
                          <a14:foregroundMark x1="45406" y1="23647" x2="46466" y2="21083"/>
                          <a14:foregroundMark x1="43463" y1="26353" x2="44788" y2="23077"/>
                          <a14:foregroundMark x1="44965" y1="19943" x2="41608" y2="11254"/>
                          <a14:foregroundMark x1="40459" y1="9259" x2="41343" y2="3704"/>
                          <a14:foregroundMark x1="43021" y1="3561" x2="45848" y2="2849"/>
                          <a14:foregroundMark x1="31979" y1="9829" x2="36926" y2="11538"/>
                          <a14:foregroundMark x1="36572" y1="11681" x2="37898" y2="15670"/>
                          <a14:foregroundMark x1="29505" y1="4986" x2="30477" y2="2991"/>
                          <a14:foregroundMark x1="31979" y1="3419" x2="34541" y2="3419"/>
                          <a14:foregroundMark x1="74742" y1="48267" x2="73454" y2="80198"/>
                          <a14:foregroundMark x1="79381" y1="30198" x2="80412" y2="42574"/>
                          <a14:foregroundMark x1="82474" y1="35891" x2="86856" y2="38861"/>
                          <a14:backgroundMark x1="50353" y1="51994" x2="53004" y2="80769"/>
                          <a14:backgroundMark x1="40018" y1="55983" x2="44700" y2="78917"/>
                          <a14:backgroundMark x1="42756" y1="73219" x2="44611" y2="89459"/>
                          <a14:backgroundMark x1="5300" y1="90883" x2="10336" y2="99288"/>
                          <a14:backgroundMark x1="37191" y1="99288" x2="43905" y2="96011"/>
                          <a14:backgroundMark x1="14753" y1="50285" x2="17933" y2="49145"/>
                          <a14:backgroundMark x1="50773" y1="37624" x2="52320" y2="61634"/>
                          <a14:backgroundMark x1="58505" y1="27475" x2="56959" y2="35149"/>
                          <a14:backgroundMark x1="52835" y1="20545" x2="47165" y2="31683"/>
                          <a14:backgroundMark x1="52835" y1="69554" x2="50000" y2="95545"/>
                          <a14:backgroundMark x1="38660" y1="42574" x2="45619" y2="52723"/>
                          <a14:backgroundMark x1="39948" y1="20050" x2="39175" y2="12624"/>
                          <a14:backgroundMark x1="23711" y1="16337" x2="21392" y2="10644"/>
                          <a14:backgroundMark x1="78866" y1="37871" x2="79124" y2="44802"/>
                          <a14:backgroundMark x1="72680" y1="40594" x2="72938" y2="430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182861"/>
              <a:ext cx="2448272" cy="2549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右箭头 26"/>
            <p:cNvSpPr/>
            <p:nvPr/>
          </p:nvSpPr>
          <p:spPr>
            <a:xfrm>
              <a:off x="3784021" y="3108678"/>
              <a:ext cx="648072" cy="36638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645010" y="2151922"/>
            <a:ext cx="2607510" cy="2606992"/>
            <a:chOff x="6336196" y="2125504"/>
            <a:chExt cx="2607510" cy="2606992"/>
          </a:xfrm>
        </p:grpSpPr>
        <p:pic>
          <p:nvPicPr>
            <p:cNvPr id="1037" name="Picture 13" descr="C:\Users\Administrator\AppData\Roaming\Tencent\Users\412083274\QQ\WinTemp\RichOle\)EM1V9({]7@OW]MPP{3]{A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791" b="98209" l="1216" r="963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4268" y="2125504"/>
              <a:ext cx="1959438" cy="2606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右箭头 27"/>
            <p:cNvSpPr/>
            <p:nvPr/>
          </p:nvSpPr>
          <p:spPr>
            <a:xfrm>
              <a:off x="6336196" y="3108678"/>
              <a:ext cx="648072" cy="36638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254247" y="4363709"/>
            <a:ext cx="3758494" cy="2566204"/>
            <a:chOff x="1677602" y="4262427"/>
            <a:chExt cx="3758494" cy="2566204"/>
          </a:xfrm>
        </p:grpSpPr>
        <p:sp>
          <p:nvSpPr>
            <p:cNvPr id="32" name="右箭头 31"/>
            <p:cNvSpPr/>
            <p:nvPr/>
          </p:nvSpPr>
          <p:spPr>
            <a:xfrm>
              <a:off x="1677602" y="5721964"/>
              <a:ext cx="648072" cy="36638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4247" y="4262427"/>
              <a:ext cx="3181849" cy="2566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83121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65164" y="3027522"/>
            <a:ext cx="1745172" cy="1741031"/>
            <a:chOff x="856930" y="870028"/>
            <a:chExt cx="1780931" cy="1741031"/>
          </a:xfrm>
        </p:grpSpPr>
        <p:sp>
          <p:nvSpPr>
            <p:cNvPr id="27" name="任意多边形 26"/>
            <p:cNvSpPr/>
            <p:nvPr/>
          </p:nvSpPr>
          <p:spPr>
            <a:xfrm>
              <a:off x="856930" y="917431"/>
              <a:ext cx="1693628" cy="1693628"/>
            </a:xfrm>
            <a:custGeom>
              <a:avLst/>
              <a:gdLst>
                <a:gd name="connsiteX0" fmla="*/ 1580176 w 1693628"/>
                <a:gd name="connsiteY0" fmla="*/ 1270221 h 1693628"/>
                <a:gd name="connsiteX1" fmla="*/ 846814 w 1693628"/>
                <a:gd name="connsiteY1" fmla="*/ 1693628 h 1693628"/>
                <a:gd name="connsiteX2" fmla="*/ 113452 w 1693628"/>
                <a:gd name="connsiteY2" fmla="*/ 1270221 h 1693628"/>
                <a:gd name="connsiteX3" fmla="*/ 846814 w 1693628"/>
                <a:gd name="connsiteY3" fmla="*/ 846814 h 1693628"/>
                <a:gd name="connsiteX4" fmla="*/ 1580176 w 1693628"/>
                <a:gd name="connsiteY4" fmla="*/ 1270221 h 169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3628" h="1693628">
                  <a:moveTo>
                    <a:pt x="1580176" y="1270221"/>
                  </a:moveTo>
                  <a:cubicBezTo>
                    <a:pt x="1428907" y="1532226"/>
                    <a:pt x="1149351" y="1693628"/>
                    <a:pt x="846814" y="1693628"/>
                  </a:cubicBezTo>
                  <a:cubicBezTo>
                    <a:pt x="544276" y="1693628"/>
                    <a:pt x="264720" y="1532226"/>
                    <a:pt x="113452" y="1270221"/>
                  </a:cubicBezTo>
                  <a:lnTo>
                    <a:pt x="846814" y="846814"/>
                  </a:lnTo>
                  <a:lnTo>
                    <a:pt x="1580176" y="127022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7702" tIns="1082569" rIns="477701" bIns="114781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1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856930" y="870028"/>
              <a:ext cx="1780931" cy="1726052"/>
              <a:chOff x="856930" y="867026"/>
              <a:chExt cx="1780931" cy="1726052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944233" y="867026"/>
                <a:ext cx="1693628" cy="1693628"/>
              </a:xfrm>
              <a:custGeom>
                <a:avLst/>
                <a:gdLst>
                  <a:gd name="connsiteX0" fmla="*/ 846814 w 1693628"/>
                  <a:gd name="connsiteY0" fmla="*/ 0 h 1693628"/>
                  <a:gd name="connsiteX1" fmla="*/ 1580176 w 1693628"/>
                  <a:gd name="connsiteY1" fmla="*/ 423407 h 1693628"/>
                  <a:gd name="connsiteX2" fmla="*/ 1580176 w 1693628"/>
                  <a:gd name="connsiteY2" fmla="*/ 1270221 h 1693628"/>
                  <a:gd name="connsiteX3" fmla="*/ 846814 w 1693628"/>
                  <a:gd name="connsiteY3" fmla="*/ 846814 h 1693628"/>
                  <a:gd name="connsiteX4" fmla="*/ 846814 w 1693628"/>
                  <a:gd name="connsiteY4" fmla="*/ 0 h 169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3628" h="1693628">
                    <a:moveTo>
                      <a:pt x="846814" y="0"/>
                    </a:moveTo>
                    <a:cubicBezTo>
                      <a:pt x="1149352" y="0"/>
                      <a:pt x="1428908" y="161402"/>
                      <a:pt x="1580176" y="423407"/>
                    </a:cubicBezTo>
                    <a:cubicBezTo>
                      <a:pt x="1731445" y="685412"/>
                      <a:pt x="1731445" y="1008216"/>
                      <a:pt x="1580176" y="1270221"/>
                    </a:cubicBezTo>
                    <a:lnTo>
                      <a:pt x="846814" y="846814"/>
                    </a:lnTo>
                    <a:lnTo>
                      <a:pt x="8468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34779" tIns="326484" rIns="212166" bIns="830542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100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>
                <a:off x="856930" y="899450"/>
                <a:ext cx="1693628" cy="1693628"/>
              </a:xfrm>
              <a:custGeom>
                <a:avLst/>
                <a:gdLst>
                  <a:gd name="connsiteX0" fmla="*/ 113452 w 1693628"/>
                  <a:gd name="connsiteY0" fmla="*/ 1270221 h 1693628"/>
                  <a:gd name="connsiteX1" fmla="*/ 113452 w 1693628"/>
                  <a:gd name="connsiteY1" fmla="*/ 423407 h 1693628"/>
                  <a:gd name="connsiteX2" fmla="*/ 846814 w 1693628"/>
                  <a:gd name="connsiteY2" fmla="*/ 0 h 1693628"/>
                  <a:gd name="connsiteX3" fmla="*/ 846814 w 1693628"/>
                  <a:gd name="connsiteY3" fmla="*/ 846814 h 1693628"/>
                  <a:gd name="connsiteX4" fmla="*/ 113452 w 1693628"/>
                  <a:gd name="connsiteY4" fmla="*/ 1270221 h 169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3628" h="1693628">
                    <a:moveTo>
                      <a:pt x="113452" y="1270221"/>
                    </a:moveTo>
                    <a:cubicBezTo>
                      <a:pt x="-37817" y="1008216"/>
                      <a:pt x="-37817" y="685412"/>
                      <a:pt x="113452" y="423407"/>
                    </a:cubicBezTo>
                    <a:cubicBezTo>
                      <a:pt x="264721" y="161402"/>
                      <a:pt x="544277" y="0"/>
                      <a:pt x="846814" y="0"/>
                    </a:cubicBezTo>
                    <a:lnTo>
                      <a:pt x="846814" y="846814"/>
                    </a:lnTo>
                    <a:lnTo>
                      <a:pt x="113452" y="12702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5430" tIns="346647" rIns="951515" bIns="810379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100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51" name="矩形 50"/>
          <p:cNvSpPr/>
          <p:nvPr/>
        </p:nvSpPr>
        <p:spPr>
          <a:xfrm>
            <a:off x="611560" y="2869760"/>
            <a:ext cx="2271672" cy="2016224"/>
          </a:xfrm>
          <a:prstGeom prst="rect">
            <a:avLst/>
          </a:prstGeom>
          <a:noFill/>
        </p:spPr>
      </p:sp>
      <p:sp>
        <p:nvSpPr>
          <p:cNvPr id="52" name="任意多边形 51"/>
          <p:cNvSpPr/>
          <p:nvPr/>
        </p:nvSpPr>
        <p:spPr>
          <a:xfrm>
            <a:off x="944233" y="3005855"/>
            <a:ext cx="1693628" cy="1693628"/>
          </a:xfrm>
          <a:custGeom>
            <a:avLst/>
            <a:gdLst>
              <a:gd name="connsiteX0" fmla="*/ 846814 w 1693628"/>
              <a:gd name="connsiteY0" fmla="*/ 0 h 1693628"/>
              <a:gd name="connsiteX1" fmla="*/ 1580176 w 1693628"/>
              <a:gd name="connsiteY1" fmla="*/ 423407 h 1693628"/>
              <a:gd name="connsiteX2" fmla="*/ 1580176 w 1693628"/>
              <a:gd name="connsiteY2" fmla="*/ 1270221 h 1693628"/>
              <a:gd name="connsiteX3" fmla="*/ 846814 w 1693628"/>
              <a:gd name="connsiteY3" fmla="*/ 846814 h 1693628"/>
              <a:gd name="connsiteX4" fmla="*/ 846814 w 1693628"/>
              <a:gd name="connsiteY4" fmla="*/ 0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846814" y="0"/>
                </a:moveTo>
                <a:cubicBezTo>
                  <a:pt x="1149352" y="0"/>
                  <a:pt x="1428908" y="161402"/>
                  <a:pt x="1580176" y="423407"/>
                </a:cubicBezTo>
                <a:cubicBezTo>
                  <a:pt x="1731445" y="685412"/>
                  <a:pt x="1731445" y="1008216"/>
                  <a:pt x="1580176" y="1270221"/>
                </a:cubicBezTo>
                <a:lnTo>
                  <a:pt x="846814" y="846814"/>
                </a:lnTo>
                <a:lnTo>
                  <a:pt x="846814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4779" tIns="326484" rIns="212166" bIns="830542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05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inciting incident</a:t>
            </a:r>
            <a:endParaRPr lang="zh-CN" altLang="en-US" sz="105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任意多边形 52"/>
          <p:cNvSpPr/>
          <p:nvPr/>
        </p:nvSpPr>
        <p:spPr>
          <a:xfrm>
            <a:off x="856930" y="3056260"/>
            <a:ext cx="1693628" cy="1693628"/>
          </a:xfrm>
          <a:custGeom>
            <a:avLst/>
            <a:gdLst>
              <a:gd name="connsiteX0" fmla="*/ 1580176 w 1693628"/>
              <a:gd name="connsiteY0" fmla="*/ 1270221 h 1693628"/>
              <a:gd name="connsiteX1" fmla="*/ 846814 w 1693628"/>
              <a:gd name="connsiteY1" fmla="*/ 1693628 h 1693628"/>
              <a:gd name="connsiteX2" fmla="*/ 113452 w 1693628"/>
              <a:gd name="connsiteY2" fmla="*/ 1270221 h 1693628"/>
              <a:gd name="connsiteX3" fmla="*/ 846814 w 1693628"/>
              <a:gd name="connsiteY3" fmla="*/ 846814 h 1693628"/>
              <a:gd name="connsiteX4" fmla="*/ 1580176 w 1693628"/>
              <a:gd name="connsiteY4" fmla="*/ 1270221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1580176" y="1270221"/>
                </a:moveTo>
                <a:cubicBezTo>
                  <a:pt x="1428907" y="1532226"/>
                  <a:pt x="1149351" y="1693628"/>
                  <a:pt x="846814" y="1693628"/>
                </a:cubicBezTo>
                <a:cubicBezTo>
                  <a:pt x="544276" y="1693628"/>
                  <a:pt x="264720" y="1532226"/>
                  <a:pt x="113452" y="1270221"/>
                </a:cubicBezTo>
                <a:lnTo>
                  <a:pt x="846814" y="846814"/>
                </a:lnTo>
                <a:lnTo>
                  <a:pt x="1580176" y="127022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7702" tIns="1082569" rIns="477701" bIns="11478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2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character</a:t>
            </a:r>
            <a:endParaRPr lang="zh-CN" altLang="en-US" sz="1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856930" y="3056260"/>
            <a:ext cx="1693628" cy="1693628"/>
          </a:xfrm>
          <a:custGeom>
            <a:avLst/>
            <a:gdLst>
              <a:gd name="connsiteX0" fmla="*/ 113452 w 1693628"/>
              <a:gd name="connsiteY0" fmla="*/ 1270221 h 1693628"/>
              <a:gd name="connsiteX1" fmla="*/ 113452 w 1693628"/>
              <a:gd name="connsiteY1" fmla="*/ 423407 h 1693628"/>
              <a:gd name="connsiteX2" fmla="*/ 846814 w 1693628"/>
              <a:gd name="connsiteY2" fmla="*/ 0 h 1693628"/>
              <a:gd name="connsiteX3" fmla="*/ 846814 w 1693628"/>
              <a:gd name="connsiteY3" fmla="*/ 846814 h 1693628"/>
              <a:gd name="connsiteX4" fmla="*/ 113452 w 1693628"/>
              <a:gd name="connsiteY4" fmla="*/ 1270221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113452" y="1270221"/>
                </a:moveTo>
                <a:cubicBezTo>
                  <a:pt x="-37817" y="1008216"/>
                  <a:pt x="-37817" y="685412"/>
                  <a:pt x="113452" y="423407"/>
                </a:cubicBezTo>
                <a:cubicBezTo>
                  <a:pt x="264721" y="161402"/>
                  <a:pt x="544277" y="0"/>
                  <a:pt x="846814" y="0"/>
                </a:cubicBezTo>
                <a:lnTo>
                  <a:pt x="846814" y="846814"/>
                </a:lnTo>
                <a:lnTo>
                  <a:pt x="113452" y="127022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430" tIns="346647" rIns="951515" bIns="81037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2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setting</a:t>
            </a:r>
            <a:endParaRPr lang="zh-CN" altLang="en-US" sz="1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38433" y="4903085"/>
            <a:ext cx="4721597" cy="1784116"/>
            <a:chOff x="0" y="1285586"/>
            <a:chExt cx="3338976" cy="1423336"/>
          </a:xfrm>
        </p:grpSpPr>
        <p:sp>
          <p:nvSpPr>
            <p:cNvPr id="30" name="圆角矩形 29"/>
            <p:cNvSpPr/>
            <p:nvPr/>
          </p:nvSpPr>
          <p:spPr>
            <a:xfrm>
              <a:off x="0" y="1285586"/>
              <a:ext cx="3338976" cy="14233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0" y="1592115"/>
              <a:ext cx="3338976" cy="810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Setting: when &amp; where</a:t>
              </a:r>
            </a:p>
            <a:p>
              <a:pPr marL="285750" lvl="0" indent="-2857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Character</a:t>
              </a:r>
              <a:r>
                <a:rPr lang="en-US" altLang="zh-CN" sz="20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: person or other </a:t>
              </a:r>
              <a:r>
                <a:rPr lang="en-US" altLang="zh-CN" sz="2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being</a:t>
              </a:r>
            </a:p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inciting incident: trigger the plot </a:t>
              </a:r>
              <a:endParaRPr lang="zh-CN" altLang="en-US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11560" y="1291361"/>
            <a:ext cx="3580586" cy="1911091"/>
            <a:chOff x="611560" y="1291361"/>
            <a:chExt cx="3580586" cy="1911091"/>
          </a:xfrm>
        </p:grpSpPr>
        <p:grpSp>
          <p:nvGrpSpPr>
            <p:cNvPr id="40" name="组合 39"/>
            <p:cNvGrpSpPr/>
            <p:nvPr/>
          </p:nvGrpSpPr>
          <p:grpSpPr>
            <a:xfrm>
              <a:off x="2479155" y="2340493"/>
              <a:ext cx="1712991" cy="861959"/>
              <a:chOff x="2479155" y="2340493"/>
              <a:chExt cx="1712991" cy="861959"/>
            </a:xfrm>
          </p:grpSpPr>
          <p:sp>
            <p:nvSpPr>
              <p:cNvPr id="38" name="上箭头 37"/>
              <p:cNvSpPr/>
              <p:nvPr/>
            </p:nvSpPr>
            <p:spPr>
              <a:xfrm rot="2809895">
                <a:off x="2889816" y="1943939"/>
                <a:ext cx="861959" cy="1655067"/>
              </a:xfrm>
              <a:prstGeom prst="up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8970209">
                <a:off x="2479155" y="2569160"/>
                <a:ext cx="17129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rising action</a:t>
                </a:r>
                <a:endParaRPr lang="zh-CN" altLang="en-US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611560" y="1291361"/>
              <a:ext cx="2880320" cy="1512167"/>
              <a:chOff x="-261837" y="1285586"/>
              <a:chExt cx="4141019" cy="1423336"/>
            </a:xfrm>
          </p:grpSpPr>
          <p:sp>
            <p:nvSpPr>
              <p:cNvPr id="62" name="圆角矩形 61"/>
              <p:cNvSpPr/>
              <p:nvPr/>
            </p:nvSpPr>
            <p:spPr>
              <a:xfrm>
                <a:off x="-180896" y="1285586"/>
                <a:ext cx="3888800" cy="142333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-261837" y="1693072"/>
                <a:ext cx="4141019" cy="666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itchFamily="2" charset="2"/>
                  <a:buChar char="l"/>
                </a:pPr>
                <a:r>
                  <a:rPr lang="en-US" altLang="zh-CN" sz="2000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rising action: </a:t>
                </a:r>
              </a:p>
              <a:p>
                <a:r>
                  <a:rPr lang="en-US" altLang="zh-CN" sz="2000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   build-up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03896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8520" y="0"/>
            <a:ext cx="9361040" cy="1200329"/>
          </a:xfrm>
          <a:prstGeom prst="rect">
            <a:avLst/>
          </a:prstGeom>
          <a:solidFill>
            <a:srgbClr val="00B0F0">
              <a:alpha val="38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24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2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Retell the Story of Cinderella</a:t>
            </a:r>
          </a:p>
          <a:p>
            <a:pPr algn="ctr"/>
            <a:endParaRPr lang="zh-CN" altLang="en-US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AutoShape 5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AutoShape 6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AutoShape 15" descr="C:\Users\Administrator\AppData\Roaming\Tencent\Users\412083274\QQ\WinTemp\RichOle\]N3OI}K8SZJM5G`4LFS[8.png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60310"/>
            <a:ext cx="9144000" cy="593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17504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856930" y="3036244"/>
            <a:ext cx="1745172" cy="1741031"/>
            <a:chOff x="856930" y="870028"/>
            <a:chExt cx="1780931" cy="1741031"/>
          </a:xfrm>
        </p:grpSpPr>
        <p:sp>
          <p:nvSpPr>
            <p:cNvPr id="55" name="任意多边形 54"/>
            <p:cNvSpPr/>
            <p:nvPr/>
          </p:nvSpPr>
          <p:spPr>
            <a:xfrm>
              <a:off x="856930" y="917431"/>
              <a:ext cx="1693628" cy="1693628"/>
            </a:xfrm>
            <a:custGeom>
              <a:avLst/>
              <a:gdLst>
                <a:gd name="connsiteX0" fmla="*/ 1580176 w 1693628"/>
                <a:gd name="connsiteY0" fmla="*/ 1270221 h 1693628"/>
                <a:gd name="connsiteX1" fmla="*/ 846814 w 1693628"/>
                <a:gd name="connsiteY1" fmla="*/ 1693628 h 1693628"/>
                <a:gd name="connsiteX2" fmla="*/ 113452 w 1693628"/>
                <a:gd name="connsiteY2" fmla="*/ 1270221 h 1693628"/>
                <a:gd name="connsiteX3" fmla="*/ 846814 w 1693628"/>
                <a:gd name="connsiteY3" fmla="*/ 846814 h 1693628"/>
                <a:gd name="connsiteX4" fmla="*/ 1580176 w 1693628"/>
                <a:gd name="connsiteY4" fmla="*/ 1270221 h 169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3628" h="1693628">
                  <a:moveTo>
                    <a:pt x="1580176" y="1270221"/>
                  </a:moveTo>
                  <a:cubicBezTo>
                    <a:pt x="1428907" y="1532226"/>
                    <a:pt x="1149351" y="1693628"/>
                    <a:pt x="846814" y="1693628"/>
                  </a:cubicBezTo>
                  <a:cubicBezTo>
                    <a:pt x="544276" y="1693628"/>
                    <a:pt x="264720" y="1532226"/>
                    <a:pt x="113452" y="1270221"/>
                  </a:cubicBezTo>
                  <a:lnTo>
                    <a:pt x="846814" y="846814"/>
                  </a:lnTo>
                  <a:lnTo>
                    <a:pt x="1580176" y="127022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7702" tIns="1082569" rIns="477701" bIns="114781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1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856930" y="870028"/>
              <a:ext cx="1780931" cy="1726052"/>
              <a:chOff x="856930" y="867026"/>
              <a:chExt cx="1780931" cy="1726052"/>
            </a:xfrm>
          </p:grpSpPr>
          <p:sp>
            <p:nvSpPr>
              <p:cNvPr id="57" name="任意多边形 56"/>
              <p:cNvSpPr/>
              <p:nvPr/>
            </p:nvSpPr>
            <p:spPr>
              <a:xfrm>
                <a:off x="944233" y="867026"/>
                <a:ext cx="1693628" cy="1693628"/>
              </a:xfrm>
              <a:custGeom>
                <a:avLst/>
                <a:gdLst>
                  <a:gd name="connsiteX0" fmla="*/ 846814 w 1693628"/>
                  <a:gd name="connsiteY0" fmla="*/ 0 h 1693628"/>
                  <a:gd name="connsiteX1" fmla="*/ 1580176 w 1693628"/>
                  <a:gd name="connsiteY1" fmla="*/ 423407 h 1693628"/>
                  <a:gd name="connsiteX2" fmla="*/ 1580176 w 1693628"/>
                  <a:gd name="connsiteY2" fmla="*/ 1270221 h 1693628"/>
                  <a:gd name="connsiteX3" fmla="*/ 846814 w 1693628"/>
                  <a:gd name="connsiteY3" fmla="*/ 846814 h 1693628"/>
                  <a:gd name="connsiteX4" fmla="*/ 846814 w 1693628"/>
                  <a:gd name="connsiteY4" fmla="*/ 0 h 169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3628" h="1693628">
                    <a:moveTo>
                      <a:pt x="846814" y="0"/>
                    </a:moveTo>
                    <a:cubicBezTo>
                      <a:pt x="1149352" y="0"/>
                      <a:pt x="1428908" y="161402"/>
                      <a:pt x="1580176" y="423407"/>
                    </a:cubicBezTo>
                    <a:cubicBezTo>
                      <a:pt x="1731445" y="685412"/>
                      <a:pt x="1731445" y="1008216"/>
                      <a:pt x="1580176" y="1270221"/>
                    </a:cubicBezTo>
                    <a:lnTo>
                      <a:pt x="846814" y="846814"/>
                    </a:lnTo>
                    <a:lnTo>
                      <a:pt x="8468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34779" tIns="326484" rIns="212166" bIns="830542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100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8" name="任意多边形 57"/>
              <p:cNvSpPr/>
              <p:nvPr/>
            </p:nvSpPr>
            <p:spPr>
              <a:xfrm>
                <a:off x="856930" y="899450"/>
                <a:ext cx="1693628" cy="1693628"/>
              </a:xfrm>
              <a:custGeom>
                <a:avLst/>
                <a:gdLst>
                  <a:gd name="connsiteX0" fmla="*/ 113452 w 1693628"/>
                  <a:gd name="connsiteY0" fmla="*/ 1270221 h 1693628"/>
                  <a:gd name="connsiteX1" fmla="*/ 113452 w 1693628"/>
                  <a:gd name="connsiteY1" fmla="*/ 423407 h 1693628"/>
                  <a:gd name="connsiteX2" fmla="*/ 846814 w 1693628"/>
                  <a:gd name="connsiteY2" fmla="*/ 0 h 1693628"/>
                  <a:gd name="connsiteX3" fmla="*/ 846814 w 1693628"/>
                  <a:gd name="connsiteY3" fmla="*/ 846814 h 1693628"/>
                  <a:gd name="connsiteX4" fmla="*/ 113452 w 1693628"/>
                  <a:gd name="connsiteY4" fmla="*/ 1270221 h 169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3628" h="1693628">
                    <a:moveTo>
                      <a:pt x="113452" y="1270221"/>
                    </a:moveTo>
                    <a:cubicBezTo>
                      <a:pt x="-37817" y="1008216"/>
                      <a:pt x="-37817" y="685412"/>
                      <a:pt x="113452" y="423407"/>
                    </a:cubicBezTo>
                    <a:cubicBezTo>
                      <a:pt x="264721" y="161402"/>
                      <a:pt x="544277" y="0"/>
                      <a:pt x="846814" y="0"/>
                    </a:cubicBezTo>
                    <a:lnTo>
                      <a:pt x="846814" y="846814"/>
                    </a:lnTo>
                    <a:lnTo>
                      <a:pt x="113452" y="12702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5430" tIns="346647" rIns="951515" bIns="810379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100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51" name="矩形 50"/>
          <p:cNvSpPr/>
          <p:nvPr/>
        </p:nvSpPr>
        <p:spPr>
          <a:xfrm>
            <a:off x="611560" y="2869760"/>
            <a:ext cx="2271672" cy="2016224"/>
          </a:xfrm>
          <a:prstGeom prst="rect">
            <a:avLst/>
          </a:prstGeom>
          <a:noFill/>
        </p:spPr>
      </p:sp>
      <p:sp>
        <p:nvSpPr>
          <p:cNvPr id="52" name="任意多边形 51"/>
          <p:cNvSpPr/>
          <p:nvPr/>
        </p:nvSpPr>
        <p:spPr>
          <a:xfrm>
            <a:off x="944233" y="3005855"/>
            <a:ext cx="1693628" cy="1693628"/>
          </a:xfrm>
          <a:custGeom>
            <a:avLst/>
            <a:gdLst>
              <a:gd name="connsiteX0" fmla="*/ 846814 w 1693628"/>
              <a:gd name="connsiteY0" fmla="*/ 0 h 1693628"/>
              <a:gd name="connsiteX1" fmla="*/ 1580176 w 1693628"/>
              <a:gd name="connsiteY1" fmla="*/ 423407 h 1693628"/>
              <a:gd name="connsiteX2" fmla="*/ 1580176 w 1693628"/>
              <a:gd name="connsiteY2" fmla="*/ 1270221 h 1693628"/>
              <a:gd name="connsiteX3" fmla="*/ 846814 w 1693628"/>
              <a:gd name="connsiteY3" fmla="*/ 846814 h 1693628"/>
              <a:gd name="connsiteX4" fmla="*/ 846814 w 1693628"/>
              <a:gd name="connsiteY4" fmla="*/ 0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846814" y="0"/>
                </a:moveTo>
                <a:cubicBezTo>
                  <a:pt x="1149352" y="0"/>
                  <a:pt x="1428908" y="161402"/>
                  <a:pt x="1580176" y="423407"/>
                </a:cubicBezTo>
                <a:cubicBezTo>
                  <a:pt x="1731445" y="685412"/>
                  <a:pt x="1731445" y="1008216"/>
                  <a:pt x="1580176" y="1270221"/>
                </a:cubicBezTo>
                <a:lnTo>
                  <a:pt x="846814" y="846814"/>
                </a:lnTo>
                <a:lnTo>
                  <a:pt x="846814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4779" tIns="326484" rIns="212166" bIns="830542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05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inciting incident</a:t>
            </a:r>
            <a:endParaRPr lang="zh-CN" altLang="en-US" sz="105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任意多边形 52"/>
          <p:cNvSpPr/>
          <p:nvPr/>
        </p:nvSpPr>
        <p:spPr>
          <a:xfrm>
            <a:off x="856930" y="3056260"/>
            <a:ext cx="1693628" cy="1693628"/>
          </a:xfrm>
          <a:custGeom>
            <a:avLst/>
            <a:gdLst>
              <a:gd name="connsiteX0" fmla="*/ 1580176 w 1693628"/>
              <a:gd name="connsiteY0" fmla="*/ 1270221 h 1693628"/>
              <a:gd name="connsiteX1" fmla="*/ 846814 w 1693628"/>
              <a:gd name="connsiteY1" fmla="*/ 1693628 h 1693628"/>
              <a:gd name="connsiteX2" fmla="*/ 113452 w 1693628"/>
              <a:gd name="connsiteY2" fmla="*/ 1270221 h 1693628"/>
              <a:gd name="connsiteX3" fmla="*/ 846814 w 1693628"/>
              <a:gd name="connsiteY3" fmla="*/ 846814 h 1693628"/>
              <a:gd name="connsiteX4" fmla="*/ 1580176 w 1693628"/>
              <a:gd name="connsiteY4" fmla="*/ 1270221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1580176" y="1270221"/>
                </a:moveTo>
                <a:cubicBezTo>
                  <a:pt x="1428907" y="1532226"/>
                  <a:pt x="1149351" y="1693628"/>
                  <a:pt x="846814" y="1693628"/>
                </a:cubicBezTo>
                <a:cubicBezTo>
                  <a:pt x="544276" y="1693628"/>
                  <a:pt x="264720" y="1532226"/>
                  <a:pt x="113452" y="1270221"/>
                </a:cubicBezTo>
                <a:lnTo>
                  <a:pt x="846814" y="846814"/>
                </a:lnTo>
                <a:lnTo>
                  <a:pt x="1580176" y="127022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7702" tIns="1082569" rIns="477701" bIns="11478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2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character</a:t>
            </a:r>
            <a:endParaRPr lang="zh-CN" altLang="en-US" sz="1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856930" y="3056260"/>
            <a:ext cx="1693628" cy="1693628"/>
          </a:xfrm>
          <a:custGeom>
            <a:avLst/>
            <a:gdLst>
              <a:gd name="connsiteX0" fmla="*/ 113452 w 1693628"/>
              <a:gd name="connsiteY0" fmla="*/ 1270221 h 1693628"/>
              <a:gd name="connsiteX1" fmla="*/ 113452 w 1693628"/>
              <a:gd name="connsiteY1" fmla="*/ 423407 h 1693628"/>
              <a:gd name="connsiteX2" fmla="*/ 846814 w 1693628"/>
              <a:gd name="connsiteY2" fmla="*/ 0 h 1693628"/>
              <a:gd name="connsiteX3" fmla="*/ 846814 w 1693628"/>
              <a:gd name="connsiteY3" fmla="*/ 846814 h 1693628"/>
              <a:gd name="connsiteX4" fmla="*/ 113452 w 1693628"/>
              <a:gd name="connsiteY4" fmla="*/ 1270221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113452" y="1270221"/>
                </a:moveTo>
                <a:cubicBezTo>
                  <a:pt x="-37817" y="1008216"/>
                  <a:pt x="-37817" y="685412"/>
                  <a:pt x="113452" y="423407"/>
                </a:cubicBezTo>
                <a:cubicBezTo>
                  <a:pt x="264721" y="161402"/>
                  <a:pt x="544277" y="0"/>
                  <a:pt x="846814" y="0"/>
                </a:cubicBezTo>
                <a:lnTo>
                  <a:pt x="846814" y="846814"/>
                </a:lnTo>
                <a:lnTo>
                  <a:pt x="113452" y="127022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430" tIns="346647" rIns="951515" bIns="81037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2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setting</a:t>
            </a:r>
            <a:endParaRPr lang="zh-CN" altLang="en-US" sz="1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479155" y="2340493"/>
            <a:ext cx="1712991" cy="861959"/>
            <a:chOff x="2479155" y="2340493"/>
            <a:chExt cx="1712991" cy="861959"/>
          </a:xfrm>
        </p:grpSpPr>
        <p:sp>
          <p:nvSpPr>
            <p:cNvPr id="38" name="上箭头 37"/>
            <p:cNvSpPr/>
            <p:nvPr/>
          </p:nvSpPr>
          <p:spPr>
            <a:xfrm rot="2809895">
              <a:off x="2889816" y="1943939"/>
              <a:ext cx="861959" cy="1655067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8970209">
              <a:off x="2479155" y="2569160"/>
              <a:ext cx="1712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rising action</a:t>
              </a:r>
              <a:endParaRPr lang="zh-CN" alt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895344" y="1196752"/>
            <a:ext cx="1353312" cy="1353312"/>
            <a:chOff x="3895344" y="1196752"/>
            <a:chExt cx="1353312" cy="1353312"/>
          </a:xfrm>
        </p:grpSpPr>
        <p:sp>
          <p:nvSpPr>
            <p:cNvPr id="32" name="椭圆 31"/>
            <p:cNvSpPr/>
            <p:nvPr/>
          </p:nvSpPr>
          <p:spPr>
            <a:xfrm>
              <a:off x="3895344" y="1196752"/>
              <a:ext cx="1353312" cy="135331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TextBox 40"/>
            <p:cNvSpPr txBox="1"/>
            <p:nvPr/>
          </p:nvSpPr>
          <p:spPr>
            <a:xfrm>
              <a:off x="4074678" y="1628800"/>
              <a:ext cx="994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c</a:t>
              </a:r>
              <a:r>
                <a:rPr lang="en-US" altLang="zh-CN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limax</a:t>
              </a:r>
              <a:endParaRPr lang="zh-CN" alt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38433" y="4903085"/>
            <a:ext cx="4721597" cy="1784116"/>
            <a:chOff x="0" y="1285586"/>
            <a:chExt cx="3338976" cy="1423336"/>
          </a:xfrm>
        </p:grpSpPr>
        <p:sp>
          <p:nvSpPr>
            <p:cNvPr id="30" name="圆角矩形 29"/>
            <p:cNvSpPr/>
            <p:nvPr/>
          </p:nvSpPr>
          <p:spPr>
            <a:xfrm>
              <a:off x="0" y="1285586"/>
              <a:ext cx="3338976" cy="14233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0" y="1592115"/>
              <a:ext cx="3338976" cy="810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Wingdings" pitchFamily="2" charset="2"/>
                <a:buChar char="l"/>
              </a:pPr>
              <a:r>
                <a:rPr lang="en-US" altLang="zh-CN" sz="20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Setting: when &amp; where</a:t>
              </a:r>
            </a:p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Character: person or other being</a:t>
              </a:r>
            </a:p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inciting incident: trigger the plot </a:t>
              </a:r>
              <a:endParaRPr lang="zh-CN" altLang="en-US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799577" y="688950"/>
            <a:ext cx="3544846" cy="829825"/>
            <a:chOff x="-465255" y="1285586"/>
            <a:chExt cx="4173159" cy="1701328"/>
          </a:xfrm>
        </p:grpSpPr>
        <p:sp>
          <p:nvSpPr>
            <p:cNvPr id="37" name="圆角矩形 36"/>
            <p:cNvSpPr/>
            <p:nvPr/>
          </p:nvSpPr>
          <p:spPr>
            <a:xfrm>
              <a:off x="-465255" y="1285586"/>
              <a:ext cx="4173159" cy="14233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301219" y="1535588"/>
              <a:ext cx="3813362" cy="1451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Wingdings" pitchFamily="2" charset="2"/>
                <a:buChar char="l"/>
              </a:pPr>
              <a:r>
                <a:rPr lang="en-US" altLang="zh-CN" sz="2000" b="1" dirty="0">
                  <a:solidFill>
                    <a:srgbClr val="00B050"/>
                  </a:solidFill>
                  <a:latin typeface="微软雅黑" pitchFamily="34" charset="-122"/>
                  <a:ea typeface="微软雅黑" pitchFamily="34" charset="-122"/>
                </a:rPr>
                <a:t>climax: turning point </a:t>
              </a:r>
              <a:endParaRPr lang="zh-CN" altLang="en-US" sz="20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11560" y="1291361"/>
            <a:ext cx="2880320" cy="1512167"/>
            <a:chOff x="-261837" y="1285586"/>
            <a:chExt cx="4141019" cy="1423336"/>
          </a:xfrm>
        </p:grpSpPr>
        <p:sp>
          <p:nvSpPr>
            <p:cNvPr id="62" name="圆角矩形 61"/>
            <p:cNvSpPr/>
            <p:nvPr/>
          </p:nvSpPr>
          <p:spPr>
            <a:xfrm>
              <a:off x="-180896" y="1285586"/>
              <a:ext cx="3888800" cy="14233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-261837" y="1693072"/>
              <a:ext cx="4141019" cy="955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rising action:</a:t>
              </a:r>
            </a:p>
            <a:p>
              <a:r>
                <a:rPr lang="en-US" altLang="zh-CN" sz="20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2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  build-up</a:t>
              </a:r>
              <a:endPara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Wingdings" pitchFamily="2" charset="2"/>
                <a:buChar char="l"/>
              </a:pPr>
              <a:endParaRPr lang="en-US" altLang="zh-CN" sz="2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7245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9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8520" y="0"/>
            <a:ext cx="9361040" cy="1200329"/>
          </a:xfrm>
          <a:prstGeom prst="rect">
            <a:avLst/>
          </a:prstGeom>
          <a:solidFill>
            <a:srgbClr val="00B0F0">
              <a:alpha val="38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24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2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Retell the Story of Cinderella</a:t>
            </a:r>
          </a:p>
          <a:p>
            <a:pPr algn="ctr"/>
            <a:endParaRPr lang="zh-CN" altLang="en-US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AutoShape 5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AutoShape 6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AutoShape 15" descr="C:\Users\Administrator\AppData\Roaming\Tencent\Users\412083274\QQ\WinTemp\RichOle\]N3OI}K8SZJM5G`4LFS[8.png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781" y="1200329"/>
            <a:ext cx="11211813" cy="576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6236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1377498" y="2018705"/>
            <a:ext cx="6400800" cy="1752600"/>
          </a:xfrm>
        </p:spPr>
        <p:txBody>
          <a:bodyPr/>
          <a:lstStyle/>
          <a:p>
            <a:pPr algn="just"/>
            <a:endParaRPr lang="en-US" altLang="zh-CN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  <a:p>
            <a:pPr marL="457200" indent="-457200" algn="just">
              <a:buFont typeface="Wingdings" pitchFamily="2" charset="2"/>
              <a:buChar char="l"/>
            </a:pP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3"/>
          <p:cNvSpPr txBox="1">
            <a:spLocks/>
          </p:cNvSpPr>
          <p:nvPr/>
        </p:nvSpPr>
        <p:spPr>
          <a:xfrm>
            <a:off x="685800" y="54868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Textbook</a:t>
            </a:r>
            <a:endParaRPr lang="zh-CN" altLang="en-US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副标题 4"/>
          <p:cNvSpPr txBox="1">
            <a:spLocks/>
          </p:cNvSpPr>
          <p:nvPr/>
        </p:nvSpPr>
        <p:spPr>
          <a:xfrm>
            <a:off x="1362363" y="213285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altLang="zh-CN" dirty="0" smtClea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/>
            <a:endParaRPr lang="en-US" altLang="zh-CN" dirty="0" smtClea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buFont typeface="Wingdings" pitchFamily="2" charset="2"/>
              <a:buChar char="l"/>
            </a:pPr>
            <a:endParaRPr lang="zh-CN" altLang="en-US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副标题 4"/>
          <p:cNvSpPr txBox="1">
            <a:spLocks/>
          </p:cNvSpPr>
          <p:nvPr/>
        </p:nvSpPr>
        <p:spPr>
          <a:xfrm>
            <a:off x="1377498" y="34290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itchFamily="2" charset="2"/>
              <a:buChar char="l"/>
            </a:pPr>
            <a:endParaRPr lang="zh-CN" altLang="en-US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AutoShape 1" descr="C:\Users\Administrator\AppData\Roaming\Tencent\Users\412083274\QQ\WinTemp\RichOle\(WC]`MW6N7%LIQ~){]XDO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098" b="97436" l="8852" r="95694">
                        <a14:foregroundMark x1="34689" y1="29604" x2="48325" y2="30303"/>
                        <a14:foregroundMark x1="63876" y1="38462" x2="67464" y2="38928"/>
                        <a14:backgroundMark x1="63876" y1="9790" x2="75837" y2="10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958" y="1693333"/>
            <a:ext cx="3981450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9686" y="5442487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Unit 2 Beat Your Fear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14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831158" y="3027522"/>
            <a:ext cx="1745172" cy="1741031"/>
            <a:chOff x="856930" y="870028"/>
            <a:chExt cx="1780931" cy="1741031"/>
          </a:xfrm>
        </p:grpSpPr>
        <p:sp>
          <p:nvSpPr>
            <p:cNvPr id="55" name="任意多边形 54"/>
            <p:cNvSpPr/>
            <p:nvPr/>
          </p:nvSpPr>
          <p:spPr>
            <a:xfrm>
              <a:off x="856930" y="917431"/>
              <a:ext cx="1693628" cy="1693628"/>
            </a:xfrm>
            <a:custGeom>
              <a:avLst/>
              <a:gdLst>
                <a:gd name="connsiteX0" fmla="*/ 1580176 w 1693628"/>
                <a:gd name="connsiteY0" fmla="*/ 1270221 h 1693628"/>
                <a:gd name="connsiteX1" fmla="*/ 846814 w 1693628"/>
                <a:gd name="connsiteY1" fmla="*/ 1693628 h 1693628"/>
                <a:gd name="connsiteX2" fmla="*/ 113452 w 1693628"/>
                <a:gd name="connsiteY2" fmla="*/ 1270221 h 1693628"/>
                <a:gd name="connsiteX3" fmla="*/ 846814 w 1693628"/>
                <a:gd name="connsiteY3" fmla="*/ 846814 h 1693628"/>
                <a:gd name="connsiteX4" fmla="*/ 1580176 w 1693628"/>
                <a:gd name="connsiteY4" fmla="*/ 1270221 h 169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3628" h="1693628">
                  <a:moveTo>
                    <a:pt x="1580176" y="1270221"/>
                  </a:moveTo>
                  <a:cubicBezTo>
                    <a:pt x="1428907" y="1532226"/>
                    <a:pt x="1149351" y="1693628"/>
                    <a:pt x="846814" y="1693628"/>
                  </a:cubicBezTo>
                  <a:cubicBezTo>
                    <a:pt x="544276" y="1693628"/>
                    <a:pt x="264720" y="1532226"/>
                    <a:pt x="113452" y="1270221"/>
                  </a:cubicBezTo>
                  <a:lnTo>
                    <a:pt x="846814" y="846814"/>
                  </a:lnTo>
                  <a:lnTo>
                    <a:pt x="1580176" y="127022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7702" tIns="1082569" rIns="477701" bIns="114781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1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856930" y="870028"/>
              <a:ext cx="1780931" cy="1726052"/>
              <a:chOff x="856930" y="867026"/>
              <a:chExt cx="1780931" cy="1726052"/>
            </a:xfrm>
          </p:grpSpPr>
          <p:sp>
            <p:nvSpPr>
              <p:cNvPr id="57" name="任意多边形 56"/>
              <p:cNvSpPr/>
              <p:nvPr/>
            </p:nvSpPr>
            <p:spPr>
              <a:xfrm>
                <a:off x="944233" y="867026"/>
                <a:ext cx="1693628" cy="1693628"/>
              </a:xfrm>
              <a:custGeom>
                <a:avLst/>
                <a:gdLst>
                  <a:gd name="connsiteX0" fmla="*/ 846814 w 1693628"/>
                  <a:gd name="connsiteY0" fmla="*/ 0 h 1693628"/>
                  <a:gd name="connsiteX1" fmla="*/ 1580176 w 1693628"/>
                  <a:gd name="connsiteY1" fmla="*/ 423407 h 1693628"/>
                  <a:gd name="connsiteX2" fmla="*/ 1580176 w 1693628"/>
                  <a:gd name="connsiteY2" fmla="*/ 1270221 h 1693628"/>
                  <a:gd name="connsiteX3" fmla="*/ 846814 w 1693628"/>
                  <a:gd name="connsiteY3" fmla="*/ 846814 h 1693628"/>
                  <a:gd name="connsiteX4" fmla="*/ 846814 w 1693628"/>
                  <a:gd name="connsiteY4" fmla="*/ 0 h 169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3628" h="1693628">
                    <a:moveTo>
                      <a:pt x="846814" y="0"/>
                    </a:moveTo>
                    <a:cubicBezTo>
                      <a:pt x="1149352" y="0"/>
                      <a:pt x="1428908" y="161402"/>
                      <a:pt x="1580176" y="423407"/>
                    </a:cubicBezTo>
                    <a:cubicBezTo>
                      <a:pt x="1731445" y="685412"/>
                      <a:pt x="1731445" y="1008216"/>
                      <a:pt x="1580176" y="1270221"/>
                    </a:cubicBezTo>
                    <a:lnTo>
                      <a:pt x="846814" y="846814"/>
                    </a:lnTo>
                    <a:lnTo>
                      <a:pt x="8468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34779" tIns="326484" rIns="212166" bIns="830542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100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8" name="任意多边形 57"/>
              <p:cNvSpPr/>
              <p:nvPr/>
            </p:nvSpPr>
            <p:spPr>
              <a:xfrm>
                <a:off x="856930" y="899450"/>
                <a:ext cx="1693628" cy="1693628"/>
              </a:xfrm>
              <a:custGeom>
                <a:avLst/>
                <a:gdLst>
                  <a:gd name="connsiteX0" fmla="*/ 113452 w 1693628"/>
                  <a:gd name="connsiteY0" fmla="*/ 1270221 h 1693628"/>
                  <a:gd name="connsiteX1" fmla="*/ 113452 w 1693628"/>
                  <a:gd name="connsiteY1" fmla="*/ 423407 h 1693628"/>
                  <a:gd name="connsiteX2" fmla="*/ 846814 w 1693628"/>
                  <a:gd name="connsiteY2" fmla="*/ 0 h 1693628"/>
                  <a:gd name="connsiteX3" fmla="*/ 846814 w 1693628"/>
                  <a:gd name="connsiteY3" fmla="*/ 846814 h 1693628"/>
                  <a:gd name="connsiteX4" fmla="*/ 113452 w 1693628"/>
                  <a:gd name="connsiteY4" fmla="*/ 1270221 h 169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3628" h="1693628">
                    <a:moveTo>
                      <a:pt x="113452" y="1270221"/>
                    </a:moveTo>
                    <a:cubicBezTo>
                      <a:pt x="-37817" y="1008216"/>
                      <a:pt x="-37817" y="685412"/>
                      <a:pt x="113452" y="423407"/>
                    </a:cubicBezTo>
                    <a:cubicBezTo>
                      <a:pt x="264721" y="161402"/>
                      <a:pt x="544277" y="0"/>
                      <a:pt x="846814" y="0"/>
                    </a:cubicBezTo>
                    <a:lnTo>
                      <a:pt x="846814" y="846814"/>
                    </a:lnTo>
                    <a:lnTo>
                      <a:pt x="113452" y="12702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5430" tIns="346647" rIns="951515" bIns="810379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100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51" name="矩形 50"/>
          <p:cNvSpPr/>
          <p:nvPr/>
        </p:nvSpPr>
        <p:spPr>
          <a:xfrm>
            <a:off x="611560" y="2869760"/>
            <a:ext cx="2271672" cy="2016224"/>
          </a:xfrm>
          <a:prstGeom prst="rect">
            <a:avLst/>
          </a:prstGeom>
          <a:noFill/>
        </p:spPr>
      </p:sp>
      <p:sp>
        <p:nvSpPr>
          <p:cNvPr id="52" name="任意多边形 51"/>
          <p:cNvSpPr/>
          <p:nvPr/>
        </p:nvSpPr>
        <p:spPr>
          <a:xfrm>
            <a:off x="944233" y="3005855"/>
            <a:ext cx="1693628" cy="1693628"/>
          </a:xfrm>
          <a:custGeom>
            <a:avLst/>
            <a:gdLst>
              <a:gd name="connsiteX0" fmla="*/ 846814 w 1693628"/>
              <a:gd name="connsiteY0" fmla="*/ 0 h 1693628"/>
              <a:gd name="connsiteX1" fmla="*/ 1580176 w 1693628"/>
              <a:gd name="connsiteY1" fmla="*/ 423407 h 1693628"/>
              <a:gd name="connsiteX2" fmla="*/ 1580176 w 1693628"/>
              <a:gd name="connsiteY2" fmla="*/ 1270221 h 1693628"/>
              <a:gd name="connsiteX3" fmla="*/ 846814 w 1693628"/>
              <a:gd name="connsiteY3" fmla="*/ 846814 h 1693628"/>
              <a:gd name="connsiteX4" fmla="*/ 846814 w 1693628"/>
              <a:gd name="connsiteY4" fmla="*/ 0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846814" y="0"/>
                </a:moveTo>
                <a:cubicBezTo>
                  <a:pt x="1149352" y="0"/>
                  <a:pt x="1428908" y="161402"/>
                  <a:pt x="1580176" y="423407"/>
                </a:cubicBezTo>
                <a:cubicBezTo>
                  <a:pt x="1731445" y="685412"/>
                  <a:pt x="1731445" y="1008216"/>
                  <a:pt x="1580176" y="1270221"/>
                </a:cubicBezTo>
                <a:lnTo>
                  <a:pt x="846814" y="846814"/>
                </a:lnTo>
                <a:lnTo>
                  <a:pt x="846814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4779" tIns="326484" rIns="212166" bIns="830542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05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inciting incident</a:t>
            </a:r>
            <a:endParaRPr lang="zh-CN" altLang="en-US" sz="105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任意多边形 52"/>
          <p:cNvSpPr/>
          <p:nvPr/>
        </p:nvSpPr>
        <p:spPr>
          <a:xfrm>
            <a:off x="856930" y="3056260"/>
            <a:ext cx="1693628" cy="1693628"/>
          </a:xfrm>
          <a:custGeom>
            <a:avLst/>
            <a:gdLst>
              <a:gd name="connsiteX0" fmla="*/ 1580176 w 1693628"/>
              <a:gd name="connsiteY0" fmla="*/ 1270221 h 1693628"/>
              <a:gd name="connsiteX1" fmla="*/ 846814 w 1693628"/>
              <a:gd name="connsiteY1" fmla="*/ 1693628 h 1693628"/>
              <a:gd name="connsiteX2" fmla="*/ 113452 w 1693628"/>
              <a:gd name="connsiteY2" fmla="*/ 1270221 h 1693628"/>
              <a:gd name="connsiteX3" fmla="*/ 846814 w 1693628"/>
              <a:gd name="connsiteY3" fmla="*/ 846814 h 1693628"/>
              <a:gd name="connsiteX4" fmla="*/ 1580176 w 1693628"/>
              <a:gd name="connsiteY4" fmla="*/ 1270221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1580176" y="1270221"/>
                </a:moveTo>
                <a:cubicBezTo>
                  <a:pt x="1428907" y="1532226"/>
                  <a:pt x="1149351" y="1693628"/>
                  <a:pt x="846814" y="1693628"/>
                </a:cubicBezTo>
                <a:cubicBezTo>
                  <a:pt x="544276" y="1693628"/>
                  <a:pt x="264720" y="1532226"/>
                  <a:pt x="113452" y="1270221"/>
                </a:cubicBezTo>
                <a:lnTo>
                  <a:pt x="846814" y="846814"/>
                </a:lnTo>
                <a:lnTo>
                  <a:pt x="1580176" y="127022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7702" tIns="1082569" rIns="477701" bIns="11478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2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character</a:t>
            </a:r>
            <a:endParaRPr lang="zh-CN" altLang="en-US" sz="1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856930" y="3056260"/>
            <a:ext cx="1693628" cy="1693628"/>
          </a:xfrm>
          <a:custGeom>
            <a:avLst/>
            <a:gdLst>
              <a:gd name="connsiteX0" fmla="*/ 113452 w 1693628"/>
              <a:gd name="connsiteY0" fmla="*/ 1270221 h 1693628"/>
              <a:gd name="connsiteX1" fmla="*/ 113452 w 1693628"/>
              <a:gd name="connsiteY1" fmla="*/ 423407 h 1693628"/>
              <a:gd name="connsiteX2" fmla="*/ 846814 w 1693628"/>
              <a:gd name="connsiteY2" fmla="*/ 0 h 1693628"/>
              <a:gd name="connsiteX3" fmla="*/ 846814 w 1693628"/>
              <a:gd name="connsiteY3" fmla="*/ 846814 h 1693628"/>
              <a:gd name="connsiteX4" fmla="*/ 113452 w 1693628"/>
              <a:gd name="connsiteY4" fmla="*/ 1270221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113452" y="1270221"/>
                </a:moveTo>
                <a:cubicBezTo>
                  <a:pt x="-37817" y="1008216"/>
                  <a:pt x="-37817" y="685412"/>
                  <a:pt x="113452" y="423407"/>
                </a:cubicBezTo>
                <a:cubicBezTo>
                  <a:pt x="264721" y="161402"/>
                  <a:pt x="544277" y="0"/>
                  <a:pt x="846814" y="0"/>
                </a:cubicBezTo>
                <a:lnTo>
                  <a:pt x="846814" y="846814"/>
                </a:lnTo>
                <a:lnTo>
                  <a:pt x="113452" y="127022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430" tIns="346647" rIns="951515" bIns="81037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2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setting</a:t>
            </a:r>
            <a:endParaRPr lang="zh-CN" altLang="en-US" sz="1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479155" y="2340493"/>
            <a:ext cx="1712991" cy="861959"/>
            <a:chOff x="2479155" y="2340493"/>
            <a:chExt cx="1712991" cy="861959"/>
          </a:xfrm>
        </p:grpSpPr>
        <p:sp>
          <p:nvSpPr>
            <p:cNvPr id="38" name="上箭头 37"/>
            <p:cNvSpPr/>
            <p:nvPr/>
          </p:nvSpPr>
          <p:spPr>
            <a:xfrm rot="2809895">
              <a:off x="2889816" y="1943939"/>
              <a:ext cx="861959" cy="1655067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8970209">
              <a:off x="2479155" y="2569160"/>
              <a:ext cx="1712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rising action</a:t>
              </a:r>
              <a:endParaRPr lang="zh-CN" alt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895344" y="1196752"/>
            <a:ext cx="1353312" cy="1353312"/>
            <a:chOff x="3895344" y="1196752"/>
            <a:chExt cx="1353312" cy="1353312"/>
          </a:xfrm>
        </p:grpSpPr>
        <p:sp>
          <p:nvSpPr>
            <p:cNvPr id="32" name="椭圆 31"/>
            <p:cNvSpPr/>
            <p:nvPr/>
          </p:nvSpPr>
          <p:spPr>
            <a:xfrm>
              <a:off x="3895344" y="1196752"/>
              <a:ext cx="1353312" cy="135331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TextBox 40"/>
            <p:cNvSpPr txBox="1"/>
            <p:nvPr/>
          </p:nvSpPr>
          <p:spPr>
            <a:xfrm>
              <a:off x="4074678" y="1628800"/>
              <a:ext cx="994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c</a:t>
              </a:r>
              <a:r>
                <a:rPr lang="en-US" altLang="zh-CN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limax</a:t>
              </a:r>
              <a:endParaRPr lang="zh-CN" alt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38433" y="4903085"/>
            <a:ext cx="4721597" cy="1784116"/>
            <a:chOff x="0" y="1285586"/>
            <a:chExt cx="3338976" cy="1423336"/>
          </a:xfrm>
        </p:grpSpPr>
        <p:sp>
          <p:nvSpPr>
            <p:cNvPr id="30" name="圆角矩形 29"/>
            <p:cNvSpPr/>
            <p:nvPr/>
          </p:nvSpPr>
          <p:spPr>
            <a:xfrm>
              <a:off x="0" y="1285586"/>
              <a:ext cx="3338976" cy="14233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0" y="1592115"/>
              <a:ext cx="3338976" cy="810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sz="20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Setting: when &amp; where</a:t>
              </a:r>
            </a:p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Character: person or other being</a:t>
              </a:r>
            </a:p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inciting incident: trigger the plot </a:t>
              </a:r>
              <a:endParaRPr lang="zh-CN" altLang="en-US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379258" y="1291361"/>
            <a:ext cx="3304915" cy="2544147"/>
            <a:chOff x="5379258" y="1291361"/>
            <a:chExt cx="3304915" cy="2544147"/>
          </a:xfrm>
        </p:grpSpPr>
        <p:grpSp>
          <p:nvGrpSpPr>
            <p:cNvPr id="42" name="组合 41"/>
            <p:cNvGrpSpPr/>
            <p:nvPr/>
          </p:nvGrpSpPr>
          <p:grpSpPr>
            <a:xfrm rot="5143484">
              <a:off x="4915969" y="2510260"/>
              <a:ext cx="1788537" cy="861959"/>
              <a:chOff x="2451469" y="2370811"/>
              <a:chExt cx="1788537" cy="861959"/>
            </a:xfrm>
          </p:grpSpPr>
          <p:sp>
            <p:nvSpPr>
              <p:cNvPr id="43" name="上箭头 42"/>
              <p:cNvSpPr/>
              <p:nvPr/>
            </p:nvSpPr>
            <p:spPr>
              <a:xfrm rot="2809895">
                <a:off x="2914758" y="1907522"/>
                <a:ext cx="861959" cy="1788537"/>
              </a:xfrm>
              <a:prstGeom prst="up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8970209">
                <a:off x="2463671" y="2595209"/>
                <a:ext cx="17129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falling action</a:t>
                </a:r>
                <a:endParaRPr lang="zh-CN" altLang="en-US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5777733" y="1291361"/>
              <a:ext cx="2906440" cy="1512167"/>
              <a:chOff x="-180896" y="1285586"/>
              <a:chExt cx="4178572" cy="1423336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-180896" y="1285586"/>
                <a:ext cx="3888800" cy="142333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-143343" y="1693072"/>
                <a:ext cx="4141019" cy="955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sz="2000" b="1" dirty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</a:rPr>
                  <a:t>falling action:</a:t>
                </a:r>
              </a:p>
              <a:p>
                <a:r>
                  <a:rPr lang="en-US" altLang="zh-CN" sz="2000" b="1" dirty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sz="2000" b="1" dirty="0" smtClean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</a:rPr>
                  <a:t>   climax </a:t>
                </a:r>
                <a:r>
                  <a:rPr lang="en-US" altLang="zh-CN" sz="2000" b="1" dirty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</a:rPr>
                  <a:t>effect</a:t>
                </a:r>
              </a:p>
              <a:p>
                <a:endParaRPr lang="en-US" altLang="zh-CN" sz="2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2799577" y="688950"/>
            <a:ext cx="3544846" cy="829825"/>
            <a:chOff x="-465255" y="1285586"/>
            <a:chExt cx="4173159" cy="1701328"/>
          </a:xfrm>
        </p:grpSpPr>
        <p:sp>
          <p:nvSpPr>
            <p:cNvPr id="37" name="圆角矩形 36"/>
            <p:cNvSpPr/>
            <p:nvPr/>
          </p:nvSpPr>
          <p:spPr>
            <a:xfrm>
              <a:off x="-465255" y="1285586"/>
              <a:ext cx="4173159" cy="14233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301219" y="1535588"/>
              <a:ext cx="3813362" cy="1451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Wingdings" pitchFamily="2" charset="2"/>
                <a:buChar char="l"/>
              </a:pPr>
              <a:r>
                <a:rPr lang="en-US" altLang="zh-CN" sz="2000" b="1" dirty="0">
                  <a:solidFill>
                    <a:srgbClr val="00B050"/>
                  </a:solidFill>
                  <a:latin typeface="微软雅黑" pitchFamily="34" charset="-122"/>
                  <a:ea typeface="微软雅黑" pitchFamily="34" charset="-122"/>
                </a:rPr>
                <a:t>climax: turning point </a:t>
              </a:r>
              <a:endParaRPr lang="zh-CN" altLang="en-US" sz="20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11560" y="1291361"/>
            <a:ext cx="2880320" cy="1512167"/>
            <a:chOff x="-261837" y="1285586"/>
            <a:chExt cx="4141019" cy="1423336"/>
          </a:xfrm>
        </p:grpSpPr>
        <p:sp>
          <p:nvSpPr>
            <p:cNvPr id="62" name="圆角矩形 61"/>
            <p:cNvSpPr/>
            <p:nvPr/>
          </p:nvSpPr>
          <p:spPr>
            <a:xfrm>
              <a:off x="-180896" y="1285586"/>
              <a:ext cx="3888800" cy="14233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-261837" y="1693072"/>
              <a:ext cx="4141019" cy="955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rising action: </a:t>
              </a:r>
              <a:endPara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en-US" altLang="zh-CN" sz="20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2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  build-up</a:t>
              </a:r>
              <a:endPara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Wingdings" pitchFamily="2" charset="2"/>
                <a:buChar char="l"/>
              </a:pPr>
              <a:endParaRPr lang="en-US" altLang="zh-CN" sz="2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974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8520" y="0"/>
            <a:ext cx="9361040" cy="1200329"/>
          </a:xfrm>
          <a:prstGeom prst="rect">
            <a:avLst/>
          </a:prstGeom>
          <a:solidFill>
            <a:srgbClr val="00B0F0">
              <a:alpha val="38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24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2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Retell the Story of Cinderella</a:t>
            </a:r>
          </a:p>
          <a:p>
            <a:pPr algn="ctr"/>
            <a:endParaRPr lang="zh-CN" altLang="en-US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AutoShape 5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AutoShape 6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AutoShape 15" descr="C:\Users\Administrator\AppData\Roaming\Tencent\Users\412083274\QQ\WinTemp\RichOle\]N3OI}K8SZJM5G`4LFS[8.png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00329"/>
            <a:ext cx="9144000" cy="575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6677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831158" y="3027522"/>
            <a:ext cx="1745172" cy="1741031"/>
            <a:chOff x="856930" y="870028"/>
            <a:chExt cx="1780931" cy="1741031"/>
          </a:xfrm>
        </p:grpSpPr>
        <p:sp>
          <p:nvSpPr>
            <p:cNvPr id="55" name="任意多边形 54"/>
            <p:cNvSpPr/>
            <p:nvPr/>
          </p:nvSpPr>
          <p:spPr>
            <a:xfrm>
              <a:off x="856930" y="917431"/>
              <a:ext cx="1693628" cy="1693628"/>
            </a:xfrm>
            <a:custGeom>
              <a:avLst/>
              <a:gdLst>
                <a:gd name="connsiteX0" fmla="*/ 1580176 w 1693628"/>
                <a:gd name="connsiteY0" fmla="*/ 1270221 h 1693628"/>
                <a:gd name="connsiteX1" fmla="*/ 846814 w 1693628"/>
                <a:gd name="connsiteY1" fmla="*/ 1693628 h 1693628"/>
                <a:gd name="connsiteX2" fmla="*/ 113452 w 1693628"/>
                <a:gd name="connsiteY2" fmla="*/ 1270221 h 1693628"/>
                <a:gd name="connsiteX3" fmla="*/ 846814 w 1693628"/>
                <a:gd name="connsiteY3" fmla="*/ 846814 h 1693628"/>
                <a:gd name="connsiteX4" fmla="*/ 1580176 w 1693628"/>
                <a:gd name="connsiteY4" fmla="*/ 1270221 h 169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3628" h="1693628">
                  <a:moveTo>
                    <a:pt x="1580176" y="1270221"/>
                  </a:moveTo>
                  <a:cubicBezTo>
                    <a:pt x="1428907" y="1532226"/>
                    <a:pt x="1149351" y="1693628"/>
                    <a:pt x="846814" y="1693628"/>
                  </a:cubicBezTo>
                  <a:cubicBezTo>
                    <a:pt x="544276" y="1693628"/>
                    <a:pt x="264720" y="1532226"/>
                    <a:pt x="113452" y="1270221"/>
                  </a:cubicBezTo>
                  <a:lnTo>
                    <a:pt x="846814" y="846814"/>
                  </a:lnTo>
                  <a:lnTo>
                    <a:pt x="1580176" y="127022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7702" tIns="1082569" rIns="477701" bIns="114781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1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856930" y="870028"/>
              <a:ext cx="1780931" cy="1726052"/>
              <a:chOff x="856930" y="867026"/>
              <a:chExt cx="1780931" cy="1726052"/>
            </a:xfrm>
          </p:grpSpPr>
          <p:sp>
            <p:nvSpPr>
              <p:cNvPr id="57" name="任意多边形 56"/>
              <p:cNvSpPr/>
              <p:nvPr/>
            </p:nvSpPr>
            <p:spPr>
              <a:xfrm>
                <a:off x="944233" y="867026"/>
                <a:ext cx="1693628" cy="1693628"/>
              </a:xfrm>
              <a:custGeom>
                <a:avLst/>
                <a:gdLst>
                  <a:gd name="connsiteX0" fmla="*/ 846814 w 1693628"/>
                  <a:gd name="connsiteY0" fmla="*/ 0 h 1693628"/>
                  <a:gd name="connsiteX1" fmla="*/ 1580176 w 1693628"/>
                  <a:gd name="connsiteY1" fmla="*/ 423407 h 1693628"/>
                  <a:gd name="connsiteX2" fmla="*/ 1580176 w 1693628"/>
                  <a:gd name="connsiteY2" fmla="*/ 1270221 h 1693628"/>
                  <a:gd name="connsiteX3" fmla="*/ 846814 w 1693628"/>
                  <a:gd name="connsiteY3" fmla="*/ 846814 h 1693628"/>
                  <a:gd name="connsiteX4" fmla="*/ 846814 w 1693628"/>
                  <a:gd name="connsiteY4" fmla="*/ 0 h 169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3628" h="1693628">
                    <a:moveTo>
                      <a:pt x="846814" y="0"/>
                    </a:moveTo>
                    <a:cubicBezTo>
                      <a:pt x="1149352" y="0"/>
                      <a:pt x="1428908" y="161402"/>
                      <a:pt x="1580176" y="423407"/>
                    </a:cubicBezTo>
                    <a:cubicBezTo>
                      <a:pt x="1731445" y="685412"/>
                      <a:pt x="1731445" y="1008216"/>
                      <a:pt x="1580176" y="1270221"/>
                    </a:cubicBezTo>
                    <a:lnTo>
                      <a:pt x="846814" y="846814"/>
                    </a:lnTo>
                    <a:lnTo>
                      <a:pt x="8468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34779" tIns="326484" rIns="212166" bIns="830542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100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8" name="任意多边形 57"/>
              <p:cNvSpPr/>
              <p:nvPr/>
            </p:nvSpPr>
            <p:spPr>
              <a:xfrm>
                <a:off x="856930" y="899450"/>
                <a:ext cx="1693628" cy="1693628"/>
              </a:xfrm>
              <a:custGeom>
                <a:avLst/>
                <a:gdLst>
                  <a:gd name="connsiteX0" fmla="*/ 113452 w 1693628"/>
                  <a:gd name="connsiteY0" fmla="*/ 1270221 h 1693628"/>
                  <a:gd name="connsiteX1" fmla="*/ 113452 w 1693628"/>
                  <a:gd name="connsiteY1" fmla="*/ 423407 h 1693628"/>
                  <a:gd name="connsiteX2" fmla="*/ 846814 w 1693628"/>
                  <a:gd name="connsiteY2" fmla="*/ 0 h 1693628"/>
                  <a:gd name="connsiteX3" fmla="*/ 846814 w 1693628"/>
                  <a:gd name="connsiteY3" fmla="*/ 846814 h 1693628"/>
                  <a:gd name="connsiteX4" fmla="*/ 113452 w 1693628"/>
                  <a:gd name="connsiteY4" fmla="*/ 1270221 h 169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3628" h="1693628">
                    <a:moveTo>
                      <a:pt x="113452" y="1270221"/>
                    </a:moveTo>
                    <a:cubicBezTo>
                      <a:pt x="-37817" y="1008216"/>
                      <a:pt x="-37817" y="685412"/>
                      <a:pt x="113452" y="423407"/>
                    </a:cubicBezTo>
                    <a:cubicBezTo>
                      <a:pt x="264721" y="161402"/>
                      <a:pt x="544277" y="0"/>
                      <a:pt x="846814" y="0"/>
                    </a:cubicBezTo>
                    <a:lnTo>
                      <a:pt x="846814" y="846814"/>
                    </a:lnTo>
                    <a:lnTo>
                      <a:pt x="113452" y="12702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5430" tIns="346647" rIns="951515" bIns="810379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100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971600" y="2708921"/>
            <a:ext cx="7200800" cy="2088231"/>
            <a:chOff x="971600" y="2708921"/>
            <a:chExt cx="7200800" cy="2088231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2411760" y="2708921"/>
              <a:ext cx="2132887" cy="208823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组合 5"/>
            <p:cNvGrpSpPr/>
            <p:nvPr/>
          </p:nvGrpSpPr>
          <p:grpSpPr>
            <a:xfrm>
              <a:off x="971600" y="2708921"/>
              <a:ext cx="7200800" cy="2088231"/>
              <a:chOff x="971600" y="2708921"/>
              <a:chExt cx="7200800" cy="2088231"/>
            </a:xfrm>
          </p:grpSpPr>
          <p:cxnSp>
            <p:nvCxnSpPr>
              <p:cNvPr id="5" name="直接连接符 4"/>
              <p:cNvCxnSpPr/>
              <p:nvPr/>
            </p:nvCxnSpPr>
            <p:spPr>
              <a:xfrm>
                <a:off x="971600" y="4797152"/>
                <a:ext cx="144016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4572000" y="2708921"/>
                <a:ext cx="2160240" cy="208823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6732240" y="4797152"/>
                <a:ext cx="144016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/>
          <p:cNvSpPr/>
          <p:nvPr/>
        </p:nvSpPr>
        <p:spPr>
          <a:xfrm>
            <a:off x="1008718" y="64166"/>
            <a:ext cx="7126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 </a:t>
            </a:r>
            <a:r>
              <a:rPr lang="en-US" altLang="zh-CN" sz="32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</a:t>
            </a:r>
            <a:r>
              <a:rPr lang="en-US" altLang="zh-CN" sz="32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tory's Plot (Freytag's Pyramid)</a:t>
            </a:r>
            <a:endParaRPr lang="zh-CN" altLang="en-US" sz="32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11560" y="2869760"/>
            <a:ext cx="2271672" cy="2016224"/>
          </a:xfrm>
          <a:prstGeom prst="rect">
            <a:avLst/>
          </a:prstGeom>
          <a:noFill/>
        </p:spPr>
      </p:sp>
      <p:sp>
        <p:nvSpPr>
          <p:cNvPr id="52" name="任意多边形 51"/>
          <p:cNvSpPr/>
          <p:nvPr/>
        </p:nvSpPr>
        <p:spPr>
          <a:xfrm>
            <a:off x="944233" y="3005855"/>
            <a:ext cx="1693628" cy="1693628"/>
          </a:xfrm>
          <a:custGeom>
            <a:avLst/>
            <a:gdLst>
              <a:gd name="connsiteX0" fmla="*/ 846814 w 1693628"/>
              <a:gd name="connsiteY0" fmla="*/ 0 h 1693628"/>
              <a:gd name="connsiteX1" fmla="*/ 1580176 w 1693628"/>
              <a:gd name="connsiteY1" fmla="*/ 423407 h 1693628"/>
              <a:gd name="connsiteX2" fmla="*/ 1580176 w 1693628"/>
              <a:gd name="connsiteY2" fmla="*/ 1270221 h 1693628"/>
              <a:gd name="connsiteX3" fmla="*/ 846814 w 1693628"/>
              <a:gd name="connsiteY3" fmla="*/ 846814 h 1693628"/>
              <a:gd name="connsiteX4" fmla="*/ 846814 w 1693628"/>
              <a:gd name="connsiteY4" fmla="*/ 0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846814" y="0"/>
                </a:moveTo>
                <a:cubicBezTo>
                  <a:pt x="1149352" y="0"/>
                  <a:pt x="1428908" y="161402"/>
                  <a:pt x="1580176" y="423407"/>
                </a:cubicBezTo>
                <a:cubicBezTo>
                  <a:pt x="1731445" y="685412"/>
                  <a:pt x="1731445" y="1008216"/>
                  <a:pt x="1580176" y="1270221"/>
                </a:cubicBezTo>
                <a:lnTo>
                  <a:pt x="846814" y="846814"/>
                </a:lnTo>
                <a:lnTo>
                  <a:pt x="846814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4779" tIns="326484" rIns="212166" bIns="830542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05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inciting incident</a:t>
            </a:r>
            <a:endParaRPr lang="zh-CN" altLang="en-US" sz="105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任意多边形 52"/>
          <p:cNvSpPr/>
          <p:nvPr/>
        </p:nvSpPr>
        <p:spPr>
          <a:xfrm>
            <a:off x="856930" y="3056260"/>
            <a:ext cx="1693628" cy="1693628"/>
          </a:xfrm>
          <a:custGeom>
            <a:avLst/>
            <a:gdLst>
              <a:gd name="connsiteX0" fmla="*/ 1580176 w 1693628"/>
              <a:gd name="connsiteY0" fmla="*/ 1270221 h 1693628"/>
              <a:gd name="connsiteX1" fmla="*/ 846814 w 1693628"/>
              <a:gd name="connsiteY1" fmla="*/ 1693628 h 1693628"/>
              <a:gd name="connsiteX2" fmla="*/ 113452 w 1693628"/>
              <a:gd name="connsiteY2" fmla="*/ 1270221 h 1693628"/>
              <a:gd name="connsiteX3" fmla="*/ 846814 w 1693628"/>
              <a:gd name="connsiteY3" fmla="*/ 846814 h 1693628"/>
              <a:gd name="connsiteX4" fmla="*/ 1580176 w 1693628"/>
              <a:gd name="connsiteY4" fmla="*/ 1270221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1580176" y="1270221"/>
                </a:moveTo>
                <a:cubicBezTo>
                  <a:pt x="1428907" y="1532226"/>
                  <a:pt x="1149351" y="1693628"/>
                  <a:pt x="846814" y="1693628"/>
                </a:cubicBezTo>
                <a:cubicBezTo>
                  <a:pt x="544276" y="1693628"/>
                  <a:pt x="264720" y="1532226"/>
                  <a:pt x="113452" y="1270221"/>
                </a:cubicBezTo>
                <a:lnTo>
                  <a:pt x="846814" y="846814"/>
                </a:lnTo>
                <a:lnTo>
                  <a:pt x="1580176" y="127022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7702" tIns="1082569" rIns="477701" bIns="11478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2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character</a:t>
            </a:r>
            <a:endParaRPr lang="zh-CN" altLang="en-US" sz="1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856930" y="3056260"/>
            <a:ext cx="1693628" cy="1693628"/>
          </a:xfrm>
          <a:custGeom>
            <a:avLst/>
            <a:gdLst>
              <a:gd name="connsiteX0" fmla="*/ 113452 w 1693628"/>
              <a:gd name="connsiteY0" fmla="*/ 1270221 h 1693628"/>
              <a:gd name="connsiteX1" fmla="*/ 113452 w 1693628"/>
              <a:gd name="connsiteY1" fmla="*/ 423407 h 1693628"/>
              <a:gd name="connsiteX2" fmla="*/ 846814 w 1693628"/>
              <a:gd name="connsiteY2" fmla="*/ 0 h 1693628"/>
              <a:gd name="connsiteX3" fmla="*/ 846814 w 1693628"/>
              <a:gd name="connsiteY3" fmla="*/ 846814 h 1693628"/>
              <a:gd name="connsiteX4" fmla="*/ 113452 w 1693628"/>
              <a:gd name="connsiteY4" fmla="*/ 1270221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28" h="1693628">
                <a:moveTo>
                  <a:pt x="113452" y="1270221"/>
                </a:moveTo>
                <a:cubicBezTo>
                  <a:pt x="-37817" y="1008216"/>
                  <a:pt x="-37817" y="685412"/>
                  <a:pt x="113452" y="423407"/>
                </a:cubicBezTo>
                <a:cubicBezTo>
                  <a:pt x="264721" y="161402"/>
                  <a:pt x="544277" y="0"/>
                  <a:pt x="846814" y="0"/>
                </a:cubicBezTo>
                <a:lnTo>
                  <a:pt x="846814" y="846814"/>
                </a:lnTo>
                <a:lnTo>
                  <a:pt x="113452" y="127022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430" tIns="346647" rIns="951515" bIns="81037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2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setting</a:t>
            </a:r>
            <a:endParaRPr lang="zh-CN" altLang="en-US" sz="1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479155" y="2340493"/>
            <a:ext cx="1712991" cy="861959"/>
            <a:chOff x="2479155" y="2340493"/>
            <a:chExt cx="1712991" cy="861959"/>
          </a:xfrm>
        </p:grpSpPr>
        <p:sp>
          <p:nvSpPr>
            <p:cNvPr id="38" name="上箭头 37"/>
            <p:cNvSpPr/>
            <p:nvPr/>
          </p:nvSpPr>
          <p:spPr>
            <a:xfrm rot="2809895">
              <a:off x="2889816" y="1943939"/>
              <a:ext cx="861959" cy="1655067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8970209">
              <a:off x="2479155" y="2569160"/>
              <a:ext cx="1712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rising action</a:t>
              </a:r>
              <a:endParaRPr lang="zh-CN" alt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895344" y="1196752"/>
            <a:ext cx="1353312" cy="1353312"/>
            <a:chOff x="3895344" y="1196752"/>
            <a:chExt cx="1353312" cy="1353312"/>
          </a:xfrm>
        </p:grpSpPr>
        <p:sp>
          <p:nvSpPr>
            <p:cNvPr id="32" name="椭圆 31"/>
            <p:cNvSpPr/>
            <p:nvPr/>
          </p:nvSpPr>
          <p:spPr>
            <a:xfrm>
              <a:off x="3895344" y="1196752"/>
              <a:ext cx="1353312" cy="135331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TextBox 40"/>
            <p:cNvSpPr txBox="1"/>
            <p:nvPr/>
          </p:nvSpPr>
          <p:spPr>
            <a:xfrm>
              <a:off x="4074678" y="1628800"/>
              <a:ext cx="994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c</a:t>
              </a:r>
              <a:r>
                <a:rPr lang="en-US" altLang="zh-CN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limax</a:t>
              </a:r>
              <a:endParaRPr lang="zh-CN" alt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 rot="5143484">
            <a:off x="4915969" y="2510260"/>
            <a:ext cx="1788537" cy="861959"/>
            <a:chOff x="2451469" y="2370811"/>
            <a:chExt cx="1788537" cy="861959"/>
          </a:xfrm>
        </p:grpSpPr>
        <p:sp>
          <p:nvSpPr>
            <p:cNvPr id="43" name="上箭头 42"/>
            <p:cNvSpPr/>
            <p:nvPr/>
          </p:nvSpPr>
          <p:spPr>
            <a:xfrm rot="2809895">
              <a:off x="2914758" y="1907522"/>
              <a:ext cx="861959" cy="1788537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8970209">
              <a:off x="2463671" y="2595209"/>
              <a:ext cx="1712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falling action</a:t>
              </a:r>
              <a:endParaRPr lang="zh-CN" alt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781292" y="2803528"/>
            <a:ext cx="1353313" cy="1353312"/>
            <a:chOff x="3895344" y="1196752"/>
            <a:chExt cx="1353313" cy="1353312"/>
          </a:xfrm>
        </p:grpSpPr>
        <p:sp>
          <p:nvSpPr>
            <p:cNvPr id="48" name="椭圆 47"/>
            <p:cNvSpPr/>
            <p:nvPr/>
          </p:nvSpPr>
          <p:spPr>
            <a:xfrm>
              <a:off x="3895344" y="1196752"/>
              <a:ext cx="1353312" cy="135331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TextBox 48"/>
            <p:cNvSpPr txBox="1"/>
            <p:nvPr/>
          </p:nvSpPr>
          <p:spPr>
            <a:xfrm>
              <a:off x="3895345" y="1628800"/>
              <a:ext cx="13533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denouement</a:t>
              </a:r>
              <a:endParaRPr lang="zh-CN" altLang="en-US" sz="1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38433" y="4903085"/>
            <a:ext cx="4721597" cy="1784116"/>
            <a:chOff x="0" y="1285586"/>
            <a:chExt cx="3338976" cy="1423336"/>
          </a:xfrm>
        </p:grpSpPr>
        <p:sp>
          <p:nvSpPr>
            <p:cNvPr id="30" name="圆角矩形 29"/>
            <p:cNvSpPr/>
            <p:nvPr/>
          </p:nvSpPr>
          <p:spPr>
            <a:xfrm>
              <a:off x="0" y="1285586"/>
              <a:ext cx="3338976" cy="14233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0" y="1592115"/>
              <a:ext cx="3338976" cy="810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sz="20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Setting: when &amp; where</a:t>
              </a:r>
            </a:p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Character: person or other being</a:t>
              </a:r>
            </a:p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inciting incident: trigger the plot </a:t>
              </a:r>
              <a:endParaRPr lang="zh-CN" altLang="en-US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777733" y="1291361"/>
            <a:ext cx="2906440" cy="1512167"/>
            <a:chOff x="-180896" y="1285586"/>
            <a:chExt cx="4178572" cy="1423336"/>
          </a:xfrm>
        </p:grpSpPr>
        <p:sp>
          <p:nvSpPr>
            <p:cNvPr id="34" name="圆角矩形 33"/>
            <p:cNvSpPr/>
            <p:nvPr/>
          </p:nvSpPr>
          <p:spPr>
            <a:xfrm>
              <a:off x="-180896" y="1285586"/>
              <a:ext cx="3888800" cy="14233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-143343" y="1693072"/>
              <a:ext cx="4141019" cy="955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sz="2000" b="1" dirty="0">
                  <a:solidFill>
                    <a:srgbClr val="7030A0"/>
                  </a:solidFill>
                  <a:latin typeface="微软雅黑" pitchFamily="34" charset="-122"/>
                  <a:ea typeface="微软雅黑" pitchFamily="34" charset="-122"/>
                </a:rPr>
                <a:t>falling action:</a:t>
              </a:r>
            </a:p>
            <a:p>
              <a:r>
                <a:rPr lang="en-US" altLang="zh-CN" sz="2000" b="1" dirty="0">
                  <a:solidFill>
                    <a:srgbClr val="7030A0"/>
                  </a:solidFill>
                  <a:latin typeface="微软雅黑" pitchFamily="34" charset="-122"/>
                  <a:ea typeface="微软雅黑" pitchFamily="34" charset="-122"/>
                </a:rPr>
                <a:t>    </a:t>
              </a:r>
              <a:r>
                <a:rPr lang="en-US" altLang="zh-CN" sz="2000" b="1" dirty="0" smtClean="0">
                  <a:solidFill>
                    <a:srgbClr val="7030A0"/>
                  </a:solidFill>
                  <a:latin typeface="微软雅黑" pitchFamily="34" charset="-122"/>
                  <a:ea typeface="微软雅黑" pitchFamily="34" charset="-122"/>
                </a:rPr>
                <a:t>climax effect</a:t>
              </a:r>
              <a:endParaRPr lang="en-US" altLang="zh-CN" sz="20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lang="en-US" altLang="zh-CN" sz="2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799577" y="688950"/>
            <a:ext cx="3544846" cy="829825"/>
            <a:chOff x="-465255" y="1285586"/>
            <a:chExt cx="4173159" cy="1701328"/>
          </a:xfrm>
        </p:grpSpPr>
        <p:sp>
          <p:nvSpPr>
            <p:cNvPr id="37" name="圆角矩形 36"/>
            <p:cNvSpPr/>
            <p:nvPr/>
          </p:nvSpPr>
          <p:spPr>
            <a:xfrm>
              <a:off x="-465255" y="1285586"/>
              <a:ext cx="4173159" cy="14233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301219" y="1535588"/>
              <a:ext cx="3813362" cy="1451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Wingdings" pitchFamily="2" charset="2"/>
                <a:buChar char="l"/>
              </a:pPr>
              <a:r>
                <a:rPr lang="en-US" altLang="zh-CN" sz="2000" b="1" dirty="0">
                  <a:solidFill>
                    <a:srgbClr val="00B050"/>
                  </a:solidFill>
                  <a:latin typeface="微软雅黑" pitchFamily="34" charset="-122"/>
                  <a:ea typeface="微软雅黑" pitchFamily="34" charset="-122"/>
                </a:rPr>
                <a:t>climax: turning point </a:t>
              </a:r>
              <a:endParaRPr lang="zh-CN" altLang="en-US" sz="20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11560" y="1291361"/>
            <a:ext cx="2880320" cy="1512167"/>
            <a:chOff x="-261837" y="1285586"/>
            <a:chExt cx="4141019" cy="1423336"/>
          </a:xfrm>
        </p:grpSpPr>
        <p:sp>
          <p:nvSpPr>
            <p:cNvPr id="62" name="圆角矩形 61"/>
            <p:cNvSpPr/>
            <p:nvPr/>
          </p:nvSpPr>
          <p:spPr>
            <a:xfrm>
              <a:off x="-180896" y="1285586"/>
              <a:ext cx="3888800" cy="14233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-261837" y="1693072"/>
              <a:ext cx="4141019" cy="955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rising action:</a:t>
              </a:r>
            </a:p>
            <a:p>
              <a:r>
                <a:rPr lang="en-US" altLang="zh-CN" sz="2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   build-up</a:t>
              </a:r>
              <a:endPara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Wingdings" pitchFamily="2" charset="2"/>
                <a:buChar char="l"/>
              </a:pPr>
              <a:endParaRPr lang="en-US" altLang="zh-CN" sz="2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012160" y="4903085"/>
            <a:ext cx="3321941" cy="1784116"/>
            <a:chOff x="0" y="1285586"/>
            <a:chExt cx="4132523" cy="1423336"/>
          </a:xfrm>
        </p:grpSpPr>
        <p:sp>
          <p:nvSpPr>
            <p:cNvPr id="68" name="圆角矩形 67"/>
            <p:cNvSpPr/>
            <p:nvPr/>
          </p:nvSpPr>
          <p:spPr>
            <a:xfrm>
              <a:off x="0" y="1285586"/>
              <a:ext cx="3707904" cy="14233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144" y="1346576"/>
              <a:ext cx="4026379" cy="810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l"/>
              </a:pPr>
              <a:endParaRPr lang="en-US" altLang="zh-CN" sz="2000" b="1" dirty="0" smtClean="0">
                <a:solidFill>
                  <a:srgbClr val="EEECE1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Wingdings" pitchFamily="2" charset="2"/>
                <a:buChar char="l"/>
              </a:pPr>
              <a:endParaRPr lang="en-US" altLang="zh-CN" sz="2000" b="1" dirty="0">
                <a:solidFill>
                  <a:srgbClr val="EEECE1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Wingdings" pitchFamily="2" charset="2"/>
                <a:buChar char="l"/>
              </a:pPr>
              <a:r>
                <a:rPr lang="en-US" altLang="zh-CN" sz="2000" b="1" dirty="0" smtClean="0">
                  <a:solidFill>
                    <a:srgbClr val="EEECE1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b="1" dirty="0" smtClean="0">
                  <a:solidFill>
                    <a:srgbClr val="EEECE1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denouement:</a:t>
              </a:r>
              <a:r>
                <a:rPr lang="zh-CN" altLang="en-US" b="1" dirty="0" smtClean="0">
                  <a:solidFill>
                    <a:srgbClr val="EEECE1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b="1" dirty="0">
                  <a:solidFill>
                    <a:srgbClr val="EEECE1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ending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9974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8965+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9 -0.04931 L 0.02743 0.06203 C 0.05347 0.0794 0.07656 0.09768 0.10365 0.09074 C 0.11667 0.09421 0.09045 0.0949 0.10486 0.08356 " pathEditMode="relative" rAng="0" ptsTypes="FfaF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8965+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1143736"/>
            <a:ext cx="9361039" cy="5776108"/>
          </a:xfrm>
          <a:prstGeom prst="rect">
            <a:avLst/>
          </a:prstGeom>
        </p:spPr>
      </p:pic>
      <p:sp>
        <p:nvSpPr>
          <p:cNvPr id="22" name="AutoShape 5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AutoShape 6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AutoShape 15" descr="C:\Users\Administrator\AppData\Roaming\Tencent\Users\412083274\QQ\WinTemp\RichOle\]N3OI}K8SZJM5G`4LFS[8.png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8520" y="-3577"/>
            <a:ext cx="936104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24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2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Write Cinderella's Sequel with Freytag's Pyramid</a:t>
            </a:r>
            <a:endParaRPr lang="en-US" altLang="zh-CN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zh-CN" altLang="en-US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0" y="1196752"/>
            <a:ext cx="9144000" cy="5725053"/>
          </a:xfrm>
          <a:prstGeom prst="roundRect">
            <a:avLst/>
          </a:prstGeom>
          <a:solidFill>
            <a:schemeClr val="tx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zh-CN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426368" y="1340768"/>
            <a:ext cx="8291264" cy="5304785"/>
            <a:chOff x="457200" y="1340768"/>
            <a:chExt cx="8291264" cy="5304785"/>
          </a:xfrm>
        </p:grpSpPr>
        <p:sp>
          <p:nvSpPr>
            <p:cNvPr id="5" name="TextBox 4"/>
            <p:cNvSpPr txBox="1"/>
            <p:nvPr/>
          </p:nvSpPr>
          <p:spPr>
            <a:xfrm>
              <a:off x="457200" y="1340768"/>
              <a:ext cx="82912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b="1" dirty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2400" b="1" dirty="0" smtClean="0">
                  <a:latin typeface="微软雅黑" pitchFamily="34" charset="-122"/>
                  <a:ea typeface="微软雅黑" pitchFamily="34" charset="-122"/>
                </a:rPr>
                <a:t>    </a:t>
              </a:r>
              <a:r>
                <a:rPr lang="en-US" altLang="zh-CN" sz="2400" b="1" dirty="0" smtClean="0">
                  <a:solidFill>
                    <a:srgbClr val="00FF00"/>
                  </a:solidFill>
                  <a:latin typeface="微软雅黑" pitchFamily="34" charset="-122"/>
                  <a:ea typeface="微软雅黑" pitchFamily="34" charset="-122"/>
                </a:rPr>
                <a:t>Since </a:t>
              </a:r>
              <a:r>
                <a:rPr lang="en-US" altLang="zh-CN" sz="2400" b="1" dirty="0">
                  <a:solidFill>
                    <a:srgbClr val="00FF00"/>
                  </a:solidFill>
                  <a:latin typeface="微软雅黑" pitchFamily="34" charset="-122"/>
                  <a:ea typeface="微软雅黑" pitchFamily="34" charset="-122"/>
                </a:rPr>
                <a:t>she got married, Cinderella had </a:t>
              </a:r>
              <a:r>
                <a:rPr lang="en-US" altLang="zh-CN" sz="2400" b="1" dirty="0" smtClean="0">
                  <a:solidFill>
                    <a:srgbClr val="00FF00"/>
                  </a:solidFill>
                  <a:latin typeface="微软雅黑" pitchFamily="34" charset="-122"/>
                  <a:ea typeface="微软雅黑" pitchFamily="34" charset="-122"/>
                </a:rPr>
                <a:t>been leading </a:t>
              </a:r>
              <a:r>
                <a:rPr lang="en-US" altLang="zh-CN" sz="2400" b="1" dirty="0">
                  <a:solidFill>
                    <a:srgbClr val="00FF00"/>
                  </a:solidFill>
                  <a:latin typeface="微软雅黑" pitchFamily="34" charset="-122"/>
                  <a:ea typeface="微软雅黑" pitchFamily="34" charset="-122"/>
                </a:rPr>
                <a:t>a happy life in her far away country. One day, word came that her fairy godmother was dying soon.</a:t>
              </a:r>
              <a:endParaRPr lang="zh-CN" altLang="en-US" sz="2400" dirty="0">
                <a:solidFill>
                  <a:srgbClr val="00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" y="5445224"/>
              <a:ext cx="82912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b="1" dirty="0" smtClean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     Fed </a:t>
              </a:r>
              <a:r>
                <a:rPr lang="en-US" altLang="zh-CN" sz="2400" b="1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up with this relationship, Cinderella decided to leave in search for her Mr. Right who could offer her a reassurance of true love. </a:t>
              </a:r>
              <a:endParaRPr lang="zh-CN" alt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5164" y="2820962"/>
            <a:ext cx="7953672" cy="2421655"/>
            <a:chOff x="578768" y="2996952"/>
            <a:chExt cx="7953672" cy="2421655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609600" y="2996952"/>
              <a:ext cx="7922840" cy="0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609600" y="3266025"/>
              <a:ext cx="7922840" cy="0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578768" y="3804171"/>
              <a:ext cx="7922840" cy="0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609600" y="3535098"/>
              <a:ext cx="7922840" cy="0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609600" y="4342317"/>
              <a:ext cx="7922840" cy="0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609600" y="4073244"/>
              <a:ext cx="7922840" cy="0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609600" y="4880463"/>
              <a:ext cx="7922840" cy="0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609600" y="4611390"/>
              <a:ext cx="7922840" cy="0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609600" y="5418607"/>
              <a:ext cx="7922840" cy="0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609600" y="5149536"/>
              <a:ext cx="7922840" cy="0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278160" y="1347674"/>
            <a:ext cx="8587680" cy="5368231"/>
            <a:chOff x="278160" y="1325229"/>
            <a:chExt cx="8587680" cy="5368231"/>
          </a:xfrm>
        </p:grpSpPr>
        <p:grpSp>
          <p:nvGrpSpPr>
            <p:cNvPr id="35" name="组合 34"/>
            <p:cNvGrpSpPr/>
            <p:nvPr/>
          </p:nvGrpSpPr>
          <p:grpSpPr>
            <a:xfrm>
              <a:off x="278160" y="1325229"/>
              <a:ext cx="8587680" cy="1296144"/>
              <a:chOff x="278160" y="1340768"/>
              <a:chExt cx="8587680" cy="1296144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278160" y="1340768"/>
                <a:ext cx="8587680" cy="129614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94674" y="1628800"/>
                <a:ext cx="79546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 smtClean="0">
                    <a:latin typeface="微软雅黑" pitchFamily="34" charset="-122"/>
                    <a:ea typeface="微软雅黑" pitchFamily="34" charset="-122"/>
                  </a:rPr>
                  <a:t>Setting, Character, Inciting Incident </a:t>
                </a:r>
                <a:endParaRPr lang="zh-CN" altLang="en-US" sz="2800" b="1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78160" y="5397316"/>
              <a:ext cx="8587680" cy="1296144"/>
              <a:chOff x="304800" y="5397316"/>
              <a:chExt cx="8587680" cy="1296144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304800" y="5397316"/>
                <a:ext cx="8587680" cy="129614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94674" y="5783778"/>
                <a:ext cx="79546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 smtClean="0">
                    <a:latin typeface="微软雅黑" pitchFamily="34" charset="-122"/>
                    <a:ea typeface="微软雅黑" pitchFamily="34" charset="-122"/>
                  </a:rPr>
                  <a:t>Denouement </a:t>
                </a:r>
                <a:endParaRPr lang="zh-CN" altLang="en-US" sz="2800" b="1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291480" y="2643818"/>
            <a:ext cx="8561040" cy="2775943"/>
            <a:chOff x="291480" y="2643818"/>
            <a:chExt cx="8561040" cy="2775943"/>
          </a:xfrm>
        </p:grpSpPr>
        <p:sp>
          <p:nvSpPr>
            <p:cNvPr id="43" name="圆角矩形 42"/>
            <p:cNvSpPr/>
            <p:nvPr/>
          </p:nvSpPr>
          <p:spPr>
            <a:xfrm>
              <a:off x="291480" y="2643818"/>
              <a:ext cx="8561040" cy="277594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63588" y="2867657"/>
              <a:ext cx="741682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微软雅黑" pitchFamily="34" charset="-122"/>
                  <a:ea typeface="微软雅黑" pitchFamily="34" charset="-122"/>
                </a:rPr>
                <a:t>Rising Action</a:t>
              </a:r>
            </a:p>
            <a:p>
              <a:pPr algn="ctr"/>
              <a:endParaRPr lang="en-US" altLang="zh-CN" sz="28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sz="2800" b="1" dirty="0" smtClean="0">
                  <a:latin typeface="微软雅黑" pitchFamily="34" charset="-122"/>
                  <a:ea typeface="微软雅黑" pitchFamily="34" charset="-122"/>
                </a:rPr>
                <a:t>Climax</a:t>
              </a:r>
            </a:p>
            <a:p>
              <a:pPr algn="ctr"/>
              <a:endParaRPr lang="en-US" altLang="zh-CN" sz="2800" b="1" dirty="0"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sz="2800" b="1" dirty="0">
                  <a:latin typeface="微软雅黑" pitchFamily="34" charset="-122"/>
                  <a:ea typeface="微软雅黑" pitchFamily="34" charset="-122"/>
                </a:rPr>
                <a:t>Falling Action</a:t>
              </a:r>
              <a:endParaRPr lang="zh-CN" altLang="en-US" sz="28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327190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5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AutoShape 6" descr="C:\Users\Administrator\AppData\Roaming\Tencent\Users\412083274\QQ\WinTemp\RichOle\J]OT9P5~7WN[8XGoVSG`3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AutoShape 15" descr="C:\Users\Administrator\AppData\Roaming\Tencent\Users\412083274\QQ\WinTemp\RichOle\]N3OI}K8SZJM5G`4LFS[8.png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22709" y="152400"/>
            <a:ext cx="10189418" cy="68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564" y="4437111"/>
            <a:ext cx="7848872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4400" b="1" dirty="0" smtClean="0">
              <a:solidFill>
                <a:prstClr val="white"/>
              </a:solidFill>
              <a:latin typeface="Matura MT Script Capitals" pitchFamily="66" charset="0"/>
              <a:ea typeface="微软雅黑" pitchFamily="34" charset="-122"/>
            </a:endParaRPr>
          </a:p>
          <a:p>
            <a:pPr algn="ctr"/>
            <a:r>
              <a:rPr lang="en-US" altLang="zh-CN" sz="4400" b="1" dirty="0" smtClean="0">
                <a:solidFill>
                  <a:prstClr val="white"/>
                </a:solidFill>
                <a:latin typeface="Matura MT Script Capitals" pitchFamily="66" charset="0"/>
                <a:ea typeface="微软雅黑" pitchFamily="34" charset="-122"/>
              </a:rPr>
              <a:t>Thank you!</a:t>
            </a:r>
            <a:endParaRPr lang="en-US" altLang="zh-CN" sz="4400" b="1" dirty="0" smtClean="0">
              <a:solidFill>
                <a:prstClr val="white"/>
              </a:solidFill>
              <a:latin typeface="Matura MT Script Capitals" pitchFamily="66" charset="0"/>
              <a:ea typeface="微软雅黑" pitchFamily="34" charset="-122"/>
            </a:endParaRPr>
          </a:p>
          <a:p>
            <a:pPr algn="ctr"/>
            <a:endParaRPr lang="en-US" altLang="zh-CN" sz="4400" b="1" dirty="0">
              <a:solidFill>
                <a:prstClr val="white"/>
              </a:solidFill>
              <a:latin typeface="Matura MT Script Capitals" pitchFamily="66" charset="0"/>
              <a:ea typeface="微软雅黑" pitchFamily="34" charset="-122"/>
            </a:endParaRPr>
          </a:p>
          <a:p>
            <a:pPr algn="ctr"/>
            <a:endParaRPr lang="zh-CN" altLang="en-US" sz="4400" b="1" dirty="0">
              <a:solidFill>
                <a:prstClr val="white"/>
              </a:solidFill>
              <a:latin typeface="Matura MT Script Capitals" pitchFamily="66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167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85800" y="2018705"/>
            <a:ext cx="7772400" cy="17526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</a:t>
            </a:r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o write up a short story based on  </a:t>
            </a:r>
            <a:r>
              <a:rPr lang="en-US" altLang="zh-CN" u="sng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marL="457200" indent="-457200" algn="l">
              <a:buFont typeface="Wingdings" pitchFamily="2" charset="2"/>
              <a:buChar char="l"/>
            </a:pP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3"/>
          <p:cNvSpPr txBox="1">
            <a:spLocks/>
          </p:cNvSpPr>
          <p:nvPr/>
        </p:nvSpPr>
        <p:spPr>
          <a:xfrm>
            <a:off x="685800" y="54868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Teaching Focus</a:t>
            </a:r>
            <a:endParaRPr lang="zh-CN" altLang="en-US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副标题 4"/>
          <p:cNvSpPr txBox="1">
            <a:spLocks/>
          </p:cNvSpPr>
          <p:nvPr/>
        </p:nvSpPr>
        <p:spPr>
          <a:xfrm>
            <a:off x="1371600" y="292494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u="sng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Freytag's Pyramid</a:t>
            </a:r>
            <a:r>
              <a:rPr lang="en-US" altLang="zh-CN" u="sng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marL="457200" indent="-457200">
              <a:buFont typeface="Wingdings" pitchFamily="2" charset="2"/>
              <a:buChar char="l"/>
            </a:pPr>
            <a:endParaRPr lang="zh-CN" altLang="en-US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30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  <p:bldP spid="4" grpId="1"/>
      <p:bldP spid="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"/>
          <p:cNvSpPr txBox="1">
            <a:spLocks/>
          </p:cNvSpPr>
          <p:nvPr/>
        </p:nvSpPr>
        <p:spPr>
          <a:xfrm>
            <a:off x="685800" y="227687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Teaching Procedure</a:t>
            </a:r>
            <a:endParaRPr lang="zh-CN" altLang="en-US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19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44624"/>
            <a:ext cx="7128793" cy="936104"/>
          </a:xfrm>
          <a:ln w="53975" cmpd="sng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l"/>
            <a:endParaRPr lang="en-US" altLang="zh-CN" sz="2400" b="1" dirty="0" smtClean="0">
              <a:solidFill>
                <a:srgbClr val="00FF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en-US" altLang="zh-CN" sz="2400" b="1" dirty="0" smtClean="0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Offline </a:t>
            </a:r>
            <a:r>
              <a:rPr lang="en-US" altLang="zh-CN" sz="2400" b="1" dirty="0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text study: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difficulties and structure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4313922" y="374231"/>
            <a:ext cx="2614995" cy="1313346"/>
            <a:chOff x="4313922" y="374231"/>
            <a:chExt cx="2614995" cy="1313346"/>
          </a:xfrm>
        </p:grpSpPr>
        <p:sp>
          <p:nvSpPr>
            <p:cNvPr id="3" name="椭圆 2"/>
            <p:cNvSpPr/>
            <p:nvPr/>
          </p:nvSpPr>
          <p:spPr>
            <a:xfrm>
              <a:off x="5272733" y="374231"/>
              <a:ext cx="1656184" cy="853419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直接箭头连接符 6"/>
            <p:cNvCxnSpPr/>
            <p:nvPr/>
          </p:nvCxnSpPr>
          <p:spPr>
            <a:xfrm flipH="1">
              <a:off x="4313922" y="1227650"/>
              <a:ext cx="1656184" cy="459927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副标题 4"/>
          <p:cNvSpPr txBox="1">
            <a:spLocks/>
          </p:cNvSpPr>
          <p:nvPr/>
        </p:nvSpPr>
        <p:spPr>
          <a:xfrm>
            <a:off x="0" y="1443424"/>
            <a:ext cx="4032449" cy="562372"/>
          </a:xfrm>
          <a:prstGeom prst="rect">
            <a:avLst/>
          </a:prstGeom>
          <a:ln w="53975" cmpd="sng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b="1" dirty="0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Plot: Freytag's Pyramid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0" y="3661313"/>
            <a:ext cx="7804075" cy="1640279"/>
            <a:chOff x="0" y="3661313"/>
            <a:chExt cx="7804075" cy="1640279"/>
          </a:xfrm>
        </p:grpSpPr>
        <p:cxnSp>
          <p:nvCxnSpPr>
            <p:cNvPr id="23" name="直接箭头连接符 22"/>
            <p:cNvCxnSpPr/>
            <p:nvPr/>
          </p:nvCxnSpPr>
          <p:spPr>
            <a:xfrm>
              <a:off x="1730763" y="3661313"/>
              <a:ext cx="0" cy="36004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副标题 4"/>
            <p:cNvSpPr txBox="1">
              <a:spLocks/>
            </p:cNvSpPr>
            <p:nvPr/>
          </p:nvSpPr>
          <p:spPr>
            <a:xfrm>
              <a:off x="0" y="4324478"/>
              <a:ext cx="7804075" cy="452129"/>
            </a:xfrm>
            <a:prstGeom prst="rect">
              <a:avLst/>
            </a:prstGeom>
            <a:ln w="53975" cmpd="sng">
              <a:solidFill>
                <a:schemeClr val="bg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b="1" dirty="0">
                  <a:solidFill>
                    <a:srgbClr val="00FF00"/>
                  </a:solidFill>
                  <a:latin typeface="微软雅黑" pitchFamily="34" charset="-122"/>
                  <a:ea typeface="微软雅黑" pitchFamily="34" charset="-122"/>
                </a:rPr>
                <a:t>Group work: </a:t>
              </a:r>
              <a:r>
                <a:rPr lang="en-US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online reading 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material for message  </a:t>
              </a:r>
              <a:endPara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副标题 4"/>
            <p:cNvSpPr txBox="1">
              <a:spLocks/>
            </p:cNvSpPr>
            <p:nvPr/>
          </p:nvSpPr>
          <p:spPr>
            <a:xfrm>
              <a:off x="0" y="4797536"/>
              <a:ext cx="6933931" cy="504056"/>
            </a:xfrm>
            <a:prstGeom prst="rect">
              <a:avLst/>
            </a:prstGeom>
            <a:ln w="53975" cmpd="sng">
              <a:solidFill>
                <a:schemeClr val="bg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b="1" dirty="0">
                  <a:solidFill>
                    <a:srgbClr val="00FF00"/>
                  </a:solidFill>
                  <a:latin typeface="微软雅黑" pitchFamily="34" charset="-122"/>
                  <a:ea typeface="微软雅黑" pitchFamily="34" charset="-122"/>
                </a:rPr>
                <a:t>CLT story jigsaw: 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communication </a:t>
              </a:r>
              <a:r>
                <a:rPr lang="en-US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+ creation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  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0" y="5307561"/>
            <a:ext cx="7912088" cy="1105093"/>
            <a:chOff x="0" y="5307561"/>
            <a:chExt cx="7912088" cy="1105093"/>
          </a:xfrm>
        </p:grpSpPr>
        <p:cxnSp>
          <p:nvCxnSpPr>
            <p:cNvPr id="36" name="直接箭头连接符 35"/>
            <p:cNvCxnSpPr/>
            <p:nvPr/>
          </p:nvCxnSpPr>
          <p:spPr>
            <a:xfrm>
              <a:off x="1730763" y="5307561"/>
              <a:ext cx="0" cy="36004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副标题 4"/>
            <p:cNvSpPr txBox="1">
              <a:spLocks/>
            </p:cNvSpPr>
            <p:nvPr/>
          </p:nvSpPr>
          <p:spPr>
            <a:xfrm>
              <a:off x="0" y="5949280"/>
              <a:ext cx="7912088" cy="463374"/>
            </a:xfrm>
            <a:prstGeom prst="rect">
              <a:avLst/>
            </a:prstGeom>
            <a:ln w="53975" cmpd="sng">
              <a:solidFill>
                <a:schemeClr val="bg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b="1" dirty="0" err="1" smtClean="0">
                  <a:solidFill>
                    <a:srgbClr val="00FF00"/>
                  </a:solidFill>
                  <a:latin typeface="微软雅黑" pitchFamily="34" charset="-122"/>
                  <a:ea typeface="微软雅黑" pitchFamily="34" charset="-122"/>
                </a:rPr>
                <a:t>iWrite</a:t>
              </a:r>
              <a:r>
                <a:rPr lang="en-US" altLang="zh-CN" sz="2400" b="1" dirty="0" smtClean="0">
                  <a:solidFill>
                    <a:srgbClr val="00FF00"/>
                  </a:solidFill>
                  <a:latin typeface="微软雅黑" pitchFamily="34" charset="-122"/>
                  <a:ea typeface="微软雅黑" pitchFamily="34" charset="-122"/>
                </a:rPr>
                <a:t> 2.0 assignment: </a:t>
              </a:r>
              <a:r>
                <a:rPr lang="en-US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enrich and polish the story 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0" y="1999590"/>
            <a:ext cx="7264016" cy="493306"/>
            <a:chOff x="0" y="1999590"/>
            <a:chExt cx="7264016" cy="493306"/>
          </a:xfrm>
        </p:grpSpPr>
        <p:sp>
          <p:nvSpPr>
            <p:cNvPr id="14" name="副标题 4"/>
            <p:cNvSpPr txBox="1">
              <a:spLocks/>
            </p:cNvSpPr>
            <p:nvPr/>
          </p:nvSpPr>
          <p:spPr>
            <a:xfrm>
              <a:off x="0" y="1999590"/>
              <a:ext cx="7264016" cy="493306"/>
            </a:xfrm>
            <a:prstGeom prst="rect">
              <a:avLst/>
            </a:prstGeom>
            <a:ln w="53975" cmpd="sng">
              <a:solidFill>
                <a:schemeClr val="bg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b="1" dirty="0">
                  <a:solidFill>
                    <a:srgbClr val="00FF00"/>
                  </a:solidFill>
                  <a:latin typeface="微软雅黑" pitchFamily="34" charset="-122"/>
                  <a:ea typeface="微软雅黑" pitchFamily="34" charset="-122"/>
                </a:rPr>
                <a:t>Retell an offline story      </a:t>
              </a:r>
              <a:r>
                <a:rPr lang="en-US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concept explanation </a:t>
              </a:r>
            </a:p>
          </p:txBody>
        </p:sp>
        <p:sp>
          <p:nvSpPr>
            <p:cNvPr id="2" name="右箭头 1"/>
            <p:cNvSpPr/>
            <p:nvPr/>
          </p:nvSpPr>
          <p:spPr>
            <a:xfrm>
              <a:off x="3450586" y="2026073"/>
              <a:ext cx="451420" cy="442939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0" y="2505771"/>
            <a:ext cx="5652120" cy="576065"/>
            <a:chOff x="0" y="2505771"/>
            <a:chExt cx="5652120" cy="576065"/>
          </a:xfrm>
        </p:grpSpPr>
        <p:sp>
          <p:nvSpPr>
            <p:cNvPr id="22" name="副标题 4"/>
            <p:cNvSpPr txBox="1">
              <a:spLocks/>
            </p:cNvSpPr>
            <p:nvPr/>
          </p:nvSpPr>
          <p:spPr>
            <a:xfrm>
              <a:off x="0" y="2505771"/>
              <a:ext cx="5652120" cy="576065"/>
            </a:xfrm>
            <a:prstGeom prst="rect">
              <a:avLst/>
            </a:prstGeom>
            <a:ln w="53975" cmpd="sng">
              <a:solidFill>
                <a:schemeClr val="bg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b="1" dirty="0">
                  <a:solidFill>
                    <a:srgbClr val="00FF00"/>
                  </a:solidFill>
                  <a:latin typeface="微软雅黑" pitchFamily="34" charset="-122"/>
                  <a:ea typeface="微软雅黑" pitchFamily="34" charset="-122"/>
                </a:rPr>
                <a:t>Scaffolding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      </a:t>
              </a:r>
              <a:r>
                <a:rPr lang="en-US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write a story sequel</a:t>
              </a:r>
            </a:p>
          </p:txBody>
        </p:sp>
        <p:sp>
          <p:nvSpPr>
            <p:cNvPr id="29" name="右箭头 28"/>
            <p:cNvSpPr/>
            <p:nvPr/>
          </p:nvSpPr>
          <p:spPr>
            <a:xfrm>
              <a:off x="1903185" y="2572333"/>
              <a:ext cx="451420" cy="442939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副标题 4"/>
          <p:cNvSpPr txBox="1">
            <a:spLocks/>
          </p:cNvSpPr>
          <p:nvPr/>
        </p:nvSpPr>
        <p:spPr>
          <a:xfrm>
            <a:off x="0" y="3085248"/>
            <a:ext cx="5097726" cy="576065"/>
          </a:xfrm>
          <a:prstGeom prst="rect">
            <a:avLst/>
          </a:prstGeom>
          <a:ln w="53975" cmpd="sng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b="1" dirty="0" err="1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Ucampus</a:t>
            </a:r>
            <a:r>
              <a:rPr lang="en-US" altLang="zh-CN" sz="2400" b="1" dirty="0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: </a:t>
            </a: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check understanding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89336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CN" sz="2400" b="1" dirty="0" err="1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Unipus</a:t>
            </a:r>
            <a:r>
              <a:rPr lang="en-US" altLang="zh-CN" sz="2400" b="1" dirty="0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 online course: </a:t>
            </a:r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language </a:t>
            </a:r>
          </a:p>
        </p:txBody>
      </p:sp>
    </p:spTree>
    <p:extLst>
      <p:ext uri="{BB962C8B-B14F-4D97-AF65-F5344CB8AC3E}">
        <p14:creationId xmlns:p14="http://schemas.microsoft.com/office/powerpoint/2010/main" xmlns="" val="220904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11" grpId="0" animBg="1"/>
      <p:bldP spid="26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副标题 4"/>
          <p:cNvSpPr txBox="1">
            <a:spLocks/>
          </p:cNvSpPr>
          <p:nvPr/>
        </p:nvSpPr>
        <p:spPr>
          <a:xfrm>
            <a:off x="0" y="1443424"/>
            <a:ext cx="4032449" cy="562372"/>
          </a:xfrm>
          <a:prstGeom prst="rect">
            <a:avLst/>
          </a:prstGeom>
          <a:ln w="53975" cmpd="sng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b="1" dirty="0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Plot: Freytag's Pyramid</a:t>
            </a:r>
          </a:p>
        </p:txBody>
      </p:sp>
      <p:sp>
        <p:nvSpPr>
          <p:cNvPr id="14" name="副标题 4"/>
          <p:cNvSpPr txBox="1">
            <a:spLocks/>
          </p:cNvSpPr>
          <p:nvPr/>
        </p:nvSpPr>
        <p:spPr>
          <a:xfrm>
            <a:off x="0" y="1999590"/>
            <a:ext cx="7264016" cy="493306"/>
          </a:xfrm>
          <a:prstGeom prst="rect">
            <a:avLst/>
          </a:prstGeom>
          <a:ln w="53975" cmpd="sng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b="1" dirty="0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Retell an offline story      </a:t>
            </a: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concept explanation </a:t>
            </a:r>
          </a:p>
        </p:txBody>
      </p:sp>
      <p:sp>
        <p:nvSpPr>
          <p:cNvPr id="24" name="副标题 4"/>
          <p:cNvSpPr txBox="1">
            <a:spLocks/>
          </p:cNvSpPr>
          <p:nvPr/>
        </p:nvSpPr>
        <p:spPr>
          <a:xfrm>
            <a:off x="0" y="4324478"/>
            <a:ext cx="7804075" cy="452129"/>
          </a:xfrm>
          <a:prstGeom prst="rect">
            <a:avLst/>
          </a:prstGeom>
          <a:ln w="53975" cmpd="sng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b="1" dirty="0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Group work: </a:t>
            </a: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online reading 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material for message  </a:t>
            </a:r>
            <a:endParaRPr lang="en-US" altLang="zh-CN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副标题 4"/>
          <p:cNvSpPr txBox="1">
            <a:spLocks/>
          </p:cNvSpPr>
          <p:nvPr/>
        </p:nvSpPr>
        <p:spPr>
          <a:xfrm>
            <a:off x="0" y="4797536"/>
            <a:ext cx="6933931" cy="504056"/>
          </a:xfrm>
          <a:prstGeom prst="rect">
            <a:avLst/>
          </a:prstGeom>
          <a:ln w="53975" cmpd="sng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b="1" dirty="0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CLT story jigsaw: 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communication </a:t>
            </a: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+ creation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 </a:t>
            </a:r>
          </a:p>
        </p:txBody>
      </p:sp>
      <p:sp>
        <p:nvSpPr>
          <p:cNvPr id="31" name="副标题 4"/>
          <p:cNvSpPr txBox="1">
            <a:spLocks/>
          </p:cNvSpPr>
          <p:nvPr/>
        </p:nvSpPr>
        <p:spPr>
          <a:xfrm>
            <a:off x="0" y="5949280"/>
            <a:ext cx="7912088" cy="463374"/>
          </a:xfrm>
          <a:prstGeom prst="rect">
            <a:avLst/>
          </a:prstGeom>
          <a:ln w="53975" cmpd="sng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b="1" dirty="0" err="1" smtClean="0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iWrite</a:t>
            </a:r>
            <a:r>
              <a:rPr lang="en-US" altLang="zh-CN" sz="2400" b="1" dirty="0" smtClean="0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 2.0 assignment: </a:t>
            </a: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enrich and polish the story </a:t>
            </a:r>
          </a:p>
        </p:txBody>
      </p:sp>
      <p:sp>
        <p:nvSpPr>
          <p:cNvPr id="2" name="右箭头 1"/>
          <p:cNvSpPr/>
          <p:nvPr/>
        </p:nvSpPr>
        <p:spPr>
          <a:xfrm>
            <a:off x="3450586" y="2026073"/>
            <a:ext cx="451420" cy="44293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2505771"/>
            <a:ext cx="5652120" cy="576065"/>
            <a:chOff x="0" y="2505771"/>
            <a:chExt cx="5652120" cy="576065"/>
          </a:xfrm>
        </p:grpSpPr>
        <p:sp>
          <p:nvSpPr>
            <p:cNvPr id="22" name="副标题 4"/>
            <p:cNvSpPr txBox="1">
              <a:spLocks/>
            </p:cNvSpPr>
            <p:nvPr/>
          </p:nvSpPr>
          <p:spPr>
            <a:xfrm>
              <a:off x="0" y="2505771"/>
              <a:ext cx="5652120" cy="576065"/>
            </a:xfrm>
            <a:prstGeom prst="rect">
              <a:avLst/>
            </a:prstGeom>
            <a:ln w="53975" cmpd="sng">
              <a:solidFill>
                <a:schemeClr val="bg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b="1" dirty="0">
                  <a:solidFill>
                    <a:srgbClr val="00FF00"/>
                  </a:solidFill>
                  <a:latin typeface="微软雅黑" pitchFamily="34" charset="-122"/>
                  <a:ea typeface="微软雅黑" pitchFamily="34" charset="-122"/>
                </a:rPr>
                <a:t>Scaffolding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      </a:t>
              </a:r>
              <a:r>
                <a:rPr lang="en-US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write a story sequel</a:t>
              </a:r>
            </a:p>
          </p:txBody>
        </p:sp>
        <p:sp>
          <p:nvSpPr>
            <p:cNvPr id="29" name="右箭头 28"/>
            <p:cNvSpPr/>
            <p:nvPr/>
          </p:nvSpPr>
          <p:spPr>
            <a:xfrm>
              <a:off x="1903185" y="2572333"/>
              <a:ext cx="451420" cy="442939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7504" y="920204"/>
            <a:ext cx="4608512" cy="2770406"/>
            <a:chOff x="107504" y="920204"/>
            <a:chExt cx="4608512" cy="2770406"/>
          </a:xfrm>
        </p:grpSpPr>
        <p:sp>
          <p:nvSpPr>
            <p:cNvPr id="12" name="TextBox 11"/>
            <p:cNvSpPr txBox="1"/>
            <p:nvPr/>
          </p:nvSpPr>
          <p:spPr>
            <a:xfrm>
              <a:off x="107504" y="920204"/>
              <a:ext cx="4464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INPUT</a:t>
              </a:r>
              <a:endPara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51520" y="3167390"/>
              <a:ext cx="4464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OUTPUT</a:t>
              </a:r>
              <a:endPara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248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056E-7 L 2.22222E-6 0.176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7428E-6 L 1.11111E-6 -0.0860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"/>
          <p:cNvSpPr txBox="1">
            <a:spLocks/>
          </p:cNvSpPr>
          <p:nvPr/>
        </p:nvSpPr>
        <p:spPr>
          <a:xfrm>
            <a:off x="68580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References</a:t>
            </a:r>
            <a:endParaRPr lang="zh-CN" altLang="en-US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002" y="3055603"/>
            <a:ext cx="9036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R. Keith </a:t>
            </a:r>
            <a:r>
              <a:rPr lang="en-US" altLang="zh-CN" sz="2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Sawyer. </a:t>
            </a:r>
            <a:r>
              <a:rPr lang="en-US" altLang="zh-CN" sz="2200" b="1" i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Cambridge Handbook of the Learning Sciences</a:t>
            </a:r>
            <a:r>
              <a:rPr lang="en-US" altLang="zh-CN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. New York: Cambridge University Press, </a:t>
            </a:r>
            <a:r>
              <a:rPr lang="en-US" altLang="zh-CN" sz="2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2006.</a:t>
            </a:r>
            <a:endParaRPr lang="zh-CN" altLang="en-US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4002" y="1551563"/>
            <a:ext cx="9036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Gustav Freytag. </a:t>
            </a:r>
            <a:r>
              <a:rPr lang="en-US" altLang="zh-CN" sz="2200" b="1" i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Freytag's Technique of the Drama: An Exposition of Dramatic Composition and </a:t>
            </a:r>
            <a:r>
              <a:rPr lang="en-US" altLang="zh-CN" sz="2200" b="1" i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Art</a:t>
            </a:r>
            <a:r>
              <a:rPr lang="en-US" altLang="zh-CN" sz="2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. Chicago</a:t>
            </a:r>
            <a:r>
              <a:rPr lang="en-US" altLang="zh-CN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: Scott, </a:t>
            </a:r>
            <a:r>
              <a:rPr lang="en-US" altLang="zh-CN" sz="2200" b="1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Foresman</a:t>
            </a:r>
            <a:r>
              <a:rPr lang="en-US" altLang="zh-CN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and Company, </a:t>
            </a:r>
            <a:r>
              <a:rPr lang="en-US" altLang="zh-CN" sz="2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1894. </a:t>
            </a:r>
            <a:endParaRPr lang="zh-CN" altLang="en-US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002" y="4221088"/>
            <a:ext cx="9036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Klaus </a:t>
            </a:r>
            <a:r>
              <a:rPr lang="en-US" altLang="zh-CN" sz="2200" b="1" dirty="0" err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Brandl</a:t>
            </a:r>
            <a:r>
              <a:rPr lang="en-US" altLang="zh-CN" sz="2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. </a:t>
            </a:r>
            <a:r>
              <a:rPr lang="en-US" altLang="zh-CN" sz="2200" b="1" i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Communicative Language Teaching in Action: Putting Principles to Work</a:t>
            </a:r>
            <a:r>
              <a:rPr lang="en-US" altLang="zh-CN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. Upper Saddle River, NJ: Phil Miller, </a:t>
            </a:r>
            <a:r>
              <a:rPr lang="en-US" altLang="zh-CN" sz="2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2007.</a:t>
            </a:r>
            <a:endParaRPr lang="zh-CN" altLang="en-US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57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Classroom Teaching Demo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69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6"/>
          <a:stretch/>
        </p:blipFill>
        <p:spPr>
          <a:xfrm>
            <a:off x="-7260" y="16463"/>
            <a:ext cx="9151259" cy="6940298"/>
          </a:xfrm>
          <a:prstGeom prst="rect">
            <a:avLst/>
          </a:prstGeom>
        </p:spPr>
      </p:pic>
      <p:pic>
        <p:nvPicPr>
          <p:cNvPr id="4" name="电影放映效果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198.1881" end="23691.156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996936" y="256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303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3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2704</TotalTime>
  <Words>490</Words>
  <Application>Microsoft Office PowerPoint</Application>
  <PresentationFormat>全屏显示(4:3)</PresentationFormat>
  <Paragraphs>121</Paragraphs>
  <Slides>24</Slides>
  <Notes>7</Notes>
  <HiddenSlides>0</HiddenSlides>
  <MMClips>2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27" baseType="lpstr">
      <vt:lpstr>Office 主题​​</vt:lpstr>
      <vt:lpstr>2_Office 主题​​</vt:lpstr>
      <vt:lpstr>3_Office 主题​​</vt:lpstr>
      <vt:lpstr>Smart Design</vt:lpstr>
      <vt:lpstr>幻灯片 2</vt:lpstr>
      <vt:lpstr>幻灯片 3</vt:lpstr>
      <vt:lpstr>幻灯片 4</vt:lpstr>
      <vt:lpstr>幻灯片 5</vt:lpstr>
      <vt:lpstr>幻灯片 6</vt:lpstr>
      <vt:lpstr>幻灯片 7</vt:lpstr>
      <vt:lpstr>Classroom Teaching Demo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1</cp:lastModifiedBy>
  <cp:revision>249</cp:revision>
  <dcterms:created xsi:type="dcterms:W3CDTF">2017-06-21T13:20:46Z</dcterms:created>
  <dcterms:modified xsi:type="dcterms:W3CDTF">2017-08-07T04:09:29Z</dcterms:modified>
</cp:coreProperties>
</file>