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1pPr>
    <a:lvl2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2pPr>
    <a:lvl3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3pPr>
    <a:lvl4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4pPr>
    <a:lvl5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5pPr>
    <a:lvl6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6pPr>
    <a:lvl7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7pPr>
    <a:lvl8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8pPr>
    <a:lvl9pPr algn="ctr" defTabSz="584200">
      <a:defRPr sz="3600">
        <a:solidFill>
          <a:srgbClr val="5E5E5E"/>
        </a:solidFill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bevel/>
            </a:ln>
          </a:left>
          <a:right>
            <a:ln w="12700" cap="flat">
              <a:solidFill>
                <a:srgbClr val="5E5E5E"/>
              </a:solidFill>
              <a:prstDash val="solid"/>
              <a:bevel/>
            </a:ln>
          </a:right>
          <a:top>
            <a:ln w="12700" cap="flat">
              <a:solidFill>
                <a:srgbClr val="5E5E5E"/>
              </a:solidFill>
              <a:prstDash val="solid"/>
              <a:bevel/>
            </a:ln>
          </a:top>
          <a:bottom>
            <a:ln w="127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solidFill>
                <a:srgbClr val="5E5E5E"/>
              </a:solidFill>
              <a:prstDash val="solid"/>
              <a:bevel/>
            </a:ln>
          </a:insideH>
          <a:insideV>
            <a:ln w="12700" cap="flat">
              <a:solidFill>
                <a:srgbClr val="5E5E5E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9E3E9"/>
          </a:solidFill>
        </a:fill>
      </a:tcStyle>
    </a:wholeTbl>
    <a:band2H>
      <a:tcTxStyle/>
      <a:tcStyle>
        <a:tcBdr/>
        <a:fill>
          <a:solidFill>
            <a:srgbClr val="EDF1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7AEC1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CD6D3"/>
          </a:solidFill>
        </a:fill>
      </a:tcStyle>
    </a:wholeTbl>
    <a:band2H>
      <a:tcTxStyle/>
      <a:tcStyle>
        <a:tcBdr/>
        <a:fill>
          <a:solidFill>
            <a:srgbClr val="F6EC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7A69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9EDDA"/>
          </a:solidFill>
        </a:fill>
      </a:tcStyle>
    </a:wholeTbl>
    <a:band2H>
      <a:tcTxStyle/>
      <a:tcStyle>
        <a:tcBdr/>
        <a:fill>
          <a:solidFill>
            <a:srgbClr val="F4F6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3CD8B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Col>
    <a:lastRow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bevel/>
            </a:ln>
          </a:top>
          <a:bottom>
            <a:ln w="25400" cap="flat">
              <a:solidFill>
                <a:srgbClr val="5E5E5E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7AEC1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E5E5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57200" y="0"/>
            <a:ext cx="5600700" cy="47117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457200" y="4851400"/>
            <a:ext cx="5600700" cy="490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787400" y="6777"/>
            <a:ext cx="11430000" cy="29328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87400" y="2705536"/>
            <a:ext cx="5486400" cy="5841128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87400" y="240861"/>
            <a:ext cx="11430000" cy="246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767367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87400" y="2705536"/>
            <a:ext cx="11430000" cy="584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1pPr>
      <a:lvl2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2pPr>
      <a:lvl3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3pPr>
      <a:lvl4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4pPr>
      <a:lvl5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5pPr>
      <a:lvl6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6pPr>
      <a:lvl7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7pPr>
      <a:lvl8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8pPr>
      <a:lvl9pPr algn="ctr" defTabSz="584200">
        <a:defRPr sz="7800"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latin typeface="Baskerville"/>
          <a:ea typeface="Baskerville"/>
          <a:cs typeface="Baskerville"/>
          <a:sym typeface="Baskerville"/>
        </a:defRPr>
      </a:lvl9pPr>
    </p:titleStyle>
    <p:bodyStyle>
      <a:lvl1pPr marL="3937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1pPr>
      <a:lvl2pPr marL="7874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2pPr>
      <a:lvl3pPr marL="11811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3pPr>
      <a:lvl4pPr marL="15748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4pPr>
      <a:lvl5pPr marL="19685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5pPr>
      <a:lvl6pPr marL="23622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6pPr>
      <a:lvl7pPr marL="27559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7pPr>
      <a:lvl8pPr marL="31496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8pPr>
      <a:lvl9pPr marL="3543300" indent="-393700" defTabSz="584200">
        <a:spcBef>
          <a:spcPts val="3600"/>
        </a:spcBef>
        <a:buSzPct val="50000"/>
        <a:buBlip>
          <a:blip r:embed="rId15"/>
        </a:buBlip>
        <a:defRPr sz="3600">
          <a:solidFill>
            <a:srgbClr val="5E5E5E"/>
          </a:solidFill>
          <a:latin typeface="Hoefler Text"/>
          <a:ea typeface="Hoefler Text"/>
          <a:cs typeface="Hoefler Text"/>
          <a:sym typeface="Hoefler Tex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87400" y="3302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800" b="1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Unit 2 Art and Nature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15920" y="5805494"/>
            <a:ext cx="11430003" cy="287813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400" i="1">
                <a:solidFill>
                  <a:srgbClr val="565F5F"/>
                </a:solidFill>
              </a:rPr>
              <a:t>华北理工大学 王英莉</a:t>
            </a:r>
            <a:endParaRPr sz="1500" i="1">
              <a:solidFill>
                <a:srgbClr val="565F5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400" i="1">
                <a:solidFill>
                  <a:srgbClr val="565F5F"/>
                </a:solidFill>
              </a:rPr>
              <a:t>杭州商学院 薛晶晶</a:t>
            </a:r>
            <a:endParaRPr sz="1500"/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400" i="1">
                <a:solidFill>
                  <a:srgbClr val="565F5F"/>
                </a:solidFill>
              </a:rPr>
              <a:t>河北科技大学 张丽宾</a:t>
            </a:r>
            <a:endParaRPr sz="1500" i="1">
              <a:solidFill>
                <a:srgbClr val="565F5F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3400" i="1">
                <a:solidFill>
                  <a:srgbClr val="565F5F"/>
                </a:solidFill>
              </a:rPr>
              <a:t>苏州大学 谢桂花</a:t>
            </a:r>
          </a:p>
        </p:txBody>
      </p:sp>
      <p:sp>
        <p:nvSpPr>
          <p:cNvPr id="34" name="Shape 34"/>
          <p:cNvSpPr/>
          <p:nvPr/>
        </p:nvSpPr>
        <p:spPr>
          <a:xfrm>
            <a:off x="901700" y="1016000"/>
            <a:ext cx="3790752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800" b="1" i="1">
                <a:solidFill>
                  <a:srgbClr val="565F5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4800" b="1" i="1">
                <a:solidFill>
                  <a:srgbClr val="565F5F"/>
                </a:solidFill>
              </a:rPr>
              <a:t>Book 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13" name="Shape 113"/>
          <p:cNvSpPr/>
          <p:nvPr/>
        </p:nvSpPr>
        <p:spPr>
          <a:xfrm>
            <a:off x="858796" y="3733791"/>
            <a:ext cx="11430003" cy="3071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lnSpc>
                <a:spcPct val="153000"/>
              </a:lnSpc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E5E5E"/>
              </a:solidFill>
              <a:latin typeface="Hoefler Text"/>
              <a:ea typeface="Hoefler Text"/>
              <a:cs typeface="Hoefler Text"/>
              <a:sym typeface="Hoefler Text"/>
            </a:endParaRPr>
          </a:p>
          <a:p>
            <a:pPr lvl="0">
              <a:lnSpc>
                <a:spcPct val="153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2. Could you list some names of famous western and Chinese paintings?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17" name="Shape 117"/>
          <p:cNvSpPr/>
          <p:nvPr/>
        </p:nvSpPr>
        <p:spPr>
          <a:xfrm>
            <a:off x="858796" y="4140191"/>
            <a:ext cx="11430003" cy="3071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742950" indent="-742950">
              <a:lnSpc>
                <a:spcPct val="170000"/>
              </a:lnSpc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4. Could you compare the differences between them? </a:t>
            </a:r>
          </a:p>
        </p:txBody>
      </p:sp>
      <p:pic>
        <p:nvPicPr>
          <p:cNvPr id="118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484" y="1804966"/>
            <a:ext cx="3657600" cy="247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10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16947" y="1987705"/>
            <a:ext cx="3657601" cy="196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9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4078" y="5216766"/>
            <a:ext cx="4524422" cy="33441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7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89987" y="5397500"/>
            <a:ext cx="2790826" cy="327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25" name="Shape 125"/>
          <p:cNvSpPr/>
          <p:nvPr/>
        </p:nvSpPr>
        <p:spPr>
          <a:xfrm>
            <a:off x="858796" y="3733791"/>
            <a:ext cx="11430003" cy="48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742950" indent="-742950">
              <a:lnSpc>
                <a:spcPct val="170000"/>
              </a:lnSpc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Subject matter</a:t>
            </a:r>
          </a:p>
        </p:txBody>
      </p:sp>
      <p:pic>
        <p:nvPicPr>
          <p:cNvPr id="126" name="image8.jpeg" descr="C:\Users\Administrator\Pictures\158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0410" y="6554794"/>
            <a:ext cx="3657603" cy="247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371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63700" y="5323995"/>
            <a:ext cx="5080923" cy="380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7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56684" y="2143107"/>
            <a:ext cx="2790826" cy="327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32" name="Shape 132"/>
          <p:cNvSpPr/>
          <p:nvPr/>
        </p:nvSpPr>
        <p:spPr>
          <a:xfrm>
            <a:off x="858796" y="3733791"/>
            <a:ext cx="11430003" cy="48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742950" indent="-742950">
              <a:lnSpc>
                <a:spcPct val="170000"/>
              </a:lnSpc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Painting tools</a:t>
            </a:r>
          </a:p>
        </p:txBody>
      </p:sp>
      <p:pic>
        <p:nvPicPr>
          <p:cNvPr id="133" name="image9.jpeg" descr="http://tse3.mm.bing.net/th?id=JN.K%2fPWpp9DiMsxzrAYSsMyvg&amp;w=230&amp;h=170&amp;rs=1&amp;pcl=dddddd&amp;pid=1.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87425" y="5734055"/>
            <a:ext cx="3886202" cy="2872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10.jpeg" descr="张大千1976年作荷花图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1028" y="6091246"/>
            <a:ext cx="4667268" cy="255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858796" y="3733791"/>
            <a:ext cx="11430003" cy="48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742950" indent="-742950">
              <a:lnSpc>
                <a:spcPct val="170000"/>
              </a:lnSpc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Art perception</a:t>
            </a:r>
          </a:p>
        </p:txBody>
      </p:sp>
      <p:pic>
        <p:nvPicPr>
          <p:cNvPr id="139" name="image11.jpeg" descr="http://www.sh1122.com/200912/200912251506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2795" y="661956"/>
            <a:ext cx="3214712" cy="4643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12.jpeg" descr="http://p8.qhimg.com/t01d754f1f8a72295e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293" y="5233989"/>
            <a:ext cx="9048751" cy="4057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1001673" y="661956"/>
            <a:ext cx="11430003" cy="127000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8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858796" y="2447906"/>
            <a:ext cx="11430003" cy="1041402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  <p:sp>
        <p:nvSpPr>
          <p:cNvPr id="144" name="Shape 144"/>
          <p:cNvSpPr/>
          <p:nvPr/>
        </p:nvSpPr>
        <p:spPr>
          <a:xfrm>
            <a:off x="858796" y="3733791"/>
            <a:ext cx="11430003" cy="485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742950" indent="-742950">
              <a:lnSpc>
                <a:spcPct val="170000"/>
              </a:lnSpc>
              <a:defRPr sz="40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</a:rPr>
              <a:t>Spirit of nature</a:t>
            </a:r>
          </a:p>
        </p:txBody>
      </p:sp>
      <p:pic>
        <p:nvPicPr>
          <p:cNvPr id="145" name="IMG_37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6569" y="5139224"/>
            <a:ext cx="5302631" cy="2899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G_37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71926" y="4810140"/>
            <a:ext cx="3366045" cy="4321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001674" y="2447908"/>
            <a:ext cx="11430000" cy="1270000"/>
          </a:xfrm>
          <a:prstGeom prst="rect">
            <a:avLst/>
          </a:prstGeom>
        </p:spPr>
        <p:txBody>
          <a:bodyPr/>
          <a:lstStyle/>
          <a:p>
            <a:pPr lvl="0" defTabSz="537462">
              <a:defRPr sz="7100">
                <a:effectLst>
                  <a:outerShdw blurRad="63500" dist="11684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lang="en-US" dirty="0" smtClean="0"/>
              <a:t>Thank you!</a:t>
            </a:r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930234" y="-2"/>
            <a:ext cx="11430003" cy="1270005"/>
          </a:xfrm>
          <a:prstGeom prst="rect">
            <a:avLst/>
          </a:prstGeom>
        </p:spPr>
        <p:txBody>
          <a:bodyPr/>
          <a:lstStyle>
            <a:lvl1pPr defTabSz="490727">
              <a:defRPr sz="5400" b="1">
                <a:solidFill>
                  <a:srgbClr val="000000"/>
                </a:solidFill>
                <a:effectLst>
                  <a:outerShdw blurRad="50800" dist="10668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effectLst/>
              </a:defRPr>
            </a:pPr>
            <a:r>
              <a:rPr sz="5400" b="1">
                <a:effectLst>
                  <a:outerShdw blurRad="50800" dist="10668" dir="5400000" rotWithShape="0">
                    <a:srgbClr val="000000">
                      <a:alpha val="30000"/>
                    </a:srgbClr>
                  </a:outerShdw>
                </a:effectLst>
              </a:rPr>
              <a:t>备教材、备学生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644483" y="1590651"/>
            <a:ext cx="12073025" cy="6102734"/>
          </a:xfrm>
          <a:prstGeom prst="rect">
            <a:avLst/>
          </a:prstGeom>
        </p:spPr>
        <p:txBody>
          <a:bodyPr/>
          <a:lstStyle/>
          <a:p>
            <a:pPr lvl="0" algn="l" defTabSz="496569">
              <a:lnSpc>
                <a:spcPct val="15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5E5E5E"/>
                </a:solidFill>
              </a:rPr>
              <a:t>1.  </a:t>
            </a:r>
            <a:r>
              <a:rPr sz="3200" b="1">
                <a:solidFill>
                  <a:srgbClr val="FF0000"/>
                </a:solidFill>
              </a:rPr>
              <a:t>所用教材</a:t>
            </a:r>
            <a:r>
              <a:rPr sz="3200">
                <a:solidFill>
                  <a:srgbClr val="5E5E5E"/>
                </a:solidFill>
              </a:rPr>
              <a:t>：《新一代大学英语》综合教程第2册；</a:t>
            </a:r>
          </a:p>
          <a:p>
            <a:pPr lvl="0" algn="l" defTabSz="496569">
              <a:lnSpc>
                <a:spcPct val="15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     </a:t>
            </a:r>
            <a:r>
              <a:rPr sz="3200" b="1">
                <a:solidFill>
                  <a:srgbClr val="FF0000"/>
                </a:solidFill>
              </a:rPr>
              <a:t>教材特点</a:t>
            </a:r>
            <a:r>
              <a:rPr sz="3200">
                <a:solidFill>
                  <a:srgbClr val="5E5E5E"/>
                </a:solidFill>
              </a:rPr>
              <a:t>：选材真实，内涵丰富，主要针对英语基础较好学生</a:t>
            </a:r>
            <a:endParaRPr sz="3200"/>
          </a:p>
          <a:p>
            <a:pPr lvl="0" algn="l" defTabSz="496569">
              <a:lnSpc>
                <a:spcPct val="15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endParaRPr sz="3200"/>
          </a:p>
          <a:p>
            <a:pPr lvl="0" algn="l" defTabSz="496569">
              <a:lnSpc>
                <a:spcPct val="15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2.  </a:t>
            </a:r>
            <a:r>
              <a:rPr sz="3200" b="1">
                <a:solidFill>
                  <a:srgbClr val="FF0000"/>
                </a:solidFill>
              </a:rPr>
              <a:t>所教学生</a:t>
            </a:r>
            <a:r>
              <a:rPr sz="3200">
                <a:solidFill>
                  <a:srgbClr val="5E5E5E"/>
                </a:solidFill>
              </a:rPr>
              <a:t>：</a:t>
            </a:r>
            <a:r>
              <a:rPr sz="3200"/>
              <a:t>二本或三本  大一第2学期的非英语专业学生</a:t>
            </a:r>
          </a:p>
          <a:p>
            <a:pPr lvl="0" algn="l" defTabSz="496569">
              <a:lnSpc>
                <a:spcPct val="150000"/>
              </a:lnSpc>
              <a:spcBef>
                <a:spcPts val="200"/>
              </a:spcBef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     </a:t>
            </a:r>
            <a:r>
              <a:rPr sz="3200" b="1">
                <a:solidFill>
                  <a:srgbClr val="FF0000"/>
                </a:solidFill>
              </a:rPr>
              <a:t>学生情况</a:t>
            </a:r>
            <a:r>
              <a:rPr sz="3200">
                <a:solidFill>
                  <a:srgbClr val="5E5E5E"/>
                </a:solidFill>
              </a:rPr>
              <a:t>：学生英语基础较差，未通过四级考试；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15922" y="5734056"/>
            <a:ext cx="11858717" cy="873130"/>
            <a:chOff x="715922" y="5734056"/>
            <a:chExt cx="11858717" cy="873130"/>
          </a:xfrm>
        </p:grpSpPr>
        <p:sp>
          <p:nvSpPr>
            <p:cNvPr id="38" name="Shape 38"/>
            <p:cNvSpPr/>
            <p:nvPr/>
          </p:nvSpPr>
          <p:spPr>
            <a:xfrm>
              <a:off x="787360" y="5848355"/>
              <a:ext cx="11644394" cy="5847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800"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5E5E5E"/>
                  </a:solidFill>
                </a:rPr>
                <a:t>SARS：select, adapt, re-organization, supplement. </a:t>
              </a:r>
            </a:p>
          </p:txBody>
        </p:sp>
        <p:pic>
          <p:nvPicPr>
            <p:cNvPr id="39" name="image2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15922" y="5734056"/>
              <a:ext cx="11858717" cy="8731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3" name="Group 43"/>
          <p:cNvGrpSpPr/>
          <p:nvPr/>
        </p:nvGrpSpPr>
        <p:grpSpPr>
          <a:xfrm>
            <a:off x="6216645" y="3162287"/>
            <a:ext cx="1116894" cy="889001"/>
            <a:chOff x="0" y="0"/>
            <a:chExt cx="1116892" cy="889000"/>
          </a:xfrm>
        </p:grpSpPr>
        <p:sp>
          <p:nvSpPr>
            <p:cNvPr id="41" name="Shape 41"/>
            <p:cNvSpPr/>
            <p:nvPr/>
          </p:nvSpPr>
          <p:spPr>
            <a:xfrm>
              <a:off x="139699" y="114299"/>
              <a:ext cx="837490" cy="5461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5E5E5E"/>
                  </a:solidFill>
                </a:rPr>
                <a:t>Gap</a:t>
              </a:r>
            </a:p>
          </p:txBody>
        </p:sp>
        <p:pic>
          <p:nvPicPr>
            <p:cNvPr id="42" name="image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16893" cy="88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4" name="Shape 44"/>
          <p:cNvSpPr/>
          <p:nvPr/>
        </p:nvSpPr>
        <p:spPr>
          <a:xfrm flipV="1">
            <a:off x="8288349" y="3090848"/>
            <a:ext cx="4064180" cy="3"/>
          </a:xfrm>
          <a:prstGeom prst="line">
            <a:avLst/>
          </a:prstGeom>
          <a:ln w="38100">
            <a:solidFill>
              <a:srgbClr val="3C5F5E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287689" y="5376864"/>
            <a:ext cx="3333178" cy="3"/>
          </a:xfrm>
          <a:prstGeom prst="line">
            <a:avLst/>
          </a:prstGeom>
          <a:ln w="38100">
            <a:solidFill>
              <a:srgbClr val="3C5F5E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930236" y="6872285"/>
            <a:ext cx="11215766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29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从教材中</a:t>
            </a:r>
            <a:r>
              <a:rPr sz="2900" b="1" dirty="0">
                <a:solidFill>
                  <a:srgbClr val="FF0000"/>
                </a:solidFill>
                <a:latin typeface="Hoefler Text"/>
                <a:ea typeface="Hoefler Text"/>
                <a:cs typeface="Hoefler Text"/>
                <a:sym typeface="Hoefler Text"/>
              </a:rPr>
              <a:t>选取适合</a:t>
            </a:r>
            <a:r>
              <a:rPr sz="29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所教学生水平的材料，把所选材料</a:t>
            </a:r>
            <a:r>
              <a:rPr sz="2900" b="1" dirty="0">
                <a:solidFill>
                  <a:srgbClr val="FF0000"/>
                </a:solidFill>
                <a:latin typeface="Hoefler Text"/>
                <a:ea typeface="Hoefler Text"/>
                <a:cs typeface="Hoefler Text"/>
                <a:sym typeface="Hoefler Text"/>
              </a:rPr>
              <a:t>本地化</a:t>
            </a:r>
            <a:r>
              <a:rPr sz="29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，拉近学生与所选材料主题的距离，如果需要可以</a:t>
            </a:r>
            <a:r>
              <a:rPr sz="2900" b="1" dirty="0">
                <a:solidFill>
                  <a:srgbClr val="FF0000"/>
                </a:solidFill>
                <a:latin typeface="Hoefler Text"/>
                <a:ea typeface="Hoefler Text"/>
                <a:cs typeface="Hoefler Text"/>
                <a:sym typeface="Hoefler Text"/>
              </a:rPr>
              <a:t>重新组织</a:t>
            </a:r>
            <a:r>
              <a:rPr sz="29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所选材料或教材中的活动，也可以进行</a:t>
            </a:r>
            <a:r>
              <a:rPr sz="2900" b="1" dirty="0">
                <a:solidFill>
                  <a:srgbClr val="FF0000"/>
                </a:solidFill>
                <a:latin typeface="Hoefler Text"/>
                <a:ea typeface="Hoefler Text"/>
                <a:cs typeface="Hoefler Text"/>
                <a:sym typeface="Hoefler Text"/>
              </a:rPr>
              <a:t>必要的补充</a:t>
            </a:r>
            <a:r>
              <a:rPr sz="2900" dirty="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15920" y="376205"/>
            <a:ext cx="11430005" cy="912813"/>
          </a:xfrm>
          <a:prstGeom prst="rect">
            <a:avLst/>
          </a:prstGeom>
        </p:spPr>
        <p:txBody>
          <a:bodyPr/>
          <a:lstStyle>
            <a:lvl1pPr defTabSz="431838">
              <a:defRPr sz="5100" b="1">
                <a:solidFill>
                  <a:srgbClr val="5E5E5E"/>
                </a:solidFill>
                <a:effectLst>
                  <a:outerShdw blurRad="50800" dist="9387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100" b="1">
                <a:solidFill>
                  <a:srgbClr val="5E5E5E"/>
                </a:solidFill>
                <a:effectLst>
                  <a:outerShdw blurRad="50800" dist="9387" dir="5400000" rotWithShape="0">
                    <a:srgbClr val="000000">
                      <a:alpha val="30000"/>
                    </a:srgbClr>
                  </a:outerShdw>
                </a:effectLst>
              </a:rPr>
              <a:t>备教法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644484" y="1590652"/>
            <a:ext cx="11644393" cy="75009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E5E5E"/>
                </a:solidFill>
              </a:rPr>
              <a:t>3.</a:t>
            </a:r>
            <a:r>
              <a:rPr sz="3200" b="1" dirty="0">
                <a:solidFill>
                  <a:srgbClr val="FF0000"/>
                </a:solidFill>
              </a:rPr>
              <a:t> 教学方法</a:t>
            </a:r>
            <a:r>
              <a:rPr sz="3600" dirty="0">
                <a:solidFill>
                  <a:srgbClr val="5E5E5E"/>
                </a:solidFill>
              </a:rPr>
              <a:t>：产出导向法、任务教学法</a:t>
            </a:r>
            <a:r>
              <a:rPr sz="1600" dirty="0"/>
              <a:t>、 </a:t>
            </a:r>
            <a:r>
              <a:rPr sz="3600" dirty="0">
                <a:solidFill>
                  <a:srgbClr val="5E5E5E"/>
                </a:solidFill>
              </a:rPr>
              <a:t>交际法</a:t>
            </a:r>
            <a:endParaRPr sz="3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E5E5E"/>
                </a:solidFill>
              </a:rPr>
              <a:t>4. </a:t>
            </a:r>
            <a:r>
              <a:rPr sz="3200" b="1" dirty="0">
                <a:solidFill>
                  <a:srgbClr val="FF0000"/>
                </a:solidFill>
              </a:rPr>
              <a:t>时间安排</a:t>
            </a:r>
            <a:r>
              <a:rPr sz="3600" dirty="0">
                <a:solidFill>
                  <a:srgbClr val="5E5E5E"/>
                </a:solidFill>
              </a:rPr>
              <a:t>：8学时／单元</a:t>
            </a:r>
            <a:endParaRPr sz="1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1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1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lang="en-US" sz="1600" dirty="0" smtClean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lang="en-US" sz="1600" dirty="0" smtClean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lang="en-US" sz="1600" dirty="0" smtClean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lang="en-US" sz="1600" dirty="0" smtClean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1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endParaRPr sz="1600" dirty="0"/>
          </a:p>
          <a:p>
            <a:pPr lvl="0" algn="l">
              <a:lnSpc>
                <a:spcPct val="120000"/>
              </a:lnSpc>
              <a:spcBef>
                <a:spcPts val="10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E5E5E"/>
                </a:solidFill>
              </a:rPr>
              <a:t>备注：要求学生</a:t>
            </a:r>
            <a:r>
              <a:rPr sz="3600" dirty="0">
                <a:solidFill>
                  <a:srgbClr val="FF0000"/>
                </a:solidFill>
              </a:rPr>
              <a:t>提前预习</a:t>
            </a:r>
            <a:r>
              <a:rPr sz="3600" dirty="0">
                <a:solidFill>
                  <a:srgbClr val="5E5E5E"/>
                </a:solidFill>
              </a:rPr>
              <a:t>，并完成教师给出的本单元</a:t>
            </a:r>
            <a:r>
              <a:rPr sz="3600" dirty="0">
                <a:solidFill>
                  <a:srgbClr val="FF0000"/>
                </a:solidFill>
              </a:rPr>
              <a:t>输入任务</a:t>
            </a:r>
            <a:r>
              <a:rPr sz="3600" dirty="0">
                <a:solidFill>
                  <a:srgbClr val="5E5E5E"/>
                </a:solidFill>
              </a:rPr>
              <a:t>（教师会根据学生完成输入任务的情况，进行</a:t>
            </a:r>
            <a:r>
              <a:rPr sz="3600" dirty="0">
                <a:solidFill>
                  <a:srgbClr val="FF0000"/>
                </a:solidFill>
              </a:rPr>
              <a:t>课堂形成性评价</a:t>
            </a:r>
            <a:r>
              <a:rPr sz="3600" dirty="0">
                <a:solidFill>
                  <a:srgbClr val="5E5E5E"/>
                </a:solidFill>
              </a:rPr>
              <a:t>）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6430962" y="7877196"/>
            <a:ext cx="5117397" cy="1447057"/>
            <a:chOff x="0" y="0"/>
            <a:chExt cx="5117395" cy="1447055"/>
          </a:xfrm>
        </p:grpSpPr>
        <p:sp>
          <p:nvSpPr>
            <p:cNvPr id="50" name="Shape 50"/>
            <p:cNvSpPr/>
            <p:nvPr/>
          </p:nvSpPr>
          <p:spPr>
            <a:xfrm>
              <a:off x="0" y="-1"/>
              <a:ext cx="5117396" cy="144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" y="12564"/>
                  </a:moveTo>
                  <a:cubicBezTo>
                    <a:pt x="191" y="11566"/>
                    <a:pt x="420" y="10757"/>
                    <a:pt x="702" y="10757"/>
                  </a:cubicBezTo>
                  <a:lnTo>
                    <a:pt x="3759" y="10757"/>
                  </a:lnTo>
                  <a:lnTo>
                    <a:pt x="0" y="0"/>
                  </a:lnTo>
                  <a:lnTo>
                    <a:pt x="9112" y="10757"/>
                  </a:lnTo>
                  <a:lnTo>
                    <a:pt x="21089" y="10757"/>
                  </a:lnTo>
                  <a:cubicBezTo>
                    <a:pt x="21371" y="10757"/>
                    <a:pt x="21600" y="11566"/>
                    <a:pt x="21600" y="12564"/>
                  </a:cubicBezTo>
                  <a:lnTo>
                    <a:pt x="21600" y="19793"/>
                  </a:lnTo>
                  <a:cubicBezTo>
                    <a:pt x="21600" y="20791"/>
                    <a:pt x="21371" y="21600"/>
                    <a:pt x="21089" y="21600"/>
                  </a:cubicBezTo>
                  <a:lnTo>
                    <a:pt x="702" y="21600"/>
                  </a:lnTo>
                  <a:cubicBezTo>
                    <a:pt x="420" y="21600"/>
                    <a:pt x="191" y="20791"/>
                    <a:pt x="191" y="19793"/>
                  </a:cubicBezTo>
                  <a:lnTo>
                    <a:pt x="191" y="12564"/>
                  </a:lnTo>
                  <a:close/>
                </a:path>
              </a:pathLst>
            </a:custGeom>
            <a:solidFill>
              <a:srgbClr val="F3F5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5294" y="753019"/>
              <a:ext cx="5000664" cy="673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200"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200">
                  <a:solidFill>
                    <a:srgbClr val="5E5E5E"/>
                  </a:solidFill>
                </a:rPr>
                <a:t>学生基础差、有人不预习</a:t>
              </a:r>
            </a:p>
          </p:txBody>
        </p:sp>
      </p:grpSp>
      <p:graphicFrame>
        <p:nvGraphicFramePr>
          <p:cNvPr id="53" name="Table 53"/>
          <p:cNvGraphicFramePr/>
          <p:nvPr/>
        </p:nvGraphicFramePr>
        <p:xfrm>
          <a:off x="3216252" y="3590916"/>
          <a:ext cx="5857916" cy="25717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28958"/>
                <a:gridCol w="2928958"/>
              </a:tblGrid>
              <a:tr h="642942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5E5E5E"/>
                          </a:solidFill>
                          <a:sym typeface="Helvetica Neue"/>
                        </a:rPr>
                        <a:t>教学阶段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E5E5E"/>
                          </a:solidFill>
                          <a:sym typeface="Helvetica Neue"/>
                        </a:rPr>
                        <a:t>时间安排</a:t>
                      </a:r>
                    </a:p>
                  </a:txBody>
                  <a:tcPr marL="45720" marR="45720" horzOverflow="overflow"/>
                </a:tc>
              </a:tr>
              <a:tr h="642942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E5E5E"/>
                          </a:solidFill>
                          <a:sym typeface="Helvetica Neue"/>
                        </a:rPr>
                        <a:t>iPrepare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E5E5E"/>
                          </a:solidFill>
                          <a:sym typeface="Helvetica Neue"/>
                        </a:rPr>
                        <a:t>45 mins</a:t>
                      </a:r>
                    </a:p>
                  </a:txBody>
                  <a:tcPr marL="45720" marR="45720" horzOverflow="overflow"/>
                </a:tc>
              </a:tr>
              <a:tr h="642942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5E5E5E"/>
                          </a:solidFill>
                          <a:sym typeface="Helvetica Neue"/>
                        </a:rPr>
                        <a:t>iExplore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E5E5E"/>
                          </a:solidFill>
                          <a:sym typeface="Helvetica Neue"/>
                        </a:rPr>
                        <a:t>45+180 mins</a:t>
                      </a:r>
                    </a:p>
                  </a:txBody>
                  <a:tcPr marL="45720" marR="45720" horzOverflow="overflow"/>
                </a:tc>
              </a:tr>
              <a:tr h="642942"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5E5E5E"/>
                          </a:solidFill>
                          <a:sym typeface="Helvetica Neue"/>
                        </a:rPr>
                        <a:t>iProduce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lvl="0" algn="ctr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5E5E5E"/>
                          </a:solidFill>
                          <a:sym typeface="Helvetica Neue"/>
                        </a:rPr>
                        <a:t>90 mins</a:t>
                      </a: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816922" y="470384"/>
            <a:ext cx="9370956" cy="1270005"/>
          </a:xfrm>
          <a:prstGeom prst="rect">
            <a:avLst/>
          </a:prstGeom>
        </p:spPr>
        <p:txBody>
          <a:bodyPr/>
          <a:lstStyle>
            <a:lvl1pPr defTabSz="403097">
              <a:defRPr sz="4200">
                <a:solidFill>
                  <a:srgbClr val="000000"/>
                </a:solidFill>
                <a:effectLst>
                  <a:outerShdw blurRad="38100" dist="8763" dir="5400000" rotWithShape="0">
                    <a:srgbClr val="000000">
                      <a:alpha val="30000"/>
                    </a:srgbClr>
                  </a:outerShdw>
                </a:effectLst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 lvl="0">
              <a:defRPr sz="1800">
                <a:effectLst/>
              </a:defRPr>
            </a:pPr>
            <a:r>
              <a:rPr sz="4200">
                <a:effectLst>
                  <a:outerShdw blurRad="38100" dist="8763" dir="5400000" rotWithShape="0">
                    <a:srgbClr val="000000">
                      <a:alpha val="30000"/>
                    </a:srgbClr>
                  </a:outerShdw>
                </a:effectLst>
              </a:rPr>
              <a:t>Teaching and learning objectives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715922" y="3447627"/>
            <a:ext cx="11858708" cy="525469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84219" lvl="0" indent="-3484219" algn="l">
              <a:spcBef>
                <a:spcPts val="1500"/>
              </a:spcBef>
              <a:buClr>
                <a:srgbClr val="5E5E5E"/>
              </a:buClr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E5E5E"/>
                </a:solidFill>
              </a:rPr>
              <a:t>name and </a:t>
            </a:r>
            <a:r>
              <a:rPr sz="4000" b="1" dirty="0">
                <a:solidFill>
                  <a:srgbClr val="FF0000"/>
                </a:solidFill>
              </a:rPr>
              <a:t>briefly explain</a:t>
            </a:r>
            <a:r>
              <a:rPr sz="4000" b="1" dirty="0">
                <a:solidFill>
                  <a:srgbClr val="5E5E5E"/>
                </a:solidFill>
              </a:rPr>
              <a:t> </a:t>
            </a:r>
            <a:r>
              <a:rPr sz="4000" dirty="0">
                <a:solidFill>
                  <a:srgbClr val="5E5E5E"/>
                </a:solidFill>
              </a:rPr>
              <a:t>some features of world-famous Western paintings;</a:t>
            </a:r>
          </a:p>
          <a:p>
            <a:pPr marL="3484219" lvl="0" indent="-3484219" algn="l">
              <a:spcBef>
                <a:spcPts val="1500"/>
              </a:spcBef>
              <a:buClr>
                <a:srgbClr val="5E5E5E"/>
              </a:buClr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E5E5E"/>
                </a:solidFill>
              </a:rPr>
              <a:t>identify and </a:t>
            </a:r>
            <a:r>
              <a:rPr sz="4000" b="1" dirty="0">
                <a:solidFill>
                  <a:srgbClr val="FF0000"/>
                </a:solidFill>
              </a:rPr>
              <a:t>generally analyze</a:t>
            </a:r>
            <a:r>
              <a:rPr sz="4000" b="1" dirty="0">
                <a:solidFill>
                  <a:srgbClr val="5E5E5E"/>
                </a:solidFill>
              </a:rPr>
              <a:t> </a:t>
            </a:r>
            <a:r>
              <a:rPr sz="4000" dirty="0">
                <a:solidFill>
                  <a:srgbClr val="5E5E5E"/>
                </a:solidFill>
              </a:rPr>
              <a:t>the subject matter in classical Chinese paintings;</a:t>
            </a:r>
          </a:p>
          <a:p>
            <a:pPr marL="3484219" lvl="0" indent="-3484219" algn="l">
              <a:spcBef>
                <a:spcPts val="1500"/>
              </a:spcBef>
              <a:buClr>
                <a:srgbClr val="5E5E5E"/>
              </a:buClr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5E5E5E"/>
                </a:solidFill>
              </a:rPr>
              <a:t>make comparisons between Western and Chinese paintings from </a:t>
            </a:r>
            <a:r>
              <a:rPr sz="4000" b="1" dirty="0">
                <a:solidFill>
                  <a:srgbClr val="FF0000"/>
                </a:solidFill>
              </a:rPr>
              <a:t>several perspectives</a:t>
            </a:r>
            <a:r>
              <a:rPr sz="4000" dirty="0">
                <a:solidFill>
                  <a:srgbClr val="5E5E5E"/>
                </a:solidFill>
              </a:rPr>
              <a:t>. </a:t>
            </a:r>
          </a:p>
        </p:txBody>
      </p:sp>
      <p:sp>
        <p:nvSpPr>
          <p:cNvPr id="57" name="Shape 57"/>
          <p:cNvSpPr/>
          <p:nvPr/>
        </p:nvSpPr>
        <p:spPr>
          <a:xfrm>
            <a:off x="1573177" y="2305031"/>
            <a:ext cx="93415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After learning this unit, students will be able to: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08043" y="244241"/>
            <a:ext cx="11430005" cy="1270004"/>
          </a:xfrm>
          <a:prstGeom prst="rect">
            <a:avLst/>
          </a:prstGeom>
        </p:spPr>
        <p:txBody>
          <a:bodyPr/>
          <a:lstStyle>
            <a:lvl1pPr>
              <a:defRPr sz="6900">
                <a:solidFill>
                  <a:srgbClr val="000000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 lvl="0">
              <a:defRPr sz="1800">
                <a:effectLst/>
              </a:defRPr>
            </a:pPr>
            <a:r>
              <a:rPr sz="6900"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Teaching procedures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8002598" y="1662090"/>
            <a:ext cx="4214842" cy="857256"/>
          </a:xfrm>
          <a:prstGeom prst="rect">
            <a:avLst/>
          </a:prstGeom>
          <a:solidFill>
            <a:srgbClr val="DFDFDF"/>
          </a:solidFill>
        </p:spPr>
        <p:txBody>
          <a:bodyPr/>
          <a:lstStyle/>
          <a:p>
            <a:pPr lvl="0" algn="l" defTabSz="366817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E5E5E"/>
                </a:solidFill>
              </a:rPr>
              <a:t>scenario 1: 课本配套视频</a:t>
            </a:r>
            <a:endParaRPr sz="1600"/>
          </a:p>
          <a:p>
            <a:pPr lvl="0" algn="l" defTabSz="366817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E5E5E"/>
                </a:solidFill>
              </a:rPr>
              <a:t>scenario 2:本校自己的真实情景</a:t>
            </a:r>
          </a:p>
        </p:txBody>
      </p:sp>
      <p:grpSp>
        <p:nvGrpSpPr>
          <p:cNvPr id="65" name="Group 65"/>
          <p:cNvGrpSpPr/>
          <p:nvPr/>
        </p:nvGrpSpPr>
        <p:grpSpPr>
          <a:xfrm>
            <a:off x="4403625" y="2546917"/>
            <a:ext cx="3527535" cy="1615504"/>
            <a:chOff x="-1" y="-2"/>
            <a:chExt cx="3271668" cy="1435861"/>
          </a:xfrm>
        </p:grpSpPr>
        <p:grpSp>
          <p:nvGrpSpPr>
            <p:cNvPr id="63" name="Group 63"/>
            <p:cNvGrpSpPr/>
            <p:nvPr/>
          </p:nvGrpSpPr>
          <p:grpSpPr>
            <a:xfrm>
              <a:off x="215900" y="32129"/>
              <a:ext cx="2923254" cy="984630"/>
              <a:chOff x="0" y="0"/>
              <a:chExt cx="2923253" cy="984629"/>
            </a:xfrm>
          </p:grpSpPr>
          <p:sp>
            <p:nvSpPr>
              <p:cNvPr id="61" name="Shape 61"/>
              <p:cNvSpPr/>
              <p:nvPr/>
            </p:nvSpPr>
            <p:spPr>
              <a:xfrm>
                <a:off x="0" y="107571"/>
                <a:ext cx="2839867" cy="877058"/>
              </a:xfrm>
              <a:prstGeom prst="roundRect">
                <a:avLst>
                  <a:gd name="adj" fmla="val 21720"/>
                </a:avLst>
              </a:prstGeom>
              <a:gradFill flip="none" rotWithShape="1">
                <a:gsLst>
                  <a:gs pos="0">
                    <a:srgbClr val="40555F"/>
                  </a:gs>
                  <a:gs pos="100000">
                    <a:srgbClr val="7799A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>
                <a:off x="55793" y="0"/>
                <a:ext cx="2867460" cy="4923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marL="2540000" indent="-2540000" algn="l">
                  <a:buClr>
                    <a:srgbClr val="FFFFFF"/>
                  </a:buClr>
                  <a:buSzPct val="100000"/>
                  <a:buAutoNum type="arabicPeriod"/>
                  <a:defRPr b="1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endParaRPr sz="3600" b="1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4" name="image4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2"/>
              <a:ext cx="3271668" cy="14358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" name="Group 70"/>
          <p:cNvGrpSpPr/>
          <p:nvPr/>
        </p:nvGrpSpPr>
        <p:grpSpPr>
          <a:xfrm>
            <a:off x="4403626" y="4707114"/>
            <a:ext cx="3414722" cy="1435860"/>
            <a:chOff x="0" y="0"/>
            <a:chExt cx="3414721" cy="1435859"/>
          </a:xfrm>
        </p:grpSpPr>
        <p:grpSp>
          <p:nvGrpSpPr>
            <p:cNvPr id="68" name="Group 68"/>
            <p:cNvGrpSpPr/>
            <p:nvPr/>
          </p:nvGrpSpPr>
          <p:grpSpPr>
            <a:xfrm>
              <a:off x="215900" y="139701"/>
              <a:ext cx="2982922" cy="877058"/>
              <a:chOff x="0" y="0"/>
              <a:chExt cx="2982921" cy="877057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0" y="0"/>
                <a:ext cx="2982922" cy="877058"/>
              </a:xfrm>
              <a:prstGeom prst="roundRect">
                <a:avLst>
                  <a:gd name="adj" fmla="val 21720"/>
                </a:avLst>
              </a:prstGeom>
              <a:gradFill flip="none" rotWithShape="1">
                <a:gsLst>
                  <a:gs pos="0">
                    <a:srgbClr val="40555F"/>
                  </a:gs>
                  <a:gs pos="100000">
                    <a:srgbClr val="7799A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55793" y="165477"/>
                <a:ext cx="2871335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defRPr b="1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3600" b="1">
                    <a:solidFill>
                      <a:srgbClr val="FFFFFF"/>
                    </a:solidFill>
                  </a:rPr>
                  <a:t>2.  iExplore</a:t>
                </a:r>
              </a:p>
            </p:txBody>
          </p:sp>
        </p:grpSp>
        <p:pic>
          <p:nvPicPr>
            <p:cNvPr id="69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414722" cy="14358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5" name="Group 75"/>
          <p:cNvGrpSpPr/>
          <p:nvPr/>
        </p:nvGrpSpPr>
        <p:grpSpPr>
          <a:xfrm>
            <a:off x="4403626" y="7813895"/>
            <a:ext cx="3414722" cy="1435861"/>
            <a:chOff x="0" y="-1"/>
            <a:chExt cx="3414721" cy="1435860"/>
          </a:xfrm>
        </p:grpSpPr>
        <p:grpSp>
          <p:nvGrpSpPr>
            <p:cNvPr id="73" name="Group 73"/>
            <p:cNvGrpSpPr/>
            <p:nvPr/>
          </p:nvGrpSpPr>
          <p:grpSpPr>
            <a:xfrm>
              <a:off x="215900" y="139701"/>
              <a:ext cx="2982922" cy="877058"/>
              <a:chOff x="0" y="0"/>
              <a:chExt cx="2982921" cy="877057"/>
            </a:xfrm>
          </p:grpSpPr>
          <p:sp>
            <p:nvSpPr>
              <p:cNvPr id="71" name="Shape 71"/>
              <p:cNvSpPr/>
              <p:nvPr/>
            </p:nvSpPr>
            <p:spPr>
              <a:xfrm>
                <a:off x="0" y="-1"/>
                <a:ext cx="2982922" cy="877059"/>
              </a:xfrm>
              <a:prstGeom prst="roundRect">
                <a:avLst>
                  <a:gd name="adj" fmla="val 21720"/>
                </a:avLst>
              </a:prstGeom>
              <a:gradFill flip="none" rotWithShape="1">
                <a:gsLst>
                  <a:gs pos="0">
                    <a:srgbClr val="40555F"/>
                  </a:gs>
                  <a:gs pos="100000">
                    <a:srgbClr val="7799AA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l">
                  <a:defRPr sz="1800">
                    <a:solidFill>
                      <a:srgbClr val="000000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55793" y="165477"/>
                <a:ext cx="2871335" cy="546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>
                  <a:defRPr b="1">
                    <a:solidFill>
                      <a:srgbClr val="FFFFFF"/>
                    </a:solidFill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</a:defRPr>
                </a:pPr>
                <a:r>
                  <a:rPr sz="3600" b="1">
                    <a:solidFill>
                      <a:srgbClr val="FFFFFF"/>
                    </a:solidFill>
                  </a:rPr>
                  <a:t>3.  iProduce</a:t>
                </a:r>
              </a:p>
            </p:txBody>
          </p:sp>
        </p:grpSp>
        <p:pic>
          <p:nvPicPr>
            <p:cNvPr id="74" name="image5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3414722" cy="14358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8" name="Group 78"/>
          <p:cNvGrpSpPr/>
          <p:nvPr/>
        </p:nvGrpSpPr>
        <p:grpSpPr>
          <a:xfrm>
            <a:off x="698374" y="2095200"/>
            <a:ext cx="3305981" cy="1435771"/>
            <a:chOff x="0" y="0"/>
            <a:chExt cx="3305979" cy="1435770"/>
          </a:xfrm>
        </p:grpSpPr>
        <p:sp>
          <p:nvSpPr>
            <p:cNvPr id="76" name="Shape 76"/>
            <p:cNvSpPr/>
            <p:nvPr/>
          </p:nvSpPr>
          <p:spPr>
            <a:xfrm>
              <a:off x="-1" y="0"/>
              <a:ext cx="3305981" cy="1435771"/>
            </a:xfrm>
            <a:prstGeom prst="wedgeEllipseCallout">
              <a:avLst>
                <a:gd name="adj1" fmla="val 67263"/>
                <a:gd name="adj2" fmla="val 31156"/>
              </a:avLst>
            </a:prstGeom>
            <a:gradFill flip="none" rotWithShape="1">
              <a:gsLst>
                <a:gs pos="0">
                  <a:srgbClr val="40555F"/>
                </a:gs>
                <a:gs pos="41805">
                  <a:srgbClr val="5C7785"/>
                </a:gs>
                <a:gs pos="100000">
                  <a:srgbClr val="7799AA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190500" dist="63500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484149" y="89233"/>
              <a:ext cx="2337681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意识到差距，设定学习目标，激发学习兴趣</a:t>
              </a:r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573045" y="4162419"/>
            <a:ext cx="3305981" cy="1690094"/>
            <a:chOff x="0" y="0"/>
            <a:chExt cx="3305980" cy="1690092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3305981" cy="1690093"/>
            </a:xfrm>
            <a:prstGeom prst="wedgeEllipseCallout">
              <a:avLst>
                <a:gd name="adj1" fmla="val 67263"/>
                <a:gd name="adj2" fmla="val 31156"/>
              </a:avLst>
            </a:prstGeom>
            <a:gradFill flip="none" rotWithShape="1">
              <a:gsLst>
                <a:gs pos="0">
                  <a:srgbClr val="40555F"/>
                </a:gs>
                <a:gs pos="41805">
                  <a:srgbClr val="5C7785"/>
                </a:gs>
                <a:gs pos="100000">
                  <a:srgbClr val="7799AA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190500" dist="63500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484149" y="83044"/>
              <a:ext cx="2337682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800" b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800" b="1">
                  <a:solidFill>
                    <a:srgbClr val="FFFFFF"/>
                  </a:solidFill>
                </a:rPr>
                <a:t>语言输入，技能提升，观点拓展</a:t>
              </a:r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698374" y="7318991"/>
            <a:ext cx="3305981" cy="1435769"/>
            <a:chOff x="0" y="0"/>
            <a:chExt cx="3305979" cy="1435767"/>
          </a:xfrm>
        </p:grpSpPr>
        <p:sp>
          <p:nvSpPr>
            <p:cNvPr id="82" name="Shape 82"/>
            <p:cNvSpPr/>
            <p:nvPr/>
          </p:nvSpPr>
          <p:spPr>
            <a:xfrm>
              <a:off x="-1" y="0"/>
              <a:ext cx="3305981" cy="1435768"/>
            </a:xfrm>
            <a:prstGeom prst="wedgeEllipseCallout">
              <a:avLst>
                <a:gd name="adj1" fmla="val 67263"/>
                <a:gd name="adj2" fmla="val 31156"/>
              </a:avLst>
            </a:prstGeom>
            <a:gradFill flip="none" rotWithShape="1">
              <a:gsLst>
                <a:gs pos="0">
                  <a:srgbClr val="40555F"/>
                </a:gs>
                <a:gs pos="41805">
                  <a:srgbClr val="5C7785"/>
                </a:gs>
                <a:gs pos="100000">
                  <a:srgbClr val="7799AA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>
              <a:outerShdw blurRad="190500" dist="63500" dir="5400000" rotWithShape="0">
                <a:srgbClr val="000000"/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>
                  <a:solidFill>
                    <a:srgbClr val="000000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84149" y="89232"/>
              <a:ext cx="2337681" cy="1257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400" b="1">
                  <a:solidFill>
                    <a:srgbClr val="FFFFFF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2400" b="1">
                  <a:solidFill>
                    <a:srgbClr val="FFFFFF"/>
                  </a:solidFill>
                </a:rPr>
                <a:t>聚焦产出，观点、技能、语言的强化输出</a:t>
              </a:r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7931159" y="2662221"/>
            <a:ext cx="4786348" cy="5181601"/>
            <a:chOff x="0" y="0"/>
            <a:chExt cx="4786346" cy="5181600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4786347" cy="4857787"/>
            </a:xfrm>
            <a:prstGeom prst="rect">
              <a:avLst/>
            </a:prstGeom>
            <a:solidFill>
              <a:srgbClr val="FBEE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l" defTabSz="286258">
                <a:spcBef>
                  <a:spcPts val="600"/>
                </a:spcBef>
                <a:defRPr sz="1800">
                  <a:solidFill>
                    <a:srgbClr val="000000"/>
                  </a:solidFill>
                  <a:latin typeface="Hoefler Text"/>
                  <a:ea typeface="Hoefler Text"/>
                  <a:cs typeface="Hoefler Text"/>
                  <a:sym typeface="Hoefler Text"/>
                </a:defRPr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0" y="0"/>
              <a:ext cx="4786347" cy="5181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381061" lvl="0" indent="-381061" algn="l" defTabSz="286258">
                <a:spcBef>
                  <a:spcPts val="600"/>
                </a:spcBef>
                <a:buClr>
                  <a:srgbClr val="5E5E5E"/>
                </a:buClr>
                <a:buSzPct val="100000"/>
                <a:buFont typeface="Hoefler Text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rPr>
                <a:t>discussion: 展示一些图片，围绕设定问题，组织学生进行简单讨论，引入课文学习；</a:t>
              </a:r>
              <a:endParaRPr>
                <a:latin typeface="Hoefler Text"/>
                <a:ea typeface="Hoefler Text"/>
                <a:cs typeface="Hoefler Text"/>
                <a:sym typeface="Hoefler Text"/>
              </a:endParaRPr>
            </a:p>
            <a:p>
              <a:pPr marL="381061" lvl="0" indent="-381061" algn="l" defTabSz="286258">
                <a:spcBef>
                  <a:spcPts val="600"/>
                </a:spcBef>
                <a:buClr>
                  <a:srgbClr val="5E5E5E"/>
                </a:buClr>
                <a:buSzPct val="100000"/>
                <a:buFont typeface="Hoefler Text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rPr>
                <a:t>reading：用课后问题引导学生阅读，在阅读中遇到的语言、结构等方面的困难，教师结合书上练习，给予指导与帮助；</a:t>
              </a:r>
              <a:endParaRPr>
                <a:latin typeface="Hoefler Text"/>
                <a:ea typeface="Hoefler Text"/>
                <a:cs typeface="Hoefler Text"/>
                <a:sym typeface="Hoefler Text"/>
              </a:endParaRPr>
            </a:p>
            <a:p>
              <a:pPr marL="381061" lvl="0" indent="-381061" algn="l" defTabSz="286258">
                <a:spcBef>
                  <a:spcPts val="600"/>
                </a:spcBef>
                <a:buClr>
                  <a:srgbClr val="5E5E5E"/>
                </a:buClr>
                <a:buSzPct val="100000"/>
                <a:buFont typeface="Hoefler Text"/>
                <a:buChar char="•"/>
                <a:defRPr sz="1800">
                  <a:solidFill>
                    <a:srgbClr val="000000"/>
                  </a:solidFill>
                </a:defRPr>
              </a:pPr>
              <a:r>
                <a:rPr sz="2400">
                  <a:solidFill>
                    <a:srgbClr val="5E5E5E"/>
                  </a:solidFill>
                  <a:latin typeface="Hoefler Text"/>
                  <a:ea typeface="Hoefler Text"/>
                  <a:cs typeface="Hoefler Text"/>
                  <a:sym typeface="Hoefler Text"/>
                </a:rPr>
                <a:t>过程中，教师扮演了苏格拉底提倡的“思想的助产士”的角色，在提出问题、解决问题的过程中，师生一起来探索、发现、学习新的知识。</a:t>
              </a:r>
            </a:p>
          </p:txBody>
        </p:sp>
      </p:grpSp>
      <p:sp>
        <p:nvSpPr>
          <p:cNvPr id="88" name="Shape 88"/>
          <p:cNvSpPr/>
          <p:nvPr/>
        </p:nvSpPr>
        <p:spPr>
          <a:xfrm>
            <a:off x="7859721" y="7662881"/>
            <a:ext cx="4853011" cy="1857390"/>
          </a:xfrm>
          <a:prstGeom prst="rect">
            <a:avLst/>
          </a:prstGeom>
          <a:solidFill>
            <a:srgbClr val="F5E4E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defTabSz="241625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学生自己选取中西方各一个艺术作品，从某一个方面，将两个作品进行对比，使用本单元所学的语言、技能，以口头展示、书写报纸艺术鉴赏专栏文章的方式进行汇报展示</a:t>
            </a:r>
            <a:r>
              <a:rPr sz="15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。</a:t>
            </a:r>
          </a:p>
        </p:txBody>
      </p:sp>
      <p:sp>
        <p:nvSpPr>
          <p:cNvPr id="89" name="Shape 89"/>
          <p:cNvSpPr/>
          <p:nvPr/>
        </p:nvSpPr>
        <p:spPr>
          <a:xfrm flipV="1">
            <a:off x="6931028" y="1947840"/>
            <a:ext cx="1000134" cy="714383"/>
          </a:xfrm>
          <a:prstGeom prst="line">
            <a:avLst/>
          </a:prstGeom>
          <a:ln w="38100">
            <a:solidFill>
              <a:srgbClr val="3C5F5E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 flipV="1">
            <a:off x="7359656" y="4233858"/>
            <a:ext cx="714382" cy="714382"/>
          </a:xfrm>
          <a:prstGeom prst="line">
            <a:avLst/>
          </a:prstGeom>
          <a:ln w="38100">
            <a:solidFill>
              <a:srgbClr val="3C5F5E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 flipV="1">
            <a:off x="7359656" y="7877196"/>
            <a:ext cx="500066" cy="285754"/>
          </a:xfrm>
          <a:prstGeom prst="line">
            <a:avLst/>
          </a:prstGeom>
          <a:ln w="38100">
            <a:solidFill>
              <a:srgbClr val="3C5F5E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4787888" y="2876536"/>
            <a:ext cx="28575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1. </a:t>
            </a:r>
            <a:r>
              <a:rPr kumimoji="0" lang="en-US" altLang="zh-CN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en-US" altLang="zh-CN" sz="3600" b="1" i="0" u="none" strike="noStrike" cap="none" spc="0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iPrepare</a:t>
            </a:r>
            <a:endParaRPr kumimoji="0" lang="zh-CN" alt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787400" y="709832"/>
            <a:ext cx="11430000" cy="1270004"/>
          </a:xfrm>
          <a:prstGeom prst="rect">
            <a:avLst/>
          </a:prstGeom>
        </p:spPr>
        <p:txBody>
          <a:bodyPr/>
          <a:lstStyle>
            <a:lvl1pPr defTabSz="490727">
              <a:defRPr sz="6500">
                <a:effectLst>
                  <a:outerShdw blurRad="50800" dist="10668" dir="5400000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500">
                <a:solidFill>
                  <a:srgbClr val="276D6D"/>
                </a:solidFill>
                <a:effectLst>
                  <a:outerShdw blurRad="50800" dist="10668" dir="5400000" rotWithShape="0">
                    <a:srgbClr val="000000">
                      <a:alpha val="30000"/>
                    </a:srgbClr>
                  </a:outerShdw>
                </a:effectLst>
              </a:rPr>
              <a:t>评价体系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1858929" y="2519346"/>
            <a:ext cx="10491497" cy="535785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l" defTabSz="572516">
              <a:lnSpc>
                <a:spcPct val="135000"/>
              </a:lnSpc>
              <a:defRPr sz="1800">
                <a:solidFill>
                  <a:srgbClr val="000000"/>
                </a:solidFill>
              </a:defRPr>
            </a:pPr>
            <a:r>
              <a:rPr sz="3626">
                <a:solidFill>
                  <a:srgbClr val="5E5E5E"/>
                </a:solidFill>
              </a:rPr>
              <a:t>课堂形成性评价与期末终结性评价相结合：</a:t>
            </a:r>
            <a:endParaRPr sz="1568"/>
          </a:p>
          <a:p>
            <a:pPr lvl="0" defTabSz="572516">
              <a:lnSpc>
                <a:spcPct val="135000"/>
              </a:lnSpc>
              <a:defRPr sz="1800">
                <a:solidFill>
                  <a:srgbClr val="000000"/>
                </a:solidFill>
              </a:defRPr>
            </a:pPr>
            <a:endParaRPr sz="1568"/>
          </a:p>
          <a:p>
            <a:pPr lvl="0" algn="l" defTabSz="572516">
              <a:lnSpc>
                <a:spcPct val="135000"/>
              </a:lnSpc>
              <a:defRPr sz="1800">
                <a:solidFill>
                  <a:srgbClr val="000000"/>
                </a:solidFill>
              </a:defRPr>
            </a:pPr>
            <a:r>
              <a:rPr sz="3626">
                <a:solidFill>
                  <a:srgbClr val="5E5E5E"/>
                </a:solidFill>
              </a:rPr>
              <a:t>1. 课堂形成性评价占70%，包括：</a:t>
            </a:r>
            <a:endParaRPr sz="1568"/>
          </a:p>
          <a:p>
            <a:pPr marL="4189049" lvl="0" indent="-3460958" algn="l" defTabSz="572516">
              <a:lnSpc>
                <a:spcPct val="135000"/>
              </a:lnSpc>
              <a:buClr>
                <a:srgbClr val="5E5E5E"/>
              </a:buClr>
              <a:buSzPct val="100000"/>
              <a:buAutoNum type="alphaLcParenR"/>
              <a:defRPr sz="1800">
                <a:solidFill>
                  <a:srgbClr val="000000"/>
                </a:solidFill>
              </a:defRPr>
            </a:pPr>
            <a:r>
              <a:rPr sz="3626">
                <a:solidFill>
                  <a:srgbClr val="5E5E5E"/>
                </a:solidFill>
              </a:rPr>
              <a:t>课堂输入任务的完成情况20%，</a:t>
            </a:r>
            <a:endParaRPr sz="1568"/>
          </a:p>
          <a:p>
            <a:pPr marL="4189049" lvl="0" indent="-3460958" algn="l" defTabSz="572516">
              <a:lnSpc>
                <a:spcPct val="135000"/>
              </a:lnSpc>
              <a:buClr>
                <a:srgbClr val="5E5E5E"/>
              </a:buClr>
              <a:buSzPct val="100000"/>
              <a:buAutoNum type="alphaLcParenR"/>
              <a:defRPr sz="1800">
                <a:solidFill>
                  <a:srgbClr val="000000"/>
                </a:solidFill>
              </a:defRPr>
            </a:pPr>
            <a:r>
              <a:rPr sz="3626">
                <a:solidFill>
                  <a:srgbClr val="5E5E5E"/>
                </a:solidFill>
              </a:rPr>
              <a:t>课堂产出成果(口语形式和书面形式)50%</a:t>
            </a:r>
            <a:endParaRPr sz="1568"/>
          </a:p>
          <a:p>
            <a:pPr lvl="0" defTabSz="572516">
              <a:lnSpc>
                <a:spcPct val="135000"/>
              </a:lnSpc>
              <a:defRPr sz="1800">
                <a:solidFill>
                  <a:srgbClr val="000000"/>
                </a:solidFill>
              </a:defRPr>
            </a:pPr>
            <a:endParaRPr sz="1568"/>
          </a:p>
          <a:p>
            <a:pPr lvl="0" algn="l" defTabSz="572516">
              <a:lnSpc>
                <a:spcPct val="135000"/>
              </a:lnSpc>
              <a:defRPr sz="1800">
                <a:solidFill>
                  <a:srgbClr val="000000"/>
                </a:solidFill>
              </a:defRPr>
            </a:pPr>
            <a:r>
              <a:rPr sz="3626">
                <a:solidFill>
                  <a:srgbClr val="5E5E5E"/>
                </a:solidFill>
              </a:rPr>
              <a:t>2. 期末终结性评价占30% (期末闭卷考试)。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/>
          </p:cNvSpPr>
          <p:nvPr>
            <p:ph type="title"/>
          </p:nvPr>
        </p:nvSpPr>
        <p:spPr>
          <a:xfrm>
            <a:off x="787400" y="609600"/>
            <a:ext cx="11430000" cy="105249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 dirty="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97" name="Shape 97"/>
          <p:cNvSpPr>
            <a:spLocks noGrp="1"/>
          </p:cNvSpPr>
          <p:nvPr>
            <p:ph type="body" idx="1"/>
          </p:nvPr>
        </p:nvSpPr>
        <p:spPr>
          <a:xfrm>
            <a:off x="644484" y="1876404"/>
            <a:ext cx="11984833" cy="15735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274574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5E5E5E"/>
                </a:solidFill>
              </a:rPr>
              <a:t>iPrepare: </a:t>
            </a:r>
          </a:p>
          <a:p>
            <a:pPr lvl="0" defTabSz="274574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5E5E5E"/>
                </a:solidFill>
              </a:rPr>
              <a:t>Scenario: describe the famous painting by Zhang Daqian to your foreign friend. </a:t>
            </a:r>
          </a:p>
        </p:txBody>
      </p:sp>
      <p:pic>
        <p:nvPicPr>
          <p:cNvPr id="98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442" y="4376734"/>
            <a:ext cx="6364641" cy="45656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901700" y="1320800"/>
            <a:ext cx="11430000" cy="3810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7800" b="1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Unit 2 Art and Nature</a:t>
            </a:r>
          </a:p>
        </p:txBody>
      </p:sp>
      <p:sp>
        <p:nvSpPr>
          <p:cNvPr id="101" name="Shape 101"/>
          <p:cNvSpPr/>
          <p:nvPr/>
        </p:nvSpPr>
        <p:spPr>
          <a:xfrm>
            <a:off x="990600" y="2044700"/>
            <a:ext cx="3790752" cy="144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800" b="1" i="1">
                <a:solidFill>
                  <a:srgbClr val="565F5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 b="0" i="0">
                <a:solidFill>
                  <a:srgbClr val="000000"/>
                </a:solidFill>
              </a:defRPr>
            </a:pPr>
            <a:r>
              <a:rPr sz="4800" b="1" i="1">
                <a:solidFill>
                  <a:srgbClr val="565F5F"/>
                </a:solidFill>
              </a:rPr>
              <a:t>Book 2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858796" y="304767"/>
            <a:ext cx="11430003" cy="1270003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276D6D"/>
                </a:solidFill>
                <a:effectLst>
                  <a:outerShdw blurRad="63500" dist="12700" dir="5400000" rotWithShape="0">
                    <a:srgbClr val="000000">
                      <a:alpha val="30000"/>
                    </a:srgbClr>
                  </a:outerShdw>
                </a:effectLst>
              </a:rPr>
              <a:t>Class demo</a:t>
            </a:r>
          </a:p>
        </p:txBody>
      </p:sp>
      <p:sp>
        <p:nvSpPr>
          <p:cNvPr id="104" name="Shape 104"/>
          <p:cNvSpPr/>
          <p:nvPr/>
        </p:nvSpPr>
        <p:spPr>
          <a:xfrm>
            <a:off x="858796" y="3733791"/>
            <a:ext cx="11430003" cy="5214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742950" lvl="0" indent="-74295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1. Pair discussion: 1 min</a:t>
            </a:r>
            <a:endParaRPr>
              <a:latin typeface="Hoefler Text"/>
              <a:ea typeface="Hoefler Text"/>
              <a:cs typeface="Hoefler Text"/>
              <a:sym typeface="Hoefler Text"/>
            </a:endParaRPr>
          </a:p>
          <a:p>
            <a:pPr marL="742950" lvl="0" indent="-74295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Q:  Could you list some common art forms?</a:t>
            </a:r>
            <a:endParaRPr sz="4000">
              <a:latin typeface="Hoefler Text"/>
              <a:ea typeface="Hoefler Text"/>
              <a:cs typeface="Hoefler Text"/>
              <a:sym typeface="Hoefler Text"/>
            </a:endParaRPr>
          </a:p>
          <a:p>
            <a:pPr marL="742950" lvl="0" indent="-74295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E5E5E"/>
                </a:solidFill>
                <a:latin typeface="Hoefler Text"/>
                <a:ea typeface="Hoefler Text"/>
                <a:cs typeface="Hoefler Text"/>
                <a:sym typeface="Hoefler Text"/>
              </a:rPr>
              <a:t>  </a:t>
            </a:r>
          </a:p>
        </p:txBody>
      </p:sp>
      <p:pic>
        <p:nvPicPr>
          <p:cNvPr id="105" name="image3.jpeg" descr="C:\Users\Administrator\Pictures\NEFXIECAVI7JXECAHH7F2SCAIWAMC3CAHBZSYICAIU50SLCA7N6Z1MCALUAIKNCARC9AIHCAEN3L63CAHAGJ6XCAVISA1PCA1YFPMBCAPM5VROCASXPLO3CA28POENCA06M4EACABMM0NCCAC4PK7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170" y="661956"/>
            <a:ext cx="3500462" cy="3000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4.jpeg" descr="http://tse2.mm.bing.net/th?id=JN.Sa2i%2f4d2J7x2NsXiQtd97w&amp;w=230&amp;h=170&amp;rs=1&amp;pcl=dddddd&amp;pid=1.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1424" y="1376337"/>
            <a:ext cx="2571770" cy="250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5.jpeg" descr="http://s.cn.bing.net/th?id=OJ.IqsaMkIavtNi7g&amp;w=160&amp;h=160&amp;c=8&amp;pid=MSNJVFeed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8796" y="6091246"/>
            <a:ext cx="3024200" cy="3024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6.jpeg" descr="http://zt.bjwmb.gov.cn/zhhhs/whbj/jyfq/W020101221605553867917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58253" y="6018224"/>
            <a:ext cx="3333742" cy="2500307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985796" y="2359006"/>
            <a:ext cx="11430003" cy="104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800"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5E5E5E"/>
                </a:solidFill>
              </a:rPr>
              <a:t>Discussion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7AEC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PresentationFormat>自定义</PresentationFormat>
  <Paragraphs>92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Default</vt:lpstr>
      <vt:lpstr>Unit 2 Art and Nature</vt:lpstr>
      <vt:lpstr>备教材、备学生</vt:lpstr>
      <vt:lpstr>备教法</vt:lpstr>
      <vt:lpstr>Teaching and learning objectives</vt:lpstr>
      <vt:lpstr>Teaching procedures</vt:lpstr>
      <vt:lpstr>评价体系</vt:lpstr>
      <vt:lpstr>Class demo</vt:lpstr>
      <vt:lpstr>Unit 2 Art and Nature</vt:lpstr>
      <vt:lpstr>Class demo</vt:lpstr>
      <vt:lpstr>Class demo</vt:lpstr>
      <vt:lpstr>Class demo</vt:lpstr>
      <vt:lpstr>Class demo</vt:lpstr>
      <vt:lpstr>Class demo</vt:lpstr>
      <vt:lpstr>Class demo</vt:lpstr>
      <vt:lpstr>Class demo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Art and Nature</dc:title>
  <dc:creator>Olivia</dc:creator>
  <cp:lastModifiedBy>Olivia</cp:lastModifiedBy>
  <cp:revision>1</cp:revision>
  <dcterms:modified xsi:type="dcterms:W3CDTF">2015-07-17T05:49:52Z</dcterms:modified>
</cp:coreProperties>
</file>