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82" r:id="rId3"/>
    <p:sldId id="283" r:id="rId4"/>
    <p:sldId id="284" r:id="rId5"/>
    <p:sldId id="296" r:id="rId6"/>
    <p:sldId id="291" r:id="rId7"/>
    <p:sldId id="287" r:id="rId8"/>
    <p:sldId id="286" r:id="rId9"/>
    <p:sldId id="288" r:id="rId10"/>
    <p:sldId id="289" r:id="rId11"/>
    <p:sldId id="292" r:id="rId12"/>
    <p:sldId id="290" r:id="rId13"/>
    <p:sldId id="274" r:id="rId14"/>
    <p:sldId id="270" r:id="rId15"/>
    <p:sldId id="276" r:id="rId16"/>
    <p:sldId id="275" r:id="rId17"/>
    <p:sldId id="277" r:id="rId18"/>
    <p:sldId id="271" r:id="rId19"/>
    <p:sldId id="278" r:id="rId20"/>
    <p:sldId id="279" r:id="rId21"/>
    <p:sldId id="295" r:id="rId22"/>
    <p:sldId id="293" r:id="rId23"/>
    <p:sldId id="280" r:id="rId24"/>
    <p:sldId id="294" r:id="rId25"/>
    <p:sldId id="281" r:id="rId26"/>
    <p:sldId id="269" r:id="rId2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snapToGrid="0">
      <p:cViewPr>
        <p:scale>
          <a:sx n="60" d="100"/>
          <a:sy n="60" d="100"/>
        </p:scale>
        <p:origin x="-1296" y="-8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A6FAF1-559B-4BF3-9670-D3FF5510891A}" type="datetimeFigureOut">
              <a:rPr lang="zh-CN" altLang="en-US" smtClean="0"/>
              <a:t>2022/3/11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DA32AB-8E9D-4DB2-ADA3-5005932E29C5}" type="slidenum">
              <a:rPr lang="zh-CN" altLang="en-US" smtClean="0"/>
              <a:t>‹#›</a:t>
            </a:fld>
            <a:endParaRPr lang="zh-CN" altLang="en-US"/>
          </a:p>
        </p:txBody>
      </p:sp>
    </p:spTree>
    <p:extLst>
      <p:ext uri="{BB962C8B-B14F-4D97-AF65-F5344CB8AC3E}">
        <p14:creationId xmlns:p14="http://schemas.microsoft.com/office/powerpoint/2010/main" val="1699367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DA32AB-8E9D-4DB2-ADA3-5005932E29C5}" type="slidenum">
              <a:rPr lang="zh-CN" altLang="en-US" smtClean="0"/>
              <a:t>1</a:t>
            </a:fld>
            <a:endParaRPr lang="zh-CN" altLang="en-US"/>
          </a:p>
        </p:txBody>
      </p:sp>
    </p:spTree>
    <p:extLst>
      <p:ext uri="{BB962C8B-B14F-4D97-AF65-F5344CB8AC3E}">
        <p14:creationId xmlns:p14="http://schemas.microsoft.com/office/powerpoint/2010/main" val="904152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42154FC-3FCB-4674-B708-B8A96C021E7A}" type="datetimeFigureOut">
              <a:rPr lang="zh-CN" altLang="en-US" smtClean="0"/>
              <a:t>2022/3/11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6508351-4880-4048-A4AF-807C0BA790DF}" type="slidenum">
              <a:rPr lang="zh-CN" altLang="en-US" smtClean="0"/>
              <a:t>‹#›</a:t>
            </a:fld>
            <a:endParaRPr lang="zh-CN" altLang="en-US"/>
          </a:p>
        </p:txBody>
      </p:sp>
    </p:spTree>
    <p:extLst>
      <p:ext uri="{BB962C8B-B14F-4D97-AF65-F5344CB8AC3E}">
        <p14:creationId xmlns:p14="http://schemas.microsoft.com/office/powerpoint/2010/main" val="1112477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42154FC-3FCB-4674-B708-B8A96C021E7A}" type="datetimeFigureOut">
              <a:rPr lang="zh-CN" altLang="en-US" smtClean="0"/>
              <a:t>2022/3/11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6508351-4880-4048-A4AF-807C0BA790DF}" type="slidenum">
              <a:rPr lang="zh-CN" altLang="en-US" smtClean="0"/>
              <a:t>‹#›</a:t>
            </a:fld>
            <a:endParaRPr lang="zh-CN" altLang="en-US"/>
          </a:p>
        </p:txBody>
      </p:sp>
    </p:spTree>
    <p:extLst>
      <p:ext uri="{BB962C8B-B14F-4D97-AF65-F5344CB8AC3E}">
        <p14:creationId xmlns:p14="http://schemas.microsoft.com/office/powerpoint/2010/main" val="2187572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42154FC-3FCB-4674-B708-B8A96C021E7A}" type="datetimeFigureOut">
              <a:rPr lang="zh-CN" altLang="en-US" smtClean="0"/>
              <a:t>2022/3/11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6508351-4880-4048-A4AF-807C0BA790DF}" type="slidenum">
              <a:rPr lang="zh-CN" altLang="en-US" smtClean="0"/>
              <a:t>‹#›</a:t>
            </a:fld>
            <a:endParaRPr lang="zh-CN" altLang="en-US"/>
          </a:p>
        </p:txBody>
      </p:sp>
    </p:spTree>
    <p:extLst>
      <p:ext uri="{BB962C8B-B14F-4D97-AF65-F5344CB8AC3E}">
        <p14:creationId xmlns:p14="http://schemas.microsoft.com/office/powerpoint/2010/main" val="2743335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42154FC-3FCB-4674-B708-B8A96C021E7A}" type="datetimeFigureOut">
              <a:rPr lang="zh-CN" altLang="en-US" smtClean="0"/>
              <a:t>2022/3/11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6508351-4880-4048-A4AF-807C0BA790DF}" type="slidenum">
              <a:rPr lang="zh-CN" altLang="en-US" smtClean="0"/>
              <a:t>‹#›</a:t>
            </a:fld>
            <a:endParaRPr lang="zh-CN" altLang="en-US"/>
          </a:p>
        </p:txBody>
      </p:sp>
    </p:spTree>
    <p:extLst>
      <p:ext uri="{BB962C8B-B14F-4D97-AF65-F5344CB8AC3E}">
        <p14:creationId xmlns:p14="http://schemas.microsoft.com/office/powerpoint/2010/main" val="336959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042154FC-3FCB-4674-B708-B8A96C021E7A}" type="datetimeFigureOut">
              <a:rPr lang="zh-CN" altLang="en-US" smtClean="0"/>
              <a:t>2022/3/11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6508351-4880-4048-A4AF-807C0BA790DF}" type="slidenum">
              <a:rPr lang="zh-CN" altLang="en-US" smtClean="0"/>
              <a:t>‹#›</a:t>
            </a:fld>
            <a:endParaRPr lang="zh-CN" altLang="en-US"/>
          </a:p>
        </p:txBody>
      </p:sp>
    </p:spTree>
    <p:extLst>
      <p:ext uri="{BB962C8B-B14F-4D97-AF65-F5344CB8AC3E}">
        <p14:creationId xmlns:p14="http://schemas.microsoft.com/office/powerpoint/2010/main" val="1201769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42154FC-3FCB-4674-B708-B8A96C021E7A}" type="datetimeFigureOut">
              <a:rPr lang="zh-CN" altLang="en-US" smtClean="0"/>
              <a:t>2022/3/11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6508351-4880-4048-A4AF-807C0BA790DF}" type="slidenum">
              <a:rPr lang="zh-CN" altLang="en-US" smtClean="0"/>
              <a:t>‹#›</a:t>
            </a:fld>
            <a:endParaRPr lang="zh-CN" altLang="en-US"/>
          </a:p>
        </p:txBody>
      </p:sp>
    </p:spTree>
    <p:extLst>
      <p:ext uri="{BB962C8B-B14F-4D97-AF65-F5344CB8AC3E}">
        <p14:creationId xmlns:p14="http://schemas.microsoft.com/office/powerpoint/2010/main" val="1935282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042154FC-3FCB-4674-B708-B8A96C021E7A}" type="datetimeFigureOut">
              <a:rPr lang="zh-CN" altLang="en-US" smtClean="0"/>
              <a:t>2022/3/11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6508351-4880-4048-A4AF-807C0BA790DF}" type="slidenum">
              <a:rPr lang="zh-CN" altLang="en-US" smtClean="0"/>
              <a:t>‹#›</a:t>
            </a:fld>
            <a:endParaRPr lang="zh-CN" altLang="en-US"/>
          </a:p>
        </p:txBody>
      </p:sp>
    </p:spTree>
    <p:extLst>
      <p:ext uri="{BB962C8B-B14F-4D97-AF65-F5344CB8AC3E}">
        <p14:creationId xmlns:p14="http://schemas.microsoft.com/office/powerpoint/2010/main" val="1305662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42154FC-3FCB-4674-B708-B8A96C021E7A}" type="datetimeFigureOut">
              <a:rPr lang="zh-CN" altLang="en-US" smtClean="0"/>
              <a:t>2022/3/11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6508351-4880-4048-A4AF-807C0BA790DF}" type="slidenum">
              <a:rPr lang="zh-CN" altLang="en-US" smtClean="0"/>
              <a:t>‹#›</a:t>
            </a:fld>
            <a:endParaRPr lang="zh-CN" altLang="en-US"/>
          </a:p>
        </p:txBody>
      </p:sp>
    </p:spTree>
    <p:extLst>
      <p:ext uri="{BB962C8B-B14F-4D97-AF65-F5344CB8AC3E}">
        <p14:creationId xmlns:p14="http://schemas.microsoft.com/office/powerpoint/2010/main" val="1661906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42154FC-3FCB-4674-B708-B8A96C021E7A}" type="datetimeFigureOut">
              <a:rPr lang="zh-CN" altLang="en-US" smtClean="0"/>
              <a:t>2022/3/11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6508351-4880-4048-A4AF-807C0BA790DF}" type="slidenum">
              <a:rPr lang="zh-CN" altLang="en-US" smtClean="0"/>
              <a:t>‹#›</a:t>
            </a:fld>
            <a:endParaRPr lang="zh-CN" altLang="en-US"/>
          </a:p>
        </p:txBody>
      </p:sp>
    </p:spTree>
    <p:extLst>
      <p:ext uri="{BB962C8B-B14F-4D97-AF65-F5344CB8AC3E}">
        <p14:creationId xmlns:p14="http://schemas.microsoft.com/office/powerpoint/2010/main" val="983342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42154FC-3FCB-4674-B708-B8A96C021E7A}" type="datetimeFigureOut">
              <a:rPr lang="zh-CN" altLang="en-US" smtClean="0"/>
              <a:t>2022/3/11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6508351-4880-4048-A4AF-807C0BA790DF}" type="slidenum">
              <a:rPr lang="zh-CN" altLang="en-US" smtClean="0"/>
              <a:t>‹#›</a:t>
            </a:fld>
            <a:endParaRPr lang="zh-CN" altLang="en-US"/>
          </a:p>
        </p:txBody>
      </p:sp>
    </p:spTree>
    <p:extLst>
      <p:ext uri="{BB962C8B-B14F-4D97-AF65-F5344CB8AC3E}">
        <p14:creationId xmlns:p14="http://schemas.microsoft.com/office/powerpoint/2010/main" val="2924203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42154FC-3FCB-4674-B708-B8A96C021E7A}" type="datetimeFigureOut">
              <a:rPr lang="zh-CN" altLang="en-US" smtClean="0"/>
              <a:t>2022/3/11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6508351-4880-4048-A4AF-807C0BA790DF}" type="slidenum">
              <a:rPr lang="zh-CN" altLang="en-US" smtClean="0"/>
              <a:t>‹#›</a:t>
            </a:fld>
            <a:endParaRPr lang="zh-CN" altLang="en-US"/>
          </a:p>
        </p:txBody>
      </p:sp>
    </p:spTree>
    <p:extLst>
      <p:ext uri="{BB962C8B-B14F-4D97-AF65-F5344CB8AC3E}">
        <p14:creationId xmlns:p14="http://schemas.microsoft.com/office/powerpoint/2010/main" val="3545960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2154FC-3FCB-4674-B708-B8A96C021E7A}" type="datetimeFigureOut">
              <a:rPr lang="zh-CN" altLang="en-US" smtClean="0"/>
              <a:t>2022/3/11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08351-4880-4048-A4AF-807C0BA790DF}" type="slidenum">
              <a:rPr lang="zh-CN" altLang="en-US" smtClean="0"/>
              <a:t>‹#›</a:t>
            </a:fld>
            <a:endParaRPr lang="zh-CN" altLang="en-US"/>
          </a:p>
        </p:txBody>
      </p:sp>
    </p:spTree>
    <p:extLst>
      <p:ext uri="{BB962C8B-B14F-4D97-AF65-F5344CB8AC3E}">
        <p14:creationId xmlns:p14="http://schemas.microsoft.com/office/powerpoint/2010/main" val="3495849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25517" y="525101"/>
            <a:ext cx="11298724" cy="2258921"/>
          </a:xfrm>
        </p:spPr>
        <p:txBody>
          <a:bodyPr>
            <a:noAutofit/>
          </a:bodyPr>
          <a:lstStyle/>
          <a:p>
            <a:r>
              <a:rPr lang="en-US" altLang="zh-CN" sz="4400" dirty="0" smtClean="0">
                <a:solidFill>
                  <a:srgbClr val="FF0000"/>
                </a:solidFill>
                <a:latin typeface="方正姚体" panose="02010601030101010101" pitchFamily="2" charset="-122"/>
                <a:ea typeface="方正姚体" panose="02010601030101010101" pitchFamily="2" charset="-122"/>
              </a:rPr>
              <a:t/>
            </a:r>
            <a:br>
              <a:rPr lang="en-US" altLang="zh-CN" sz="4400" dirty="0" smtClean="0">
                <a:solidFill>
                  <a:srgbClr val="FF0000"/>
                </a:solidFill>
                <a:latin typeface="方正姚体" panose="02010601030101010101" pitchFamily="2" charset="-122"/>
                <a:ea typeface="方正姚体" panose="02010601030101010101" pitchFamily="2" charset="-122"/>
              </a:rPr>
            </a:br>
            <a:r>
              <a:rPr lang="zh-CN" altLang="en-US" sz="2400" dirty="0" smtClean="0">
                <a:solidFill>
                  <a:srgbClr val="00B050"/>
                </a:solidFill>
                <a:latin typeface="华文仿宋" panose="02010600040101010101" pitchFamily="2" charset="-122"/>
                <a:ea typeface="华文仿宋" panose="02010600040101010101" pitchFamily="2" charset="-122"/>
              </a:rPr>
              <a:t>第六</a:t>
            </a:r>
            <a:r>
              <a:rPr lang="zh-CN" altLang="en-US" sz="2400" dirty="0">
                <a:solidFill>
                  <a:srgbClr val="00B050"/>
                </a:solidFill>
                <a:latin typeface="华文仿宋" panose="02010600040101010101" pitchFamily="2" charset="-122"/>
                <a:ea typeface="华文仿宋" panose="02010600040101010101" pitchFamily="2" charset="-122"/>
              </a:rPr>
              <a:t>届全国高等学校外语教育改革与发展高端</a:t>
            </a:r>
            <a:r>
              <a:rPr lang="zh-CN" altLang="en-US" sz="2400" dirty="0" smtClean="0">
                <a:solidFill>
                  <a:srgbClr val="00B050"/>
                </a:solidFill>
                <a:latin typeface="华文仿宋" panose="02010600040101010101" pitchFamily="2" charset="-122"/>
                <a:ea typeface="华文仿宋" panose="02010600040101010101" pitchFamily="2" charset="-122"/>
              </a:rPr>
              <a:t>论坛</a:t>
            </a:r>
            <a:r>
              <a:rPr lang="en-US" altLang="zh-CN" sz="2400" dirty="0" smtClean="0"/>
              <a:t/>
            </a:r>
            <a:br>
              <a:rPr lang="en-US" altLang="zh-CN" sz="2400" dirty="0" smtClean="0"/>
            </a:br>
            <a:r>
              <a:rPr lang="en-US" altLang="zh-CN" sz="2400" dirty="0"/>
              <a:t/>
            </a:r>
            <a:br>
              <a:rPr lang="en-US" altLang="zh-CN" sz="2400" dirty="0"/>
            </a:br>
            <a:r>
              <a:rPr lang="zh-CN" altLang="en-US" sz="4400" dirty="0" smtClean="0">
                <a:solidFill>
                  <a:srgbClr val="FF0000"/>
                </a:solidFill>
                <a:latin typeface="方正姚体" panose="02010601030101010101" pitchFamily="2" charset="-122"/>
                <a:ea typeface="方正姚体" panose="02010601030101010101" pitchFamily="2" charset="-122"/>
              </a:rPr>
              <a:t>理工科</a:t>
            </a:r>
            <a:r>
              <a:rPr lang="zh-CN" altLang="en-US" sz="4400" dirty="0">
                <a:solidFill>
                  <a:srgbClr val="FF0000"/>
                </a:solidFill>
                <a:latin typeface="方正姚体" panose="02010601030101010101" pitchFamily="2" charset="-122"/>
                <a:ea typeface="方正姚体" panose="02010601030101010101" pitchFamily="2" charset="-122"/>
              </a:rPr>
              <a:t>院校全球治理人才培养的实践与探索</a:t>
            </a:r>
            <a:r>
              <a:rPr lang="en-US" altLang="zh-CN" sz="4400" dirty="0">
                <a:solidFill>
                  <a:srgbClr val="FF0000"/>
                </a:solidFill>
                <a:latin typeface="方正姚体" panose="02010601030101010101" pitchFamily="2" charset="-122"/>
                <a:ea typeface="方正姚体" panose="02010601030101010101" pitchFamily="2" charset="-122"/>
              </a:rPr>
              <a:t/>
            </a:r>
            <a:br>
              <a:rPr lang="en-US" altLang="zh-CN" sz="4400" dirty="0">
                <a:solidFill>
                  <a:srgbClr val="FF0000"/>
                </a:solidFill>
                <a:latin typeface="方正姚体" panose="02010601030101010101" pitchFamily="2" charset="-122"/>
                <a:ea typeface="方正姚体" panose="02010601030101010101" pitchFamily="2" charset="-122"/>
              </a:rPr>
            </a:br>
            <a:endParaRPr lang="zh-CN" altLang="en-US" sz="4400" dirty="0">
              <a:solidFill>
                <a:srgbClr val="FF0000"/>
              </a:solidFill>
              <a:latin typeface="方正姚体" panose="02010601030101010101" pitchFamily="2" charset="-122"/>
              <a:ea typeface="方正姚体" panose="02010601030101010101" pitchFamily="2" charset="-122"/>
            </a:endParaRPr>
          </a:p>
        </p:txBody>
      </p:sp>
      <p:sp>
        <p:nvSpPr>
          <p:cNvPr id="3" name="副标题 2"/>
          <p:cNvSpPr>
            <a:spLocks noGrp="1"/>
          </p:cNvSpPr>
          <p:nvPr>
            <p:ph type="subTitle" idx="1"/>
          </p:nvPr>
        </p:nvSpPr>
        <p:spPr>
          <a:xfrm>
            <a:off x="1602879" y="3079531"/>
            <a:ext cx="9144000" cy="2170437"/>
          </a:xfrm>
        </p:spPr>
        <p:txBody>
          <a:bodyPr>
            <a:noAutofit/>
          </a:bodyPr>
          <a:lstStyle/>
          <a:p>
            <a:endParaRPr lang="en-US" altLang="zh-CN" sz="3600" dirty="0"/>
          </a:p>
          <a:p>
            <a:r>
              <a:rPr lang="zh-CN" altLang="en-US" sz="3600" dirty="0">
                <a:solidFill>
                  <a:srgbClr val="7030A0"/>
                </a:solidFill>
                <a:latin typeface="华文新魏" panose="02010800040101010101" pitchFamily="2" charset="-122"/>
                <a:ea typeface="华文新魏" panose="02010800040101010101" pitchFamily="2" charset="-122"/>
                <a:cs typeface="Times New Roman" panose="02020603050405020304" pitchFamily="18" charset="0"/>
              </a:rPr>
              <a:t>华南理工大学外国语学院  钟书能</a:t>
            </a:r>
            <a:endParaRPr lang="en-US" altLang="zh-CN" sz="3600" dirty="0">
              <a:solidFill>
                <a:srgbClr val="7030A0"/>
              </a:solidFill>
              <a:latin typeface="华文新魏" panose="02010800040101010101" pitchFamily="2" charset="-122"/>
              <a:ea typeface="华文新魏" panose="02010800040101010101" pitchFamily="2" charset="-122"/>
              <a:cs typeface="Times New Roman" panose="02020603050405020304" pitchFamily="18" charset="0"/>
            </a:endParaRPr>
          </a:p>
          <a:p>
            <a:r>
              <a:rPr lang="en-US" altLang="zh-CN" sz="3600" dirty="0">
                <a:solidFill>
                  <a:srgbClr val="00B050"/>
                </a:solidFill>
                <a:latin typeface="Times New Roman" panose="02020603050405020304" pitchFamily="18" charset="0"/>
                <a:cs typeface="Times New Roman" panose="02020603050405020304" pitchFamily="18" charset="0"/>
              </a:rPr>
              <a:t>zhongshuneng@126.com</a:t>
            </a:r>
            <a:endParaRPr lang="zh-CN" altLang="en-US" sz="360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4383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599089" y="578069"/>
            <a:ext cx="10878208" cy="5851142"/>
          </a:xfrm>
        </p:spPr>
        <p:txBody>
          <a:bodyPr>
            <a:normAutofit/>
          </a:bodyPr>
          <a:lstStyle/>
          <a:p>
            <a:pPr marL="514350" indent="-514350" algn="just">
              <a:lnSpc>
                <a:spcPts val="6000"/>
              </a:lnSpc>
              <a:buFont typeface="+mj-lt"/>
              <a:buAutoNum type="arabicPeriod" startAt="2"/>
            </a:pPr>
            <a:r>
              <a:rPr lang="zh-CN" altLang="en-US" dirty="0"/>
              <a:t>本项目所依托单位为华南理工大学，是国家双一流建设高校（</a:t>
            </a:r>
            <a:r>
              <a:rPr lang="en-US" altLang="zh-CN" dirty="0"/>
              <a:t>A</a:t>
            </a:r>
            <a:r>
              <a:rPr lang="zh-CN" altLang="en-US" dirty="0"/>
              <a:t>类），属于理工科院校，拟联合学校的食品科学与工程学院、环境科学与工程学院、法学院、外国语学院，尝试为国际组织培养从事工业与技术管理等工作的全球治理人才。</a:t>
            </a:r>
          </a:p>
        </p:txBody>
      </p:sp>
    </p:spTree>
    <p:extLst>
      <p:ext uri="{BB962C8B-B14F-4D97-AF65-F5344CB8AC3E}">
        <p14:creationId xmlns:p14="http://schemas.microsoft.com/office/powerpoint/2010/main" val="3770220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zh-CN" altLang="en-US" sz="4800" dirty="0">
                <a:solidFill>
                  <a:srgbClr val="FF0000"/>
                </a:solidFill>
                <a:latin typeface="黑体" panose="02010609060101010101" pitchFamily="49" charset="-122"/>
                <a:ea typeface="黑体" panose="02010609060101010101" pitchFamily="49" charset="-122"/>
              </a:rPr>
              <a:t>本项目拟解决的三大问题</a:t>
            </a:r>
          </a:p>
        </p:txBody>
      </p:sp>
      <p:sp>
        <p:nvSpPr>
          <p:cNvPr id="3" name="内容占位符 2"/>
          <p:cNvSpPr>
            <a:spLocks noGrp="1"/>
          </p:cNvSpPr>
          <p:nvPr>
            <p:ph idx="1"/>
          </p:nvPr>
        </p:nvSpPr>
        <p:spPr/>
        <p:txBody>
          <a:bodyPr/>
          <a:lstStyle/>
          <a:p>
            <a:pPr marL="514350" indent="-514350" algn="just">
              <a:lnSpc>
                <a:spcPts val="5000"/>
              </a:lnSpc>
              <a:buFont typeface="+mj-lt"/>
              <a:buAutoNum type="arabicPeriod"/>
            </a:pPr>
            <a:r>
              <a:rPr lang="zh-CN" altLang="en-US" dirty="0"/>
              <a:t>国际组织对其聘用人员的价值观念标准与基本能力有哪些具体要求？</a:t>
            </a:r>
            <a:endParaRPr lang="en-US" altLang="zh-CN" dirty="0"/>
          </a:p>
          <a:p>
            <a:pPr marL="514350" indent="-514350" algn="just">
              <a:lnSpc>
                <a:spcPts val="5000"/>
              </a:lnSpc>
              <a:buFont typeface="+mj-lt"/>
              <a:buAutoNum type="arabicPeriod"/>
            </a:pPr>
            <a:r>
              <a:rPr lang="zh-CN" altLang="en-US" dirty="0"/>
              <a:t>我国理工科院校培养从事工业与技术管理等工作的全球治理人才有哪些优势？</a:t>
            </a:r>
            <a:endParaRPr lang="en-US" altLang="zh-CN" dirty="0"/>
          </a:p>
          <a:p>
            <a:pPr marL="514350" indent="-514350" algn="just">
              <a:lnSpc>
                <a:spcPts val="5000"/>
              </a:lnSpc>
              <a:buFont typeface="+mj-lt"/>
              <a:buAutoNum type="arabicPeriod"/>
            </a:pPr>
            <a:r>
              <a:rPr lang="zh-CN" altLang="en-US" dirty="0"/>
              <a:t>如何在理工院校建构基于学科交叉的全球治理人才培养模式？</a:t>
            </a:r>
          </a:p>
          <a:p>
            <a:endParaRPr lang="zh-CN" altLang="en-US" dirty="0"/>
          </a:p>
        </p:txBody>
      </p:sp>
    </p:spTree>
    <p:extLst>
      <p:ext uri="{BB962C8B-B14F-4D97-AF65-F5344CB8AC3E}">
        <p14:creationId xmlns:p14="http://schemas.microsoft.com/office/powerpoint/2010/main" val="1899889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032751"/>
          </a:xfrm>
        </p:spPr>
        <p:txBody>
          <a:bodyPr>
            <a:normAutofit fontScale="90000"/>
          </a:bodyPr>
          <a:lstStyle/>
          <a:p>
            <a:pPr algn="ctr"/>
            <a:r>
              <a:rPr lang="zh-CN" altLang="en-US" sz="4800" dirty="0">
                <a:solidFill>
                  <a:srgbClr val="FF0000"/>
                </a:solidFill>
                <a:latin typeface="黑体" panose="02010609060101010101" pitchFamily="49" charset="-122"/>
                <a:ea typeface="黑体" panose="02010609060101010101" pitchFamily="49" charset="-122"/>
              </a:rPr>
              <a:t>全球治理人才价值观念标准与基本能力</a:t>
            </a:r>
          </a:p>
        </p:txBody>
      </p:sp>
      <p:sp>
        <p:nvSpPr>
          <p:cNvPr id="3" name="内容占位符 2"/>
          <p:cNvSpPr>
            <a:spLocks noGrp="1"/>
          </p:cNvSpPr>
          <p:nvPr>
            <p:ph idx="1"/>
          </p:nvPr>
        </p:nvSpPr>
        <p:spPr>
          <a:xfrm>
            <a:off x="557049" y="1534510"/>
            <a:ext cx="11056882" cy="4642453"/>
          </a:xfrm>
        </p:spPr>
        <p:txBody>
          <a:bodyPr>
            <a:normAutofit/>
          </a:bodyPr>
          <a:lstStyle/>
          <a:p>
            <a:pPr marL="514350" indent="-514350">
              <a:lnSpc>
                <a:spcPts val="6000"/>
              </a:lnSpc>
              <a:buFont typeface="+mj-lt"/>
              <a:buAutoNum type="arabicPeriod"/>
            </a:pPr>
            <a:r>
              <a:rPr lang="zh-CN" altLang="en-US" sz="3200" dirty="0">
                <a:latin typeface="+mn-ea"/>
              </a:rPr>
              <a:t>对标对表</a:t>
            </a:r>
            <a:r>
              <a:rPr lang="en-US" altLang="zh-CN" sz="3200" dirty="0">
                <a:latin typeface="+mn-ea"/>
              </a:rPr>
              <a:t>《</a:t>
            </a:r>
            <a:r>
              <a:rPr lang="zh-CN" altLang="en-US" sz="3200" dirty="0">
                <a:latin typeface="+mn-ea"/>
              </a:rPr>
              <a:t>国际公务员行为标准</a:t>
            </a:r>
            <a:r>
              <a:rPr lang="en-US" altLang="zh-CN" sz="3200" dirty="0">
                <a:latin typeface="+mn-ea"/>
              </a:rPr>
              <a:t>》</a:t>
            </a:r>
            <a:r>
              <a:rPr lang="zh-CN" altLang="en-US" sz="3200" dirty="0">
                <a:latin typeface="+mn-ea"/>
              </a:rPr>
              <a:t>所列举的多种行为背后所蕴含的价值观念。</a:t>
            </a:r>
          </a:p>
          <a:p>
            <a:pPr marL="514350" indent="-514350">
              <a:lnSpc>
                <a:spcPts val="6000"/>
              </a:lnSpc>
              <a:buFont typeface="+mj-lt"/>
              <a:buAutoNum type="arabicPeriod"/>
            </a:pPr>
            <a:r>
              <a:rPr lang="zh-CN" altLang="en-US" sz="3200" dirty="0">
                <a:latin typeface="+mn-ea"/>
              </a:rPr>
              <a:t>全球治理人才所需的基本能力：专业知识与技能、语言与交流能力、学习能力、合作能力、管理能力。</a:t>
            </a:r>
          </a:p>
        </p:txBody>
      </p:sp>
    </p:spTree>
    <p:extLst>
      <p:ext uri="{BB962C8B-B14F-4D97-AF65-F5344CB8AC3E}">
        <p14:creationId xmlns:p14="http://schemas.microsoft.com/office/powerpoint/2010/main" val="1916174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dirty="0">
                <a:solidFill>
                  <a:srgbClr val="FF0000"/>
                </a:solidFill>
                <a:latin typeface="黑体" panose="02010609060101010101" pitchFamily="49" charset="-122"/>
                <a:ea typeface="黑体" panose="02010609060101010101" pitchFamily="49" charset="-122"/>
              </a:rPr>
              <a:t>国际组织人才特征</a:t>
            </a:r>
            <a:endParaRPr lang="zh-CN" altLang="en-US" dirty="0"/>
          </a:p>
        </p:txBody>
      </p:sp>
      <p:sp>
        <p:nvSpPr>
          <p:cNvPr id="3" name="内容占位符 2"/>
          <p:cNvSpPr>
            <a:spLocks noGrp="1"/>
          </p:cNvSpPr>
          <p:nvPr>
            <p:ph idx="1"/>
          </p:nvPr>
        </p:nvSpPr>
        <p:spPr>
          <a:xfrm>
            <a:off x="470781" y="1825625"/>
            <a:ext cx="11325884" cy="4720030"/>
          </a:xfrm>
        </p:spPr>
        <p:txBody>
          <a:bodyPr>
            <a:normAutofit/>
          </a:bodyPr>
          <a:lstStyle/>
          <a:p>
            <a:pPr algn="just">
              <a:lnSpc>
                <a:spcPts val="4200"/>
              </a:lnSpc>
              <a:buFont typeface="Wingdings" panose="05000000000000000000" pitchFamily="2" charset="2"/>
              <a:buChar char="p"/>
            </a:pPr>
            <a:r>
              <a:rPr lang="zh-CN" altLang="en-US" sz="3200" dirty="0">
                <a:latin typeface="+mn-ea"/>
              </a:rPr>
              <a:t>“国际组织人才”应该具备以下特征</a:t>
            </a:r>
            <a:r>
              <a:rPr lang="en-US" altLang="zh-CN" sz="3200" dirty="0">
                <a:latin typeface="+mn-ea"/>
              </a:rPr>
              <a:t>: </a:t>
            </a:r>
          </a:p>
          <a:p>
            <a:pPr marL="514350" indent="-514350" algn="just">
              <a:lnSpc>
                <a:spcPts val="4200"/>
              </a:lnSpc>
              <a:buFont typeface="+mj-lt"/>
              <a:buAutoNum type="arabicPeriod"/>
            </a:pPr>
            <a:r>
              <a:rPr lang="zh-CN" altLang="en-US" sz="3200" dirty="0">
                <a:latin typeface="+mn-ea"/>
              </a:rPr>
              <a:t>国际交流能力；</a:t>
            </a:r>
            <a:endParaRPr lang="en-US" altLang="zh-CN" sz="3200" dirty="0">
              <a:latin typeface="+mn-ea"/>
            </a:endParaRPr>
          </a:p>
          <a:p>
            <a:pPr marL="514350" indent="-514350" algn="just">
              <a:lnSpc>
                <a:spcPts val="4200"/>
              </a:lnSpc>
              <a:buFont typeface="+mj-lt"/>
              <a:buAutoNum type="arabicPeriod"/>
            </a:pPr>
            <a:r>
              <a:rPr lang="zh-CN" altLang="en-US" sz="3200" dirty="0">
                <a:latin typeface="+mn-ea"/>
              </a:rPr>
              <a:t>国际视野；</a:t>
            </a:r>
            <a:endParaRPr lang="en-US" altLang="zh-CN" sz="3200" dirty="0">
              <a:latin typeface="+mn-ea"/>
            </a:endParaRPr>
          </a:p>
          <a:p>
            <a:pPr marL="514350" indent="-514350" algn="just">
              <a:lnSpc>
                <a:spcPts val="4200"/>
              </a:lnSpc>
              <a:buFont typeface="+mj-lt"/>
              <a:buAutoNum type="arabicPeriod"/>
            </a:pPr>
            <a:r>
              <a:rPr lang="zh-CN" altLang="en-US" sz="3200" dirty="0">
                <a:latin typeface="+mn-ea"/>
              </a:rPr>
              <a:t>跨文化知识和交际能力；</a:t>
            </a:r>
            <a:endParaRPr lang="en-US" altLang="zh-CN" sz="3200" dirty="0">
              <a:latin typeface="+mn-ea"/>
            </a:endParaRPr>
          </a:p>
          <a:p>
            <a:pPr marL="514350" indent="-514350" algn="just">
              <a:lnSpc>
                <a:spcPts val="4200"/>
              </a:lnSpc>
              <a:buFont typeface="+mj-lt"/>
              <a:buAutoNum type="arabicPeriod"/>
            </a:pPr>
            <a:r>
              <a:rPr lang="zh-CN" altLang="en-US" sz="3200" dirty="0">
                <a:latin typeface="+mn-ea"/>
              </a:rPr>
              <a:t>应对国际竞争的能力；</a:t>
            </a:r>
            <a:endParaRPr lang="en-US" altLang="zh-CN" sz="3200" dirty="0">
              <a:latin typeface="+mn-ea"/>
            </a:endParaRPr>
          </a:p>
          <a:p>
            <a:pPr marL="514350" indent="-514350" algn="just">
              <a:lnSpc>
                <a:spcPts val="4200"/>
              </a:lnSpc>
              <a:buFont typeface="+mj-lt"/>
              <a:buAutoNum type="arabicPeriod"/>
            </a:pPr>
            <a:r>
              <a:rPr lang="zh-CN" altLang="en-US" sz="3200" dirty="0">
                <a:latin typeface="+mn-ea"/>
              </a:rPr>
              <a:t>批判性思维能力；</a:t>
            </a:r>
            <a:endParaRPr lang="en-US" altLang="zh-CN" sz="3200" dirty="0">
              <a:latin typeface="+mn-ea"/>
            </a:endParaRPr>
          </a:p>
          <a:p>
            <a:pPr marL="514350" indent="-514350" algn="just">
              <a:lnSpc>
                <a:spcPts val="4200"/>
              </a:lnSpc>
              <a:buFont typeface="+mj-lt"/>
              <a:buAutoNum type="arabicPeriod"/>
            </a:pPr>
            <a:r>
              <a:rPr lang="zh-CN" altLang="en-US" sz="3200" dirty="0">
                <a:latin typeface="+mn-ea"/>
              </a:rPr>
              <a:t>创新意识和能力</a:t>
            </a:r>
            <a:r>
              <a:rPr lang="zh-CN" altLang="en-US" sz="3600" dirty="0">
                <a:latin typeface="+mn-ea"/>
              </a:rPr>
              <a:t>。</a:t>
            </a:r>
          </a:p>
          <a:p>
            <a:endParaRPr lang="zh-CN" altLang="en-US" dirty="0"/>
          </a:p>
        </p:txBody>
      </p:sp>
    </p:spTree>
    <p:extLst>
      <p:ext uri="{BB962C8B-B14F-4D97-AF65-F5344CB8AC3E}">
        <p14:creationId xmlns:p14="http://schemas.microsoft.com/office/powerpoint/2010/main" val="2496106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pPr algn="ctr"/>
            <a:r>
              <a:rPr lang="zh-CN" altLang="en-US" sz="4800" dirty="0">
                <a:solidFill>
                  <a:srgbClr val="FF0000"/>
                </a:solidFill>
                <a:latin typeface="黑体" panose="02010609060101010101" pitchFamily="49" charset="-122"/>
                <a:ea typeface="黑体" panose="02010609060101010101" pitchFamily="49" charset="-122"/>
              </a:rPr>
              <a:t>联合国专门机构专业人才的素养要求</a:t>
            </a:r>
          </a:p>
        </p:txBody>
      </p:sp>
      <p:sp>
        <p:nvSpPr>
          <p:cNvPr id="3" name="内容占位符 2"/>
          <p:cNvSpPr>
            <a:spLocks noGrp="1"/>
          </p:cNvSpPr>
          <p:nvPr>
            <p:ph idx="1"/>
          </p:nvPr>
        </p:nvSpPr>
        <p:spPr/>
        <p:txBody>
          <a:bodyPr>
            <a:normAutofit/>
          </a:bodyPr>
          <a:lstStyle/>
          <a:p>
            <a:pPr>
              <a:lnSpc>
                <a:spcPts val="6000"/>
              </a:lnSpc>
              <a:buFont typeface="Wingdings" panose="05000000000000000000" pitchFamily="2" charset="2"/>
              <a:buChar char="p"/>
            </a:pPr>
            <a:r>
              <a:rPr lang="zh-CN" altLang="en-US" sz="3600" dirty="0">
                <a:latin typeface="Times New Roman" panose="02020603050405020304" pitchFamily="18" charset="0"/>
                <a:cs typeface="Times New Roman" panose="02020603050405020304" pitchFamily="18" charset="0"/>
              </a:rPr>
              <a:t>价值观</a:t>
            </a:r>
            <a:r>
              <a:rPr lang="en-US" altLang="zh-CN" sz="3600" dirty="0">
                <a:latin typeface="Times New Roman" panose="02020603050405020304" pitchFamily="18" charset="0"/>
                <a:cs typeface="Times New Roman" panose="02020603050405020304" pitchFamily="18" charset="0"/>
              </a:rPr>
              <a:t>---</a:t>
            </a:r>
            <a:r>
              <a:rPr lang="zh-CN" altLang="en-US" sz="3600" dirty="0">
                <a:latin typeface="Times New Roman" panose="02020603050405020304" pitchFamily="18" charset="0"/>
                <a:cs typeface="Times New Roman" panose="02020603050405020304" pitchFamily="18" charset="0"/>
              </a:rPr>
              <a:t>国际组织职员的内在文化认同：</a:t>
            </a:r>
            <a:endParaRPr lang="en-US" altLang="zh-CN" sz="3600" dirty="0">
              <a:latin typeface="Times New Roman" panose="02020603050405020304" pitchFamily="18" charset="0"/>
              <a:cs typeface="Times New Roman" panose="02020603050405020304" pitchFamily="18" charset="0"/>
            </a:endParaRPr>
          </a:p>
          <a:p>
            <a:pPr marL="514350" indent="-514350">
              <a:lnSpc>
                <a:spcPts val="6000"/>
              </a:lnSpc>
              <a:buFont typeface="+mj-lt"/>
              <a:buAutoNum type="arabicPeriod"/>
            </a:pPr>
            <a:r>
              <a:rPr lang="zh-CN" altLang="en-US" sz="3600" dirty="0">
                <a:latin typeface="Times New Roman" panose="02020603050405020304" pitchFamily="18" charset="0"/>
                <a:cs typeface="Times New Roman" panose="02020603050405020304" pitchFamily="18" charset="0"/>
              </a:rPr>
              <a:t>正直（</a:t>
            </a:r>
            <a:r>
              <a:rPr lang="en-US" altLang="zh-CN" sz="3600" dirty="0">
                <a:latin typeface="Times New Roman" panose="02020603050405020304" pitchFamily="18" charset="0"/>
                <a:cs typeface="Times New Roman" panose="02020603050405020304" pitchFamily="18" charset="0"/>
              </a:rPr>
              <a:t>integrity</a:t>
            </a:r>
            <a:r>
              <a:rPr lang="zh-CN" altLang="en-US" sz="3600" dirty="0">
                <a:latin typeface="Times New Roman" panose="02020603050405020304" pitchFamily="18" charset="0"/>
                <a:cs typeface="Times New Roman" panose="02020603050405020304" pitchFamily="18" charset="0"/>
              </a:rPr>
              <a:t>）；</a:t>
            </a:r>
            <a:endParaRPr lang="en-US" altLang="zh-CN" sz="3600" dirty="0">
              <a:latin typeface="Times New Roman" panose="02020603050405020304" pitchFamily="18" charset="0"/>
              <a:cs typeface="Times New Roman" panose="02020603050405020304" pitchFamily="18" charset="0"/>
            </a:endParaRPr>
          </a:p>
          <a:p>
            <a:pPr marL="514350" indent="-514350">
              <a:lnSpc>
                <a:spcPts val="6000"/>
              </a:lnSpc>
              <a:buFont typeface="+mj-lt"/>
              <a:buAutoNum type="arabicPeriod"/>
            </a:pPr>
            <a:r>
              <a:rPr lang="zh-CN" altLang="en-US" sz="3600" dirty="0">
                <a:latin typeface="Times New Roman" panose="02020603050405020304" pitchFamily="18" charset="0"/>
                <a:cs typeface="Times New Roman" panose="02020603050405020304" pitchFamily="18" charset="0"/>
              </a:rPr>
              <a:t>尊重多样；</a:t>
            </a:r>
            <a:endParaRPr lang="en-US" altLang="zh-CN" sz="3600" dirty="0">
              <a:latin typeface="Times New Roman" panose="02020603050405020304" pitchFamily="18" charset="0"/>
              <a:cs typeface="Times New Roman" panose="02020603050405020304" pitchFamily="18" charset="0"/>
            </a:endParaRPr>
          </a:p>
          <a:p>
            <a:pPr marL="514350" indent="-514350">
              <a:lnSpc>
                <a:spcPts val="6000"/>
              </a:lnSpc>
              <a:buFont typeface="+mj-lt"/>
              <a:buAutoNum type="arabicPeriod"/>
            </a:pPr>
            <a:r>
              <a:rPr lang="zh-CN" altLang="en-US" sz="3600" dirty="0">
                <a:latin typeface="Times New Roman" panose="02020603050405020304" pitchFamily="18" charset="0"/>
                <a:cs typeface="Times New Roman" panose="02020603050405020304" pitchFamily="18" charset="0"/>
              </a:rPr>
              <a:t>崇尚专业。</a:t>
            </a:r>
            <a:endParaRPr lang="en-US" altLang="zh-CN"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7133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497939" y="1702050"/>
            <a:ext cx="11081442" cy="3992579"/>
          </a:xfrm>
        </p:spPr>
        <p:txBody>
          <a:bodyPr>
            <a:normAutofit/>
          </a:bodyPr>
          <a:lstStyle/>
          <a:p>
            <a:pPr>
              <a:lnSpc>
                <a:spcPts val="6000"/>
              </a:lnSpc>
              <a:buFont typeface="Wingdings" panose="05000000000000000000" pitchFamily="2" charset="2"/>
              <a:buChar char="p"/>
            </a:pPr>
            <a:r>
              <a:rPr lang="zh-CN" altLang="en-US" sz="3600" dirty="0"/>
              <a:t>思维方式</a:t>
            </a:r>
            <a:r>
              <a:rPr lang="en-US" altLang="zh-CN" sz="3600" dirty="0"/>
              <a:t>---</a:t>
            </a:r>
            <a:r>
              <a:rPr lang="zh-CN" altLang="en-US" sz="3600" dirty="0"/>
              <a:t>国际组织员工的基本方式：</a:t>
            </a:r>
            <a:endParaRPr lang="en-US" altLang="zh-CN" sz="3600" dirty="0"/>
          </a:p>
          <a:p>
            <a:pPr marL="742950" indent="-742950">
              <a:lnSpc>
                <a:spcPts val="6000"/>
              </a:lnSpc>
              <a:buFont typeface="+mj-lt"/>
              <a:buAutoNum type="arabicPeriod"/>
            </a:pPr>
            <a:r>
              <a:rPr lang="zh-CN" altLang="en-US" sz="3600" dirty="0"/>
              <a:t>结果取向；</a:t>
            </a:r>
            <a:endParaRPr lang="en-US" altLang="zh-CN" sz="3600" dirty="0"/>
          </a:p>
          <a:p>
            <a:pPr marL="742950" indent="-742950">
              <a:lnSpc>
                <a:spcPts val="6000"/>
              </a:lnSpc>
              <a:buFont typeface="+mj-lt"/>
              <a:buAutoNum type="arabicPeriod"/>
            </a:pPr>
            <a:r>
              <a:rPr lang="zh-CN" altLang="en-US" sz="3600" dirty="0"/>
              <a:t>客户取向；</a:t>
            </a:r>
            <a:endParaRPr lang="en-US" altLang="zh-CN" sz="3600" dirty="0"/>
          </a:p>
          <a:p>
            <a:pPr marL="742950" indent="-742950">
              <a:lnSpc>
                <a:spcPts val="6000"/>
              </a:lnSpc>
              <a:buFont typeface="+mj-lt"/>
              <a:buAutoNum type="arabicPeriod"/>
            </a:pPr>
            <a:r>
              <a:rPr lang="zh-CN" altLang="en-US" sz="3600" dirty="0"/>
              <a:t>团队取向。</a:t>
            </a:r>
          </a:p>
          <a:p>
            <a:endParaRPr lang="zh-CN" altLang="en-US" dirty="0"/>
          </a:p>
        </p:txBody>
      </p:sp>
    </p:spTree>
    <p:extLst>
      <p:ext uri="{BB962C8B-B14F-4D97-AF65-F5344CB8AC3E}">
        <p14:creationId xmlns:p14="http://schemas.microsoft.com/office/powerpoint/2010/main" val="310308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688063" y="425512"/>
            <a:ext cx="10746463" cy="5812325"/>
          </a:xfrm>
        </p:spPr>
        <p:txBody>
          <a:bodyPr>
            <a:normAutofit/>
          </a:bodyPr>
          <a:lstStyle/>
          <a:p>
            <a:pPr algn="just">
              <a:lnSpc>
                <a:spcPts val="5500"/>
              </a:lnSpc>
              <a:buFont typeface="Wingdings" panose="05000000000000000000" pitchFamily="2" charset="2"/>
              <a:buChar char="p"/>
            </a:pPr>
            <a:r>
              <a:rPr lang="zh-CN" altLang="en-US" sz="3600" dirty="0"/>
              <a:t>个性特质</a:t>
            </a:r>
            <a:r>
              <a:rPr lang="en-US" altLang="zh-CN" sz="3600" dirty="0"/>
              <a:t>---</a:t>
            </a:r>
            <a:r>
              <a:rPr lang="zh-CN" altLang="en-US" sz="3600" dirty="0"/>
              <a:t>国际组织员工的个人外交魅力：</a:t>
            </a:r>
            <a:endParaRPr lang="en-US" altLang="zh-CN" sz="3600" dirty="0"/>
          </a:p>
          <a:p>
            <a:pPr marL="514350" indent="-514350" algn="just">
              <a:lnSpc>
                <a:spcPts val="5500"/>
              </a:lnSpc>
              <a:buFont typeface="+mj-lt"/>
              <a:buAutoNum type="arabicPeriod"/>
            </a:pPr>
            <a:r>
              <a:rPr lang="zh-CN" altLang="en-US" sz="3600" dirty="0"/>
              <a:t>灵活开放；</a:t>
            </a:r>
            <a:endParaRPr lang="en-US" altLang="zh-CN" sz="3600" dirty="0"/>
          </a:p>
          <a:p>
            <a:pPr marL="514350" indent="-514350" algn="just">
              <a:lnSpc>
                <a:spcPts val="5500"/>
              </a:lnSpc>
              <a:buFont typeface="+mj-lt"/>
              <a:buAutoNum type="arabicPeriod"/>
            </a:pPr>
            <a:r>
              <a:rPr lang="zh-CN" altLang="en-US" sz="3600" dirty="0"/>
              <a:t>抗压；</a:t>
            </a:r>
            <a:endParaRPr lang="en-US" altLang="zh-CN" sz="3600" dirty="0"/>
          </a:p>
          <a:p>
            <a:pPr marL="514350" indent="-514350" algn="just">
              <a:lnSpc>
                <a:spcPts val="5500"/>
              </a:lnSpc>
              <a:buFont typeface="+mj-lt"/>
              <a:buAutoNum type="arabicPeriod"/>
            </a:pPr>
            <a:r>
              <a:rPr lang="zh-CN" altLang="en-US" sz="3600" dirty="0"/>
              <a:t>外向；</a:t>
            </a:r>
            <a:endParaRPr lang="en-US" altLang="zh-CN" sz="3600" dirty="0"/>
          </a:p>
          <a:p>
            <a:pPr marL="514350" indent="-514350" algn="just">
              <a:lnSpc>
                <a:spcPts val="5500"/>
              </a:lnSpc>
              <a:buFont typeface="+mj-lt"/>
              <a:buAutoNum type="arabicPeriod"/>
            </a:pPr>
            <a:r>
              <a:rPr lang="zh-CN" altLang="en-US" sz="3600" dirty="0"/>
              <a:t>尽责；</a:t>
            </a:r>
            <a:endParaRPr lang="en-US" altLang="zh-CN" sz="3600" dirty="0"/>
          </a:p>
          <a:p>
            <a:pPr marL="514350" indent="-514350" algn="just">
              <a:lnSpc>
                <a:spcPts val="5500"/>
              </a:lnSpc>
              <a:buFont typeface="+mj-lt"/>
              <a:buAutoNum type="arabicPeriod"/>
            </a:pPr>
            <a:r>
              <a:rPr lang="zh-CN" altLang="en-US" sz="3600" dirty="0"/>
              <a:t>敏锐；</a:t>
            </a:r>
            <a:endParaRPr lang="en-US" altLang="zh-CN" sz="3600" dirty="0"/>
          </a:p>
          <a:p>
            <a:pPr marL="514350" indent="-514350" algn="just">
              <a:lnSpc>
                <a:spcPts val="5500"/>
              </a:lnSpc>
              <a:buFont typeface="+mj-lt"/>
              <a:buAutoNum type="arabicPeriod"/>
            </a:pPr>
            <a:r>
              <a:rPr lang="zh-CN" altLang="en-US" sz="3600" dirty="0"/>
              <a:t>注重细节。</a:t>
            </a:r>
            <a:endParaRPr lang="en-US" altLang="zh-CN" sz="3600" dirty="0"/>
          </a:p>
          <a:p>
            <a:endParaRPr lang="zh-CN" altLang="en-US" dirty="0"/>
          </a:p>
        </p:txBody>
      </p:sp>
    </p:spTree>
    <p:extLst>
      <p:ext uri="{BB962C8B-B14F-4D97-AF65-F5344CB8AC3E}">
        <p14:creationId xmlns:p14="http://schemas.microsoft.com/office/powerpoint/2010/main" val="4256051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362138" y="624689"/>
            <a:ext cx="11425474" cy="5821378"/>
          </a:xfrm>
        </p:spPr>
        <p:txBody>
          <a:bodyPr>
            <a:normAutofit/>
          </a:bodyPr>
          <a:lstStyle/>
          <a:p>
            <a:pPr algn="just">
              <a:lnSpc>
                <a:spcPts val="4300"/>
              </a:lnSpc>
              <a:buFont typeface="Wingdings" panose="05000000000000000000" pitchFamily="2" charset="2"/>
              <a:buChar char="p"/>
            </a:pPr>
            <a:r>
              <a:rPr lang="zh-CN" altLang="en-US" sz="3200" dirty="0">
                <a:latin typeface="Times New Roman" panose="02020603050405020304" pitchFamily="18" charset="0"/>
                <a:cs typeface="Times New Roman" panose="02020603050405020304" pitchFamily="18" charset="0"/>
              </a:rPr>
              <a:t>国际可迁移能力（</a:t>
            </a:r>
            <a:r>
              <a:rPr lang="en-US" altLang="zh-CN" sz="3200" dirty="0">
                <a:latin typeface="Times New Roman" panose="02020603050405020304" pitchFamily="18" charset="0"/>
                <a:cs typeface="Times New Roman" panose="02020603050405020304" pitchFamily="18" charset="0"/>
              </a:rPr>
              <a:t>international transferable skills</a:t>
            </a:r>
            <a:r>
              <a:rPr lang="zh-CN" altLang="en-US" sz="3200" dirty="0">
                <a:latin typeface="Times New Roman" panose="02020603050405020304" pitchFamily="18" charset="0"/>
                <a:cs typeface="Times New Roman" panose="02020603050405020304" pitchFamily="18" charset="0"/>
              </a:rPr>
              <a:t>）</a:t>
            </a:r>
            <a:r>
              <a:rPr lang="en-US" altLang="zh-CN" sz="3200" dirty="0">
                <a:latin typeface="Times New Roman" panose="02020603050405020304" pitchFamily="18" charset="0"/>
                <a:cs typeface="Times New Roman" panose="02020603050405020304" pitchFamily="18" charset="0"/>
              </a:rPr>
              <a:t>---</a:t>
            </a:r>
            <a:r>
              <a:rPr lang="zh-CN" altLang="en-US" sz="3200" dirty="0">
                <a:latin typeface="Times New Roman" panose="02020603050405020304" pitchFamily="18" charset="0"/>
                <a:cs typeface="Times New Roman" panose="02020603050405020304" pitchFamily="18" charset="0"/>
              </a:rPr>
              <a:t>国际组织员工的核心胜任力：</a:t>
            </a:r>
            <a:endParaRPr lang="en-US" altLang="zh-CN" sz="3200" dirty="0">
              <a:latin typeface="Times New Roman" panose="02020603050405020304" pitchFamily="18" charset="0"/>
              <a:cs typeface="Times New Roman" panose="02020603050405020304" pitchFamily="18" charset="0"/>
            </a:endParaRPr>
          </a:p>
          <a:p>
            <a:pPr marL="514350" indent="-514350" algn="just">
              <a:lnSpc>
                <a:spcPts val="4300"/>
              </a:lnSpc>
              <a:buFont typeface="+mj-lt"/>
              <a:buAutoNum type="arabicPeriod"/>
            </a:pPr>
            <a:r>
              <a:rPr lang="zh-CN" altLang="en-US" sz="3200" dirty="0">
                <a:latin typeface="Times New Roman" panose="02020603050405020304" pitchFamily="18" charset="0"/>
                <a:cs typeface="Times New Roman" panose="02020603050405020304" pitchFamily="18" charset="0"/>
              </a:rPr>
              <a:t>交流技能（经常要求能够使用两种或两种以上语言进行交流，英语和法语最为重要）；</a:t>
            </a:r>
            <a:endParaRPr lang="en-US" altLang="zh-CN" sz="3200" dirty="0">
              <a:latin typeface="Times New Roman" panose="02020603050405020304" pitchFamily="18" charset="0"/>
              <a:cs typeface="Times New Roman" panose="02020603050405020304" pitchFamily="18" charset="0"/>
            </a:endParaRPr>
          </a:p>
          <a:p>
            <a:pPr marL="514350" indent="-514350" algn="just">
              <a:lnSpc>
                <a:spcPts val="4300"/>
              </a:lnSpc>
              <a:buFont typeface="+mj-lt"/>
              <a:buAutoNum type="arabicPeriod"/>
            </a:pPr>
            <a:r>
              <a:rPr lang="zh-CN" altLang="en-US" sz="3200" dirty="0">
                <a:latin typeface="Times New Roman" panose="02020603050405020304" pitchFamily="18" charset="0"/>
                <a:cs typeface="Times New Roman" panose="02020603050405020304" pitchFamily="18" charset="0"/>
              </a:rPr>
              <a:t>人际交流与合作技能；</a:t>
            </a:r>
            <a:endParaRPr lang="en-US" altLang="zh-CN" sz="3200" dirty="0">
              <a:latin typeface="Times New Roman" panose="02020603050405020304" pitchFamily="18" charset="0"/>
              <a:cs typeface="Times New Roman" panose="02020603050405020304" pitchFamily="18" charset="0"/>
            </a:endParaRPr>
          </a:p>
          <a:p>
            <a:pPr marL="514350" indent="-514350" algn="just">
              <a:lnSpc>
                <a:spcPts val="4300"/>
              </a:lnSpc>
              <a:buFont typeface="+mj-lt"/>
              <a:buAutoNum type="arabicPeriod"/>
            </a:pPr>
            <a:r>
              <a:rPr lang="zh-CN" altLang="en-US" sz="3200" dirty="0">
                <a:latin typeface="Times New Roman" panose="02020603050405020304" pitchFamily="18" charset="0"/>
                <a:cs typeface="Times New Roman" panose="02020603050405020304" pitchFamily="18" charset="0"/>
              </a:rPr>
              <a:t>计划与组织技能；</a:t>
            </a:r>
            <a:endParaRPr lang="en-US" altLang="zh-CN" sz="3200" dirty="0">
              <a:latin typeface="Times New Roman" panose="02020603050405020304" pitchFamily="18" charset="0"/>
              <a:cs typeface="Times New Roman" panose="02020603050405020304" pitchFamily="18" charset="0"/>
            </a:endParaRPr>
          </a:p>
          <a:p>
            <a:pPr marL="514350" indent="-514350" algn="just">
              <a:lnSpc>
                <a:spcPts val="4300"/>
              </a:lnSpc>
              <a:buFont typeface="+mj-lt"/>
              <a:buAutoNum type="arabicPeriod"/>
            </a:pPr>
            <a:r>
              <a:rPr lang="zh-CN" altLang="en-US" sz="3200" dirty="0">
                <a:latin typeface="Times New Roman" panose="02020603050405020304" pitchFamily="18" charset="0"/>
                <a:cs typeface="Times New Roman" panose="02020603050405020304" pitchFamily="18" charset="0"/>
              </a:rPr>
              <a:t>科技技能；</a:t>
            </a:r>
            <a:endParaRPr lang="en-US" altLang="zh-CN" sz="3200" dirty="0">
              <a:latin typeface="Times New Roman" panose="02020603050405020304" pitchFamily="18" charset="0"/>
              <a:cs typeface="Times New Roman" panose="02020603050405020304" pitchFamily="18" charset="0"/>
            </a:endParaRPr>
          </a:p>
          <a:p>
            <a:pPr marL="514350" indent="-514350" algn="just">
              <a:lnSpc>
                <a:spcPts val="4300"/>
              </a:lnSpc>
              <a:buFont typeface="+mj-lt"/>
              <a:buAutoNum type="arabicPeriod"/>
            </a:pPr>
            <a:r>
              <a:rPr lang="zh-CN" altLang="en-US" sz="3200" dirty="0">
                <a:latin typeface="Times New Roman" panose="02020603050405020304" pitchFamily="18" charset="0"/>
                <a:cs typeface="Times New Roman" panose="02020603050405020304" pitchFamily="18" charset="0"/>
              </a:rPr>
              <a:t>学习技能；</a:t>
            </a:r>
            <a:endParaRPr lang="en-US" altLang="zh-CN" sz="3200" dirty="0">
              <a:latin typeface="Times New Roman" panose="02020603050405020304" pitchFamily="18" charset="0"/>
              <a:cs typeface="Times New Roman" panose="02020603050405020304" pitchFamily="18" charset="0"/>
            </a:endParaRPr>
          </a:p>
          <a:p>
            <a:pPr marL="514350" indent="-514350" algn="just">
              <a:lnSpc>
                <a:spcPts val="4300"/>
              </a:lnSpc>
              <a:buFont typeface="+mj-lt"/>
              <a:buAutoNum type="arabicPeriod"/>
            </a:pPr>
            <a:r>
              <a:rPr lang="zh-CN" altLang="en-US" sz="3200" dirty="0">
                <a:latin typeface="Times New Roman" panose="02020603050405020304" pitchFamily="18" charset="0"/>
                <a:cs typeface="Times New Roman" panose="02020603050405020304" pitchFamily="18" charset="0"/>
              </a:rPr>
              <a:t>管理技能。</a:t>
            </a:r>
          </a:p>
          <a:p>
            <a:endParaRPr lang="zh-CN" altLang="en-US" dirty="0"/>
          </a:p>
        </p:txBody>
      </p:sp>
    </p:spTree>
    <p:extLst>
      <p:ext uri="{BB962C8B-B14F-4D97-AF65-F5344CB8AC3E}">
        <p14:creationId xmlns:p14="http://schemas.microsoft.com/office/powerpoint/2010/main" val="930965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479834" y="588475"/>
            <a:ext cx="11199136" cy="4065006"/>
          </a:xfrm>
        </p:spPr>
        <p:txBody>
          <a:bodyPr>
            <a:normAutofit/>
          </a:bodyPr>
          <a:lstStyle/>
          <a:p>
            <a:pPr algn="just">
              <a:lnSpc>
                <a:spcPts val="5500"/>
              </a:lnSpc>
              <a:buFont typeface="Wingdings" panose="05000000000000000000" pitchFamily="2" charset="2"/>
              <a:buChar char="p"/>
            </a:pPr>
            <a:r>
              <a:rPr lang="zh-CN" altLang="en-US" sz="3600" dirty="0">
                <a:latin typeface="Times New Roman" panose="02020603050405020304" pitchFamily="18" charset="0"/>
                <a:cs typeface="Times New Roman" panose="02020603050405020304" pitchFamily="18" charset="0"/>
              </a:rPr>
              <a:t>专业知识</a:t>
            </a:r>
            <a:r>
              <a:rPr lang="en-US" altLang="zh-CN" sz="3600" dirty="0">
                <a:latin typeface="Times New Roman" panose="02020603050405020304" pitchFamily="18" charset="0"/>
                <a:cs typeface="Times New Roman" panose="02020603050405020304" pitchFamily="18" charset="0"/>
              </a:rPr>
              <a:t>---</a:t>
            </a:r>
            <a:r>
              <a:rPr lang="zh-CN" altLang="en-US" sz="3600" dirty="0">
                <a:latin typeface="Times New Roman" panose="02020603050405020304" pitchFamily="18" charset="0"/>
                <a:cs typeface="Times New Roman" panose="02020603050405020304" pitchFamily="18" charset="0"/>
              </a:rPr>
              <a:t>国际组织员工的安身立命之本：</a:t>
            </a:r>
            <a:endParaRPr lang="en-US" altLang="zh-CN" sz="3600" dirty="0">
              <a:latin typeface="Times New Roman" panose="02020603050405020304" pitchFamily="18" charset="0"/>
              <a:cs typeface="Times New Roman" panose="02020603050405020304" pitchFamily="18" charset="0"/>
            </a:endParaRPr>
          </a:p>
          <a:p>
            <a:pPr marL="514350" indent="-514350" algn="just">
              <a:lnSpc>
                <a:spcPts val="5500"/>
              </a:lnSpc>
              <a:buFont typeface="+mj-lt"/>
              <a:buAutoNum type="arabicPeriod"/>
            </a:pPr>
            <a:r>
              <a:rPr lang="zh-CN" altLang="en-US" sz="3600" dirty="0">
                <a:latin typeface="Times New Roman" panose="02020603050405020304" pitchFamily="18" charset="0"/>
                <a:cs typeface="Times New Roman" panose="02020603050405020304" pitchFamily="18" charset="0"/>
              </a:rPr>
              <a:t>个人知识（</a:t>
            </a:r>
            <a:r>
              <a:rPr lang="zh-CN" altLang="en-US" sz="3600" dirty="0">
                <a:solidFill>
                  <a:srgbClr val="00B050"/>
                </a:solidFill>
                <a:latin typeface="Times New Roman" panose="02020603050405020304" pitchFamily="18" charset="0"/>
                <a:cs typeface="Times New Roman" panose="02020603050405020304" pitchFamily="18" charset="0"/>
              </a:rPr>
              <a:t>经济学</a:t>
            </a:r>
            <a:r>
              <a:rPr lang="zh-CN" altLang="en-US" sz="3600" dirty="0">
                <a:latin typeface="Times New Roman" panose="02020603050405020304" pitchFamily="18" charset="0"/>
                <a:cs typeface="Times New Roman" panose="02020603050405020304" pitchFamily="18" charset="0"/>
              </a:rPr>
              <a:t>、</a:t>
            </a:r>
            <a:r>
              <a:rPr lang="zh-CN" altLang="en-US" sz="3600" dirty="0">
                <a:solidFill>
                  <a:srgbClr val="FF0000"/>
                </a:solidFill>
                <a:latin typeface="Times New Roman" panose="02020603050405020304" pitchFamily="18" charset="0"/>
                <a:cs typeface="Times New Roman" panose="02020603050405020304" pitchFamily="18" charset="0"/>
              </a:rPr>
              <a:t>医学</a:t>
            </a:r>
            <a:r>
              <a:rPr lang="zh-CN" altLang="en-US" sz="3600" dirty="0">
                <a:latin typeface="Times New Roman" panose="02020603050405020304" pitchFamily="18" charset="0"/>
                <a:cs typeface="Times New Roman" panose="02020603050405020304" pitchFamily="18" charset="0"/>
              </a:rPr>
              <a:t>、</a:t>
            </a:r>
            <a:r>
              <a:rPr lang="zh-CN" altLang="en-US" sz="3600" dirty="0">
                <a:solidFill>
                  <a:srgbClr val="FF0000"/>
                </a:solidFill>
                <a:latin typeface="Times New Roman" panose="02020603050405020304" pitchFamily="18" charset="0"/>
                <a:cs typeface="Times New Roman" panose="02020603050405020304" pitchFamily="18" charset="0"/>
              </a:rPr>
              <a:t>管理学</a:t>
            </a:r>
            <a:r>
              <a:rPr lang="zh-CN" altLang="en-US" sz="3600" dirty="0">
                <a:latin typeface="Times New Roman" panose="02020603050405020304" pitchFamily="18" charset="0"/>
                <a:cs typeface="Times New Roman" panose="02020603050405020304" pitchFamily="18" charset="0"/>
              </a:rPr>
              <a:t>、</a:t>
            </a:r>
            <a:r>
              <a:rPr lang="zh-CN" altLang="en-US" sz="3600" dirty="0">
                <a:solidFill>
                  <a:srgbClr val="FF0000"/>
                </a:solidFill>
                <a:latin typeface="Times New Roman" panose="02020603050405020304" pitchFamily="18" charset="0"/>
                <a:cs typeface="Times New Roman" panose="02020603050405020304" pitchFamily="18" charset="0"/>
              </a:rPr>
              <a:t>工程学</a:t>
            </a:r>
            <a:r>
              <a:rPr lang="zh-CN" altLang="en-US" sz="3600" dirty="0">
                <a:latin typeface="Times New Roman" panose="02020603050405020304" pitchFamily="18" charset="0"/>
                <a:cs typeface="Times New Roman" panose="02020603050405020304" pitchFamily="18" charset="0"/>
              </a:rPr>
              <a:t>、法学、政治学、</a:t>
            </a:r>
            <a:r>
              <a:rPr lang="zh-CN" altLang="en-US" sz="3600" dirty="0">
                <a:solidFill>
                  <a:srgbClr val="FF0000"/>
                </a:solidFill>
                <a:latin typeface="Times New Roman" panose="02020603050405020304" pitchFamily="18" charset="0"/>
                <a:cs typeface="Times New Roman" panose="02020603050405020304" pitchFamily="18" charset="0"/>
              </a:rPr>
              <a:t>会计学</a:t>
            </a:r>
            <a:r>
              <a:rPr lang="zh-CN" altLang="en-US" sz="3600" dirty="0">
                <a:latin typeface="Times New Roman" panose="02020603050405020304" pitchFamily="18" charset="0"/>
                <a:cs typeface="Times New Roman" panose="02020603050405020304" pitchFamily="18" charset="0"/>
              </a:rPr>
              <a:t>等方面的人才需求量较大）；</a:t>
            </a:r>
            <a:endParaRPr lang="en-US" altLang="zh-CN" sz="3600" dirty="0">
              <a:latin typeface="Times New Roman" panose="02020603050405020304" pitchFamily="18" charset="0"/>
              <a:cs typeface="Times New Roman" panose="02020603050405020304" pitchFamily="18" charset="0"/>
            </a:endParaRPr>
          </a:p>
          <a:p>
            <a:pPr marL="514350" indent="-514350" algn="just">
              <a:lnSpc>
                <a:spcPts val="5500"/>
              </a:lnSpc>
              <a:buFont typeface="+mj-lt"/>
              <a:buAutoNum type="arabicPeriod"/>
            </a:pPr>
            <a:r>
              <a:rPr lang="zh-CN" altLang="en-US" sz="3600" dirty="0">
                <a:latin typeface="Times New Roman" panose="02020603050405020304" pitchFamily="18" charset="0"/>
                <a:cs typeface="Times New Roman" panose="02020603050405020304" pitchFamily="18" charset="0"/>
              </a:rPr>
              <a:t>组织知识；</a:t>
            </a:r>
            <a:endParaRPr lang="en-US" altLang="zh-CN" sz="3600" dirty="0">
              <a:latin typeface="Times New Roman" panose="02020603050405020304" pitchFamily="18" charset="0"/>
              <a:cs typeface="Times New Roman" panose="02020603050405020304" pitchFamily="18" charset="0"/>
            </a:endParaRPr>
          </a:p>
          <a:p>
            <a:pPr marL="514350" indent="-514350" algn="just">
              <a:lnSpc>
                <a:spcPts val="5500"/>
              </a:lnSpc>
              <a:buFont typeface="+mj-lt"/>
              <a:buAutoNum type="arabicPeriod"/>
            </a:pPr>
            <a:r>
              <a:rPr lang="zh-CN" altLang="en-US" sz="3600" dirty="0">
                <a:latin typeface="Times New Roman" panose="02020603050405020304" pitchFamily="18" charset="0"/>
                <a:cs typeface="Times New Roman" panose="02020603050405020304" pitchFamily="18" charset="0"/>
              </a:rPr>
              <a:t>全球胜任力（</a:t>
            </a:r>
            <a:r>
              <a:rPr lang="en-US" altLang="zh-CN" sz="3600" dirty="0">
                <a:latin typeface="Times New Roman" panose="02020603050405020304" pitchFamily="18" charset="0"/>
                <a:cs typeface="Times New Roman" panose="02020603050405020304" pitchFamily="18" charset="0"/>
              </a:rPr>
              <a:t>global competence</a:t>
            </a:r>
            <a:r>
              <a:rPr lang="zh-CN" altLang="en-US" sz="3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55749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148365"/>
          </a:xfrm>
        </p:spPr>
        <p:txBody>
          <a:bodyPr>
            <a:normAutofit/>
          </a:bodyPr>
          <a:lstStyle/>
          <a:p>
            <a:pPr algn="ctr"/>
            <a:r>
              <a:rPr lang="zh-CN" altLang="en-US" sz="5400" dirty="0">
                <a:solidFill>
                  <a:srgbClr val="FF0000"/>
                </a:solidFill>
                <a:latin typeface="黑体" panose="02010609060101010101" pitchFamily="49" charset="-122"/>
                <a:ea typeface="黑体" panose="02010609060101010101" pitchFamily="49" charset="-122"/>
              </a:rPr>
              <a:t>理工院校学科专业优势</a:t>
            </a:r>
          </a:p>
        </p:txBody>
      </p:sp>
      <p:sp>
        <p:nvSpPr>
          <p:cNvPr id="3" name="内容占位符 2"/>
          <p:cNvSpPr>
            <a:spLocks noGrp="1"/>
          </p:cNvSpPr>
          <p:nvPr>
            <p:ph idx="1"/>
          </p:nvPr>
        </p:nvSpPr>
        <p:spPr>
          <a:xfrm>
            <a:off x="507826" y="1690688"/>
            <a:ext cx="11505498" cy="4824249"/>
          </a:xfrm>
        </p:spPr>
        <p:txBody>
          <a:bodyPr>
            <a:normAutofit/>
          </a:bodyPr>
          <a:lstStyle/>
          <a:p>
            <a:pPr marL="514350" indent="-514350" algn="just">
              <a:lnSpc>
                <a:spcPts val="4500"/>
              </a:lnSpc>
              <a:buFont typeface="+mj-lt"/>
              <a:buAutoNum type="arabicPeriod"/>
            </a:pPr>
            <a:r>
              <a:rPr lang="zh-CN" altLang="en-US" sz="3200" dirty="0"/>
              <a:t>理工院校的工程专业一般开设齐全：材料、机械、电信、航空、航天、医学、计算机、软件、化工、环境、食品、人工智能、建筑、工业设计、生物，等等。我国八大外国语专业院校与传统综合性大学往往缺乏这些专业。</a:t>
            </a:r>
            <a:endParaRPr lang="en-US" altLang="zh-CN" sz="3200" dirty="0"/>
          </a:p>
          <a:p>
            <a:pPr marL="514350" indent="-514350" algn="just">
              <a:lnSpc>
                <a:spcPts val="4500"/>
              </a:lnSpc>
              <a:buFont typeface="+mj-lt"/>
              <a:buAutoNum type="arabicPeriod"/>
            </a:pPr>
            <a:r>
              <a:rPr lang="zh-CN" altLang="en-US" sz="3200" dirty="0"/>
              <a:t>大多数双一流理工科院校几乎都开设了经济、管理、金融、法学等文科专业。由于双一流建设平台优势，设置于理工院校的这些专业反而容易实现学科交叉融合，其学科建设水平甚至高于综合性大学的同类学科。</a:t>
            </a:r>
            <a:endParaRPr lang="en-US" altLang="zh-CN" sz="3200" dirty="0"/>
          </a:p>
          <a:p>
            <a:endParaRPr lang="zh-CN" altLang="en-US" dirty="0"/>
          </a:p>
        </p:txBody>
      </p:sp>
    </p:spTree>
    <p:extLst>
      <p:ext uri="{BB962C8B-B14F-4D97-AF65-F5344CB8AC3E}">
        <p14:creationId xmlns:p14="http://schemas.microsoft.com/office/powerpoint/2010/main" val="1041670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dirty="0">
                <a:solidFill>
                  <a:srgbClr val="FF0000"/>
                </a:solidFill>
                <a:latin typeface="黑体" panose="02010609060101010101" pitchFamily="49" charset="-122"/>
                <a:ea typeface="黑体" panose="02010609060101010101" pitchFamily="49" charset="-122"/>
              </a:rPr>
              <a:t>中国现有全球治理人才概况</a:t>
            </a:r>
          </a:p>
        </p:txBody>
      </p:sp>
      <p:sp>
        <p:nvSpPr>
          <p:cNvPr id="3" name="内容占位符 2"/>
          <p:cNvSpPr>
            <a:spLocks noGrp="1"/>
          </p:cNvSpPr>
          <p:nvPr>
            <p:ph idx="1"/>
          </p:nvPr>
        </p:nvSpPr>
        <p:spPr>
          <a:xfrm>
            <a:off x="578069" y="1825624"/>
            <a:ext cx="11330152" cy="4585686"/>
          </a:xfrm>
        </p:spPr>
        <p:txBody>
          <a:bodyPr>
            <a:normAutofit fontScale="85000" lnSpcReduction="10000"/>
          </a:bodyPr>
          <a:lstStyle/>
          <a:p>
            <a:pPr algn="just">
              <a:lnSpc>
                <a:spcPts val="5200"/>
              </a:lnSpc>
              <a:buFont typeface="Wingdings" panose="05000000000000000000" pitchFamily="2" charset="2"/>
              <a:buChar char="p"/>
            </a:pPr>
            <a:r>
              <a:rPr lang="zh-CN" altLang="zh-CN" sz="3200" dirty="0"/>
              <a:t>作为世界第二大经济体，我国综合国力不断提高，在国际事务的处理过程中扮演着越来越重要的作用。然而，我国在国际组织中就职的人员却十分有限。根据滕珺（</a:t>
            </a:r>
            <a:r>
              <a:rPr lang="en-US" altLang="zh-CN" sz="3200" dirty="0"/>
              <a:t>2021</a:t>
            </a:r>
            <a:r>
              <a:rPr lang="zh-CN" altLang="zh-CN" sz="3200" dirty="0"/>
              <a:t>）所做的一项咨询决策研究，以联合国秘书处为例，</a:t>
            </a:r>
            <a:r>
              <a:rPr lang="en-US" altLang="zh-CN" sz="3200" dirty="0"/>
              <a:t>2019-2020</a:t>
            </a:r>
            <a:r>
              <a:rPr lang="zh-CN" altLang="zh-CN" sz="3200" dirty="0"/>
              <a:t>年度，联合国秘书处近</a:t>
            </a:r>
            <a:r>
              <a:rPr lang="en-US" altLang="zh-CN" sz="3200" dirty="0"/>
              <a:t>5000</a:t>
            </a:r>
            <a:r>
              <a:rPr lang="zh-CN" altLang="zh-CN" sz="3200" dirty="0"/>
              <a:t>名工作人员中不到</a:t>
            </a:r>
            <a:r>
              <a:rPr lang="en-US" altLang="zh-CN" sz="3200" dirty="0"/>
              <a:t>150</a:t>
            </a:r>
            <a:r>
              <a:rPr lang="zh-CN" altLang="zh-CN" sz="3200" dirty="0"/>
              <a:t>个中国人，其中具有高级职位的人员不到</a:t>
            </a:r>
            <a:r>
              <a:rPr lang="en-US" altLang="zh-CN" sz="3200" dirty="0"/>
              <a:t>25</a:t>
            </a:r>
            <a:r>
              <a:rPr lang="zh-CN" altLang="zh-CN" sz="3200" dirty="0"/>
              <a:t>人，而作为非常任理事国的印度和巴基斯坦高级职员均超过中国，美国更是多达</a:t>
            </a:r>
            <a:r>
              <a:rPr lang="en-US" altLang="zh-CN" sz="3200" dirty="0"/>
              <a:t>110</a:t>
            </a:r>
            <a:r>
              <a:rPr lang="zh-CN" altLang="zh-CN" sz="3200" dirty="0"/>
              <a:t>人</a:t>
            </a:r>
            <a:r>
              <a:rPr lang="zh-CN" altLang="en-US" sz="3200" dirty="0"/>
              <a:t>。</a:t>
            </a:r>
          </a:p>
        </p:txBody>
      </p:sp>
    </p:spTree>
    <p:extLst>
      <p:ext uri="{BB962C8B-B14F-4D97-AF65-F5344CB8AC3E}">
        <p14:creationId xmlns:p14="http://schemas.microsoft.com/office/powerpoint/2010/main" val="11859897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362138" y="404231"/>
            <a:ext cx="11493531" cy="5869820"/>
          </a:xfrm>
        </p:spPr>
        <p:txBody>
          <a:bodyPr>
            <a:normAutofit/>
          </a:bodyPr>
          <a:lstStyle/>
          <a:p>
            <a:pPr marL="742950" indent="-742950" algn="just">
              <a:lnSpc>
                <a:spcPts val="5500"/>
              </a:lnSpc>
              <a:buFont typeface="+mj-lt"/>
              <a:buAutoNum type="arabicPeriod" startAt="3"/>
            </a:pPr>
            <a:r>
              <a:rPr lang="zh-CN" altLang="en-US" sz="3200" dirty="0"/>
              <a:t>理工类学生积累了一定的工科实践经验，极易养成注重细节、敏锐、尽责等品格，这是国际组织人才不可或缺的重要素质。</a:t>
            </a:r>
            <a:endParaRPr lang="en-US" altLang="zh-CN" sz="3200" dirty="0"/>
          </a:p>
          <a:p>
            <a:pPr marL="742950" indent="-742950" algn="just">
              <a:lnSpc>
                <a:spcPts val="5500"/>
              </a:lnSpc>
              <a:buFont typeface="+mj-lt"/>
              <a:buAutoNum type="arabicPeriod" startAt="3"/>
            </a:pPr>
            <a:r>
              <a:rPr lang="zh-CN" altLang="en-US" sz="3200" dirty="0"/>
              <a:t>绝大多数理工院校开设了本科英语专业或商务英语专业，大多数双一流理工科高校也设置了外国语言文学一级学科硕士或博士授权点，涉及语种除阿拉伯语外的其它联合国使用的工作语言（英语、法语、俄语、西班牙语），具备培养卓越国际人才的条件</a:t>
            </a:r>
            <a:r>
              <a:rPr lang="zh-CN" altLang="en-US" sz="3600" dirty="0"/>
              <a:t>。</a:t>
            </a:r>
          </a:p>
          <a:p>
            <a:endParaRPr lang="zh-CN" altLang="en-US" dirty="0"/>
          </a:p>
        </p:txBody>
      </p:sp>
    </p:spTree>
    <p:extLst>
      <p:ext uri="{BB962C8B-B14F-4D97-AF65-F5344CB8AC3E}">
        <p14:creationId xmlns:p14="http://schemas.microsoft.com/office/powerpoint/2010/main" val="210940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389300" y="735724"/>
            <a:ext cx="11343992" cy="5441239"/>
          </a:xfrm>
        </p:spPr>
        <p:txBody>
          <a:bodyPr>
            <a:normAutofit/>
          </a:bodyPr>
          <a:lstStyle/>
          <a:p>
            <a:pPr marL="514350" indent="-514350" algn="just">
              <a:lnSpc>
                <a:spcPts val="5000"/>
              </a:lnSpc>
              <a:buFont typeface="+mj-lt"/>
              <a:buAutoNum type="arabicPeriod" startAt="5"/>
            </a:pPr>
            <a:r>
              <a:rPr lang="zh-CN" altLang="en-US" dirty="0"/>
              <a:t>教育部在全国高校中批准设立了</a:t>
            </a:r>
            <a:r>
              <a:rPr lang="en-US" altLang="zh-CN" dirty="0"/>
              <a:t>21</a:t>
            </a:r>
            <a:r>
              <a:rPr lang="zh-CN" altLang="en-US" dirty="0"/>
              <a:t>个“国际组织人才培养创新实践项目”，其中</a:t>
            </a:r>
            <a:r>
              <a:rPr lang="en-US" altLang="zh-CN" dirty="0"/>
              <a:t>7</a:t>
            </a:r>
            <a:r>
              <a:rPr lang="zh-CN" altLang="en-US" dirty="0"/>
              <a:t>个落户在</a:t>
            </a:r>
            <a:r>
              <a:rPr lang="en-US" altLang="zh-CN" dirty="0"/>
              <a:t>7</a:t>
            </a:r>
            <a:r>
              <a:rPr lang="zh-CN" altLang="en-US" dirty="0"/>
              <a:t>所双一流</a:t>
            </a:r>
            <a:r>
              <a:rPr lang="en-US" altLang="zh-CN" dirty="0"/>
              <a:t>A</a:t>
            </a:r>
            <a:r>
              <a:rPr lang="zh-CN" altLang="en-US" dirty="0"/>
              <a:t>类建设理工科院校，包括华南理工大学。</a:t>
            </a:r>
            <a:endParaRPr lang="en-US" altLang="zh-CN" dirty="0"/>
          </a:p>
          <a:p>
            <a:pPr marL="514350" indent="-514350" algn="just">
              <a:lnSpc>
                <a:spcPts val="5000"/>
              </a:lnSpc>
              <a:buFont typeface="+mj-lt"/>
              <a:buAutoNum type="arabicPeriod" startAt="5"/>
            </a:pPr>
            <a:r>
              <a:rPr lang="zh-CN" altLang="en-US" dirty="0"/>
              <a:t>大多数理工科院校设立了海外“孔子学院”以及“来华留学示范基地” 等涉外专门项目或机构</a:t>
            </a:r>
            <a:r>
              <a:rPr lang="zh-CN" altLang="en-US" dirty="0" smtClean="0"/>
              <a:t>。</a:t>
            </a:r>
            <a:endParaRPr lang="en-US" altLang="zh-CN" dirty="0" smtClean="0"/>
          </a:p>
          <a:p>
            <a:pPr marL="514350" indent="-514350" algn="just">
              <a:lnSpc>
                <a:spcPts val="5000"/>
              </a:lnSpc>
              <a:buFont typeface="+mj-lt"/>
              <a:buAutoNum type="arabicPeriod" startAt="5"/>
            </a:pPr>
            <a:r>
              <a:rPr lang="zh-CN" altLang="en-US" dirty="0"/>
              <a:t>外语教学与研究</a:t>
            </a:r>
            <a:r>
              <a:rPr lang="zh-CN" altLang="en-US" dirty="0" smtClean="0"/>
              <a:t>出版社出版的</a:t>
            </a:r>
            <a:r>
              <a:rPr lang="en-US" altLang="zh-CN" dirty="0" smtClean="0"/>
              <a:t>《</a:t>
            </a:r>
            <a:r>
              <a:rPr lang="zh-CN" altLang="en-US" dirty="0"/>
              <a:t>新编大学英语思政教程</a:t>
            </a:r>
            <a:r>
              <a:rPr lang="en-US" altLang="zh-CN" dirty="0"/>
              <a:t>》《</a:t>
            </a:r>
            <a:r>
              <a:rPr lang="zh-CN" altLang="en-US" dirty="0"/>
              <a:t>学术英语</a:t>
            </a:r>
            <a:r>
              <a:rPr lang="zh-CN" altLang="en-US" dirty="0" smtClean="0"/>
              <a:t>口语</a:t>
            </a:r>
            <a:r>
              <a:rPr lang="en-US" altLang="zh-CN" dirty="0" smtClean="0"/>
              <a:t>》</a:t>
            </a:r>
            <a:r>
              <a:rPr lang="zh-CN" altLang="en-US" dirty="0" smtClean="0"/>
              <a:t>被</a:t>
            </a:r>
            <a:r>
              <a:rPr lang="zh-CN" altLang="en-US" dirty="0"/>
              <a:t>不少</a:t>
            </a:r>
            <a:r>
              <a:rPr lang="zh-CN" altLang="en-US" dirty="0" smtClean="0"/>
              <a:t>数理工科院校使用，实践证明这两套教材确保了我们所培养的国际组织人才保持了中国底色又扩展了国际视野。</a:t>
            </a:r>
            <a:endParaRPr lang="zh-CN" altLang="en-US" dirty="0"/>
          </a:p>
        </p:txBody>
      </p:sp>
    </p:spTree>
    <p:extLst>
      <p:ext uri="{BB962C8B-B14F-4D97-AF65-F5344CB8AC3E}">
        <p14:creationId xmlns:p14="http://schemas.microsoft.com/office/powerpoint/2010/main" val="2980576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169385"/>
          </a:xfrm>
        </p:spPr>
        <p:txBody>
          <a:bodyPr>
            <a:normAutofit/>
          </a:bodyPr>
          <a:lstStyle/>
          <a:p>
            <a:pPr algn="ctr"/>
            <a:r>
              <a:rPr lang="zh-CN" altLang="en-US" sz="5400" dirty="0">
                <a:solidFill>
                  <a:srgbClr val="FF0000"/>
                </a:solidFill>
                <a:latin typeface="黑体" panose="02010609060101010101" pitchFamily="49" charset="-122"/>
                <a:ea typeface="黑体" panose="02010609060101010101" pitchFamily="49" charset="-122"/>
              </a:rPr>
              <a:t>全球治理人才培养模式</a:t>
            </a:r>
            <a:endParaRPr lang="zh-CN" altLang="en-US" sz="5400"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525518" y="1534510"/>
            <a:ext cx="11035861" cy="4642453"/>
          </a:xfrm>
        </p:spPr>
        <p:txBody>
          <a:bodyPr>
            <a:noAutofit/>
          </a:bodyPr>
          <a:lstStyle/>
          <a:p>
            <a:pPr algn="just">
              <a:lnSpc>
                <a:spcPts val="5000"/>
              </a:lnSpc>
              <a:buFont typeface="Wingdings" panose="05000000000000000000" pitchFamily="2" charset="2"/>
              <a:buChar char="p"/>
            </a:pPr>
            <a:r>
              <a:rPr lang="zh-CN" altLang="en-US" dirty="0"/>
              <a:t>依托理工科院校外语学科以及理工科学科专业优势组建“卓越国际化人才创新班”，开展“</a:t>
            </a:r>
            <a:r>
              <a:rPr lang="en-US" altLang="zh-CN" dirty="0"/>
              <a:t>2+2+1”</a:t>
            </a:r>
            <a:r>
              <a:rPr lang="zh-CN" altLang="en-US" dirty="0"/>
              <a:t>双学位联合培养（“</a:t>
            </a:r>
            <a:r>
              <a:rPr lang="en-US" altLang="zh-CN" dirty="0"/>
              <a:t>2”</a:t>
            </a:r>
            <a:r>
              <a:rPr lang="zh-CN" altLang="en-US" dirty="0"/>
              <a:t>指本科生用</a:t>
            </a:r>
            <a:r>
              <a:rPr lang="en-US" altLang="zh-CN" dirty="0"/>
              <a:t>2</a:t>
            </a:r>
            <a:r>
              <a:rPr lang="zh-CN" altLang="en-US" dirty="0"/>
              <a:t>年时间完成理工科或相关专业学习，“</a:t>
            </a:r>
            <a:r>
              <a:rPr lang="en-US" altLang="zh-CN" dirty="0"/>
              <a:t>2”</a:t>
            </a:r>
            <a:r>
              <a:rPr lang="zh-CN" altLang="en-US" dirty="0"/>
              <a:t>指学生用</a:t>
            </a:r>
            <a:r>
              <a:rPr lang="en-US" altLang="zh-CN" dirty="0"/>
              <a:t>2</a:t>
            </a:r>
            <a:r>
              <a:rPr lang="zh-CN" altLang="en-US" dirty="0"/>
              <a:t>年时间学完外国语学院专业，</a:t>
            </a:r>
            <a:r>
              <a:rPr lang="en-US" altLang="zh-CN" dirty="0"/>
              <a:t>1</a:t>
            </a:r>
            <a:r>
              <a:rPr lang="zh-CN" altLang="en-US" dirty="0"/>
              <a:t>指在海外进行实践修习），形成“</a:t>
            </a:r>
            <a:r>
              <a:rPr lang="en-US" altLang="zh-CN" dirty="0"/>
              <a:t>X+</a:t>
            </a:r>
            <a:r>
              <a:rPr lang="zh-CN" altLang="en-US" dirty="0"/>
              <a:t>外语”复合型全球治理人才培养模式，面向国际组织培养具有扎实理工知识基础、“多语种</a:t>
            </a:r>
            <a:r>
              <a:rPr lang="en-US" altLang="zh-CN" dirty="0"/>
              <a:t>+”</a:t>
            </a:r>
            <a:r>
              <a:rPr lang="zh-CN" altLang="en-US" dirty="0"/>
              <a:t>、胜任国际组织工作、真正参与全球治理的高素质涉外人才。</a:t>
            </a:r>
          </a:p>
        </p:txBody>
      </p:sp>
    </p:spTree>
    <p:extLst>
      <p:ext uri="{BB962C8B-B14F-4D97-AF65-F5344CB8AC3E}">
        <p14:creationId xmlns:p14="http://schemas.microsoft.com/office/powerpoint/2010/main" val="2320987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zh-CN" altLang="en-US" dirty="0">
                <a:solidFill>
                  <a:srgbClr val="FF0000"/>
                </a:solidFill>
                <a:latin typeface="黑体" panose="02010609060101010101" pitchFamily="49" charset="-122"/>
                <a:ea typeface="黑体" panose="02010609060101010101" pitchFamily="49" charset="-122"/>
              </a:rPr>
              <a:t>华南理工大学全球治理人才培养模式</a:t>
            </a:r>
          </a:p>
        </p:txBody>
      </p:sp>
      <p:sp>
        <p:nvSpPr>
          <p:cNvPr id="3" name="内容占位符 2"/>
          <p:cNvSpPr>
            <a:spLocks noGrp="1"/>
          </p:cNvSpPr>
          <p:nvPr>
            <p:ph idx="1"/>
          </p:nvPr>
        </p:nvSpPr>
        <p:spPr>
          <a:xfrm>
            <a:off x="588475" y="1825624"/>
            <a:ext cx="10855105" cy="4511801"/>
          </a:xfrm>
        </p:spPr>
        <p:txBody>
          <a:bodyPr>
            <a:normAutofit fontScale="92500"/>
          </a:bodyPr>
          <a:lstStyle/>
          <a:p>
            <a:pPr algn="just">
              <a:lnSpc>
                <a:spcPts val="6000"/>
              </a:lnSpc>
              <a:buFont typeface="Wingdings" panose="05000000000000000000" pitchFamily="2" charset="2"/>
              <a:buChar char="p"/>
            </a:pPr>
            <a:r>
              <a:rPr lang="zh-CN" altLang="en-US" sz="3600" dirty="0"/>
              <a:t>“</a:t>
            </a:r>
            <a:r>
              <a:rPr lang="en-US" altLang="zh-CN" sz="3600" dirty="0"/>
              <a:t>2+2 + 1”</a:t>
            </a:r>
            <a:r>
              <a:rPr lang="zh-CN" altLang="en-US" sz="3600" dirty="0"/>
              <a:t>双学位联合培养模式：</a:t>
            </a:r>
            <a:endParaRPr lang="en-US" altLang="zh-CN" sz="3600" dirty="0"/>
          </a:p>
          <a:p>
            <a:pPr marL="514350" indent="-514350" algn="just">
              <a:lnSpc>
                <a:spcPts val="6000"/>
              </a:lnSpc>
              <a:buFont typeface="+mj-lt"/>
              <a:buAutoNum type="arabicPeriod"/>
            </a:pPr>
            <a:r>
              <a:rPr lang="zh-CN" altLang="en-US" sz="3600" dirty="0"/>
              <a:t>“食品工程专业 </a:t>
            </a:r>
            <a:r>
              <a:rPr lang="en-US" altLang="zh-CN" sz="3600" dirty="0"/>
              <a:t>+ </a:t>
            </a:r>
            <a:r>
              <a:rPr lang="zh-CN" altLang="en-US" sz="3600" dirty="0"/>
              <a:t>外语（英语 </a:t>
            </a:r>
            <a:r>
              <a:rPr lang="en-US" altLang="zh-CN" sz="3600" dirty="0"/>
              <a:t>+</a:t>
            </a:r>
            <a:r>
              <a:rPr lang="zh-CN" altLang="en-US" sz="3600" dirty="0"/>
              <a:t>法语或西班牙语）”</a:t>
            </a:r>
            <a:endParaRPr lang="en-US" altLang="zh-CN" sz="3600" dirty="0"/>
          </a:p>
          <a:p>
            <a:pPr marL="514350" indent="-514350" algn="just">
              <a:lnSpc>
                <a:spcPts val="6000"/>
              </a:lnSpc>
              <a:buFont typeface="+mj-lt"/>
              <a:buAutoNum type="arabicPeriod"/>
            </a:pPr>
            <a:r>
              <a:rPr lang="zh-CN" altLang="en-US" sz="3600" dirty="0"/>
              <a:t>“法学 </a:t>
            </a:r>
            <a:r>
              <a:rPr lang="en-US" altLang="zh-CN" sz="3600" dirty="0"/>
              <a:t>+</a:t>
            </a:r>
            <a:r>
              <a:rPr lang="zh-CN" altLang="en-US" sz="3600" dirty="0"/>
              <a:t>外语（英语 </a:t>
            </a:r>
            <a:r>
              <a:rPr lang="en-US" altLang="zh-CN" sz="3600" dirty="0"/>
              <a:t>+</a:t>
            </a:r>
            <a:r>
              <a:rPr lang="zh-CN" altLang="en-US" sz="3600" dirty="0"/>
              <a:t>法语或西班牙语）”</a:t>
            </a:r>
            <a:endParaRPr lang="en-US" altLang="zh-CN" sz="3600" dirty="0"/>
          </a:p>
          <a:p>
            <a:pPr marL="514350" indent="-514350" algn="just">
              <a:lnSpc>
                <a:spcPts val="6000"/>
              </a:lnSpc>
              <a:buFont typeface="+mj-lt"/>
              <a:buAutoNum type="arabicPeriod"/>
            </a:pPr>
            <a:r>
              <a:rPr lang="zh-CN" altLang="en-US" sz="3600" dirty="0"/>
              <a:t>“环保工程专业 </a:t>
            </a:r>
            <a:r>
              <a:rPr lang="en-US" altLang="zh-CN" sz="3600" dirty="0"/>
              <a:t>+</a:t>
            </a:r>
            <a:r>
              <a:rPr lang="zh-CN" altLang="en-US" sz="3600" dirty="0"/>
              <a:t>外语（英语 </a:t>
            </a:r>
            <a:r>
              <a:rPr lang="en-US" altLang="zh-CN" sz="3600" dirty="0"/>
              <a:t>+</a:t>
            </a:r>
            <a:r>
              <a:rPr lang="zh-CN" altLang="en-US" sz="3600" dirty="0"/>
              <a:t>法语或西班牙语）”</a:t>
            </a:r>
            <a:endParaRPr lang="en-US" altLang="zh-CN" sz="3600" dirty="0"/>
          </a:p>
          <a:p>
            <a:pPr algn="just">
              <a:lnSpc>
                <a:spcPts val="6000"/>
              </a:lnSpc>
              <a:buFont typeface="Wingdings" panose="05000000000000000000" pitchFamily="2" charset="2"/>
              <a:buChar char="Ø"/>
            </a:pPr>
            <a:r>
              <a:rPr lang="zh-CN" altLang="en-US" sz="3600" dirty="0"/>
              <a:t>其中用</a:t>
            </a:r>
            <a:r>
              <a:rPr lang="en-US" altLang="zh-CN" sz="3600" dirty="0"/>
              <a:t>1</a:t>
            </a:r>
            <a:r>
              <a:rPr lang="zh-CN" altLang="en-US" sz="3600" dirty="0"/>
              <a:t>年时间在英语、法语或西班牙语母语国家修习</a:t>
            </a:r>
            <a:endParaRPr lang="en-US" altLang="zh-CN" sz="3600" dirty="0"/>
          </a:p>
          <a:p>
            <a:pPr marL="514350" indent="-514350" algn="just">
              <a:lnSpc>
                <a:spcPts val="5100"/>
              </a:lnSpc>
              <a:buFont typeface="+mj-lt"/>
              <a:buAutoNum type="arabicPeriod"/>
            </a:pPr>
            <a:endParaRPr lang="en-US" altLang="zh-CN" sz="3600" dirty="0"/>
          </a:p>
          <a:p>
            <a:pPr marL="514350" indent="-514350" algn="just">
              <a:lnSpc>
                <a:spcPts val="5100"/>
              </a:lnSpc>
              <a:buFont typeface="+mj-lt"/>
              <a:buAutoNum type="arabicPeriod"/>
            </a:pPr>
            <a:endParaRPr lang="zh-CN" altLang="en-US" sz="3600" dirty="0"/>
          </a:p>
        </p:txBody>
      </p:sp>
    </p:spTree>
    <p:extLst>
      <p:ext uri="{BB962C8B-B14F-4D97-AF65-F5344CB8AC3E}">
        <p14:creationId xmlns:p14="http://schemas.microsoft.com/office/powerpoint/2010/main" val="1640283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zh-CN" altLang="en-US" sz="5400" dirty="0">
                <a:solidFill>
                  <a:srgbClr val="FF0000"/>
                </a:solidFill>
                <a:latin typeface="黑体" panose="02010609060101010101" pitchFamily="49" charset="-122"/>
                <a:ea typeface="黑体" panose="02010609060101010101" pitchFamily="49" charset="-122"/>
              </a:rPr>
              <a:t>海外实践修习计划</a:t>
            </a:r>
          </a:p>
        </p:txBody>
      </p:sp>
      <p:sp>
        <p:nvSpPr>
          <p:cNvPr id="3" name="内容占位符 2"/>
          <p:cNvSpPr>
            <a:spLocks noGrp="1"/>
          </p:cNvSpPr>
          <p:nvPr>
            <p:ph idx="1"/>
          </p:nvPr>
        </p:nvSpPr>
        <p:spPr>
          <a:xfrm>
            <a:off x="536028" y="1524000"/>
            <a:ext cx="11309131" cy="4652963"/>
          </a:xfrm>
        </p:spPr>
        <p:txBody>
          <a:bodyPr>
            <a:normAutofit fontScale="92500"/>
          </a:bodyPr>
          <a:lstStyle/>
          <a:p>
            <a:pPr marL="514350" indent="-514350" algn="just">
              <a:lnSpc>
                <a:spcPts val="4000"/>
              </a:lnSpc>
              <a:buFont typeface="+mj-lt"/>
              <a:buAutoNum type="arabicPeriod"/>
            </a:pPr>
            <a:r>
              <a:rPr lang="zh-CN" altLang="en-US" dirty="0"/>
              <a:t>加强与联合国粮食计划署、联合国环境规划署、联合国教科文组织等国际组织对话，促进与国际组织交流合作。搭建国际组织实习与求职信息平台，方便学生快捷获取国际组织相关实习信息。积极创造条件选送学生到国际组织实习实践。</a:t>
            </a:r>
            <a:endParaRPr lang="en-US" altLang="zh-CN" dirty="0"/>
          </a:p>
          <a:p>
            <a:pPr marL="514350" indent="-514350" algn="just">
              <a:lnSpc>
                <a:spcPts val="4000"/>
              </a:lnSpc>
              <a:buFont typeface="+mj-lt"/>
              <a:buAutoNum type="arabicPeriod"/>
            </a:pPr>
            <a:r>
              <a:rPr lang="zh-CN" altLang="en-US" dirty="0"/>
              <a:t>与教务处协调，对在校生赴国际组织实习给予保留学籍、计算学分、保留户档、就业升学等配套政策支持。设立国际组织人才培养专项基金，鼓励在校生参与国际组织实习实践。建立国际组织实习任职学生档案库、国际组织实习任职意向学生资源库等数据库，跟进学生的国际组织生涯发展。</a:t>
            </a:r>
          </a:p>
        </p:txBody>
      </p:sp>
    </p:spTree>
    <p:extLst>
      <p:ext uri="{BB962C8B-B14F-4D97-AF65-F5344CB8AC3E}">
        <p14:creationId xmlns:p14="http://schemas.microsoft.com/office/powerpoint/2010/main" val="127415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zh-CN" altLang="en-US" sz="5400" dirty="0">
                <a:solidFill>
                  <a:srgbClr val="FF0000"/>
                </a:solidFill>
                <a:latin typeface="黑体" panose="02010609060101010101" pitchFamily="49" charset="-122"/>
                <a:ea typeface="黑体" panose="02010609060101010101" pitchFamily="49" charset="-122"/>
              </a:rPr>
              <a:t>结语</a:t>
            </a:r>
          </a:p>
        </p:txBody>
      </p:sp>
      <p:sp>
        <p:nvSpPr>
          <p:cNvPr id="3" name="内容占位符 2"/>
          <p:cNvSpPr>
            <a:spLocks noGrp="1"/>
          </p:cNvSpPr>
          <p:nvPr>
            <p:ph idx="1"/>
          </p:nvPr>
        </p:nvSpPr>
        <p:spPr>
          <a:xfrm>
            <a:off x="838200" y="1690688"/>
            <a:ext cx="10754710" cy="4547150"/>
          </a:xfrm>
        </p:spPr>
        <p:txBody>
          <a:bodyPr>
            <a:normAutofit/>
          </a:bodyPr>
          <a:lstStyle/>
          <a:p>
            <a:pPr marL="514350" indent="-514350" algn="just">
              <a:lnSpc>
                <a:spcPts val="6000"/>
              </a:lnSpc>
              <a:buFont typeface="+mj-lt"/>
              <a:buAutoNum type="arabicPeriod"/>
            </a:pPr>
            <a:r>
              <a:rPr lang="zh-CN" altLang="en-US" dirty="0"/>
              <a:t>卓越人才，包括全球治理人才的培养需要全方位协调，精心组织，耐心培育。</a:t>
            </a:r>
            <a:endParaRPr lang="en-US" altLang="zh-CN" dirty="0"/>
          </a:p>
          <a:p>
            <a:pPr marL="514350" indent="-514350" algn="just">
              <a:lnSpc>
                <a:spcPts val="6000"/>
              </a:lnSpc>
              <a:buFont typeface="+mj-lt"/>
              <a:buAutoNum type="arabicPeriod"/>
            </a:pPr>
            <a:r>
              <a:rPr lang="zh-CN" altLang="en-US" dirty="0"/>
              <a:t>理工科院校完全有条件、义务培养具有中国文化自信的新时代全球治理人才，与世界各国一道构建人类命运共同体。</a:t>
            </a:r>
            <a:endParaRPr lang="en-US" altLang="zh-CN" dirty="0"/>
          </a:p>
          <a:p>
            <a:pPr marL="0" indent="0" algn="just">
              <a:lnSpc>
                <a:spcPts val="6000"/>
              </a:lnSpc>
              <a:buNone/>
            </a:pPr>
            <a:endParaRPr lang="en-US" altLang="zh-CN" dirty="0"/>
          </a:p>
        </p:txBody>
      </p:sp>
    </p:spTree>
    <p:extLst>
      <p:ext uri="{BB962C8B-B14F-4D97-AF65-F5344CB8AC3E}">
        <p14:creationId xmlns:p14="http://schemas.microsoft.com/office/powerpoint/2010/main" val="3108144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1729210" y="2558955"/>
            <a:ext cx="9008199" cy="1496997"/>
          </a:xfrm>
        </p:spPr>
        <p:txBody>
          <a:bodyPr>
            <a:normAutofit/>
          </a:bodyPr>
          <a:lstStyle/>
          <a:p>
            <a:pPr marL="0" indent="0" algn="ctr">
              <a:buNone/>
            </a:pPr>
            <a:r>
              <a:rPr lang="zh-CN" altLang="en-US" sz="9600" dirty="0">
                <a:solidFill>
                  <a:srgbClr val="FF0000"/>
                </a:solidFill>
                <a:latin typeface="华文新魏" panose="02010800040101010101" pitchFamily="2" charset="-122"/>
                <a:ea typeface="华文新魏" panose="02010800040101010101" pitchFamily="2" charset="-122"/>
              </a:rPr>
              <a:t>谢谢</a:t>
            </a:r>
            <a:r>
              <a:rPr lang="zh-CN" altLang="en-US" sz="9600" dirty="0">
                <a:solidFill>
                  <a:srgbClr val="FF0000"/>
                </a:solidFill>
              </a:rPr>
              <a:t>！</a:t>
            </a:r>
          </a:p>
        </p:txBody>
      </p:sp>
    </p:spTree>
    <p:extLst>
      <p:ext uri="{BB962C8B-B14F-4D97-AF65-F5344CB8AC3E}">
        <p14:creationId xmlns:p14="http://schemas.microsoft.com/office/powerpoint/2010/main" val="1457044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zh-CN" altLang="en-US" sz="4800" dirty="0">
                <a:solidFill>
                  <a:srgbClr val="FF0000"/>
                </a:solidFill>
                <a:latin typeface="黑体" panose="02010609060101010101" pitchFamily="49" charset="-122"/>
                <a:ea typeface="黑体" panose="02010609060101010101" pitchFamily="49" charset="-122"/>
              </a:rPr>
              <a:t>为什么我国全球治理人才稀少？</a:t>
            </a:r>
          </a:p>
        </p:txBody>
      </p:sp>
      <p:sp>
        <p:nvSpPr>
          <p:cNvPr id="3" name="内容占位符 2"/>
          <p:cNvSpPr>
            <a:spLocks noGrp="1"/>
          </p:cNvSpPr>
          <p:nvPr>
            <p:ph idx="1"/>
          </p:nvPr>
        </p:nvSpPr>
        <p:spPr/>
        <p:txBody>
          <a:bodyPr>
            <a:normAutofit fontScale="92500"/>
          </a:bodyPr>
          <a:lstStyle/>
          <a:p>
            <a:pPr marL="0" indent="0">
              <a:lnSpc>
                <a:spcPts val="5500"/>
              </a:lnSpc>
              <a:buNone/>
            </a:pPr>
            <a:r>
              <a:rPr lang="zh-CN" altLang="en-US" sz="3200" dirty="0"/>
              <a:t>第一：</a:t>
            </a:r>
            <a:r>
              <a:rPr lang="zh-CN" altLang="zh-CN" sz="3200" dirty="0"/>
              <a:t>我们受语言、文化、历史等外部因素的制约；</a:t>
            </a:r>
            <a:endParaRPr lang="en-US" altLang="zh-CN" sz="3200" dirty="0"/>
          </a:p>
          <a:p>
            <a:pPr marL="0" indent="0">
              <a:lnSpc>
                <a:spcPts val="5500"/>
              </a:lnSpc>
              <a:buNone/>
            </a:pPr>
            <a:r>
              <a:rPr lang="zh-CN" altLang="en-US" sz="3200" dirty="0"/>
              <a:t>第二：</a:t>
            </a:r>
            <a:r>
              <a:rPr lang="zh-CN" altLang="zh-CN" sz="3200" dirty="0"/>
              <a:t>我们对国际组织的人才聘用标准了解</a:t>
            </a:r>
            <a:r>
              <a:rPr lang="zh-CN" altLang="en-US" sz="3200" dirty="0"/>
              <a:t>程度不够；</a:t>
            </a:r>
            <a:endParaRPr lang="en-US" altLang="zh-CN" sz="3200" dirty="0"/>
          </a:p>
          <a:p>
            <a:pPr marL="0" indent="0">
              <a:lnSpc>
                <a:spcPts val="5500"/>
              </a:lnSpc>
              <a:buNone/>
            </a:pPr>
            <a:r>
              <a:rPr lang="zh-CN" altLang="en-US" sz="3200" dirty="0"/>
              <a:t>第三：</a:t>
            </a:r>
            <a:r>
              <a:rPr lang="zh-CN" altLang="zh-CN" sz="3200" b="1" dirty="0">
                <a:solidFill>
                  <a:srgbClr val="00B050"/>
                </a:solidFill>
              </a:rPr>
              <a:t>我国各高校没有系统性开展针对国际组织人才培养</a:t>
            </a:r>
            <a:r>
              <a:rPr lang="en-US" altLang="zh-CN" sz="3200" b="1" dirty="0">
                <a:solidFill>
                  <a:srgbClr val="00B050"/>
                </a:solidFill>
              </a:rPr>
              <a:t>   </a:t>
            </a:r>
          </a:p>
          <a:p>
            <a:pPr marL="0" indent="0">
              <a:lnSpc>
                <a:spcPts val="5500"/>
              </a:lnSpc>
              <a:buNone/>
            </a:pPr>
            <a:r>
              <a:rPr lang="en-US" altLang="zh-CN" sz="3200" b="1" dirty="0">
                <a:solidFill>
                  <a:srgbClr val="00B050"/>
                </a:solidFill>
              </a:rPr>
              <a:t>             </a:t>
            </a:r>
            <a:r>
              <a:rPr lang="zh-CN" altLang="zh-CN" sz="3200" b="1" dirty="0">
                <a:solidFill>
                  <a:srgbClr val="00B050"/>
                </a:solidFill>
              </a:rPr>
              <a:t>的理论探索与实践</a:t>
            </a:r>
            <a:r>
              <a:rPr lang="zh-CN" altLang="en-US" sz="3200" b="1" dirty="0">
                <a:solidFill>
                  <a:srgbClr val="00B050"/>
                </a:solidFill>
              </a:rPr>
              <a:t>各类</a:t>
            </a:r>
            <a:r>
              <a:rPr lang="zh-CN" altLang="zh-CN" sz="3200" b="1" dirty="0">
                <a:solidFill>
                  <a:srgbClr val="00B050"/>
                </a:solidFill>
              </a:rPr>
              <a:t>项目</a:t>
            </a:r>
            <a:r>
              <a:rPr lang="zh-CN" altLang="en-US" sz="3200" b="1" dirty="0">
                <a:solidFill>
                  <a:srgbClr val="00B050"/>
                </a:solidFill>
              </a:rPr>
              <a:t>，也即缺乏人才培养的系统</a:t>
            </a:r>
            <a:endParaRPr lang="en-US" altLang="zh-CN" sz="3200" b="1" dirty="0">
              <a:solidFill>
                <a:srgbClr val="00B050"/>
              </a:solidFill>
            </a:endParaRPr>
          </a:p>
          <a:p>
            <a:pPr marL="0" indent="0">
              <a:lnSpc>
                <a:spcPts val="5500"/>
              </a:lnSpc>
              <a:buNone/>
            </a:pPr>
            <a:r>
              <a:rPr lang="en-US" altLang="zh-CN" sz="3200" b="1" dirty="0">
                <a:solidFill>
                  <a:srgbClr val="00B050"/>
                </a:solidFill>
              </a:rPr>
              <a:t>             </a:t>
            </a:r>
            <a:r>
              <a:rPr lang="zh-CN" altLang="en-US" sz="3200" b="1" dirty="0">
                <a:solidFill>
                  <a:srgbClr val="00B050"/>
                </a:solidFill>
              </a:rPr>
              <a:t>性计划</a:t>
            </a:r>
            <a:r>
              <a:rPr lang="zh-CN" altLang="en-US" sz="3200" dirty="0"/>
              <a:t>。</a:t>
            </a:r>
          </a:p>
        </p:txBody>
      </p:sp>
    </p:spTree>
    <p:extLst>
      <p:ext uri="{BB962C8B-B14F-4D97-AF65-F5344CB8AC3E}">
        <p14:creationId xmlns:p14="http://schemas.microsoft.com/office/powerpoint/2010/main" val="4019951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zh-CN" altLang="en-US" sz="4800" dirty="0">
                <a:solidFill>
                  <a:srgbClr val="FF0000"/>
                </a:solidFill>
                <a:latin typeface="黑体" panose="02010609060101010101" pitchFamily="49" charset="-122"/>
                <a:ea typeface="黑体" panose="02010609060101010101" pitchFamily="49" charset="-122"/>
              </a:rPr>
              <a:t>我国全球治理人才培养计划启动</a:t>
            </a:r>
          </a:p>
        </p:txBody>
      </p:sp>
      <p:sp>
        <p:nvSpPr>
          <p:cNvPr id="3" name="内容占位符 2"/>
          <p:cNvSpPr>
            <a:spLocks noGrp="1"/>
          </p:cNvSpPr>
          <p:nvPr>
            <p:ph idx="1"/>
          </p:nvPr>
        </p:nvSpPr>
        <p:spPr>
          <a:xfrm>
            <a:off x="641132" y="1825625"/>
            <a:ext cx="11140966" cy="4680278"/>
          </a:xfrm>
        </p:spPr>
        <p:txBody>
          <a:bodyPr>
            <a:normAutofit/>
          </a:bodyPr>
          <a:lstStyle/>
          <a:p>
            <a:pPr algn="just">
              <a:lnSpc>
                <a:spcPts val="6000"/>
              </a:lnSpc>
              <a:buFont typeface="Wingdings" panose="05000000000000000000" pitchFamily="2" charset="2"/>
              <a:buChar char="p"/>
            </a:pPr>
            <a:r>
              <a:rPr lang="zh-CN" altLang="en-US" dirty="0"/>
              <a:t>最近教育部发布了</a:t>
            </a:r>
            <a:r>
              <a:rPr lang="en-US" altLang="zh-CN" b="1" dirty="0">
                <a:solidFill>
                  <a:srgbClr val="00B050"/>
                </a:solidFill>
              </a:rPr>
              <a:t>《</a:t>
            </a:r>
            <a:r>
              <a:rPr lang="zh-CN" altLang="en-US" b="1" dirty="0">
                <a:solidFill>
                  <a:srgbClr val="00B050"/>
                </a:solidFill>
              </a:rPr>
              <a:t>教育部办公厅关于推荐新文科研究与改革实践项目的通知</a:t>
            </a:r>
            <a:r>
              <a:rPr lang="en-US" altLang="zh-CN" dirty="0"/>
              <a:t>》</a:t>
            </a:r>
            <a:r>
              <a:rPr lang="zh-CN" altLang="en-US" dirty="0"/>
              <a:t>（教高厅函</a:t>
            </a:r>
            <a:r>
              <a:rPr lang="en-US" altLang="zh-CN" dirty="0"/>
              <a:t>〔2021〕10</a:t>
            </a:r>
            <a:r>
              <a:rPr lang="zh-CN" altLang="en-US" dirty="0"/>
              <a:t>号）其</a:t>
            </a:r>
            <a:r>
              <a:rPr lang="en-US" altLang="zh-CN" dirty="0"/>
              <a:t>《</a:t>
            </a:r>
            <a:r>
              <a:rPr lang="zh-CN" altLang="en-US" dirty="0"/>
              <a:t>新文科研究与改革实践项目指南</a:t>
            </a:r>
            <a:r>
              <a:rPr lang="en-US" altLang="zh-CN" dirty="0"/>
              <a:t>》</a:t>
            </a:r>
            <a:r>
              <a:rPr lang="zh-CN" altLang="en-US" dirty="0"/>
              <a:t>中的</a:t>
            </a:r>
            <a:r>
              <a:rPr lang="zh-CN" altLang="en-US" dirty="0">
                <a:solidFill>
                  <a:srgbClr val="C00000"/>
                </a:solidFill>
              </a:rPr>
              <a:t>第</a:t>
            </a:r>
            <a:r>
              <a:rPr lang="en-US" altLang="zh-CN" dirty="0">
                <a:solidFill>
                  <a:srgbClr val="C00000"/>
                </a:solidFill>
              </a:rPr>
              <a:t>11</a:t>
            </a:r>
            <a:r>
              <a:rPr lang="zh-CN" altLang="en-US" dirty="0">
                <a:solidFill>
                  <a:srgbClr val="C00000"/>
                </a:solidFill>
              </a:rPr>
              <a:t>类项目就是完全针对全球治理人才培养设立的专项</a:t>
            </a:r>
            <a:r>
              <a:rPr lang="zh-CN" altLang="en-US" dirty="0"/>
              <a:t>。</a:t>
            </a:r>
            <a:endParaRPr lang="en-US" altLang="zh-CN" dirty="0"/>
          </a:p>
        </p:txBody>
      </p:sp>
    </p:spTree>
    <p:extLst>
      <p:ext uri="{BB962C8B-B14F-4D97-AF65-F5344CB8AC3E}">
        <p14:creationId xmlns:p14="http://schemas.microsoft.com/office/powerpoint/2010/main" val="1837502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lnSpc>
                <a:spcPts val="4000"/>
              </a:lnSpc>
            </a:pPr>
            <a:r>
              <a:rPr lang="en-US" altLang="zh-CN" sz="4800" b="1" dirty="0">
                <a:solidFill>
                  <a:srgbClr val="7030A0"/>
                </a:solidFill>
                <a:latin typeface="黑体" panose="02010609060101010101" pitchFamily="49" charset="-122"/>
                <a:ea typeface="黑体" panose="02010609060101010101" pitchFamily="49" charset="-122"/>
              </a:rPr>
              <a:t>11.</a:t>
            </a:r>
            <a:r>
              <a:rPr lang="zh-CN" altLang="en-US" sz="4800" b="1" dirty="0">
                <a:solidFill>
                  <a:srgbClr val="7030A0"/>
                </a:solidFill>
                <a:latin typeface="黑体" panose="02010609060101010101" pitchFamily="49" charset="-122"/>
                <a:ea typeface="黑体" panose="02010609060101010101" pitchFamily="49" charset="-122"/>
              </a:rPr>
              <a:t>高素质涉外人才培养创新与实践  </a:t>
            </a:r>
            <a:endParaRPr lang="en-US" altLang="zh-CN" sz="4800" b="1" dirty="0">
              <a:solidFill>
                <a:srgbClr val="7030A0"/>
              </a:solidFill>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30621" y="1825625"/>
            <a:ext cx="10972799" cy="4351338"/>
          </a:xfrm>
        </p:spPr>
        <p:txBody>
          <a:bodyPr>
            <a:normAutofit/>
          </a:bodyPr>
          <a:lstStyle/>
          <a:p>
            <a:pPr marL="0" indent="0" algn="just">
              <a:lnSpc>
                <a:spcPts val="5700"/>
              </a:lnSpc>
              <a:buNone/>
            </a:pPr>
            <a:r>
              <a:rPr lang="zh-CN" altLang="en-US" b="1" dirty="0">
                <a:solidFill>
                  <a:srgbClr val="7030A0"/>
                </a:solidFill>
              </a:rPr>
              <a:t>立项要点</a:t>
            </a:r>
            <a:r>
              <a:rPr lang="zh-CN" altLang="en-US" dirty="0"/>
              <a:t>：主动服务中华文化“走出去”战略、“一带一路” 建设和人类命运共同体建设，围绕提升人文素养、跨文化能力、 复语能力等，加强课程体系整体设计，探索“专业</a:t>
            </a:r>
            <a:r>
              <a:rPr lang="en-US" altLang="zh-CN" dirty="0"/>
              <a:t>+</a:t>
            </a:r>
            <a:r>
              <a:rPr lang="zh-CN" altLang="en-US" dirty="0"/>
              <a:t>外语”培养模式，培养“一精多会、一专多能”的高素质国际化复合型人才。  </a:t>
            </a:r>
            <a:endParaRPr lang="en-US" altLang="zh-CN" dirty="0"/>
          </a:p>
          <a:p>
            <a:pPr marL="0" indent="0" algn="just">
              <a:lnSpc>
                <a:spcPts val="5700"/>
              </a:lnSpc>
              <a:buNone/>
            </a:pPr>
            <a:r>
              <a:rPr lang="zh-CN" altLang="en-US" b="1" dirty="0">
                <a:solidFill>
                  <a:srgbClr val="00B050"/>
                </a:solidFill>
              </a:rPr>
              <a:t>预期成果</a:t>
            </a:r>
            <a:r>
              <a:rPr lang="zh-CN" altLang="en-US" dirty="0"/>
              <a:t>：专业建设方案、人才培养模式总结、高质量课程与教材等。</a:t>
            </a:r>
          </a:p>
          <a:p>
            <a:endParaRPr lang="zh-CN" altLang="en-US" dirty="0"/>
          </a:p>
        </p:txBody>
      </p:sp>
    </p:spTree>
    <p:extLst>
      <p:ext uri="{BB962C8B-B14F-4D97-AF65-F5344CB8AC3E}">
        <p14:creationId xmlns:p14="http://schemas.microsoft.com/office/powerpoint/2010/main" val="3285849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zh-CN" altLang="en-US" sz="4800" dirty="0">
                <a:solidFill>
                  <a:srgbClr val="FF0000"/>
                </a:solidFill>
                <a:latin typeface="黑体" panose="02010609060101010101" pitchFamily="49" charset="-122"/>
                <a:ea typeface="黑体" panose="02010609060101010101" pitchFamily="49" charset="-122"/>
              </a:rPr>
              <a:t>高素质涉外人才培养创新与实践</a:t>
            </a:r>
          </a:p>
        </p:txBody>
      </p:sp>
      <p:sp>
        <p:nvSpPr>
          <p:cNvPr id="3" name="内容占位符 2"/>
          <p:cNvSpPr>
            <a:spLocks noGrp="1"/>
          </p:cNvSpPr>
          <p:nvPr>
            <p:ph idx="1"/>
          </p:nvPr>
        </p:nvSpPr>
        <p:spPr>
          <a:xfrm>
            <a:off x="838199" y="1825625"/>
            <a:ext cx="10639097" cy="4351338"/>
          </a:xfrm>
        </p:spPr>
        <p:txBody>
          <a:bodyPr>
            <a:normAutofit/>
          </a:bodyPr>
          <a:lstStyle/>
          <a:p>
            <a:pPr algn="just">
              <a:lnSpc>
                <a:spcPts val="6000"/>
              </a:lnSpc>
              <a:buFont typeface="Wingdings" panose="05000000000000000000" pitchFamily="2" charset="2"/>
              <a:buChar char="p"/>
            </a:pPr>
            <a:r>
              <a:rPr lang="zh-CN" altLang="en-US" sz="3600" dirty="0">
                <a:latin typeface="+mn-ea"/>
              </a:rPr>
              <a:t>根据教育部官网上</a:t>
            </a:r>
            <a:r>
              <a:rPr lang="en-US" altLang="zh-CN" sz="3600" dirty="0">
                <a:latin typeface="+mn-ea"/>
              </a:rPr>
              <a:t>2021</a:t>
            </a:r>
            <a:r>
              <a:rPr lang="zh-CN" altLang="en-US" sz="3600" dirty="0">
                <a:latin typeface="+mn-ea"/>
              </a:rPr>
              <a:t>年</a:t>
            </a:r>
            <a:r>
              <a:rPr lang="en-US" altLang="zh-CN" sz="3600" dirty="0">
                <a:latin typeface="+mn-ea"/>
              </a:rPr>
              <a:t>7</a:t>
            </a:r>
            <a:r>
              <a:rPr lang="zh-CN" altLang="en-US" sz="3600" dirty="0">
                <a:latin typeface="+mn-ea"/>
              </a:rPr>
              <a:t>月</a:t>
            </a:r>
            <a:r>
              <a:rPr lang="en-US" altLang="zh-CN" sz="3600" dirty="0">
                <a:latin typeface="+mn-ea"/>
              </a:rPr>
              <a:t>29</a:t>
            </a:r>
            <a:r>
              <a:rPr lang="zh-CN" altLang="en-US" sz="3600" dirty="0">
                <a:latin typeface="+mn-ea"/>
              </a:rPr>
              <a:t>日的公示信息，共有</a:t>
            </a:r>
            <a:r>
              <a:rPr lang="en-US" altLang="zh-CN" sz="3600" dirty="0">
                <a:latin typeface="+mn-ea"/>
              </a:rPr>
              <a:t>89</a:t>
            </a:r>
            <a:r>
              <a:rPr lang="zh-CN" altLang="en-US" sz="3600" dirty="0">
                <a:latin typeface="+mn-ea"/>
              </a:rPr>
              <a:t>个“高素质涉外人才培养创新与实践 ”项目获得立项，表明我国全球治理人才培养计划得到国家层面的重视与支持</a:t>
            </a:r>
            <a:r>
              <a:rPr lang="zh-CN" altLang="en-US" sz="3600" dirty="0" smtClean="0">
                <a:latin typeface="+mn-ea"/>
              </a:rPr>
              <a:t>。</a:t>
            </a:r>
            <a:endParaRPr lang="zh-CN" altLang="en-US" sz="3600" dirty="0">
              <a:latin typeface="+mn-ea"/>
            </a:endParaRPr>
          </a:p>
        </p:txBody>
      </p:sp>
    </p:spTree>
    <p:extLst>
      <p:ext uri="{BB962C8B-B14F-4D97-AF65-F5344CB8AC3E}">
        <p14:creationId xmlns:p14="http://schemas.microsoft.com/office/powerpoint/2010/main" val="3877233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232447"/>
          </a:xfrm>
        </p:spPr>
        <p:txBody>
          <a:bodyPr>
            <a:normAutofit/>
          </a:bodyPr>
          <a:lstStyle/>
          <a:p>
            <a:pPr algn="ctr"/>
            <a:r>
              <a:rPr lang="zh-CN" altLang="en-US" sz="4800" dirty="0">
                <a:solidFill>
                  <a:srgbClr val="FF0000"/>
                </a:solidFill>
                <a:latin typeface="黑体" panose="02010609060101010101" pitchFamily="49" charset="-122"/>
                <a:ea typeface="黑体" panose="02010609060101010101" pitchFamily="49" charset="-122"/>
              </a:rPr>
              <a:t>新文科视野下全球治理人才培养</a:t>
            </a:r>
          </a:p>
        </p:txBody>
      </p:sp>
      <p:sp>
        <p:nvSpPr>
          <p:cNvPr id="3" name="内容占位符 2"/>
          <p:cNvSpPr>
            <a:spLocks noGrp="1"/>
          </p:cNvSpPr>
          <p:nvPr>
            <p:ph idx="1"/>
          </p:nvPr>
        </p:nvSpPr>
        <p:spPr>
          <a:xfrm>
            <a:off x="838199" y="1690688"/>
            <a:ext cx="10901855" cy="4486275"/>
          </a:xfrm>
        </p:spPr>
        <p:txBody>
          <a:bodyPr>
            <a:normAutofit fontScale="92500"/>
          </a:bodyPr>
          <a:lstStyle/>
          <a:p>
            <a:pPr algn="just">
              <a:lnSpc>
                <a:spcPts val="6000"/>
              </a:lnSpc>
              <a:buFont typeface="Wingdings" panose="05000000000000000000" pitchFamily="2" charset="2"/>
              <a:buChar char="p"/>
            </a:pPr>
            <a:r>
              <a:rPr lang="zh-CN" altLang="en-US" dirty="0"/>
              <a:t>新文科是相对于传统文科而言的，是以全球新科技革命、新经济发展、中国特色社会主义进入新时代为背景，突破传统文科的思维模式，以继承与创新、交叉与融合、协同与共享为主要途径，</a:t>
            </a:r>
            <a:r>
              <a:rPr lang="zh-CN" altLang="en-US" b="1" dirty="0">
                <a:solidFill>
                  <a:srgbClr val="00B050"/>
                </a:solidFill>
              </a:rPr>
              <a:t>促进多学科交叉与深度融合</a:t>
            </a:r>
            <a:r>
              <a:rPr lang="zh-CN" altLang="en-US" dirty="0"/>
              <a:t>，推动传统文科的更新升级，从学科导向转向以需求为导向，从专业分割转向交叉融合，从适应服务转向支撑引领。 </a:t>
            </a:r>
          </a:p>
          <a:p>
            <a:pPr marL="0" indent="0">
              <a:buNone/>
            </a:pPr>
            <a:r>
              <a:rPr lang="zh-CN" altLang="en-US" dirty="0"/>
              <a:t> </a:t>
            </a:r>
            <a:endParaRPr lang="en-US" altLang="zh-CN" dirty="0"/>
          </a:p>
        </p:txBody>
      </p:sp>
    </p:spTree>
    <p:extLst>
      <p:ext uri="{BB962C8B-B14F-4D97-AF65-F5344CB8AC3E}">
        <p14:creationId xmlns:p14="http://schemas.microsoft.com/office/powerpoint/2010/main" val="97122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472965" y="294290"/>
            <a:ext cx="11267089" cy="6096000"/>
          </a:xfrm>
        </p:spPr>
        <p:txBody>
          <a:bodyPr>
            <a:normAutofit/>
          </a:bodyPr>
          <a:lstStyle/>
          <a:p>
            <a:pPr algn="just">
              <a:lnSpc>
                <a:spcPts val="5000"/>
              </a:lnSpc>
              <a:buFont typeface="Wingdings" panose="05000000000000000000" pitchFamily="2" charset="2"/>
              <a:buChar char="p"/>
            </a:pPr>
            <a:r>
              <a:rPr lang="zh-CN" altLang="en-US" dirty="0"/>
              <a:t>新文科体现了人文社会科学的一般特征，同时又具有一些新的特征。</a:t>
            </a:r>
            <a:endParaRPr lang="en-US" altLang="zh-CN" dirty="0"/>
          </a:p>
          <a:p>
            <a:pPr marL="514350" indent="-514350" algn="just">
              <a:lnSpc>
                <a:spcPts val="5000"/>
              </a:lnSpc>
              <a:buFont typeface="+mj-lt"/>
              <a:buAutoNum type="arabicPeriod"/>
            </a:pPr>
            <a:r>
              <a:rPr lang="zh-CN" altLang="en-US" dirty="0"/>
              <a:t>其一，战略性。</a:t>
            </a:r>
            <a:endParaRPr lang="en-US" altLang="zh-CN" dirty="0"/>
          </a:p>
          <a:p>
            <a:pPr marL="514350" indent="-514350" algn="just">
              <a:lnSpc>
                <a:spcPts val="5000"/>
              </a:lnSpc>
              <a:buFont typeface="+mj-lt"/>
              <a:buAutoNum type="arabicPeriod"/>
            </a:pPr>
            <a:r>
              <a:rPr lang="zh-CN" altLang="en-US" dirty="0"/>
              <a:t>其二，创新性。</a:t>
            </a:r>
            <a:endParaRPr lang="en-US" altLang="zh-CN" dirty="0"/>
          </a:p>
          <a:p>
            <a:pPr marL="514350" indent="-514350" algn="just">
              <a:lnSpc>
                <a:spcPts val="5000"/>
              </a:lnSpc>
              <a:buFont typeface="+mj-lt"/>
              <a:buAutoNum type="arabicPeriod"/>
            </a:pPr>
            <a:r>
              <a:rPr lang="zh-CN" altLang="en-US" b="1" dirty="0">
                <a:solidFill>
                  <a:srgbClr val="00B050"/>
                </a:solidFill>
              </a:rPr>
              <a:t>其三，融合性。这是新文科的学科特征。新文科建设涵盖了人文社会科学领域内多个学科的交叉、融合、渗透或拓展，也可以是人文社会科学与自然科学交叉融合形成的文理交叉、文医交叉、文工交叉等新兴领域。</a:t>
            </a:r>
            <a:endParaRPr lang="en-US" altLang="zh-CN" b="1" dirty="0">
              <a:solidFill>
                <a:srgbClr val="00B050"/>
              </a:solidFill>
            </a:endParaRPr>
          </a:p>
          <a:p>
            <a:pPr marL="514350" indent="-514350" algn="just">
              <a:lnSpc>
                <a:spcPts val="5000"/>
              </a:lnSpc>
              <a:buFont typeface="+mj-lt"/>
              <a:buAutoNum type="arabicPeriod"/>
            </a:pPr>
            <a:r>
              <a:rPr lang="zh-CN" altLang="en-US" dirty="0"/>
              <a:t>其四，发展性。</a:t>
            </a:r>
          </a:p>
        </p:txBody>
      </p:sp>
    </p:spTree>
    <p:extLst>
      <p:ext uri="{BB962C8B-B14F-4D97-AF65-F5344CB8AC3E}">
        <p14:creationId xmlns:p14="http://schemas.microsoft.com/office/powerpoint/2010/main" val="1859306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zh-CN" altLang="en-US" sz="4800" dirty="0">
                <a:solidFill>
                  <a:srgbClr val="FF0000"/>
                </a:solidFill>
                <a:latin typeface="黑体" panose="02010609060101010101" pitchFamily="49" charset="-122"/>
                <a:ea typeface="黑体" panose="02010609060101010101" pitchFamily="49" charset="-122"/>
              </a:rPr>
              <a:t>立项理据</a:t>
            </a:r>
          </a:p>
        </p:txBody>
      </p:sp>
      <p:sp>
        <p:nvSpPr>
          <p:cNvPr id="3" name="内容占位符 2"/>
          <p:cNvSpPr>
            <a:spLocks noGrp="1"/>
          </p:cNvSpPr>
          <p:nvPr>
            <p:ph idx="1"/>
          </p:nvPr>
        </p:nvSpPr>
        <p:spPr>
          <a:xfrm>
            <a:off x="241738" y="1870840"/>
            <a:ext cx="11435255" cy="4698125"/>
          </a:xfrm>
        </p:spPr>
        <p:txBody>
          <a:bodyPr>
            <a:normAutofit/>
          </a:bodyPr>
          <a:lstStyle/>
          <a:p>
            <a:pPr marL="514350" indent="-514350" algn="just">
              <a:lnSpc>
                <a:spcPts val="5500"/>
              </a:lnSpc>
              <a:buFont typeface="+mj-lt"/>
              <a:buAutoNum type="arabicPeriod"/>
            </a:pPr>
            <a:r>
              <a:rPr lang="zh-CN" altLang="en-US" dirty="0"/>
              <a:t>由于</a:t>
            </a:r>
            <a:r>
              <a:rPr lang="en-US" altLang="zh-CN" dirty="0"/>
              <a:t>2010</a:t>
            </a:r>
            <a:r>
              <a:rPr lang="zh-CN" altLang="en-US" dirty="0"/>
              <a:t>年我国制造业增加值首次超过美国，成为全球制造业第一大国，目前已经拥有</a:t>
            </a:r>
            <a:r>
              <a:rPr lang="en-US" altLang="zh-CN" dirty="0"/>
              <a:t>41</a:t>
            </a:r>
            <a:r>
              <a:rPr lang="zh-CN" altLang="en-US" dirty="0"/>
              <a:t>个工业大类、</a:t>
            </a:r>
            <a:r>
              <a:rPr lang="en-US" altLang="zh-CN" dirty="0"/>
              <a:t>207</a:t>
            </a:r>
            <a:r>
              <a:rPr lang="zh-CN" altLang="en-US" dirty="0"/>
              <a:t>个工业中类、</a:t>
            </a:r>
            <a:r>
              <a:rPr lang="en-US" altLang="zh-CN" dirty="0"/>
              <a:t>666</a:t>
            </a:r>
            <a:r>
              <a:rPr lang="zh-CN" altLang="en-US" dirty="0"/>
              <a:t>个工业小类，是全世界唯一拥有联合国产业分类中所列全部工业门类的国家，因此包括联合国各类专门机构、世界非政府组织以及国际智库</a:t>
            </a:r>
            <a:r>
              <a:rPr lang="zh-CN" altLang="en-US" dirty="0">
                <a:solidFill>
                  <a:srgbClr val="FF0000"/>
                </a:solidFill>
              </a:rPr>
              <a:t>最有可能从我国聘任从事工业与技术管理等工作的高层次国际化人才</a:t>
            </a:r>
            <a:r>
              <a:rPr lang="zh-CN" altLang="en-US" dirty="0"/>
              <a:t>，这也为我国理工科院校提供了为国际组织培养全球治理人才的契机。</a:t>
            </a:r>
            <a:endParaRPr lang="en-US" altLang="zh-CN" dirty="0"/>
          </a:p>
        </p:txBody>
      </p:sp>
    </p:spTree>
    <p:extLst>
      <p:ext uri="{BB962C8B-B14F-4D97-AF65-F5344CB8AC3E}">
        <p14:creationId xmlns:p14="http://schemas.microsoft.com/office/powerpoint/2010/main" val="131712882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1054</TotalTime>
  <Words>1757</Words>
  <Application>Microsoft Office PowerPoint</Application>
  <PresentationFormat>自定义</PresentationFormat>
  <Paragraphs>96</Paragraphs>
  <Slides>26</Slides>
  <Notes>1</Notes>
  <HiddenSlides>0</HiddenSlides>
  <MMClips>0</MMClips>
  <ScaleCrop>false</ScaleCrop>
  <HeadingPairs>
    <vt:vector size="4" baseType="variant">
      <vt:variant>
        <vt:lpstr>主题</vt:lpstr>
      </vt:variant>
      <vt:variant>
        <vt:i4>1</vt:i4>
      </vt:variant>
      <vt:variant>
        <vt:lpstr>幻灯片标题</vt:lpstr>
      </vt:variant>
      <vt:variant>
        <vt:i4>26</vt:i4>
      </vt:variant>
    </vt:vector>
  </HeadingPairs>
  <TitlesOfParts>
    <vt:vector size="27" baseType="lpstr">
      <vt:lpstr>Office 主题</vt:lpstr>
      <vt:lpstr> 第六届全国高等学校外语教育改革与发展高端论坛  理工科院校全球治理人才培养的实践与探索 </vt:lpstr>
      <vt:lpstr>中国现有全球治理人才概况</vt:lpstr>
      <vt:lpstr>为什么我国全球治理人才稀少？</vt:lpstr>
      <vt:lpstr>我国全球治理人才培养计划启动</vt:lpstr>
      <vt:lpstr>11.高素质涉外人才培养创新与实践  </vt:lpstr>
      <vt:lpstr>高素质涉外人才培养创新与实践</vt:lpstr>
      <vt:lpstr>新文科视野下全球治理人才培养</vt:lpstr>
      <vt:lpstr>PowerPoint 演示文稿</vt:lpstr>
      <vt:lpstr>立项理据</vt:lpstr>
      <vt:lpstr>PowerPoint 演示文稿</vt:lpstr>
      <vt:lpstr>本项目拟解决的三大问题</vt:lpstr>
      <vt:lpstr>全球治理人才价值观念标准与基本能力</vt:lpstr>
      <vt:lpstr>国际组织人才特征</vt:lpstr>
      <vt:lpstr>联合国专门机构专业人才的素养要求</vt:lpstr>
      <vt:lpstr>PowerPoint 演示文稿</vt:lpstr>
      <vt:lpstr>PowerPoint 演示文稿</vt:lpstr>
      <vt:lpstr>PowerPoint 演示文稿</vt:lpstr>
      <vt:lpstr>PowerPoint 演示文稿</vt:lpstr>
      <vt:lpstr>理工院校学科专业优势</vt:lpstr>
      <vt:lpstr>PowerPoint 演示文稿</vt:lpstr>
      <vt:lpstr>PowerPoint 演示文稿</vt:lpstr>
      <vt:lpstr>全球治理人才培养模式</vt:lpstr>
      <vt:lpstr>华南理工大学全球治理人才培养模式</vt:lpstr>
      <vt:lpstr>海外实践修习计划</vt:lpstr>
      <vt:lpstr>结语</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后疫情时代学科建设新路径</dc:title>
  <dc:creator>lenovo</dc:creator>
  <cp:lastModifiedBy>KNZ</cp:lastModifiedBy>
  <cp:revision>124</cp:revision>
  <dcterms:created xsi:type="dcterms:W3CDTF">2020-11-04T01:14:49Z</dcterms:created>
  <dcterms:modified xsi:type="dcterms:W3CDTF">2022-03-11T06:47:05Z</dcterms:modified>
</cp:coreProperties>
</file>