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71" r:id="rId2"/>
    <p:sldId id="445" r:id="rId3"/>
    <p:sldId id="434" r:id="rId4"/>
    <p:sldId id="446" r:id="rId5"/>
    <p:sldId id="456" r:id="rId6"/>
    <p:sldId id="443" r:id="rId7"/>
    <p:sldId id="437" r:id="rId8"/>
    <p:sldId id="438" r:id="rId9"/>
    <p:sldId id="439" r:id="rId10"/>
    <p:sldId id="440" r:id="rId11"/>
    <p:sldId id="444" r:id="rId12"/>
    <p:sldId id="442" r:id="rId13"/>
    <p:sldId id="447" r:id="rId14"/>
    <p:sldId id="448" r:id="rId15"/>
    <p:sldId id="449" r:id="rId16"/>
    <p:sldId id="450" r:id="rId17"/>
    <p:sldId id="457" r:id="rId18"/>
    <p:sldId id="451" r:id="rId19"/>
    <p:sldId id="452" r:id="rId20"/>
    <p:sldId id="453" r:id="rId21"/>
    <p:sldId id="454" r:id="rId22"/>
  </p:sldIdLst>
  <p:sldSz cx="12192000" cy="6858000"/>
  <p:notesSz cx="6858000" cy="9144000"/>
  <p:embeddedFontLst>
    <p:embeddedFont>
      <p:font typeface="等线 Light" panose="02010600030101010101" charset="-122"/>
      <p:regular r:id="rId24"/>
    </p:embeddedFont>
    <p:embeddedFont>
      <p:font typeface="等线" panose="02010600030101010101" charset="-122"/>
      <p:regular r:id="rId25"/>
      <p:bold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7FF"/>
    <a:srgbClr val="001530"/>
    <a:srgbClr val="001024"/>
    <a:srgbClr val="010B17"/>
    <a:srgbClr val="002047"/>
    <a:srgbClr val="002555"/>
    <a:srgbClr val="001F47"/>
    <a:srgbClr val="002657"/>
    <a:srgbClr val="83D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20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002060"/>
        </a:solidFill>
        <a:ln>
          <a:noFill/>
        </a:ln>
        <a:effectLst/>
        <a:sp3d/>
      </c:spPr>
    </c:floor>
    <c:sideWall>
      <c:thickness val="0"/>
      <c:spPr>
        <a:solidFill>
          <a:srgbClr val="002060"/>
        </a:solidFill>
        <a:ln>
          <a:noFill/>
        </a:ln>
        <a:effectLst/>
        <a:sp3d/>
      </c:spPr>
    </c:sideWall>
    <c:backWall>
      <c:thickness val="0"/>
      <c:spPr>
        <a:solidFill>
          <a:srgbClr val="002060"/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参考考生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  <a:alpha val="50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sp3d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1249</c:v>
                </c:pt>
                <c:pt idx="1">
                  <c:v>1044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C5-4125-AEA9-EF9A15C397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通过考生</c:v>
                </c:pt>
              </c:strCache>
            </c:strRef>
          </c:tx>
          <c:spPr>
            <a:gradFill flip="none" rotWithShape="1">
              <a:gsLst>
                <a:gs pos="0">
                  <a:srgbClr val="11F7FF">
                    <a:shade val="30000"/>
                    <a:satMod val="115000"/>
                    <a:alpha val="50000"/>
                  </a:srgbClr>
                </a:gs>
                <a:gs pos="50000">
                  <a:srgbClr val="11F7FF">
                    <a:shade val="67500"/>
                    <a:satMod val="115000"/>
                  </a:srgbClr>
                </a:gs>
                <a:gs pos="100000">
                  <a:srgbClr val="11F7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sp3d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1209</c:v>
                </c:pt>
                <c:pt idx="1">
                  <c:v>1029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C5-4125-AEA9-EF9A15C39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548864"/>
        <c:axId val="130550400"/>
        <c:axId val="0"/>
      </c:bar3DChart>
      <c:catAx>
        <c:axId val="13054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0550400"/>
        <c:crosses val="autoZero"/>
        <c:auto val="1"/>
        <c:lblAlgn val="ctr"/>
        <c:lblOffset val="100"/>
        <c:noMultiLvlLbl val="0"/>
      </c:catAx>
      <c:valAx>
        <c:axId val="13055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054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通过率</c:v>
                </c:pt>
              </c:strCache>
            </c:strRef>
          </c:tx>
          <c:spPr>
            <a:gradFill flip="none" rotWithShape="1">
              <a:gsLst>
                <a:gs pos="0">
                  <a:srgbClr val="11F7FF">
                    <a:shade val="30000"/>
                    <a:satMod val="115000"/>
                    <a:alpha val="50000"/>
                  </a:srgbClr>
                </a:gs>
                <a:gs pos="50000">
                  <a:srgbClr val="11F7FF">
                    <a:shade val="67500"/>
                    <a:satMod val="115000"/>
                  </a:srgbClr>
                </a:gs>
                <a:gs pos="100000">
                  <a:srgbClr val="11F7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96.8</c:v>
                </c:pt>
                <c:pt idx="1">
                  <c:v>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36-4D4D-978D-448AF62FB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130616320"/>
        <c:axId val="130622208"/>
      </c:barChart>
      <c:catAx>
        <c:axId val="13061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altLang="zh-CN" sz="2000" b="1" i="0" u="none" strike="noStrike" kern="1200" baseline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0622208"/>
        <c:crosses val="autoZero"/>
        <c:auto val="1"/>
        <c:lblAlgn val="ctr"/>
        <c:lblOffset val="100"/>
        <c:noMultiLvlLbl val="0"/>
      </c:catAx>
      <c:valAx>
        <c:axId val="13062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altLang="zh-CN" sz="1197" b="1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061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92A29-829E-4E04-BFC4-75CA6F2E7923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14C9-17AD-45EB-B36C-EC5D03531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47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614C9-17AD-45EB-B36C-EC5D035310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31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14C9-17AD-45EB-B36C-EC5D035310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05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14C9-17AD-45EB-B36C-EC5D035310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87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14C9-17AD-45EB-B36C-EC5D035310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14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14C9-17AD-45EB-B36C-EC5D035310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29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14C9-17AD-45EB-B36C-EC5D035310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80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14C9-17AD-45EB-B36C-EC5D035310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24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14C9-17AD-45EB-B36C-EC5D035310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2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A4C976D-D12D-42A6-96C4-343B564AB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D5C2C0-427F-41A5-8C7C-947C49A1B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D40BD94-F299-48B6-A437-F1BC87F3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1D1C-E5AF-49E6-A8DE-F83329369032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FCE977-B476-46A4-B26B-7DD48853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59E1F02-596F-413C-AB71-A067B767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514A-2573-40EC-B6F9-6BE014A0C4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19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A0F9D02-EAEE-474C-87E1-B4BA54FE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FACD810-6A47-42BD-9A5B-36A167201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4182231-55D6-483E-BC46-620C2713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1D1C-E5AF-49E6-A8DE-F83329369032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D35D805-64CE-4974-B7A5-4CA74974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457C284-E112-498D-A004-5828BEE3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514A-2573-40EC-B6F9-6BE014A0C4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83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2FCAE84-E9F2-407E-BA61-1D3C98686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0C1F495-0F67-433F-A4C2-29CFDE537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8F070B-2D19-4ADC-8334-93901586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1D1C-E5AF-49E6-A8DE-F83329369032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396A684-AAF2-4B4D-9DEC-CDE69C6E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90B9584-5F4D-4F95-B5EE-C576F01A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514A-2573-40EC-B6F9-6BE014A0C4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9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51EC0C7-D2D4-4AB0-B62F-A43E9EB5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403A872-97AD-4103-A8F0-CB8202F3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099E5DC-B40E-44C9-B4E1-17DF10B2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1D1C-E5AF-49E6-A8DE-F83329369032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21D1F88-9846-476F-B0D9-21A11404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6CB48E5-85D8-4983-83A0-502C0B0A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514A-2573-40EC-B6F9-6BE014A0C4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8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2158486-5E5A-4D3D-931A-CD17A388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947FE94-7738-4FED-A23F-DCC7C126C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875F206-8781-4854-B592-48FC9ABB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1D1C-E5AF-49E6-A8DE-F83329369032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47948D5-8511-4EF1-9393-F90C4A65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AE12461-886A-4E50-AD30-1BF312D4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514A-2573-40EC-B6F9-6BE014A0C4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25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CE122D6-6CC1-4859-AF24-B72C8956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F86F00D-6EAC-49EC-B0CA-6E66B4AA3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FAFAED3-603A-45A4-B512-3D70A15A0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9AF50CF-5B23-4BB0-B604-97EE7F39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1D1C-E5AF-49E6-A8DE-F83329369032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DBE85EB-DFA7-499F-AC56-09D9A987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B4685BC-BAD7-423D-97A7-60B1AE84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514A-2573-40EC-B6F9-6BE014A0C4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79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1E1E558-B4AA-478A-A645-117F2C99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3ABD378-176F-4A46-B9AC-416D8B247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236C99E-ACDD-47A1-830A-E6DF1DE78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D2BF58A-EE07-41BC-A011-CCA87FE83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9016F20-7CD1-4DC1-ADA1-F66BF57F2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B226AB5-5504-4C47-B0BB-9DA27A10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1D1C-E5AF-49E6-A8DE-F83329369032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F936996A-3FDC-423B-B899-5DD94CC9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0BAB636B-2BBC-4C4A-925B-B8A954FA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514A-2573-40EC-B6F9-6BE014A0C4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39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9422642-C41F-4325-842E-0F8FD2C1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2003DCC3-EF62-47F4-8A5E-17E133E6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1D1C-E5AF-49E6-A8DE-F83329369032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4B7CE04-0D39-4731-8483-AF94E8A6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52323B6-044F-4E26-AD5B-004C2C55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514A-2573-40EC-B6F9-6BE014A0C4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0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6B1881B-5566-4424-A02F-9CEE4FF2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1D1C-E5AF-49E6-A8DE-F83329369032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D2B18F67-9006-4977-82AD-63C1E9DE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A3CDD92-8002-4664-A874-DFC8D647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514A-2573-40EC-B6F9-6BE014A0C4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41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7B8F70-0427-4437-A1F1-534204D1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8982F53-CF2E-40A2-8A81-3B4C38B95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0CD8EB8-1EAF-4583-93B5-4E5975D56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2AABEF-F049-46B8-B681-0D8B1BB1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1D1C-E5AF-49E6-A8DE-F83329369032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1AA17C1-2040-445E-B0CE-E089BE6C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059613E-4061-4730-BC1C-AFE2433D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514A-2573-40EC-B6F9-6BE014A0C4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03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938133-D3DF-41CF-8290-CC6C49A7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881F2CFE-337F-4E0D-9005-76A2A1C80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7EB303C-6A98-4D2B-934E-0D1E4D49E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22399A1-595C-42D1-8001-70D7C389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1D1C-E5AF-49E6-A8DE-F83329369032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8B2DF52-A353-46E1-901A-9F666E7F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D2F2FE0-8F3D-48DD-844B-5D781CCD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514A-2573-40EC-B6F9-6BE014A0C4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18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0E56214C-1587-4CA7-BF2F-C9F0C6FC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195147B-AE71-44A0-B31C-CC6438B2A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44EB030-0AE3-42B5-976C-B1DE50A94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71D1C-E5AF-49E6-A8DE-F83329369032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2D03610-FE59-467C-894D-9DD871B49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768E0E0-9540-4B45-A9F3-224F71CC7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514A-2573-40EC-B6F9-6BE014A0C4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27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chart" Target="../charts/chart2.xml"/><Relationship Id="rId4" Type="http://schemas.openxmlformats.org/officeDocument/2006/relationships/notesSlide" Target="../notesSlides/notesSlide6.xml"/><Relationship Id="rId9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水上有许多星星&#10;&#10;中度可信度描述已自动生成">
            <a:extLst>
              <a:ext uri="{FF2B5EF4-FFF2-40B4-BE49-F238E27FC236}">
                <a16:creationId xmlns="" xmlns:a16="http://schemas.microsoft.com/office/drawing/2014/main" id="{AD6C40F9-5331-49DF-91DB-43A54B7C1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2393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74AAC09-37DA-4853-986A-3C085150FA0D}"/>
              </a:ext>
            </a:extLst>
          </p:cNvPr>
          <p:cNvSpPr txBox="1"/>
          <p:nvPr/>
        </p:nvSpPr>
        <p:spPr>
          <a:xfrm>
            <a:off x="0" y="2575713"/>
            <a:ext cx="12188952" cy="1107996"/>
          </a:xfrm>
          <a:prstGeom prst="rect">
            <a:avLst/>
          </a:prstGeom>
          <a:solidFill>
            <a:srgbClr val="002060">
              <a:alpha val="50000"/>
            </a:srgbClr>
          </a:solidFill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6600" b="1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6600" b="1" smtClean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形势       新</a:t>
            </a:r>
            <a:r>
              <a:rPr lang="zh-CN" altLang="en-US" sz="6600" b="1" dirty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</a:p>
        </p:txBody>
      </p:sp>
      <p:pic>
        <p:nvPicPr>
          <p:cNvPr id="9" name="图片 8" descr="徽标&#10;&#10;描述已自动生成">
            <a:extLst>
              <a:ext uri="{FF2B5EF4-FFF2-40B4-BE49-F238E27FC236}">
                <a16:creationId xmlns="" xmlns:a16="http://schemas.microsoft.com/office/drawing/2014/main" id="{632D5968-41A2-4D9A-B7C9-D9E1A75A7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6" y="182968"/>
            <a:ext cx="1233374" cy="1233374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A834B241-AE93-4528-9BC8-B9D4AF4F60D8}"/>
              </a:ext>
            </a:extLst>
          </p:cNvPr>
          <p:cNvGrpSpPr/>
          <p:nvPr/>
        </p:nvGrpSpPr>
        <p:grpSpPr>
          <a:xfrm>
            <a:off x="5036802" y="4426328"/>
            <a:ext cx="7232246" cy="655180"/>
            <a:chOff x="5036802" y="4426328"/>
            <a:chExt cx="7232246" cy="655180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818FF4E2-FF8D-4613-849B-0EF77554B70C}"/>
                </a:ext>
              </a:extLst>
            </p:cNvPr>
            <p:cNvSpPr/>
            <p:nvPr/>
          </p:nvSpPr>
          <p:spPr>
            <a:xfrm>
              <a:off x="5153890" y="4500451"/>
              <a:ext cx="7038109" cy="581057"/>
            </a:xfrm>
            <a:prstGeom prst="rect">
              <a:avLst/>
            </a:prstGeom>
            <a:solidFill>
              <a:srgbClr val="002060">
                <a:alpha val="53000"/>
              </a:srgb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24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D48B2408-AADE-41AF-A718-5E83369412B4}"/>
                </a:ext>
              </a:extLst>
            </p:cNvPr>
            <p:cNvSpPr txBox="1"/>
            <p:nvPr/>
          </p:nvSpPr>
          <p:spPr>
            <a:xfrm>
              <a:off x="5036802" y="4426328"/>
              <a:ext cx="7232246" cy="581057"/>
            </a:xfrm>
            <a:prstGeom prst="rect">
              <a:avLst/>
            </a:prstGeom>
            <a:noFill/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2400" b="1" kern="1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长沙理工大学英语教材资源及教学模式建设新探索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6F70C5E-51CC-4B12-A8CF-57ED89A2CC30}"/>
              </a:ext>
            </a:extLst>
          </p:cNvPr>
          <p:cNvSpPr txBox="1"/>
          <p:nvPr/>
        </p:nvSpPr>
        <p:spPr>
          <a:xfrm>
            <a:off x="5505254" y="5486400"/>
            <a:ext cx="3563332" cy="830997"/>
          </a:xfrm>
          <a:prstGeom prst="rect">
            <a:avLst/>
          </a:prstGeom>
          <a:noFill/>
          <a:effectLst>
            <a:outerShdw blurRad="50800" dist="127000" dir="2700000" algn="ctr" rotWithShape="0">
              <a:schemeClr val="accent5">
                <a:lumMod val="50000"/>
                <a:alpha val="7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段</a:t>
            </a:r>
            <a:r>
              <a:rPr lang="zh-CN" altLang="en-US" sz="2400" dirty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胜峰</a:t>
            </a:r>
          </a:p>
          <a:p>
            <a:r>
              <a:rPr lang="zh-CN" altLang="en-US" sz="2400" dirty="0" smtClean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长沙理工大学</a:t>
            </a:r>
            <a:endParaRPr lang="zh-CN" altLang="en-US" sz="2400" dirty="0">
              <a:solidFill>
                <a:srgbClr val="11F7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黑暗中的灯光&#10;&#10;中度可信度描述已自动生成">
            <a:extLst>
              <a:ext uri="{FF2B5EF4-FFF2-40B4-BE49-F238E27FC236}">
                <a16:creationId xmlns="" xmlns:a16="http://schemas.microsoft.com/office/drawing/2014/main" id="{E08544E9-4DEE-4E42-84DE-4CCF39844D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8009" y="2911483"/>
            <a:ext cx="3818978" cy="18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3194 L 1.20847 -0.03773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59858C9-B649-4E0F-8327-7FAB6D07DE07}"/>
              </a:ext>
            </a:extLst>
          </p:cNvPr>
          <p:cNvGrpSpPr/>
          <p:nvPr/>
        </p:nvGrpSpPr>
        <p:grpSpPr>
          <a:xfrm>
            <a:off x="523928" y="498418"/>
            <a:ext cx="3122336" cy="581891"/>
            <a:chOff x="1126439" y="2670464"/>
            <a:chExt cx="2770152" cy="1657350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E8F5423-7C12-41A9-A188-847709C00F15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1716BA34-E95A-4EDC-A8FF-3A947496F7CD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创新的教材资源建设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F8517FA-356D-459D-A956-3EFF6639B239}"/>
              </a:ext>
            </a:extLst>
          </p:cNvPr>
          <p:cNvGrpSpPr/>
          <p:nvPr/>
        </p:nvGrpSpPr>
        <p:grpSpPr>
          <a:xfrm>
            <a:off x="4089294" y="498418"/>
            <a:ext cx="3122336" cy="581891"/>
            <a:chOff x="1126440" y="2670464"/>
            <a:chExt cx="2770151" cy="1657350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AE508DC-1B63-48F1-BC11-D2E4830564E4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ED4F6FF3-BDAA-46E1-BEE4-57645F950F35}"/>
                </a:ext>
              </a:extLst>
            </p:cNvPr>
            <p:cNvSpPr txBox="1"/>
            <p:nvPr/>
          </p:nvSpPr>
          <p:spPr>
            <a:xfrm>
              <a:off x="1150635" y="3104629"/>
              <a:ext cx="270132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创新的混合式教学式建设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D3771A13-03F5-4027-9A98-53D22685A409}"/>
              </a:ext>
            </a:extLst>
          </p:cNvPr>
          <p:cNvGrpSpPr/>
          <p:nvPr/>
        </p:nvGrpSpPr>
        <p:grpSpPr>
          <a:xfrm>
            <a:off x="7584982" y="498418"/>
            <a:ext cx="3122335" cy="581891"/>
            <a:chOff x="1126440" y="2670464"/>
            <a:chExt cx="2770151" cy="1657350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BDFEF9BF-21F2-4E81-9AAB-AA159C7E3470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34CFB65A-E2D8-4F50-85BB-EB93257C5FB1}"/>
                </a:ext>
              </a:extLst>
            </p:cNvPr>
            <p:cNvSpPr txBox="1"/>
            <p:nvPr/>
          </p:nvSpPr>
          <p:spPr>
            <a:xfrm>
              <a:off x="1250075" y="3249324"/>
              <a:ext cx="2522881" cy="499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实践效果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E4E4254-A030-44BE-925B-2D2C9C3C776F}"/>
              </a:ext>
            </a:extLst>
          </p:cNvPr>
          <p:cNvSpPr/>
          <p:nvPr/>
        </p:nvSpPr>
        <p:spPr>
          <a:xfrm>
            <a:off x="523927" y="1578724"/>
            <a:ext cx="11124281" cy="4815112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E3D51CE2-A9C5-4060-8F4A-A99340051BA5}"/>
              </a:ext>
            </a:extLst>
          </p:cNvPr>
          <p:cNvGrpSpPr/>
          <p:nvPr/>
        </p:nvGrpSpPr>
        <p:grpSpPr>
          <a:xfrm>
            <a:off x="7584981" y="1317485"/>
            <a:ext cx="3122336" cy="581891"/>
            <a:chOff x="1126439" y="2670464"/>
            <a:chExt cx="2770152" cy="1657350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CA8F5FA9-1BFC-4C50-B218-101C8F0CCEC3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2FEBF50A-AE54-4F43-9FB8-E7F584EF0ECE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教材资源建设特点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5E932C9-8B66-4EC4-B616-61BE33B824A2}"/>
              </a:ext>
            </a:extLst>
          </p:cNvPr>
          <p:cNvSpPr txBox="1"/>
          <p:nvPr/>
        </p:nvSpPr>
        <p:spPr>
          <a:xfrm>
            <a:off x="3988826" y="2322506"/>
            <a:ext cx="6971393" cy="3532337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lvl="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采用丰富多样的练习设计、激发学生学习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兴趣。</a:t>
            </a:r>
            <a:endParaRPr lang="en-US" altLang="zh-CN" b="0" dirty="0">
              <a:solidFill>
                <a:srgbClr val="5B9BD5">
                  <a:lumMod val="50000"/>
                </a:srgbClr>
              </a:solidFill>
            </a:endParaRPr>
          </a:p>
          <a:p>
            <a:pPr marL="342900" lvl="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教材各单元设计力求符合学生视角，符合“主动学习”、“个性化学习”、“自主学习”，各单元安排的课堂活动和课外联系倡导实践、参与、合作、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交流。</a:t>
            </a:r>
            <a:endParaRPr lang="en-US" altLang="zh-CN" b="0" dirty="0">
              <a:solidFill>
                <a:srgbClr val="5B9BD5">
                  <a:lumMod val="50000"/>
                </a:srgbClr>
              </a:solidFill>
            </a:endParaRPr>
          </a:p>
          <a:p>
            <a:pPr marL="342900" lvl="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其设计贯穿于了解、思考、探讨问题的过程，有利于学生在实践中掌握和巩固所学知识，懂得如何自学并养成良好的自主学习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习惯。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3" name="图片 32" descr="徽标&#10;&#10;描述已自动生成">
            <a:extLst>
              <a:ext uri="{FF2B5EF4-FFF2-40B4-BE49-F238E27FC236}">
                <a16:creationId xmlns="" xmlns:a16="http://schemas.microsoft.com/office/drawing/2014/main" id="{C13AC16D-791F-4654-9C36-05EEC9E324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F1FA1252-6BD4-40FF-890E-48BAEC8AC7A0}"/>
              </a:ext>
            </a:extLst>
          </p:cNvPr>
          <p:cNvGrpSpPr/>
          <p:nvPr/>
        </p:nvGrpSpPr>
        <p:grpSpPr>
          <a:xfrm>
            <a:off x="1013549" y="2322506"/>
            <a:ext cx="2431485" cy="2665582"/>
            <a:chOff x="869352" y="2281158"/>
            <a:chExt cx="2431485" cy="2665582"/>
          </a:xfrm>
        </p:grpSpPr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EB119CC8-C077-49ED-B37B-82D330332087}"/>
                </a:ext>
              </a:extLst>
            </p:cNvPr>
            <p:cNvSpPr txBox="1"/>
            <p:nvPr/>
          </p:nvSpPr>
          <p:spPr>
            <a:xfrm>
              <a:off x="869352" y="3296821"/>
              <a:ext cx="2431485" cy="1649919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“以学生为主体”的教学模式</a:t>
              </a:r>
            </a:p>
            <a:p>
              <a:endParaRPr lang="zh-CN" altLang="en-US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ACFD2905-220B-4F5D-BA67-B55EC4606CE4}"/>
                </a:ext>
              </a:extLst>
            </p:cNvPr>
            <p:cNvSpPr txBox="1"/>
            <p:nvPr/>
          </p:nvSpPr>
          <p:spPr>
            <a:xfrm>
              <a:off x="1763450" y="2281158"/>
              <a:ext cx="727363" cy="1015663"/>
            </a:xfrm>
            <a:prstGeom prst="rect">
              <a:avLst/>
            </a:prstGeom>
            <a:noFill/>
            <a:effectLst>
              <a:outerShdw blurRad="50800" dist="1270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>
                  <a:solidFill>
                    <a:srgbClr val="11F7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6000" b="1" dirty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47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1" y="-151"/>
            <a:ext cx="12191998" cy="685830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C6639F8-E9DB-4A9F-BE2B-08F52B87DE34}"/>
              </a:ext>
            </a:extLst>
          </p:cNvPr>
          <p:cNvSpPr/>
          <p:nvPr/>
        </p:nvSpPr>
        <p:spPr>
          <a:xfrm>
            <a:off x="1126440" y="2670464"/>
            <a:ext cx="2770151" cy="1657350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D95116B-FF0A-4911-9DF8-9BBBC162B9F3}"/>
              </a:ext>
            </a:extLst>
          </p:cNvPr>
          <p:cNvSpPr txBox="1"/>
          <p:nvPr/>
        </p:nvSpPr>
        <p:spPr>
          <a:xfrm>
            <a:off x="1250074" y="2828362"/>
            <a:ext cx="2522881" cy="1308884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创新的教材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资源建设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90568AA-A3EF-47B2-9743-4996CB723886}"/>
              </a:ext>
            </a:extLst>
          </p:cNvPr>
          <p:cNvGrpSpPr/>
          <p:nvPr/>
        </p:nvGrpSpPr>
        <p:grpSpPr>
          <a:xfrm>
            <a:off x="4649107" y="2670464"/>
            <a:ext cx="2770151" cy="1657350"/>
            <a:chOff x="4649107" y="2670464"/>
            <a:chExt cx="2770151" cy="1657350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86CA830-E70E-42FB-B931-2615F5385C58}"/>
                </a:ext>
              </a:extLst>
            </p:cNvPr>
            <p:cNvSpPr/>
            <p:nvPr/>
          </p:nvSpPr>
          <p:spPr>
            <a:xfrm>
              <a:off x="4649107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28269428-42D1-436B-8F42-C1198D065245}"/>
                </a:ext>
              </a:extLst>
            </p:cNvPr>
            <p:cNvSpPr txBox="1"/>
            <p:nvPr/>
          </p:nvSpPr>
          <p:spPr>
            <a:xfrm>
              <a:off x="4772741" y="2828362"/>
              <a:ext cx="2522881" cy="1308884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创新的混合式教学模式建设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32009F96-F9BD-4C63-915D-EF411FF3F48D}"/>
              </a:ext>
            </a:extLst>
          </p:cNvPr>
          <p:cNvSpPr/>
          <p:nvPr/>
        </p:nvSpPr>
        <p:spPr>
          <a:xfrm>
            <a:off x="8171775" y="2670464"/>
            <a:ext cx="2770151" cy="1657350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4719029-5AEA-400D-B202-FAE8FC6F9AD9}"/>
              </a:ext>
            </a:extLst>
          </p:cNvPr>
          <p:cNvSpPr txBox="1"/>
          <p:nvPr/>
        </p:nvSpPr>
        <p:spPr>
          <a:xfrm>
            <a:off x="8295409" y="3097723"/>
            <a:ext cx="2522881" cy="662554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实践效果</a:t>
            </a:r>
          </a:p>
        </p:txBody>
      </p:sp>
      <p:pic>
        <p:nvPicPr>
          <p:cNvPr id="19" name="图片 18" descr="徽标&#10;&#10;描述已自动生成">
            <a:extLst>
              <a:ext uri="{FF2B5EF4-FFF2-40B4-BE49-F238E27FC236}">
                <a16:creationId xmlns="" xmlns:a16="http://schemas.microsoft.com/office/drawing/2014/main" id="{AB0BE2DB-B08C-4CBB-B8BA-D274FB3A9B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6" y="182968"/>
            <a:ext cx="1233374" cy="1233374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76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59858C9-B649-4E0F-8327-7FAB6D07DE07}"/>
              </a:ext>
            </a:extLst>
          </p:cNvPr>
          <p:cNvGrpSpPr/>
          <p:nvPr/>
        </p:nvGrpSpPr>
        <p:grpSpPr>
          <a:xfrm>
            <a:off x="523928" y="498418"/>
            <a:ext cx="3122336" cy="581891"/>
            <a:chOff x="1126439" y="2670464"/>
            <a:chExt cx="2770152" cy="1657350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E8F5423-7C12-41A9-A188-847709C00F15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1716BA34-E95A-4EDC-A8FF-3A947496F7CD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创新的教材资源建设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F8517FA-356D-459D-A956-3EFF6639B239}"/>
              </a:ext>
            </a:extLst>
          </p:cNvPr>
          <p:cNvGrpSpPr/>
          <p:nvPr/>
        </p:nvGrpSpPr>
        <p:grpSpPr>
          <a:xfrm>
            <a:off x="4089294" y="498418"/>
            <a:ext cx="3122336" cy="581891"/>
            <a:chOff x="1126440" y="2670464"/>
            <a:chExt cx="2770151" cy="1657350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AE508DC-1B63-48F1-BC11-D2E4830564E4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ED4F6FF3-BDAA-46E1-BEE4-57645F950F35}"/>
                </a:ext>
              </a:extLst>
            </p:cNvPr>
            <p:cNvSpPr txBox="1"/>
            <p:nvPr/>
          </p:nvSpPr>
          <p:spPr>
            <a:xfrm>
              <a:off x="1150635" y="3104629"/>
              <a:ext cx="270132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创新的混合式教学式建设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D3771A13-03F5-4027-9A98-53D22685A409}"/>
              </a:ext>
            </a:extLst>
          </p:cNvPr>
          <p:cNvGrpSpPr/>
          <p:nvPr/>
        </p:nvGrpSpPr>
        <p:grpSpPr>
          <a:xfrm>
            <a:off x="7584982" y="498418"/>
            <a:ext cx="3122335" cy="581891"/>
            <a:chOff x="1126440" y="2670464"/>
            <a:chExt cx="2770151" cy="1657350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BDFEF9BF-21F2-4E81-9AAB-AA159C7E3470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34CFB65A-E2D8-4F50-85BB-EB93257C5FB1}"/>
                </a:ext>
              </a:extLst>
            </p:cNvPr>
            <p:cNvSpPr txBox="1"/>
            <p:nvPr/>
          </p:nvSpPr>
          <p:spPr>
            <a:xfrm>
              <a:off x="1250075" y="3249324"/>
              <a:ext cx="2522881" cy="499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实践效果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E4E4254-A030-44BE-925B-2D2C9C3C776F}"/>
              </a:ext>
            </a:extLst>
          </p:cNvPr>
          <p:cNvSpPr/>
          <p:nvPr/>
        </p:nvSpPr>
        <p:spPr>
          <a:xfrm>
            <a:off x="1143867" y="1808018"/>
            <a:ext cx="9583209" cy="4399129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5E932C9-8B66-4EC4-B616-61BE33B824A2}"/>
              </a:ext>
            </a:extLst>
          </p:cNvPr>
          <p:cNvSpPr txBox="1"/>
          <p:nvPr/>
        </p:nvSpPr>
        <p:spPr>
          <a:xfrm>
            <a:off x="3473961" y="1920746"/>
            <a:ext cx="7233356" cy="4096817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因为疫情，全国都广泛开展了大规模的在线教学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模式。</a:t>
            </a:r>
            <a:endParaRPr lang="en-US" altLang="zh-CN" b="0" dirty="0">
              <a:solidFill>
                <a:srgbClr val="5B9BD5">
                  <a:lumMod val="50000"/>
                </a:srgbClr>
              </a:solidFill>
            </a:endParaRPr>
          </a:p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长沙理工大学积极探索线上、线下混合式大学英语教学模式。</a:t>
            </a:r>
            <a:endParaRPr lang="en-US" altLang="zh-CN" b="0" dirty="0">
              <a:solidFill>
                <a:srgbClr val="5B9BD5">
                  <a:lumMod val="50000"/>
                </a:srgbClr>
              </a:solidFill>
            </a:endParaRPr>
          </a:p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zh-CN" b="0" dirty="0">
                <a:solidFill>
                  <a:srgbClr val="5B9BD5">
                    <a:lumMod val="50000"/>
                  </a:srgbClr>
                </a:solidFill>
              </a:rPr>
              <a:t>大学英语学分压缩，</a:t>
            </a: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但</a:t>
            </a:r>
            <a:r>
              <a:rPr lang="zh-CN" altLang="zh-CN" b="0" dirty="0">
                <a:solidFill>
                  <a:srgbClr val="5B9BD5">
                    <a:lumMod val="50000"/>
                  </a:srgbClr>
                </a:solidFill>
              </a:rPr>
              <a:t>语言教学的特性要求学生们需要有</a:t>
            </a: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足够充分</a:t>
            </a:r>
            <a:r>
              <a:rPr lang="zh-CN" altLang="zh-CN" b="0" dirty="0">
                <a:solidFill>
                  <a:srgbClr val="5B9BD5">
                    <a:lumMod val="50000"/>
                  </a:srgbClr>
                </a:solidFill>
              </a:rPr>
              <a:t>的语言</a:t>
            </a: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学习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情境。</a:t>
            </a:r>
            <a:endParaRPr lang="en-US" altLang="zh-CN" b="0" dirty="0">
              <a:solidFill>
                <a:srgbClr val="5B9BD5">
                  <a:lumMod val="50000"/>
                </a:srgbClr>
              </a:solidFill>
            </a:endParaRPr>
          </a:p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zh-CN" b="0" dirty="0">
                <a:solidFill>
                  <a:srgbClr val="5B9BD5">
                    <a:lumMod val="50000"/>
                  </a:srgbClr>
                </a:solidFill>
              </a:rPr>
              <a:t>怎样在提升课堂教学效果的同时，将英语教学拓展和延伸到第二课堂的广阔空间？</a:t>
            </a:r>
            <a:endParaRPr lang="zh-CN" altLang="en-US" b="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33" name="图片 32" descr="徽标&#10;&#10;描述已自动生成">
            <a:extLst>
              <a:ext uri="{FF2B5EF4-FFF2-40B4-BE49-F238E27FC236}">
                <a16:creationId xmlns="" xmlns:a16="http://schemas.microsoft.com/office/drawing/2014/main" id="{C13AC16D-791F-4654-9C36-05EEC9E324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0C03BB64-DFB2-489B-B6D3-24137F02CFF0}"/>
              </a:ext>
            </a:extLst>
          </p:cNvPr>
          <p:cNvSpPr txBox="1"/>
          <p:nvPr/>
        </p:nvSpPr>
        <p:spPr>
          <a:xfrm>
            <a:off x="1618451" y="3198016"/>
            <a:ext cx="1114359" cy="1135054"/>
          </a:xfrm>
          <a:prstGeom prst="rect">
            <a:avLst/>
          </a:prstGeom>
          <a:noFill/>
          <a:effectLst>
            <a:outerShdw blurRad="50800" dist="1270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新形势</a:t>
            </a:r>
            <a:endParaRPr lang="en-US" altLang="zh-CN" sz="2400" b="1" dirty="0">
              <a:solidFill>
                <a:srgbClr val="11F7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新思考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12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59858C9-B649-4E0F-8327-7FAB6D07DE07}"/>
              </a:ext>
            </a:extLst>
          </p:cNvPr>
          <p:cNvGrpSpPr/>
          <p:nvPr/>
        </p:nvGrpSpPr>
        <p:grpSpPr>
          <a:xfrm>
            <a:off x="523928" y="498418"/>
            <a:ext cx="3122336" cy="581891"/>
            <a:chOff x="1126439" y="2670464"/>
            <a:chExt cx="2770152" cy="1657350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E8F5423-7C12-41A9-A188-847709C00F15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1716BA34-E95A-4EDC-A8FF-3A947496F7CD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创新的教材资源建设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F8517FA-356D-459D-A956-3EFF6639B239}"/>
              </a:ext>
            </a:extLst>
          </p:cNvPr>
          <p:cNvGrpSpPr/>
          <p:nvPr/>
        </p:nvGrpSpPr>
        <p:grpSpPr>
          <a:xfrm>
            <a:off x="4089294" y="498418"/>
            <a:ext cx="3122336" cy="581891"/>
            <a:chOff x="1126440" y="2670464"/>
            <a:chExt cx="2770151" cy="1657350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AE508DC-1B63-48F1-BC11-D2E4830564E4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ED4F6FF3-BDAA-46E1-BEE4-57645F950F35}"/>
                </a:ext>
              </a:extLst>
            </p:cNvPr>
            <p:cNvSpPr txBox="1"/>
            <p:nvPr/>
          </p:nvSpPr>
          <p:spPr>
            <a:xfrm>
              <a:off x="1150635" y="3104629"/>
              <a:ext cx="270132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创新的混合式教学式建设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D3771A13-03F5-4027-9A98-53D22685A409}"/>
              </a:ext>
            </a:extLst>
          </p:cNvPr>
          <p:cNvGrpSpPr/>
          <p:nvPr/>
        </p:nvGrpSpPr>
        <p:grpSpPr>
          <a:xfrm>
            <a:off x="7584982" y="498418"/>
            <a:ext cx="3122335" cy="581891"/>
            <a:chOff x="1126440" y="2670464"/>
            <a:chExt cx="2770151" cy="1657350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BDFEF9BF-21F2-4E81-9AAB-AA159C7E3470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34CFB65A-E2D8-4F50-85BB-EB93257C5FB1}"/>
                </a:ext>
              </a:extLst>
            </p:cNvPr>
            <p:cNvSpPr txBox="1"/>
            <p:nvPr/>
          </p:nvSpPr>
          <p:spPr>
            <a:xfrm>
              <a:off x="1250075" y="3249324"/>
              <a:ext cx="2522881" cy="499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实践效果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E4E4254-A030-44BE-925B-2D2C9C3C776F}"/>
              </a:ext>
            </a:extLst>
          </p:cNvPr>
          <p:cNvSpPr/>
          <p:nvPr/>
        </p:nvSpPr>
        <p:spPr>
          <a:xfrm>
            <a:off x="1143867" y="1557315"/>
            <a:ext cx="9583209" cy="4649834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5E932C9-8B66-4EC4-B616-61BE33B824A2}"/>
              </a:ext>
            </a:extLst>
          </p:cNvPr>
          <p:cNvSpPr txBox="1"/>
          <p:nvPr/>
        </p:nvSpPr>
        <p:spPr>
          <a:xfrm>
            <a:off x="3334607" y="1709752"/>
            <a:ext cx="7233356" cy="4161112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通过基于移动信息技术的大学英语智能教学平台，创建适合全天候无缝式的学习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环境。</a:t>
            </a:r>
            <a:endParaRPr lang="en-US" altLang="zh-CN" b="0" dirty="0">
              <a:solidFill>
                <a:srgbClr val="5B9BD5">
                  <a:lumMod val="50000"/>
                </a:srgbClr>
              </a:solidFill>
            </a:endParaRPr>
          </a:p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搭建适用于校本特色的、移动辅助学习为载体的大学英语听说混合式教学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模式。</a:t>
            </a:r>
            <a:endParaRPr lang="en-US" altLang="zh-CN" b="0" dirty="0">
              <a:solidFill>
                <a:srgbClr val="5B9BD5">
                  <a:lumMod val="50000"/>
                </a:srgbClr>
              </a:solidFill>
            </a:endParaRPr>
          </a:p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实现传统课堂学习与移动学习、正式学习与非正式学习、系统化学习与碎片化学习、自主学习与协作学习的有效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结合。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3" name="图片 32" descr="徽标&#10;&#10;描述已自动生成">
            <a:extLst>
              <a:ext uri="{FF2B5EF4-FFF2-40B4-BE49-F238E27FC236}">
                <a16:creationId xmlns="" xmlns:a16="http://schemas.microsoft.com/office/drawing/2014/main" id="{C13AC16D-791F-4654-9C36-05EEC9E324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0C03BB64-DFB2-489B-B6D3-24137F02CFF0}"/>
              </a:ext>
            </a:extLst>
          </p:cNvPr>
          <p:cNvSpPr txBox="1"/>
          <p:nvPr/>
        </p:nvSpPr>
        <p:spPr>
          <a:xfrm>
            <a:off x="1648315" y="3431270"/>
            <a:ext cx="1114359" cy="461665"/>
          </a:xfrm>
          <a:prstGeom prst="rect">
            <a:avLst/>
          </a:prstGeom>
          <a:noFill/>
          <a:effectLst>
            <a:outerShdw blurRad="50800" dist="1270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F7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新探索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51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59858C9-B649-4E0F-8327-7FAB6D07DE07}"/>
              </a:ext>
            </a:extLst>
          </p:cNvPr>
          <p:cNvGrpSpPr/>
          <p:nvPr/>
        </p:nvGrpSpPr>
        <p:grpSpPr>
          <a:xfrm>
            <a:off x="523928" y="498418"/>
            <a:ext cx="3122336" cy="581891"/>
            <a:chOff x="1126439" y="2670464"/>
            <a:chExt cx="2770152" cy="1657350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E8F5423-7C12-41A9-A188-847709C00F15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1716BA34-E95A-4EDC-A8FF-3A947496F7CD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创新的教材资源建设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F8517FA-356D-459D-A956-3EFF6639B239}"/>
              </a:ext>
            </a:extLst>
          </p:cNvPr>
          <p:cNvGrpSpPr/>
          <p:nvPr/>
        </p:nvGrpSpPr>
        <p:grpSpPr>
          <a:xfrm>
            <a:off x="4089294" y="498418"/>
            <a:ext cx="3122336" cy="581891"/>
            <a:chOff x="1126440" y="2670464"/>
            <a:chExt cx="2770151" cy="1657350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AE508DC-1B63-48F1-BC11-D2E4830564E4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ED4F6FF3-BDAA-46E1-BEE4-57645F950F35}"/>
                </a:ext>
              </a:extLst>
            </p:cNvPr>
            <p:cNvSpPr txBox="1"/>
            <p:nvPr/>
          </p:nvSpPr>
          <p:spPr>
            <a:xfrm>
              <a:off x="1150635" y="3104629"/>
              <a:ext cx="270132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创新的混合式教学式建设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D3771A13-03F5-4027-9A98-53D22685A409}"/>
              </a:ext>
            </a:extLst>
          </p:cNvPr>
          <p:cNvGrpSpPr/>
          <p:nvPr/>
        </p:nvGrpSpPr>
        <p:grpSpPr>
          <a:xfrm>
            <a:off x="7584982" y="498418"/>
            <a:ext cx="3122335" cy="581891"/>
            <a:chOff x="1126440" y="2670464"/>
            <a:chExt cx="2770151" cy="1657350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BDFEF9BF-21F2-4E81-9AAB-AA159C7E3470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34CFB65A-E2D8-4F50-85BB-EB93257C5FB1}"/>
                </a:ext>
              </a:extLst>
            </p:cNvPr>
            <p:cNvSpPr txBox="1"/>
            <p:nvPr/>
          </p:nvSpPr>
          <p:spPr>
            <a:xfrm>
              <a:off x="1250075" y="3249324"/>
              <a:ext cx="2522881" cy="499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实践效果</a:t>
              </a:r>
            </a:p>
          </p:txBody>
        </p:sp>
      </p:grpSp>
      <p:pic>
        <p:nvPicPr>
          <p:cNvPr id="33" name="图片 32" descr="徽标&#10;&#10;描述已自动生成">
            <a:extLst>
              <a:ext uri="{FF2B5EF4-FFF2-40B4-BE49-F238E27FC236}">
                <a16:creationId xmlns="" xmlns:a16="http://schemas.microsoft.com/office/drawing/2014/main" id="{C13AC16D-791F-4654-9C36-05EEC9E324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6F4824E4-6903-4CD0-957D-8587A9896A11}"/>
              </a:ext>
            </a:extLst>
          </p:cNvPr>
          <p:cNvGrpSpPr/>
          <p:nvPr/>
        </p:nvGrpSpPr>
        <p:grpSpPr>
          <a:xfrm>
            <a:off x="4661247" y="1769253"/>
            <a:ext cx="2923735" cy="1724891"/>
            <a:chOff x="4661247" y="1769253"/>
            <a:chExt cx="2923735" cy="1724891"/>
          </a:xfrm>
        </p:grpSpPr>
        <p:sp>
          <p:nvSpPr>
            <p:cNvPr id="4" name="流程图: 接点 3">
              <a:extLst>
                <a:ext uri="{FF2B5EF4-FFF2-40B4-BE49-F238E27FC236}">
                  <a16:creationId xmlns="" xmlns:a16="http://schemas.microsoft.com/office/drawing/2014/main" id="{151590C4-3D4C-4438-9153-3EB71A52955B}"/>
                </a:ext>
              </a:extLst>
            </p:cNvPr>
            <p:cNvSpPr/>
            <p:nvPr/>
          </p:nvSpPr>
          <p:spPr>
            <a:xfrm>
              <a:off x="4661247" y="1769253"/>
              <a:ext cx="2923735" cy="1724891"/>
            </a:xfrm>
            <a:prstGeom prst="flowChartConnector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3EA12432-5329-45DE-8005-95757C39D912}"/>
                </a:ext>
              </a:extLst>
            </p:cNvPr>
            <p:cNvSpPr txBox="1"/>
            <p:nvPr/>
          </p:nvSpPr>
          <p:spPr>
            <a:xfrm>
              <a:off x="5203518" y="2151053"/>
              <a:ext cx="1839191" cy="961289"/>
            </a:xfrm>
            <a:prstGeom prst="rect">
              <a:avLst/>
            </a:prstGeom>
            <a:noFill/>
            <a:effectLst>
              <a:outerShdw blurRad="50800" dist="1270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长沙理工大学混合式教学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E777943A-FB9D-4F25-9C78-003E6A8BC247}"/>
              </a:ext>
            </a:extLst>
          </p:cNvPr>
          <p:cNvGrpSpPr/>
          <p:nvPr/>
        </p:nvGrpSpPr>
        <p:grpSpPr>
          <a:xfrm>
            <a:off x="3075113" y="3509712"/>
            <a:ext cx="6096000" cy="2168901"/>
            <a:chOff x="3075113" y="3509712"/>
            <a:chExt cx="6096000" cy="2168901"/>
          </a:xfrm>
        </p:grpSpPr>
        <p:sp>
          <p:nvSpPr>
            <p:cNvPr id="8" name="等腰三角形 7">
              <a:extLst>
                <a:ext uri="{FF2B5EF4-FFF2-40B4-BE49-F238E27FC236}">
                  <a16:creationId xmlns="" xmlns:a16="http://schemas.microsoft.com/office/drawing/2014/main" id="{8C8D41DB-91B0-4432-846D-CB01D81666FA}"/>
                </a:ext>
              </a:extLst>
            </p:cNvPr>
            <p:cNvSpPr/>
            <p:nvPr/>
          </p:nvSpPr>
          <p:spPr>
            <a:xfrm>
              <a:off x="3075113" y="3509712"/>
              <a:ext cx="6096000" cy="2168901"/>
            </a:xfrm>
            <a:prstGeom prst="triangle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58FB6595-04AC-4187-AB08-5DC4626252F7}"/>
                </a:ext>
              </a:extLst>
            </p:cNvPr>
            <p:cNvSpPr txBox="1"/>
            <p:nvPr/>
          </p:nvSpPr>
          <p:spPr>
            <a:xfrm>
              <a:off x="4920997" y="4707082"/>
              <a:ext cx="2404232" cy="461665"/>
            </a:xfrm>
            <a:prstGeom prst="rect">
              <a:avLst/>
            </a:prstGeom>
            <a:noFill/>
            <a:effectLst>
              <a:outerShdw blurRad="50800" dist="1270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11F7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</a:t>
              </a:r>
              <a:r>
                <a:rPr lang="zh-CN" altLang="en-US" sz="2400" b="1" dirty="0">
                  <a:solidFill>
                    <a:srgbClr val="11F7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校园  </a:t>
              </a:r>
              <a:r>
                <a:rPr lang="en-US" altLang="zh-CN" sz="2400" b="1" dirty="0">
                  <a:solidFill>
                    <a:srgbClr val="11F7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 </a:t>
              </a:r>
              <a:r>
                <a:rPr lang="en-US" altLang="zh-CN" sz="2400" b="1" dirty="0" err="1">
                  <a:solidFill>
                    <a:srgbClr val="11F7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iTEST</a:t>
              </a:r>
              <a:endParaRPr lang="zh-CN" altLang="en-US" sz="2400" b="1" dirty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97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59858C9-B649-4E0F-8327-7FAB6D07DE07}"/>
              </a:ext>
            </a:extLst>
          </p:cNvPr>
          <p:cNvGrpSpPr/>
          <p:nvPr/>
        </p:nvGrpSpPr>
        <p:grpSpPr>
          <a:xfrm>
            <a:off x="523928" y="498418"/>
            <a:ext cx="3122336" cy="581891"/>
            <a:chOff x="1126439" y="2670464"/>
            <a:chExt cx="2770152" cy="1657350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E8F5423-7C12-41A9-A188-847709C00F15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1716BA34-E95A-4EDC-A8FF-3A947496F7CD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创新的教材资源建设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F8517FA-356D-459D-A956-3EFF6639B239}"/>
              </a:ext>
            </a:extLst>
          </p:cNvPr>
          <p:cNvGrpSpPr/>
          <p:nvPr/>
        </p:nvGrpSpPr>
        <p:grpSpPr>
          <a:xfrm>
            <a:off x="4089294" y="498418"/>
            <a:ext cx="3122336" cy="581891"/>
            <a:chOff x="1126440" y="2670464"/>
            <a:chExt cx="2770151" cy="1657350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AE508DC-1B63-48F1-BC11-D2E4830564E4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ED4F6FF3-BDAA-46E1-BEE4-57645F950F35}"/>
                </a:ext>
              </a:extLst>
            </p:cNvPr>
            <p:cNvSpPr txBox="1"/>
            <p:nvPr/>
          </p:nvSpPr>
          <p:spPr>
            <a:xfrm>
              <a:off x="1150635" y="3104629"/>
              <a:ext cx="270132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创新的混合式教学式建设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D3771A13-03F5-4027-9A98-53D22685A409}"/>
              </a:ext>
            </a:extLst>
          </p:cNvPr>
          <p:cNvGrpSpPr/>
          <p:nvPr/>
        </p:nvGrpSpPr>
        <p:grpSpPr>
          <a:xfrm>
            <a:off x="7584982" y="498418"/>
            <a:ext cx="3122335" cy="581891"/>
            <a:chOff x="1126440" y="2670464"/>
            <a:chExt cx="2770151" cy="1657350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BDFEF9BF-21F2-4E81-9AAB-AA159C7E3470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34CFB65A-E2D8-4F50-85BB-EB93257C5FB1}"/>
                </a:ext>
              </a:extLst>
            </p:cNvPr>
            <p:cNvSpPr txBox="1"/>
            <p:nvPr/>
          </p:nvSpPr>
          <p:spPr>
            <a:xfrm>
              <a:off x="1250075" y="3249324"/>
              <a:ext cx="2522881" cy="499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实践效果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E4E4254-A030-44BE-925B-2D2C9C3C776F}"/>
              </a:ext>
            </a:extLst>
          </p:cNvPr>
          <p:cNvSpPr/>
          <p:nvPr/>
        </p:nvSpPr>
        <p:spPr>
          <a:xfrm>
            <a:off x="1143867" y="1557315"/>
            <a:ext cx="10067924" cy="4649834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5E932C9-8B66-4EC4-B616-61BE33B824A2}"/>
              </a:ext>
            </a:extLst>
          </p:cNvPr>
          <p:cNvSpPr txBox="1"/>
          <p:nvPr/>
        </p:nvSpPr>
        <p:spPr>
          <a:xfrm>
            <a:off x="3228398" y="1709752"/>
            <a:ext cx="7713527" cy="4161112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b="0" dirty="0">
                <a:solidFill>
                  <a:srgbClr val="5B9BD5">
                    <a:lumMod val="50000"/>
                  </a:srgbClr>
                </a:solidFill>
              </a:rPr>
              <a:t>U</a:t>
            </a: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校园中</a:t>
            </a:r>
            <a:r>
              <a:rPr lang="en-US" altLang="zh-CN" b="0" dirty="0">
                <a:solidFill>
                  <a:srgbClr val="5B9BD5">
                    <a:lumMod val="50000"/>
                  </a:srgbClr>
                </a:solidFill>
              </a:rPr>
              <a:t>《</a:t>
            </a: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新视野大学英语视听说</a:t>
            </a:r>
            <a:r>
              <a:rPr lang="en-US" altLang="zh-CN" b="0" dirty="0">
                <a:solidFill>
                  <a:srgbClr val="5B9BD5">
                    <a:lumMod val="50000"/>
                  </a:srgbClr>
                </a:solidFill>
              </a:rPr>
              <a:t>》</a:t>
            </a: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及系列拓展课程的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学习。</a:t>
            </a:r>
            <a:endParaRPr lang="zh-CN" altLang="en-US" b="0" dirty="0">
              <a:solidFill>
                <a:srgbClr val="5B9BD5">
                  <a:lumMod val="50000"/>
                </a:srgbClr>
              </a:solidFill>
            </a:endParaRPr>
          </a:p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在</a:t>
            </a:r>
            <a:r>
              <a:rPr lang="en-US" altLang="zh-CN" b="0" dirty="0">
                <a:solidFill>
                  <a:srgbClr val="5B9BD5">
                    <a:lumMod val="50000"/>
                  </a:srgbClr>
                </a:solidFill>
              </a:rPr>
              <a:t>U</a:t>
            </a: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校园中开展线下讨论与线上答题相结合的英语角活动，我校每学期参与学生达</a:t>
            </a:r>
            <a:r>
              <a:rPr lang="en-US" altLang="zh-CN" b="0" dirty="0">
                <a:solidFill>
                  <a:srgbClr val="5B9BD5">
                    <a:lumMod val="50000"/>
                  </a:srgbClr>
                </a:solidFill>
              </a:rPr>
              <a:t>6</a:t>
            </a: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万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人次。</a:t>
            </a:r>
            <a:endParaRPr lang="en-US" altLang="zh-CN" b="0" dirty="0">
              <a:solidFill>
                <a:srgbClr val="5B9BD5">
                  <a:lumMod val="50000"/>
                </a:srgbClr>
              </a:solidFill>
            </a:endParaRPr>
          </a:p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在</a:t>
            </a:r>
            <a:r>
              <a:rPr lang="en-US" altLang="zh-CN" b="0" dirty="0">
                <a:solidFill>
                  <a:srgbClr val="5B9BD5">
                    <a:lumMod val="50000"/>
                  </a:srgbClr>
                </a:solidFill>
              </a:rPr>
              <a:t>U</a:t>
            </a: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校园中进行的翻译、听力、阅读等随堂测试，课后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作业。</a:t>
            </a:r>
            <a:endParaRPr lang="en-US" altLang="zh-CN" b="0" dirty="0">
              <a:solidFill>
                <a:srgbClr val="5B9BD5">
                  <a:lumMod val="50000"/>
                </a:srgbClr>
              </a:solidFill>
            </a:endParaRPr>
          </a:p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每学期利用</a:t>
            </a:r>
            <a:r>
              <a:rPr lang="en-US" altLang="zh-CN" b="0" dirty="0" err="1">
                <a:solidFill>
                  <a:srgbClr val="5B9BD5">
                    <a:lumMod val="50000"/>
                  </a:srgbClr>
                </a:solidFill>
              </a:rPr>
              <a:t>iTEST</a:t>
            </a: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进行的英语技能大赛，参与学生达</a:t>
            </a:r>
            <a:r>
              <a:rPr lang="en-US" altLang="zh-CN" b="0" dirty="0">
                <a:solidFill>
                  <a:srgbClr val="5B9BD5">
                    <a:lumMod val="50000"/>
                  </a:srgbClr>
                </a:solidFill>
              </a:rPr>
              <a:t>3000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人次。</a:t>
            </a:r>
            <a:endParaRPr lang="zh-CN" altLang="en-US" b="0" dirty="0">
              <a:solidFill>
                <a:srgbClr val="5B9BD5">
                  <a:lumMod val="50000"/>
                </a:srgbClr>
              </a:solidFill>
            </a:endParaRPr>
          </a:p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b="0" dirty="0" err="1">
                <a:solidFill>
                  <a:srgbClr val="5B9BD5">
                    <a:lumMod val="50000"/>
                  </a:srgbClr>
                </a:solidFill>
              </a:rPr>
              <a:t>iTEST</a:t>
            </a: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期中、期末考试参与达</a:t>
            </a:r>
            <a:r>
              <a:rPr lang="en-US" altLang="zh-CN" b="0" dirty="0">
                <a:solidFill>
                  <a:srgbClr val="5B9BD5">
                    <a:lumMod val="50000"/>
                  </a:srgbClr>
                </a:solidFill>
              </a:rPr>
              <a:t>2</a:t>
            </a: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万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人次。</a:t>
            </a:r>
            <a:endParaRPr lang="zh-CN" altLang="en-US" b="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33" name="图片 32" descr="徽标&#10;&#10;描述已自动生成">
            <a:extLst>
              <a:ext uri="{FF2B5EF4-FFF2-40B4-BE49-F238E27FC236}">
                <a16:creationId xmlns="" xmlns:a16="http://schemas.microsoft.com/office/drawing/2014/main" id="{C13AC16D-791F-4654-9C36-05EEC9E324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0C03BB64-DFB2-489B-B6D3-24137F02CFF0}"/>
              </a:ext>
            </a:extLst>
          </p:cNvPr>
          <p:cNvSpPr txBox="1"/>
          <p:nvPr/>
        </p:nvSpPr>
        <p:spPr>
          <a:xfrm>
            <a:off x="1442394" y="2745469"/>
            <a:ext cx="1474201" cy="1689052"/>
          </a:xfrm>
          <a:prstGeom prst="rect">
            <a:avLst/>
          </a:prstGeom>
          <a:noFill/>
          <a:effectLst>
            <a:outerShdw blurRad="50800" dist="1270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2400" b="1" dirty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 </a:t>
            </a:r>
            <a:r>
              <a:rPr lang="en-US" altLang="zh-CN" sz="2400" b="1" dirty="0" err="1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iTEST</a:t>
            </a:r>
            <a:endParaRPr lang="en-US" altLang="zh-CN" sz="2400" b="1" dirty="0">
              <a:solidFill>
                <a:srgbClr val="11F7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具体使用</a:t>
            </a:r>
            <a:endParaRPr lang="en-US" altLang="zh-CN" sz="2400" b="1" dirty="0">
              <a:solidFill>
                <a:srgbClr val="11F7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9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1" y="-151"/>
            <a:ext cx="12191998" cy="685830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C6639F8-E9DB-4A9F-BE2B-08F52B87DE34}"/>
              </a:ext>
            </a:extLst>
          </p:cNvPr>
          <p:cNvSpPr/>
          <p:nvPr/>
        </p:nvSpPr>
        <p:spPr>
          <a:xfrm>
            <a:off x="1126440" y="2670464"/>
            <a:ext cx="2770151" cy="1657350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D95116B-FF0A-4911-9DF8-9BBBC162B9F3}"/>
              </a:ext>
            </a:extLst>
          </p:cNvPr>
          <p:cNvSpPr txBox="1"/>
          <p:nvPr/>
        </p:nvSpPr>
        <p:spPr>
          <a:xfrm>
            <a:off x="1250074" y="2828362"/>
            <a:ext cx="2522881" cy="1308884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创新的教材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资源建设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86CA830-E70E-42FB-B931-2615F5385C58}"/>
              </a:ext>
            </a:extLst>
          </p:cNvPr>
          <p:cNvSpPr/>
          <p:nvPr/>
        </p:nvSpPr>
        <p:spPr>
          <a:xfrm>
            <a:off x="4649107" y="2670464"/>
            <a:ext cx="2770151" cy="1657350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8269428-42D1-436B-8F42-C1198D065245}"/>
              </a:ext>
            </a:extLst>
          </p:cNvPr>
          <p:cNvSpPr txBox="1"/>
          <p:nvPr/>
        </p:nvSpPr>
        <p:spPr>
          <a:xfrm>
            <a:off x="4772741" y="2828362"/>
            <a:ext cx="2522881" cy="1308884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创新的混合式教学模式建设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C483E37-5DBD-4649-A0AD-B74E6001FADD}"/>
              </a:ext>
            </a:extLst>
          </p:cNvPr>
          <p:cNvGrpSpPr/>
          <p:nvPr/>
        </p:nvGrpSpPr>
        <p:grpSpPr>
          <a:xfrm>
            <a:off x="8171775" y="2670464"/>
            <a:ext cx="2770151" cy="1657350"/>
            <a:chOff x="8171775" y="2670464"/>
            <a:chExt cx="2770151" cy="1657350"/>
          </a:xfrm>
        </p:grpSpPr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32009F96-F9BD-4C63-915D-EF411FF3F48D}"/>
                </a:ext>
              </a:extLst>
            </p:cNvPr>
            <p:cNvSpPr/>
            <p:nvPr/>
          </p:nvSpPr>
          <p:spPr>
            <a:xfrm>
              <a:off x="8171775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14719029-5AEA-400D-B202-FAE8FC6F9AD9}"/>
                </a:ext>
              </a:extLst>
            </p:cNvPr>
            <p:cNvSpPr txBox="1"/>
            <p:nvPr/>
          </p:nvSpPr>
          <p:spPr>
            <a:xfrm>
              <a:off x="8295409" y="3097723"/>
              <a:ext cx="2522881" cy="662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实践效果</a:t>
              </a:r>
            </a:p>
          </p:txBody>
        </p:sp>
      </p:grpSp>
      <p:pic>
        <p:nvPicPr>
          <p:cNvPr id="19" name="图片 18" descr="徽标&#10;&#10;描述已自动生成">
            <a:extLst>
              <a:ext uri="{FF2B5EF4-FFF2-40B4-BE49-F238E27FC236}">
                <a16:creationId xmlns="" xmlns:a16="http://schemas.microsoft.com/office/drawing/2014/main" id="{AB0BE2DB-B08C-4CBB-B8BA-D274FB3A9B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6" y="182968"/>
            <a:ext cx="1233374" cy="1233374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5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1" y="-151"/>
            <a:ext cx="12191998" cy="6858302"/>
          </a:xfrm>
          <a:prstGeom prst="rect">
            <a:avLst/>
          </a:prstGeom>
        </p:spPr>
      </p:pic>
      <p:pic>
        <p:nvPicPr>
          <p:cNvPr id="19" name="图片 18" descr="徽标&#10;&#10;描述已自动生成">
            <a:extLst>
              <a:ext uri="{FF2B5EF4-FFF2-40B4-BE49-F238E27FC236}">
                <a16:creationId xmlns="" xmlns:a16="http://schemas.microsoft.com/office/drawing/2014/main" id="{AB0BE2DB-B08C-4CBB-B8BA-D274FB3A9B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6" y="182968"/>
            <a:ext cx="1233374" cy="1233374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0"/>
            <a:ext cx="498763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3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59858C9-B649-4E0F-8327-7FAB6D07DE07}"/>
              </a:ext>
            </a:extLst>
          </p:cNvPr>
          <p:cNvGrpSpPr/>
          <p:nvPr/>
        </p:nvGrpSpPr>
        <p:grpSpPr>
          <a:xfrm>
            <a:off x="523928" y="498418"/>
            <a:ext cx="3122336" cy="581891"/>
            <a:chOff x="1126439" y="2670464"/>
            <a:chExt cx="2770152" cy="1657350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E8F5423-7C12-41A9-A188-847709C00F15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1716BA34-E95A-4EDC-A8FF-3A947496F7CD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创新的教材资源建设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F8517FA-356D-459D-A956-3EFF6639B239}"/>
              </a:ext>
            </a:extLst>
          </p:cNvPr>
          <p:cNvGrpSpPr/>
          <p:nvPr/>
        </p:nvGrpSpPr>
        <p:grpSpPr>
          <a:xfrm>
            <a:off x="4089294" y="498418"/>
            <a:ext cx="3122336" cy="581891"/>
            <a:chOff x="1126440" y="2670464"/>
            <a:chExt cx="2770151" cy="1657350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AE508DC-1B63-48F1-BC11-D2E4830564E4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ED4F6FF3-BDAA-46E1-BEE4-57645F950F35}"/>
                </a:ext>
              </a:extLst>
            </p:cNvPr>
            <p:cNvSpPr txBox="1"/>
            <p:nvPr/>
          </p:nvSpPr>
          <p:spPr>
            <a:xfrm>
              <a:off x="1150635" y="3104629"/>
              <a:ext cx="270132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创新的混合式教学式建设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D3771A13-03F5-4027-9A98-53D22685A409}"/>
              </a:ext>
            </a:extLst>
          </p:cNvPr>
          <p:cNvGrpSpPr/>
          <p:nvPr/>
        </p:nvGrpSpPr>
        <p:grpSpPr>
          <a:xfrm>
            <a:off x="7584982" y="498418"/>
            <a:ext cx="3122335" cy="581891"/>
            <a:chOff x="1126440" y="2670464"/>
            <a:chExt cx="2770151" cy="1657350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BDFEF9BF-21F2-4E81-9AAB-AA159C7E3470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34CFB65A-E2D8-4F50-85BB-EB93257C5FB1}"/>
                </a:ext>
              </a:extLst>
            </p:cNvPr>
            <p:cNvSpPr txBox="1"/>
            <p:nvPr/>
          </p:nvSpPr>
          <p:spPr>
            <a:xfrm>
              <a:off x="1250075" y="3249324"/>
              <a:ext cx="2522881" cy="499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实践效果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E4E4254-A030-44BE-925B-2D2C9C3C776F}"/>
              </a:ext>
            </a:extLst>
          </p:cNvPr>
          <p:cNvSpPr/>
          <p:nvPr/>
        </p:nvSpPr>
        <p:spPr>
          <a:xfrm>
            <a:off x="554641" y="1795741"/>
            <a:ext cx="11082717" cy="4649834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 descr="徽标&#10;&#10;描述已自动生成">
            <a:extLst>
              <a:ext uri="{FF2B5EF4-FFF2-40B4-BE49-F238E27FC236}">
                <a16:creationId xmlns="" xmlns:a16="http://schemas.microsoft.com/office/drawing/2014/main" id="{C13AC16D-791F-4654-9C36-05EEC9E324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graphicFrame>
        <p:nvGraphicFramePr>
          <p:cNvPr id="6" name="图表 5">
            <a:extLst>
              <a:ext uri="{FF2B5EF4-FFF2-40B4-BE49-F238E27FC236}">
                <a16:creationId xmlns="" xmlns:a16="http://schemas.microsoft.com/office/drawing/2014/main" id="{44A7528F-ACD1-4573-843D-312990BD4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660239"/>
              </p:ext>
            </p:extLst>
          </p:nvPr>
        </p:nvGraphicFramePr>
        <p:xfrm>
          <a:off x="328664" y="1924206"/>
          <a:ext cx="6913679" cy="452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62761C70-3FFE-48B4-9D22-A752A9F2052B}"/>
              </a:ext>
            </a:extLst>
          </p:cNvPr>
          <p:cNvSpPr txBox="1"/>
          <p:nvPr/>
        </p:nvSpPr>
        <p:spPr>
          <a:xfrm>
            <a:off x="1969528" y="2179090"/>
            <a:ext cx="76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1249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80D241B3-EF3F-4034-A5F3-127A3A595D93}"/>
              </a:ext>
            </a:extLst>
          </p:cNvPr>
          <p:cNvSpPr txBox="1"/>
          <p:nvPr/>
        </p:nvSpPr>
        <p:spPr>
          <a:xfrm>
            <a:off x="2738455" y="2282719"/>
            <a:ext cx="76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1209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79C5AF32-BD2A-4CE2-ABE9-B8CE9AEAE91F}"/>
              </a:ext>
            </a:extLst>
          </p:cNvPr>
          <p:cNvSpPr txBox="1"/>
          <p:nvPr/>
        </p:nvSpPr>
        <p:spPr>
          <a:xfrm>
            <a:off x="4541447" y="2548422"/>
            <a:ext cx="76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1044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42FB40B6-DB16-48F8-8466-CF8C8AC69987}"/>
              </a:ext>
            </a:extLst>
          </p:cNvPr>
          <p:cNvSpPr txBox="1"/>
          <p:nvPr/>
        </p:nvSpPr>
        <p:spPr>
          <a:xfrm>
            <a:off x="5260441" y="2572007"/>
            <a:ext cx="76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1029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图表 13">
            <a:extLst>
              <a:ext uri="{FF2B5EF4-FFF2-40B4-BE49-F238E27FC236}">
                <a16:creationId xmlns="" xmlns:a16="http://schemas.microsoft.com/office/drawing/2014/main" id="{0D073F5F-5B20-41BF-8739-C93C18890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679839"/>
              </p:ext>
            </p:extLst>
          </p:nvPr>
        </p:nvGraphicFramePr>
        <p:xfrm>
          <a:off x="7192033" y="2076644"/>
          <a:ext cx="4174835" cy="383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E896884B-58AF-4331-BA1E-373A986392FC}"/>
              </a:ext>
            </a:extLst>
          </p:cNvPr>
          <p:cNvSpPr txBox="1"/>
          <p:nvPr/>
        </p:nvSpPr>
        <p:spPr>
          <a:xfrm>
            <a:off x="8197880" y="3667426"/>
            <a:ext cx="92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96.8%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6BFE1F0C-AE24-4011-8E61-E2CF2466A8FF}"/>
              </a:ext>
            </a:extLst>
          </p:cNvPr>
          <p:cNvSpPr txBox="1"/>
          <p:nvPr/>
        </p:nvSpPr>
        <p:spPr>
          <a:xfrm>
            <a:off x="10010271" y="2201702"/>
            <a:ext cx="91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98.5%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1FAC1C0C-DF24-4FF7-B4C1-6BAE006A4D5D}"/>
              </a:ext>
            </a:extLst>
          </p:cNvPr>
          <p:cNvGrpSpPr/>
          <p:nvPr/>
        </p:nvGrpSpPr>
        <p:grpSpPr>
          <a:xfrm>
            <a:off x="1748786" y="1352358"/>
            <a:ext cx="4444195" cy="581891"/>
            <a:chOff x="1126439" y="2670464"/>
            <a:chExt cx="2770152" cy="1657350"/>
          </a:xfrm>
        </p:grpSpPr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0A0653BA-B154-42AF-89B9-0382F4A900AF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E4AFBFE6-6AF3-49C2-A0F6-9E15C96451CA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大学英语四级口语通过率持续攀升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957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P spid="30" grpId="0"/>
      <p:bldP spid="32" grpId="0"/>
      <p:bldP spid="35" grpId="0"/>
      <p:bldGraphic spid="14" grpId="0">
        <p:bldAsOne/>
      </p:bldGraphic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59858C9-B649-4E0F-8327-7FAB6D07DE07}"/>
              </a:ext>
            </a:extLst>
          </p:cNvPr>
          <p:cNvGrpSpPr/>
          <p:nvPr/>
        </p:nvGrpSpPr>
        <p:grpSpPr>
          <a:xfrm>
            <a:off x="523928" y="498418"/>
            <a:ext cx="3122336" cy="581891"/>
            <a:chOff x="1126439" y="2670464"/>
            <a:chExt cx="2770152" cy="1657350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E8F5423-7C12-41A9-A188-847709C00F15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1716BA34-E95A-4EDC-A8FF-3A947496F7CD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创新的教材资源建设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F8517FA-356D-459D-A956-3EFF6639B239}"/>
              </a:ext>
            </a:extLst>
          </p:cNvPr>
          <p:cNvGrpSpPr/>
          <p:nvPr/>
        </p:nvGrpSpPr>
        <p:grpSpPr>
          <a:xfrm>
            <a:off x="4089294" y="498418"/>
            <a:ext cx="3122336" cy="581891"/>
            <a:chOff x="1126440" y="2670464"/>
            <a:chExt cx="2770151" cy="1657350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AE508DC-1B63-48F1-BC11-D2E4830564E4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ED4F6FF3-BDAA-46E1-BEE4-57645F950F35}"/>
                </a:ext>
              </a:extLst>
            </p:cNvPr>
            <p:cNvSpPr txBox="1"/>
            <p:nvPr/>
          </p:nvSpPr>
          <p:spPr>
            <a:xfrm>
              <a:off x="1150635" y="3104629"/>
              <a:ext cx="270132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创新的混合式教学式建设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D3771A13-03F5-4027-9A98-53D22685A409}"/>
              </a:ext>
            </a:extLst>
          </p:cNvPr>
          <p:cNvGrpSpPr/>
          <p:nvPr/>
        </p:nvGrpSpPr>
        <p:grpSpPr>
          <a:xfrm>
            <a:off x="7584982" y="498418"/>
            <a:ext cx="3122335" cy="581891"/>
            <a:chOff x="1126440" y="2670464"/>
            <a:chExt cx="2770151" cy="1657350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BDFEF9BF-21F2-4E81-9AAB-AA159C7E3470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34CFB65A-E2D8-4F50-85BB-EB93257C5FB1}"/>
                </a:ext>
              </a:extLst>
            </p:cNvPr>
            <p:cNvSpPr txBox="1"/>
            <p:nvPr/>
          </p:nvSpPr>
          <p:spPr>
            <a:xfrm>
              <a:off x="1250075" y="3249324"/>
              <a:ext cx="2522881" cy="499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实践效果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E4E4254-A030-44BE-925B-2D2C9C3C776F}"/>
              </a:ext>
            </a:extLst>
          </p:cNvPr>
          <p:cNvSpPr/>
          <p:nvPr/>
        </p:nvSpPr>
        <p:spPr>
          <a:xfrm>
            <a:off x="554641" y="1795741"/>
            <a:ext cx="11082717" cy="4649834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 descr="徽标&#10;&#10;描述已自动生成">
            <a:extLst>
              <a:ext uri="{FF2B5EF4-FFF2-40B4-BE49-F238E27FC236}">
                <a16:creationId xmlns="" xmlns:a16="http://schemas.microsoft.com/office/drawing/2014/main" id="{C13AC16D-791F-4654-9C36-05EEC9E324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1FAC1C0C-DF24-4FF7-B4C1-6BAE006A4D5D}"/>
              </a:ext>
            </a:extLst>
          </p:cNvPr>
          <p:cNvGrpSpPr/>
          <p:nvPr/>
        </p:nvGrpSpPr>
        <p:grpSpPr>
          <a:xfrm>
            <a:off x="901205" y="1383316"/>
            <a:ext cx="3504540" cy="581891"/>
            <a:chOff x="1126440" y="2670464"/>
            <a:chExt cx="3258763" cy="1657350"/>
          </a:xfrm>
        </p:grpSpPr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0A0653BA-B154-42AF-89B9-0382F4A900AF}"/>
                </a:ext>
              </a:extLst>
            </p:cNvPr>
            <p:cNvSpPr/>
            <p:nvPr/>
          </p:nvSpPr>
          <p:spPr>
            <a:xfrm>
              <a:off x="1126441" y="2670464"/>
              <a:ext cx="3191128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E4AFBFE6-6AF3-49C2-A0F6-9E15C96451CA}"/>
                </a:ext>
              </a:extLst>
            </p:cNvPr>
            <p:cNvSpPr txBox="1"/>
            <p:nvPr/>
          </p:nvSpPr>
          <p:spPr>
            <a:xfrm>
              <a:off x="1126440" y="3104629"/>
              <a:ext cx="3258763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师资团队整体水平不断提升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0C8C64EC-2686-483A-9DC1-3F814243664E}"/>
              </a:ext>
            </a:extLst>
          </p:cNvPr>
          <p:cNvGrpSpPr/>
          <p:nvPr/>
        </p:nvGrpSpPr>
        <p:grpSpPr>
          <a:xfrm>
            <a:off x="2061492" y="2644436"/>
            <a:ext cx="2105231" cy="1113516"/>
            <a:chOff x="1126440" y="2670464"/>
            <a:chExt cx="1957589" cy="3171532"/>
          </a:xfrm>
        </p:grpSpPr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334ADAC9-E2C5-4959-A2DC-F092270E4AFB}"/>
                </a:ext>
              </a:extLst>
            </p:cNvPr>
            <p:cNvSpPr/>
            <p:nvPr/>
          </p:nvSpPr>
          <p:spPr>
            <a:xfrm>
              <a:off x="1126441" y="2670464"/>
              <a:ext cx="1957588" cy="3171532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763769D3-74DF-4ECC-8636-951BF9706ADD}"/>
                </a:ext>
              </a:extLst>
            </p:cNvPr>
            <p:cNvSpPr txBox="1"/>
            <p:nvPr/>
          </p:nvSpPr>
          <p:spPr>
            <a:xfrm>
              <a:off x="1126440" y="3104629"/>
              <a:ext cx="1957589" cy="2397860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1F7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近三年校级规划教材立项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1F7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1F7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本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F87C0702-E969-41A4-85F9-D12E9F662BA6}"/>
              </a:ext>
            </a:extLst>
          </p:cNvPr>
          <p:cNvGrpSpPr/>
          <p:nvPr/>
        </p:nvGrpSpPr>
        <p:grpSpPr>
          <a:xfrm>
            <a:off x="4810558" y="2644436"/>
            <a:ext cx="2269942" cy="1113516"/>
            <a:chOff x="1126440" y="2670464"/>
            <a:chExt cx="1957589" cy="3171532"/>
          </a:xfrm>
        </p:grpSpPr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E560BCB2-7CA5-42A5-B170-D02B03402C5A}"/>
                </a:ext>
              </a:extLst>
            </p:cNvPr>
            <p:cNvSpPr/>
            <p:nvPr/>
          </p:nvSpPr>
          <p:spPr>
            <a:xfrm>
              <a:off x="1126441" y="2670464"/>
              <a:ext cx="1957588" cy="3171532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46D9E270-2A30-4EF4-9762-7AFAD6419AC1}"/>
                </a:ext>
              </a:extLst>
            </p:cNvPr>
            <p:cNvSpPr txBox="1"/>
            <p:nvPr/>
          </p:nvSpPr>
          <p:spPr>
            <a:xfrm>
              <a:off x="1126440" y="3104629"/>
              <a:ext cx="1957589" cy="2397860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1F7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通用工程英语听说获评省一流课程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7FEF971A-F4FD-424D-9B2A-6A8D7A392771}"/>
              </a:ext>
            </a:extLst>
          </p:cNvPr>
          <p:cNvGrpSpPr/>
          <p:nvPr/>
        </p:nvGrpSpPr>
        <p:grpSpPr>
          <a:xfrm>
            <a:off x="7724335" y="2644436"/>
            <a:ext cx="2269942" cy="1113516"/>
            <a:chOff x="1126440" y="2670464"/>
            <a:chExt cx="1957589" cy="3171532"/>
          </a:xfrm>
        </p:grpSpPr>
        <p:sp>
          <p:nvSpPr>
            <p:cNvPr id="46" name="矩形 45">
              <a:extLst>
                <a:ext uri="{FF2B5EF4-FFF2-40B4-BE49-F238E27FC236}">
                  <a16:creationId xmlns="" xmlns:a16="http://schemas.microsoft.com/office/drawing/2014/main" id="{5B386B19-D2CC-4DB8-8001-C7810985A5F8}"/>
                </a:ext>
              </a:extLst>
            </p:cNvPr>
            <p:cNvSpPr/>
            <p:nvPr/>
          </p:nvSpPr>
          <p:spPr>
            <a:xfrm>
              <a:off x="1126441" y="2670464"/>
              <a:ext cx="1957588" cy="3171532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9E5115ED-6915-4912-BC9B-0AD60865D7B6}"/>
                </a:ext>
              </a:extLst>
            </p:cNvPr>
            <p:cNvSpPr txBox="1"/>
            <p:nvPr/>
          </p:nvSpPr>
          <p:spPr>
            <a:xfrm>
              <a:off x="1126440" y="3086289"/>
              <a:ext cx="1957589" cy="2397860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1F7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通用工程英语听说获评省教学成果奖三等奖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A8A6E5FE-47C0-4DEB-941C-B275EA1892FB}"/>
              </a:ext>
            </a:extLst>
          </p:cNvPr>
          <p:cNvGrpSpPr/>
          <p:nvPr/>
        </p:nvGrpSpPr>
        <p:grpSpPr>
          <a:xfrm>
            <a:off x="3318396" y="4293364"/>
            <a:ext cx="2342675" cy="1113516"/>
            <a:chOff x="1126441" y="2670464"/>
            <a:chExt cx="2020314" cy="3171532"/>
          </a:xfrm>
        </p:grpSpPr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E32EAF4F-0E57-4FAA-8A72-D79C66DA3A8C}"/>
                </a:ext>
              </a:extLst>
            </p:cNvPr>
            <p:cNvSpPr/>
            <p:nvPr/>
          </p:nvSpPr>
          <p:spPr>
            <a:xfrm>
              <a:off x="1126441" y="2670464"/>
              <a:ext cx="1957588" cy="3171532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EB8B5437-FBE0-4BBD-B7F9-DA3E188A2E5F}"/>
                </a:ext>
              </a:extLst>
            </p:cNvPr>
            <p:cNvSpPr txBox="1"/>
            <p:nvPr/>
          </p:nvSpPr>
          <p:spPr>
            <a:xfrm>
              <a:off x="1189166" y="3212189"/>
              <a:ext cx="1957589" cy="2397860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1F7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口语课程团队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11F7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1F7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外研社“教学之星”特等奖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633FA884-6A9A-48FB-940E-46A8C2F385C5}"/>
              </a:ext>
            </a:extLst>
          </p:cNvPr>
          <p:cNvGrpSpPr/>
          <p:nvPr/>
        </p:nvGrpSpPr>
        <p:grpSpPr>
          <a:xfrm>
            <a:off x="6530930" y="4293364"/>
            <a:ext cx="2342675" cy="1113516"/>
            <a:chOff x="1126441" y="2670464"/>
            <a:chExt cx="2020314" cy="3171532"/>
          </a:xfrm>
        </p:grpSpPr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958E9AE3-20F4-45F0-B4A9-8022E396C80E}"/>
                </a:ext>
              </a:extLst>
            </p:cNvPr>
            <p:cNvSpPr/>
            <p:nvPr/>
          </p:nvSpPr>
          <p:spPr>
            <a:xfrm>
              <a:off x="1126441" y="2670464"/>
              <a:ext cx="1957588" cy="3171532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="" xmlns:a16="http://schemas.microsoft.com/office/drawing/2014/main" id="{E50BC84F-3150-4094-8A8A-EC2F8DEF17CB}"/>
                </a:ext>
              </a:extLst>
            </p:cNvPr>
            <p:cNvSpPr txBox="1"/>
            <p:nvPr/>
          </p:nvSpPr>
          <p:spPr>
            <a:xfrm>
              <a:off x="1189166" y="3212189"/>
              <a:ext cx="1957589" cy="2397860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1F7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教师获省首届外语课程思政教学比赛二等奖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943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 descr="徽标&#10;&#10;描述已自动生成">
            <a:extLst>
              <a:ext uri="{FF2B5EF4-FFF2-40B4-BE49-F238E27FC236}">
                <a16:creationId xmlns="" xmlns:a16="http://schemas.microsoft.com/office/drawing/2014/main" id="{FB0DC8D2-B1A6-414C-A08C-140BA8C62F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E6404362-5652-46D0-8A74-76E64E307D8E}"/>
              </a:ext>
            </a:extLst>
          </p:cNvPr>
          <p:cNvGrpSpPr/>
          <p:nvPr/>
        </p:nvGrpSpPr>
        <p:grpSpPr>
          <a:xfrm>
            <a:off x="4555440" y="2452255"/>
            <a:ext cx="2770151" cy="1657350"/>
            <a:chOff x="1126440" y="2670464"/>
            <a:chExt cx="2770151" cy="1657350"/>
          </a:xfrm>
        </p:grpSpPr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54CCC97A-1729-4E30-9D28-2E0B38CD7D9E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>
                <a:alpha val="50000"/>
              </a:srgbClr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278CDE62-77F4-46B2-A8BA-8D65D43A1248}"/>
                </a:ext>
              </a:extLst>
            </p:cNvPr>
            <p:cNvSpPr txBox="1"/>
            <p:nvPr/>
          </p:nvSpPr>
          <p:spPr>
            <a:xfrm>
              <a:off x="1250074" y="2670464"/>
              <a:ext cx="2522881" cy="1308884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背  景</a:t>
              </a:r>
            </a:p>
          </p:txBody>
        </p:sp>
      </p:grpSp>
      <p:pic>
        <p:nvPicPr>
          <p:cNvPr id="36" name="图片 35" descr="黑暗中的灯光&#10;&#10;中度可信度描述已自动生成">
            <a:extLst>
              <a:ext uri="{FF2B5EF4-FFF2-40B4-BE49-F238E27FC236}">
                <a16:creationId xmlns="" xmlns:a16="http://schemas.microsoft.com/office/drawing/2014/main" id="{3F325CAD-D2C2-48A4-AA47-2EEE775E54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0746" y="2735038"/>
            <a:ext cx="3818978" cy="1879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9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3194 L 1.20846 -0.03773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59858C9-B649-4E0F-8327-7FAB6D07DE07}"/>
              </a:ext>
            </a:extLst>
          </p:cNvPr>
          <p:cNvGrpSpPr/>
          <p:nvPr/>
        </p:nvGrpSpPr>
        <p:grpSpPr>
          <a:xfrm>
            <a:off x="523928" y="498418"/>
            <a:ext cx="3122336" cy="581891"/>
            <a:chOff x="1126439" y="2670464"/>
            <a:chExt cx="2770152" cy="1657350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E8F5423-7C12-41A9-A188-847709C00F15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1716BA34-E95A-4EDC-A8FF-3A947496F7CD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创新的教材资源建设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F8517FA-356D-459D-A956-3EFF6639B239}"/>
              </a:ext>
            </a:extLst>
          </p:cNvPr>
          <p:cNvGrpSpPr/>
          <p:nvPr/>
        </p:nvGrpSpPr>
        <p:grpSpPr>
          <a:xfrm>
            <a:off x="4089294" y="498418"/>
            <a:ext cx="3122336" cy="581891"/>
            <a:chOff x="1126440" y="2670464"/>
            <a:chExt cx="2770151" cy="1657350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AE508DC-1B63-48F1-BC11-D2E4830564E4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ED4F6FF3-BDAA-46E1-BEE4-57645F950F35}"/>
                </a:ext>
              </a:extLst>
            </p:cNvPr>
            <p:cNvSpPr txBox="1"/>
            <p:nvPr/>
          </p:nvSpPr>
          <p:spPr>
            <a:xfrm>
              <a:off x="1150635" y="3104629"/>
              <a:ext cx="270132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创新的混合式教学式建设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D3771A13-03F5-4027-9A98-53D22685A409}"/>
              </a:ext>
            </a:extLst>
          </p:cNvPr>
          <p:cNvGrpSpPr/>
          <p:nvPr/>
        </p:nvGrpSpPr>
        <p:grpSpPr>
          <a:xfrm>
            <a:off x="7584982" y="498418"/>
            <a:ext cx="3122335" cy="581891"/>
            <a:chOff x="1126440" y="2670464"/>
            <a:chExt cx="2770151" cy="1657350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BDFEF9BF-21F2-4E81-9AAB-AA159C7E3470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34CFB65A-E2D8-4F50-85BB-EB93257C5FB1}"/>
                </a:ext>
              </a:extLst>
            </p:cNvPr>
            <p:cNvSpPr txBox="1"/>
            <p:nvPr/>
          </p:nvSpPr>
          <p:spPr>
            <a:xfrm>
              <a:off x="1250075" y="3249324"/>
              <a:ext cx="2522881" cy="499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实践效果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E4E4254-A030-44BE-925B-2D2C9C3C776F}"/>
              </a:ext>
            </a:extLst>
          </p:cNvPr>
          <p:cNvSpPr/>
          <p:nvPr/>
        </p:nvSpPr>
        <p:spPr>
          <a:xfrm>
            <a:off x="554641" y="1795741"/>
            <a:ext cx="11082717" cy="4649834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 descr="徽标&#10;&#10;描述已自动生成">
            <a:extLst>
              <a:ext uri="{FF2B5EF4-FFF2-40B4-BE49-F238E27FC236}">
                <a16:creationId xmlns="" xmlns:a16="http://schemas.microsoft.com/office/drawing/2014/main" id="{C13AC16D-791F-4654-9C36-05EEC9E324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1FAC1C0C-DF24-4FF7-B4C1-6BAE006A4D5D}"/>
              </a:ext>
            </a:extLst>
          </p:cNvPr>
          <p:cNvGrpSpPr/>
          <p:nvPr/>
        </p:nvGrpSpPr>
        <p:grpSpPr>
          <a:xfrm>
            <a:off x="901205" y="1383316"/>
            <a:ext cx="3504540" cy="581891"/>
            <a:chOff x="1126440" y="2670464"/>
            <a:chExt cx="3258763" cy="1657350"/>
          </a:xfrm>
        </p:grpSpPr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0A0653BA-B154-42AF-89B9-0382F4A900AF}"/>
                </a:ext>
              </a:extLst>
            </p:cNvPr>
            <p:cNvSpPr/>
            <p:nvPr/>
          </p:nvSpPr>
          <p:spPr>
            <a:xfrm>
              <a:off x="1126441" y="2670464"/>
              <a:ext cx="3191128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E4AFBFE6-6AF3-49C2-A0F6-9E15C96451CA}"/>
                </a:ext>
              </a:extLst>
            </p:cNvPr>
            <p:cNvSpPr txBox="1"/>
            <p:nvPr/>
          </p:nvSpPr>
          <p:spPr>
            <a:xfrm>
              <a:off x="1126440" y="3104629"/>
              <a:ext cx="3258763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学生英语综合能力全面提高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A8A6E5FE-47C0-4DEB-941C-B275EA1892FB}"/>
              </a:ext>
            </a:extLst>
          </p:cNvPr>
          <p:cNvGrpSpPr/>
          <p:nvPr/>
        </p:nvGrpSpPr>
        <p:grpSpPr>
          <a:xfrm>
            <a:off x="2373076" y="3090275"/>
            <a:ext cx="3183049" cy="1640041"/>
            <a:chOff x="1126441" y="3212187"/>
            <a:chExt cx="1957588" cy="2629807"/>
          </a:xfrm>
        </p:grpSpPr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E32EAF4F-0E57-4FAA-8A72-D79C66DA3A8C}"/>
                </a:ext>
              </a:extLst>
            </p:cNvPr>
            <p:cNvSpPr/>
            <p:nvPr/>
          </p:nvSpPr>
          <p:spPr>
            <a:xfrm>
              <a:off x="1126441" y="3212187"/>
              <a:ext cx="1957588" cy="2629807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EB8B5437-FBE0-4BBD-B7F9-DA3E188A2E5F}"/>
                </a:ext>
              </a:extLst>
            </p:cNvPr>
            <p:cNvSpPr txBox="1"/>
            <p:nvPr/>
          </p:nvSpPr>
          <p:spPr>
            <a:xfrm>
              <a:off x="1200598" y="3308431"/>
              <a:ext cx="1745773" cy="2397861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11F7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湖南省大学生英语演讲比赛团体一等奖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11F7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FE129D56-3037-4FEC-8426-DF83516A2AA6}"/>
              </a:ext>
            </a:extLst>
          </p:cNvPr>
          <p:cNvGrpSpPr/>
          <p:nvPr/>
        </p:nvGrpSpPr>
        <p:grpSpPr>
          <a:xfrm>
            <a:off x="6546758" y="3090275"/>
            <a:ext cx="3183049" cy="1640041"/>
            <a:chOff x="1126441" y="3212187"/>
            <a:chExt cx="1957588" cy="2629807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FD5C8E30-1354-44A2-9C2B-A339814BA9AB}"/>
                </a:ext>
              </a:extLst>
            </p:cNvPr>
            <p:cNvSpPr/>
            <p:nvPr/>
          </p:nvSpPr>
          <p:spPr>
            <a:xfrm>
              <a:off x="1126441" y="3212187"/>
              <a:ext cx="1957588" cy="2629807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6C11DF68-C912-4E1F-A8F1-AEEBF936854C}"/>
                </a:ext>
              </a:extLst>
            </p:cNvPr>
            <p:cNvSpPr txBox="1"/>
            <p:nvPr/>
          </p:nvSpPr>
          <p:spPr>
            <a:xfrm>
              <a:off x="1200598" y="3308431"/>
              <a:ext cx="1745773" cy="2397861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11F7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湖南省大学生英语演讲比赛团体二等奖</a:t>
              </a:r>
              <a:endPara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11F7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94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 descr="徽标&#10;&#10;描述已自动生成">
            <a:extLst>
              <a:ext uri="{FF2B5EF4-FFF2-40B4-BE49-F238E27FC236}">
                <a16:creationId xmlns="" xmlns:a16="http://schemas.microsoft.com/office/drawing/2014/main" id="{FB0DC8D2-B1A6-414C-A08C-140BA8C62F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8" y="207859"/>
            <a:ext cx="1482089" cy="1482089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F713AEBD-45FF-436A-B110-C6E1F2BA5CE1}"/>
              </a:ext>
            </a:extLst>
          </p:cNvPr>
          <p:cNvGrpSpPr/>
          <p:nvPr/>
        </p:nvGrpSpPr>
        <p:grpSpPr>
          <a:xfrm>
            <a:off x="0" y="2452255"/>
            <a:ext cx="12191998" cy="1657350"/>
            <a:chOff x="1126440" y="2670464"/>
            <a:chExt cx="2770151" cy="1657350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A4766BCD-FE19-4AD8-85F0-F7BFE63D2173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>
                <a:alpha val="50000"/>
              </a:srgbClr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DEB8CA75-74F5-400D-B2D4-B1D461BAFA29}"/>
                </a:ext>
              </a:extLst>
            </p:cNvPr>
            <p:cNvSpPr txBox="1"/>
            <p:nvPr/>
          </p:nvSpPr>
          <p:spPr>
            <a:xfrm>
              <a:off x="1250075" y="2791556"/>
              <a:ext cx="2522881" cy="1308884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长沙理工大学外国语学院欢迎您！</a:t>
              </a:r>
            </a:p>
          </p:txBody>
        </p:sp>
      </p:grpSp>
      <p:pic>
        <p:nvPicPr>
          <p:cNvPr id="12" name="图片 11" descr="黑暗中的灯光&#10;&#10;中度可信度描述已自动生成">
            <a:extLst>
              <a:ext uri="{FF2B5EF4-FFF2-40B4-BE49-F238E27FC236}">
                <a16:creationId xmlns="" xmlns:a16="http://schemas.microsoft.com/office/drawing/2014/main" id="{E821C478-E4FC-4B33-8518-8384618F9B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8400" y="2942483"/>
            <a:ext cx="3818978" cy="1879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8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3194 L 1.20846 -0.03773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pic>
        <p:nvPicPr>
          <p:cNvPr id="19" name="图片 18" descr="徽标&#10;&#10;描述已自动生成">
            <a:extLst>
              <a:ext uri="{FF2B5EF4-FFF2-40B4-BE49-F238E27FC236}">
                <a16:creationId xmlns="" xmlns:a16="http://schemas.microsoft.com/office/drawing/2014/main" id="{FB0DC8D2-B1A6-414C-A08C-140BA8C62F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E4E4254-A030-44BE-925B-2D2C9C3C776F}"/>
              </a:ext>
            </a:extLst>
          </p:cNvPr>
          <p:cNvSpPr/>
          <p:nvPr/>
        </p:nvSpPr>
        <p:spPr>
          <a:xfrm>
            <a:off x="1163398" y="1578724"/>
            <a:ext cx="9757060" cy="3927256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E3D51CE2-A9C5-4060-8F4A-A99340051BA5}"/>
              </a:ext>
            </a:extLst>
          </p:cNvPr>
          <p:cNvGrpSpPr/>
          <p:nvPr/>
        </p:nvGrpSpPr>
        <p:grpSpPr>
          <a:xfrm>
            <a:off x="1719462" y="1114560"/>
            <a:ext cx="3751501" cy="906462"/>
            <a:chOff x="1126439" y="2670464"/>
            <a:chExt cx="2770152" cy="1657350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CA8F5FA9-1BFC-4C50-B218-101C8F0CCEC3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2FEBF50A-AE54-4F43-9FB8-E7F584EF0ECE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大学英语教学指南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5E932C9-8B66-4EC4-B616-61BE33B824A2}"/>
              </a:ext>
            </a:extLst>
          </p:cNvPr>
          <p:cNvSpPr txBox="1"/>
          <p:nvPr/>
        </p:nvSpPr>
        <p:spPr>
          <a:xfrm>
            <a:off x="1558636" y="1943947"/>
            <a:ext cx="9175173" cy="3121314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b="0" dirty="0">
                <a:solidFill>
                  <a:schemeClr val="bg1"/>
                </a:solidFill>
              </a:rPr>
              <a:t>体现了大学英语教改革理论与实践的最新发展</a:t>
            </a:r>
            <a:endParaRPr lang="en-US" altLang="zh-CN" b="0" dirty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b="0" dirty="0">
                <a:solidFill>
                  <a:schemeClr val="bg1"/>
                </a:solidFill>
              </a:rPr>
              <a:t>新形势下对大学英语课程定位与性质、教学目标和教学要求、课程设置、评价与测试、教学方法与教学手段、教学资源、教学管理等做出了明确的阐释</a:t>
            </a:r>
            <a:endParaRPr lang="en-US" altLang="zh-CN" b="0" dirty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b="0" dirty="0">
                <a:solidFill>
                  <a:schemeClr val="bg1"/>
                </a:solidFill>
              </a:rPr>
              <a:t>提出了符合新时代发展的新目标和新要求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5CA5911D-417B-43BF-A835-12A7576DDB69}"/>
              </a:ext>
            </a:extLst>
          </p:cNvPr>
          <p:cNvSpPr txBox="1"/>
          <p:nvPr/>
        </p:nvSpPr>
        <p:spPr>
          <a:xfrm>
            <a:off x="6223434" y="3104494"/>
            <a:ext cx="1226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AD0C1DEE-E353-40F9-B98C-4C5CF4A01EA4}"/>
              </a:ext>
            </a:extLst>
          </p:cNvPr>
          <p:cNvGrpSpPr/>
          <p:nvPr/>
        </p:nvGrpSpPr>
        <p:grpSpPr>
          <a:xfrm>
            <a:off x="114300" y="4159218"/>
            <a:ext cx="6353194" cy="2066590"/>
            <a:chOff x="29905" y="3949697"/>
            <a:chExt cx="6153179" cy="2066590"/>
          </a:xfrm>
        </p:grpSpPr>
        <p:sp>
          <p:nvSpPr>
            <p:cNvPr id="35" name="对话气泡: 矩形 34">
              <a:extLst>
                <a:ext uri="{FF2B5EF4-FFF2-40B4-BE49-F238E27FC236}">
                  <a16:creationId xmlns="" xmlns:a16="http://schemas.microsoft.com/office/drawing/2014/main" id="{E7EACFFB-8819-4353-952D-3674E3479EFD}"/>
                </a:ext>
              </a:extLst>
            </p:cNvPr>
            <p:cNvSpPr/>
            <p:nvPr/>
          </p:nvSpPr>
          <p:spPr>
            <a:xfrm>
              <a:off x="29905" y="4042064"/>
              <a:ext cx="6153179" cy="1974223"/>
            </a:xfrm>
            <a:prstGeom prst="wedgeRectCallout">
              <a:avLst>
                <a:gd name="adj1" fmla="val 54440"/>
                <a:gd name="adj2" fmla="val -85168"/>
              </a:avLst>
            </a:prstGeom>
            <a:solidFill>
              <a:srgbClr val="002555"/>
            </a:solidFill>
            <a:ln w="3175">
              <a:solidFill>
                <a:srgbClr val="11F7FF"/>
              </a:solidFill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125205AD-8679-4319-83E3-0D3388AAD8C2}"/>
                </a:ext>
              </a:extLst>
            </p:cNvPr>
            <p:cNvSpPr txBox="1"/>
            <p:nvPr/>
          </p:nvSpPr>
          <p:spPr>
            <a:xfrm>
              <a:off x="29905" y="3949697"/>
              <a:ext cx="6153178" cy="2066590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zh-CN" dirty="0"/>
                <a:t>“</a:t>
              </a:r>
              <a:r>
                <a:rPr lang="zh-CN" altLang="zh-CN" b="0" dirty="0"/>
                <a:t>培养学生的英语应用能力，增强跨文化交际意识和交际能力，同时发展自主学习能力、提高文化素养</a:t>
              </a:r>
              <a:r>
                <a:rPr lang="en-US" altLang="zh-CN" b="0" dirty="0"/>
                <a:t>, </a:t>
              </a:r>
              <a:r>
                <a:rPr lang="zh-CN" altLang="zh-CN" b="0" dirty="0"/>
                <a:t>使他们在学习、生活、社会交往和未来工作中能有效地使用英语，满足国家、社会、学校和个人发展的需要。”</a:t>
              </a:r>
              <a:endParaRPr lang="zh-CN" altLang="en-US" b="0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56574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rgbClr val="11F7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9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E4E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E4E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E4E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E4E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E4E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E4E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pic>
        <p:nvPicPr>
          <p:cNvPr id="19" name="图片 18" descr="徽标&#10;&#10;描述已自动生成">
            <a:extLst>
              <a:ext uri="{FF2B5EF4-FFF2-40B4-BE49-F238E27FC236}">
                <a16:creationId xmlns="" xmlns:a16="http://schemas.microsoft.com/office/drawing/2014/main" id="{FB0DC8D2-B1A6-414C-A08C-140BA8C62F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E4E4254-A030-44BE-925B-2D2C9C3C776F}"/>
              </a:ext>
            </a:extLst>
          </p:cNvPr>
          <p:cNvSpPr/>
          <p:nvPr/>
        </p:nvSpPr>
        <p:spPr>
          <a:xfrm>
            <a:off x="1163398" y="1578724"/>
            <a:ext cx="9757060" cy="3927256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E3D51CE2-A9C5-4060-8F4A-A99340051BA5}"/>
              </a:ext>
            </a:extLst>
          </p:cNvPr>
          <p:cNvGrpSpPr/>
          <p:nvPr/>
        </p:nvGrpSpPr>
        <p:grpSpPr>
          <a:xfrm>
            <a:off x="1719462" y="1114560"/>
            <a:ext cx="3751501" cy="906462"/>
            <a:chOff x="1126439" y="2670464"/>
            <a:chExt cx="2770152" cy="1657350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CA8F5FA9-1BFC-4C50-B218-101C8F0CCEC3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2FEBF50A-AE54-4F43-9FB8-E7F584EF0ECE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大学英语教学指南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5E932C9-8B66-4EC4-B616-61BE33B824A2}"/>
              </a:ext>
            </a:extLst>
          </p:cNvPr>
          <p:cNvSpPr txBox="1"/>
          <p:nvPr/>
        </p:nvSpPr>
        <p:spPr>
          <a:xfrm>
            <a:off x="1558636" y="1943947"/>
            <a:ext cx="9175173" cy="3121314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b="0" dirty="0"/>
              <a:t>体现了大学英语教改革理论与实践的最新</a:t>
            </a:r>
            <a:r>
              <a:rPr lang="zh-CN" altLang="zh-CN" b="0" dirty="0" smtClean="0"/>
              <a:t>发展</a:t>
            </a:r>
            <a:r>
              <a:rPr lang="zh-CN" altLang="en-US" b="0" dirty="0" smtClean="0"/>
              <a:t>。</a:t>
            </a:r>
            <a:endParaRPr lang="en-US" altLang="zh-CN" b="0" dirty="0"/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b="0" dirty="0"/>
              <a:t>新形势下对大学英语课程定位与性质、教学目标和教学要求、课程设置、评价与测试、教学方法与教学手段、教学资源、教学管理等做出了明确的</a:t>
            </a:r>
            <a:r>
              <a:rPr lang="zh-CN" altLang="zh-CN" b="0" dirty="0" smtClean="0"/>
              <a:t>阐释</a:t>
            </a:r>
            <a:r>
              <a:rPr lang="zh-CN" altLang="en-US" b="0" dirty="0" smtClean="0"/>
              <a:t>。</a:t>
            </a:r>
            <a:endParaRPr lang="en-US" altLang="zh-CN" b="0" dirty="0"/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b="0" dirty="0"/>
              <a:t>提出了符合新时代发展的新目标和新</a:t>
            </a:r>
            <a:r>
              <a:rPr lang="zh-CN" altLang="zh-CN" b="0" dirty="0" smtClean="0"/>
              <a:t>要求</a:t>
            </a:r>
            <a:r>
              <a:rPr lang="zh-CN" altLang="en-US" b="0" dirty="0" smtClean="0"/>
              <a:t>。</a:t>
            </a:r>
            <a:endParaRPr lang="zh-CN" alt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2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 descr="徽标&#10;&#10;描述已自动生成">
            <a:extLst>
              <a:ext uri="{FF2B5EF4-FFF2-40B4-BE49-F238E27FC236}">
                <a16:creationId xmlns="" xmlns:a16="http://schemas.microsoft.com/office/drawing/2014/main" id="{FB0DC8D2-B1A6-414C-A08C-140BA8C62F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E6404362-5652-46D0-8A74-76E64E307D8E}"/>
              </a:ext>
            </a:extLst>
          </p:cNvPr>
          <p:cNvGrpSpPr/>
          <p:nvPr/>
        </p:nvGrpSpPr>
        <p:grpSpPr>
          <a:xfrm>
            <a:off x="3007152" y="2452255"/>
            <a:ext cx="6174556" cy="1657350"/>
            <a:chOff x="1126440" y="2670464"/>
            <a:chExt cx="2770151" cy="1657350"/>
          </a:xfrm>
        </p:grpSpPr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54CCC97A-1729-4E30-9D28-2E0B38CD7D9E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>
                <a:alpha val="50000"/>
              </a:srgbClr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278CDE62-77F4-46B2-A8BA-8D65D43A1248}"/>
                </a:ext>
              </a:extLst>
            </p:cNvPr>
            <p:cNvSpPr txBox="1"/>
            <p:nvPr/>
          </p:nvSpPr>
          <p:spPr>
            <a:xfrm>
              <a:off x="1250074" y="2670464"/>
              <a:ext cx="2522881" cy="1308884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长沙理工大学的新探索</a:t>
              </a:r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6" name="图片 35" descr="黑暗中的灯光&#10;&#10;中度可信度描述已自动生成">
            <a:extLst>
              <a:ext uri="{FF2B5EF4-FFF2-40B4-BE49-F238E27FC236}">
                <a16:creationId xmlns="" xmlns:a16="http://schemas.microsoft.com/office/drawing/2014/main" id="{3F325CAD-D2C2-48A4-AA47-2EEE775E54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0746" y="2735038"/>
            <a:ext cx="3818978" cy="1879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83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3194 L 1.20846 -0.03773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1" y="-151"/>
            <a:ext cx="12191998" cy="685830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CC0D1E55-A199-43A5-88A8-3FD7FEA16C00}"/>
              </a:ext>
            </a:extLst>
          </p:cNvPr>
          <p:cNvGrpSpPr/>
          <p:nvPr/>
        </p:nvGrpSpPr>
        <p:grpSpPr>
          <a:xfrm>
            <a:off x="1126440" y="2670464"/>
            <a:ext cx="2770151" cy="1657350"/>
            <a:chOff x="1126440" y="2670464"/>
            <a:chExt cx="2770151" cy="1657350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7C6639F8-E9DB-4A9F-BE2B-08F52B87DE34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FD95116B-FF0A-4911-9DF8-9BBBC162B9F3}"/>
                </a:ext>
              </a:extLst>
            </p:cNvPr>
            <p:cNvSpPr txBox="1"/>
            <p:nvPr/>
          </p:nvSpPr>
          <p:spPr>
            <a:xfrm>
              <a:off x="1250074" y="2828362"/>
              <a:ext cx="2522881" cy="1308884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创新的教材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资源建设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86CA830-E70E-42FB-B931-2615F5385C58}"/>
              </a:ext>
            </a:extLst>
          </p:cNvPr>
          <p:cNvSpPr/>
          <p:nvPr/>
        </p:nvSpPr>
        <p:spPr>
          <a:xfrm>
            <a:off x="4649107" y="2670464"/>
            <a:ext cx="2770151" cy="1657350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8269428-42D1-436B-8F42-C1198D065245}"/>
              </a:ext>
            </a:extLst>
          </p:cNvPr>
          <p:cNvSpPr txBox="1"/>
          <p:nvPr/>
        </p:nvSpPr>
        <p:spPr>
          <a:xfrm>
            <a:off x="4772741" y="2828362"/>
            <a:ext cx="2522881" cy="1308884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创新的混合式教学模式建设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32009F96-F9BD-4C63-915D-EF411FF3F48D}"/>
              </a:ext>
            </a:extLst>
          </p:cNvPr>
          <p:cNvSpPr/>
          <p:nvPr/>
        </p:nvSpPr>
        <p:spPr>
          <a:xfrm>
            <a:off x="8171775" y="2670464"/>
            <a:ext cx="2770151" cy="1657350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4719029-5AEA-400D-B202-FAE8FC6F9AD9}"/>
              </a:ext>
            </a:extLst>
          </p:cNvPr>
          <p:cNvSpPr txBox="1"/>
          <p:nvPr/>
        </p:nvSpPr>
        <p:spPr>
          <a:xfrm>
            <a:off x="8295409" y="3097723"/>
            <a:ext cx="2522881" cy="662554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实践效果</a:t>
            </a:r>
          </a:p>
        </p:txBody>
      </p:sp>
      <p:pic>
        <p:nvPicPr>
          <p:cNvPr id="19" name="图片 18" descr="徽标&#10;&#10;描述已自动生成">
            <a:extLst>
              <a:ext uri="{FF2B5EF4-FFF2-40B4-BE49-F238E27FC236}">
                <a16:creationId xmlns="" xmlns:a16="http://schemas.microsoft.com/office/drawing/2014/main" id="{AB0BE2DB-B08C-4CBB-B8BA-D274FB3A9B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6" y="182968"/>
            <a:ext cx="1233374" cy="1233374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73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59858C9-B649-4E0F-8327-7FAB6D07DE07}"/>
              </a:ext>
            </a:extLst>
          </p:cNvPr>
          <p:cNvGrpSpPr/>
          <p:nvPr/>
        </p:nvGrpSpPr>
        <p:grpSpPr>
          <a:xfrm>
            <a:off x="523928" y="498418"/>
            <a:ext cx="3122336" cy="581891"/>
            <a:chOff x="1126439" y="2670464"/>
            <a:chExt cx="2770152" cy="1657350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E8F5423-7C12-41A9-A188-847709C00F15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1716BA34-E95A-4EDC-A8FF-3A947496F7CD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创新的教材资源建设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F8517FA-356D-459D-A956-3EFF6639B239}"/>
              </a:ext>
            </a:extLst>
          </p:cNvPr>
          <p:cNvGrpSpPr/>
          <p:nvPr/>
        </p:nvGrpSpPr>
        <p:grpSpPr>
          <a:xfrm>
            <a:off x="4089294" y="498418"/>
            <a:ext cx="3122336" cy="581891"/>
            <a:chOff x="1126440" y="2670464"/>
            <a:chExt cx="2770151" cy="1657350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AE508DC-1B63-48F1-BC11-D2E4830564E4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ED4F6FF3-BDAA-46E1-BEE4-57645F950F35}"/>
                </a:ext>
              </a:extLst>
            </p:cNvPr>
            <p:cNvSpPr txBox="1"/>
            <p:nvPr/>
          </p:nvSpPr>
          <p:spPr>
            <a:xfrm>
              <a:off x="1150635" y="3104629"/>
              <a:ext cx="270132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创新的混合式教学式建设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D3771A13-03F5-4027-9A98-53D22685A409}"/>
              </a:ext>
            </a:extLst>
          </p:cNvPr>
          <p:cNvGrpSpPr/>
          <p:nvPr/>
        </p:nvGrpSpPr>
        <p:grpSpPr>
          <a:xfrm>
            <a:off x="7584982" y="498418"/>
            <a:ext cx="3122335" cy="581891"/>
            <a:chOff x="1126440" y="2670464"/>
            <a:chExt cx="2770151" cy="1657350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BDFEF9BF-21F2-4E81-9AAB-AA159C7E3470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34CFB65A-E2D8-4F50-85BB-EB93257C5FB1}"/>
                </a:ext>
              </a:extLst>
            </p:cNvPr>
            <p:cNvSpPr txBox="1"/>
            <p:nvPr/>
          </p:nvSpPr>
          <p:spPr>
            <a:xfrm>
              <a:off x="1250075" y="3249324"/>
              <a:ext cx="2522881" cy="499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实践效果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E4E4254-A030-44BE-925B-2D2C9C3C776F}"/>
              </a:ext>
            </a:extLst>
          </p:cNvPr>
          <p:cNvSpPr/>
          <p:nvPr/>
        </p:nvSpPr>
        <p:spPr>
          <a:xfrm>
            <a:off x="523927" y="1578724"/>
            <a:ext cx="11124281" cy="4815112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E3D51CE2-A9C5-4060-8F4A-A99340051BA5}"/>
              </a:ext>
            </a:extLst>
          </p:cNvPr>
          <p:cNvGrpSpPr/>
          <p:nvPr/>
        </p:nvGrpSpPr>
        <p:grpSpPr>
          <a:xfrm>
            <a:off x="7584981" y="1317485"/>
            <a:ext cx="3122336" cy="581891"/>
            <a:chOff x="1126439" y="2670464"/>
            <a:chExt cx="2770152" cy="1657350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CA8F5FA9-1BFC-4C50-B218-101C8F0CCEC3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2FEBF50A-AE54-4F43-9FB8-E7F584EF0ECE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教材资源建设创新思路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5E932C9-8B66-4EC4-B616-61BE33B824A2}"/>
              </a:ext>
            </a:extLst>
          </p:cNvPr>
          <p:cNvSpPr txBox="1"/>
          <p:nvPr/>
        </p:nvSpPr>
        <p:spPr>
          <a:xfrm>
            <a:off x="1070951" y="2008178"/>
            <a:ext cx="9636365" cy="3661578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/>
              <a:t>贯彻执行</a:t>
            </a:r>
            <a:r>
              <a:rPr lang="en-US" altLang="zh-CN" b="0" dirty="0"/>
              <a:t>《</a:t>
            </a:r>
            <a:r>
              <a:rPr lang="zh-CN" altLang="en-US" b="0" dirty="0"/>
              <a:t>大学英语教学指南</a:t>
            </a:r>
            <a:r>
              <a:rPr lang="en-US" altLang="zh-CN" b="0" dirty="0"/>
              <a:t>》</a:t>
            </a:r>
            <a:r>
              <a:rPr lang="zh-CN" altLang="en-US" b="0" dirty="0"/>
              <a:t>的原则和</a:t>
            </a:r>
            <a:r>
              <a:rPr lang="zh-CN" altLang="en-US" b="0" dirty="0" smtClean="0"/>
              <a:t>精神。</a:t>
            </a:r>
            <a:endParaRPr lang="en-US" altLang="zh-CN" b="0" dirty="0"/>
          </a:p>
          <a:p>
            <a:pPr marL="34290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/>
              <a:t>积极把握新形势的发展方向，紧跟新时代大学英语发展</a:t>
            </a:r>
            <a:r>
              <a:rPr lang="zh-CN" altLang="en-US" b="0" dirty="0" smtClean="0"/>
              <a:t>需要。</a:t>
            </a:r>
            <a:endParaRPr lang="en-US" altLang="zh-CN" b="0" dirty="0"/>
          </a:p>
          <a:p>
            <a:pPr marL="34290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/>
              <a:t>精心选用</a:t>
            </a:r>
            <a:r>
              <a:rPr lang="en-US" altLang="zh-CN" b="0" dirty="0"/>
              <a:t>《</a:t>
            </a:r>
            <a:r>
              <a:rPr lang="zh-CN" altLang="en-US" b="0" dirty="0"/>
              <a:t>新视野大学英语</a:t>
            </a:r>
            <a:r>
              <a:rPr lang="en-US" altLang="zh-CN" b="0" dirty="0"/>
              <a:t>》</a:t>
            </a:r>
            <a:r>
              <a:rPr lang="zh-CN" altLang="en-US" b="0" dirty="0"/>
              <a:t>等一批国内比较成熟、优秀的</a:t>
            </a:r>
            <a:r>
              <a:rPr lang="zh-CN" altLang="en-US" b="0" dirty="0" smtClean="0"/>
              <a:t>教材。</a:t>
            </a:r>
            <a:endParaRPr lang="en-US" altLang="zh-CN" b="0" dirty="0"/>
          </a:p>
          <a:p>
            <a:pPr marL="34290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/>
              <a:t>同时组织教师编写了</a:t>
            </a:r>
            <a:r>
              <a:rPr lang="en-US" altLang="zh-CN" b="0" dirty="0"/>
              <a:t>《</a:t>
            </a:r>
            <a:r>
              <a:rPr lang="zh-CN" altLang="en-US" b="0" dirty="0"/>
              <a:t>大学英语口语基础教程</a:t>
            </a:r>
            <a:r>
              <a:rPr lang="en-US" altLang="zh-CN" b="0" dirty="0"/>
              <a:t>》</a:t>
            </a:r>
            <a:r>
              <a:rPr lang="zh-CN" altLang="en-US" b="0" dirty="0"/>
              <a:t>、</a:t>
            </a:r>
            <a:r>
              <a:rPr lang="en-US" altLang="zh-CN" b="0" dirty="0"/>
              <a:t>《</a:t>
            </a:r>
            <a:r>
              <a:rPr lang="zh-CN" altLang="en-US" b="0" dirty="0"/>
              <a:t>通用工程英语听说教程</a:t>
            </a:r>
            <a:r>
              <a:rPr lang="en-US" altLang="zh-CN" b="0" dirty="0"/>
              <a:t>》</a:t>
            </a:r>
            <a:r>
              <a:rPr lang="zh-CN" altLang="en-US" b="0" dirty="0"/>
              <a:t>等具有校本特色的</a:t>
            </a:r>
            <a:r>
              <a:rPr lang="zh-CN" altLang="en-US" b="0" dirty="0" smtClean="0"/>
              <a:t>教材。</a:t>
            </a:r>
            <a:endParaRPr lang="zh-CN" altLang="en-US" b="0" dirty="0"/>
          </a:p>
        </p:txBody>
      </p:sp>
      <p:pic>
        <p:nvPicPr>
          <p:cNvPr id="33" name="图片 32" descr="徽标&#10;&#10;描述已自动生成">
            <a:extLst>
              <a:ext uri="{FF2B5EF4-FFF2-40B4-BE49-F238E27FC236}">
                <a16:creationId xmlns="" xmlns:a16="http://schemas.microsoft.com/office/drawing/2014/main" id="{07827E5E-169F-486C-B803-9D80230C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25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59858C9-B649-4E0F-8327-7FAB6D07DE07}"/>
              </a:ext>
            </a:extLst>
          </p:cNvPr>
          <p:cNvGrpSpPr/>
          <p:nvPr/>
        </p:nvGrpSpPr>
        <p:grpSpPr>
          <a:xfrm>
            <a:off x="523928" y="498418"/>
            <a:ext cx="3122336" cy="581891"/>
            <a:chOff x="1126439" y="2670464"/>
            <a:chExt cx="2770152" cy="1657350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E8F5423-7C12-41A9-A188-847709C00F15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1716BA34-E95A-4EDC-A8FF-3A947496F7CD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创新的教材资源建设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F8517FA-356D-459D-A956-3EFF6639B239}"/>
              </a:ext>
            </a:extLst>
          </p:cNvPr>
          <p:cNvGrpSpPr/>
          <p:nvPr/>
        </p:nvGrpSpPr>
        <p:grpSpPr>
          <a:xfrm>
            <a:off x="4089294" y="498418"/>
            <a:ext cx="3122336" cy="581891"/>
            <a:chOff x="1126440" y="2670464"/>
            <a:chExt cx="2770151" cy="1657350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AE508DC-1B63-48F1-BC11-D2E4830564E4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ED4F6FF3-BDAA-46E1-BEE4-57645F950F35}"/>
                </a:ext>
              </a:extLst>
            </p:cNvPr>
            <p:cNvSpPr txBox="1"/>
            <p:nvPr/>
          </p:nvSpPr>
          <p:spPr>
            <a:xfrm>
              <a:off x="1150635" y="3104629"/>
              <a:ext cx="270132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创新的混合式教学式建设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D3771A13-03F5-4027-9A98-53D22685A409}"/>
              </a:ext>
            </a:extLst>
          </p:cNvPr>
          <p:cNvGrpSpPr/>
          <p:nvPr/>
        </p:nvGrpSpPr>
        <p:grpSpPr>
          <a:xfrm>
            <a:off x="7584982" y="498418"/>
            <a:ext cx="3122335" cy="581891"/>
            <a:chOff x="1126440" y="2670464"/>
            <a:chExt cx="2770151" cy="1657350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BDFEF9BF-21F2-4E81-9AAB-AA159C7E3470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34CFB65A-E2D8-4F50-85BB-EB93257C5FB1}"/>
                </a:ext>
              </a:extLst>
            </p:cNvPr>
            <p:cNvSpPr txBox="1"/>
            <p:nvPr/>
          </p:nvSpPr>
          <p:spPr>
            <a:xfrm>
              <a:off x="1250075" y="3249324"/>
              <a:ext cx="2522881" cy="499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实践效果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E4E4254-A030-44BE-925B-2D2C9C3C776F}"/>
              </a:ext>
            </a:extLst>
          </p:cNvPr>
          <p:cNvSpPr/>
          <p:nvPr/>
        </p:nvSpPr>
        <p:spPr>
          <a:xfrm>
            <a:off x="523927" y="1578724"/>
            <a:ext cx="11124281" cy="4815112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E3D51CE2-A9C5-4060-8F4A-A99340051BA5}"/>
              </a:ext>
            </a:extLst>
          </p:cNvPr>
          <p:cNvGrpSpPr/>
          <p:nvPr/>
        </p:nvGrpSpPr>
        <p:grpSpPr>
          <a:xfrm>
            <a:off x="7584981" y="1317485"/>
            <a:ext cx="3122336" cy="581891"/>
            <a:chOff x="1126439" y="2670464"/>
            <a:chExt cx="2770152" cy="1657350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CA8F5FA9-1BFC-4C50-B218-101C8F0CCEC3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2FEBF50A-AE54-4F43-9FB8-E7F584EF0ECE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教材资源建设特点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5E932C9-8B66-4EC4-B616-61BE33B824A2}"/>
              </a:ext>
            </a:extLst>
          </p:cNvPr>
          <p:cNvSpPr txBox="1"/>
          <p:nvPr/>
        </p:nvSpPr>
        <p:spPr>
          <a:xfrm>
            <a:off x="3730336" y="2457758"/>
            <a:ext cx="7211589" cy="3121314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/>
              <a:t> 一方面遵循通用英语阶段语言学习规律，全面提升学生的英语运用</a:t>
            </a:r>
            <a:r>
              <a:rPr lang="zh-CN" altLang="en-US" b="0" dirty="0" smtClean="0"/>
              <a:t>能力。</a:t>
            </a:r>
            <a:endParaRPr lang="en-US" altLang="zh-CN" b="0" dirty="0"/>
          </a:p>
          <a:p>
            <a:pPr marL="34290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/>
              <a:t>一方面通过学习材料和活动设计培养学生的人文素养和综合素质，使学生在认识世界、了解社会、发现自我的过程中、树立正确的价值观，增进文化理解力，提高文化交际</a:t>
            </a:r>
            <a:r>
              <a:rPr lang="zh-CN" altLang="en-US" b="0" dirty="0" smtClean="0"/>
              <a:t>能力。</a:t>
            </a:r>
            <a:endParaRPr lang="zh-CN" altLang="en-US" b="0" dirty="0"/>
          </a:p>
        </p:txBody>
      </p:sp>
      <p:pic>
        <p:nvPicPr>
          <p:cNvPr id="34" name="图片 33" descr="徽标&#10;&#10;描述已自动生成">
            <a:extLst>
              <a:ext uri="{FF2B5EF4-FFF2-40B4-BE49-F238E27FC236}">
                <a16:creationId xmlns="" xmlns:a16="http://schemas.microsoft.com/office/drawing/2014/main" id="{EB5C58E7-C73A-40DF-9765-C9F0E9A734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96C796B6-09DC-4A7A-80EB-157369DB055A}"/>
              </a:ext>
            </a:extLst>
          </p:cNvPr>
          <p:cNvGrpSpPr/>
          <p:nvPr/>
        </p:nvGrpSpPr>
        <p:grpSpPr>
          <a:xfrm>
            <a:off x="869352" y="2281158"/>
            <a:ext cx="2431485" cy="2665582"/>
            <a:chOff x="869352" y="2281158"/>
            <a:chExt cx="2431485" cy="2665582"/>
          </a:xfrm>
        </p:grpSpPr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E679573C-CAD9-4E03-A0EB-9938E3634094}"/>
                </a:ext>
              </a:extLst>
            </p:cNvPr>
            <p:cNvSpPr txBox="1"/>
            <p:nvPr/>
          </p:nvSpPr>
          <p:spPr>
            <a:xfrm>
              <a:off x="869352" y="3296821"/>
              <a:ext cx="2431485" cy="1649919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在课程性质上体现工具性与人文性的有机结合</a:t>
              </a:r>
            </a:p>
            <a:p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B6882F3E-9F7D-4066-9BEE-0474DD80E4DF}"/>
                </a:ext>
              </a:extLst>
            </p:cNvPr>
            <p:cNvSpPr txBox="1"/>
            <p:nvPr/>
          </p:nvSpPr>
          <p:spPr>
            <a:xfrm>
              <a:off x="1763450" y="2281158"/>
              <a:ext cx="727363" cy="1015663"/>
            </a:xfrm>
            <a:prstGeom prst="rect">
              <a:avLst/>
            </a:prstGeom>
            <a:noFill/>
            <a:effectLst>
              <a:outerShdw blurRad="50800" dist="1270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>
                  <a:solidFill>
                    <a:srgbClr val="11F7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6000" b="1" dirty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721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装饰">
            <a:extLst>
              <a:ext uri="{FF2B5EF4-FFF2-40B4-BE49-F238E27FC236}">
                <a16:creationId xmlns="" xmlns:a16="http://schemas.microsoft.com/office/drawing/2014/main" id="{E15776C0-FF43-483F-8CAA-0F97F3AC03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01"/>
          <a:stretch>
            <a:fillRect/>
          </a:stretch>
        </p:blipFill>
        <p:spPr>
          <a:xfrm>
            <a:off x="2" y="-302"/>
            <a:ext cx="12191998" cy="68583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275053C-1534-4EAA-BD10-2A987D0158D5}"/>
              </a:ext>
            </a:extLst>
          </p:cNvPr>
          <p:cNvSpPr/>
          <p:nvPr/>
        </p:nvSpPr>
        <p:spPr>
          <a:xfrm>
            <a:off x="2" y="0"/>
            <a:ext cx="12191998" cy="906462"/>
          </a:xfrm>
          <a:prstGeom prst="rect">
            <a:avLst/>
          </a:prstGeom>
          <a:solidFill>
            <a:srgbClr val="00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59858C9-B649-4E0F-8327-7FAB6D07DE07}"/>
              </a:ext>
            </a:extLst>
          </p:cNvPr>
          <p:cNvGrpSpPr/>
          <p:nvPr/>
        </p:nvGrpSpPr>
        <p:grpSpPr>
          <a:xfrm>
            <a:off x="523928" y="498418"/>
            <a:ext cx="3122336" cy="581891"/>
            <a:chOff x="1126439" y="2670464"/>
            <a:chExt cx="2770152" cy="1657350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E8F5423-7C12-41A9-A188-847709C00F15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1716BA34-E95A-4EDC-A8FF-3A947496F7CD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创新的教材资源建设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F8517FA-356D-459D-A956-3EFF6639B239}"/>
              </a:ext>
            </a:extLst>
          </p:cNvPr>
          <p:cNvGrpSpPr/>
          <p:nvPr/>
        </p:nvGrpSpPr>
        <p:grpSpPr>
          <a:xfrm>
            <a:off x="4089294" y="498418"/>
            <a:ext cx="3122336" cy="581891"/>
            <a:chOff x="1126440" y="2670464"/>
            <a:chExt cx="2770151" cy="1657350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1AE508DC-1B63-48F1-BC11-D2E4830564E4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ED4F6FF3-BDAA-46E1-BEE4-57645F950F35}"/>
                </a:ext>
              </a:extLst>
            </p:cNvPr>
            <p:cNvSpPr txBox="1"/>
            <p:nvPr/>
          </p:nvSpPr>
          <p:spPr>
            <a:xfrm>
              <a:off x="1150635" y="3104629"/>
              <a:ext cx="270132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创新的混合式教学式建设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D3771A13-03F5-4027-9A98-53D22685A409}"/>
              </a:ext>
            </a:extLst>
          </p:cNvPr>
          <p:cNvGrpSpPr/>
          <p:nvPr/>
        </p:nvGrpSpPr>
        <p:grpSpPr>
          <a:xfrm>
            <a:off x="7584982" y="498418"/>
            <a:ext cx="3122335" cy="581891"/>
            <a:chOff x="1126440" y="2670464"/>
            <a:chExt cx="2770151" cy="1657350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BDFEF9BF-21F2-4E81-9AAB-AA159C7E3470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34CFB65A-E2D8-4F50-85BB-EB93257C5FB1}"/>
                </a:ext>
              </a:extLst>
            </p:cNvPr>
            <p:cNvSpPr txBox="1"/>
            <p:nvPr/>
          </p:nvSpPr>
          <p:spPr>
            <a:xfrm>
              <a:off x="1250075" y="3249324"/>
              <a:ext cx="2522881" cy="4996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实践效果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E4E4254-A030-44BE-925B-2D2C9C3C776F}"/>
              </a:ext>
            </a:extLst>
          </p:cNvPr>
          <p:cNvSpPr/>
          <p:nvPr/>
        </p:nvSpPr>
        <p:spPr>
          <a:xfrm>
            <a:off x="523927" y="1578724"/>
            <a:ext cx="11124281" cy="4815112"/>
          </a:xfrm>
          <a:prstGeom prst="rect">
            <a:avLst/>
          </a:prstGeom>
          <a:solidFill>
            <a:srgbClr val="002555"/>
          </a:solidFill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E3D51CE2-A9C5-4060-8F4A-A99340051BA5}"/>
              </a:ext>
            </a:extLst>
          </p:cNvPr>
          <p:cNvGrpSpPr/>
          <p:nvPr/>
        </p:nvGrpSpPr>
        <p:grpSpPr>
          <a:xfrm>
            <a:off x="7584981" y="1317485"/>
            <a:ext cx="3122336" cy="581891"/>
            <a:chOff x="1126439" y="2670464"/>
            <a:chExt cx="2770152" cy="1657350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CA8F5FA9-1BFC-4C50-B218-101C8F0CCEC3}"/>
                </a:ext>
              </a:extLst>
            </p:cNvPr>
            <p:cNvSpPr/>
            <p:nvPr/>
          </p:nvSpPr>
          <p:spPr>
            <a:xfrm>
              <a:off x="1126440" y="2670464"/>
              <a:ext cx="2770151" cy="1657350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2FEBF50A-AE54-4F43-9FB8-E7F584EF0ECE}"/>
                </a:ext>
              </a:extLst>
            </p:cNvPr>
            <p:cNvSpPr txBox="1"/>
            <p:nvPr/>
          </p:nvSpPr>
          <p:spPr>
            <a:xfrm>
              <a:off x="1126439" y="3104629"/>
              <a:ext cx="2770151" cy="789012"/>
            </a:xfrm>
            <a:prstGeom prst="rect">
              <a:avLst/>
            </a:prstGeom>
            <a:noFill/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教材资源建设特点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5E932C9-8B66-4EC4-B616-61BE33B824A2}"/>
              </a:ext>
            </a:extLst>
          </p:cNvPr>
          <p:cNvSpPr txBox="1"/>
          <p:nvPr/>
        </p:nvSpPr>
        <p:spPr>
          <a:xfrm>
            <a:off x="3730336" y="2425623"/>
            <a:ext cx="7211589" cy="3121314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ctr" rotWithShape="0">
              <a:schemeClr val="tx1">
                <a:lumMod val="95000"/>
                <a:lumOff val="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0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在培养学生的英语运用能力和培养学生的国际视野的基础上，进一步提升学生的语言交际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能力。</a:t>
            </a:r>
            <a:endParaRPr lang="en-US" altLang="zh-CN" b="0" dirty="0">
              <a:solidFill>
                <a:srgbClr val="5B9BD5">
                  <a:lumMod val="50000"/>
                </a:srgbClr>
              </a:solidFill>
            </a:endParaRPr>
          </a:p>
          <a:p>
            <a:pPr marL="342900" lvl="0" indent="-342900" algn="l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5B9BD5">
                    <a:lumMod val="50000"/>
                  </a:srgbClr>
                </a:solidFill>
              </a:rPr>
              <a:t>结合新形势下的全球和社会热点，积极挖掘中国文化优秀元素，培养学生用英语讲好中国故事，增强学生对于中国特色社会主义的道路自信、理论自信、制度自信、文化</a:t>
            </a:r>
            <a:r>
              <a:rPr lang="zh-CN" altLang="en-US" b="0" dirty="0" smtClean="0">
                <a:solidFill>
                  <a:srgbClr val="5B9BD5">
                    <a:lumMod val="50000"/>
                  </a:srgbClr>
                </a:solidFill>
              </a:rPr>
              <a:t>自信。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3" name="图片 32" descr="徽标&#10;&#10;描述已自动生成">
            <a:extLst>
              <a:ext uri="{FF2B5EF4-FFF2-40B4-BE49-F238E27FC236}">
                <a16:creationId xmlns="" xmlns:a16="http://schemas.microsoft.com/office/drawing/2014/main" id="{5E81EA9C-25A9-4ACB-ADC4-517C77403D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7" b="97754" l="3223" r="96875">
                        <a14:foregroundMark x1="21973" y1="14551" x2="21973" y2="14551"/>
                        <a14:foregroundMark x1="16895" y1="21387" x2="16895" y2="21387"/>
                        <a14:foregroundMark x1="13867" y1="27246" x2="13867" y2="27246"/>
                        <a14:foregroundMark x1="15234" y1="22754" x2="6738" y2="40918"/>
                        <a14:foregroundMark x1="7324" y1="46973" x2="8496" y2="63965"/>
                        <a14:foregroundMark x1="8496" y1="63965" x2="9766" y2="67773"/>
                        <a14:foregroundMark x1="11719" y1="55078" x2="16211" y2="75586"/>
                        <a14:foregroundMark x1="5273" y1="62598" x2="8496" y2="69141"/>
                        <a14:foregroundMark x1="8496" y1="69141" x2="18359" y2="78516"/>
                        <a14:foregroundMark x1="11035" y1="23926" x2="3809" y2="37891"/>
                        <a14:foregroundMark x1="3809" y1="37891" x2="3223" y2="54297"/>
                        <a14:foregroundMark x1="22559" y1="22852" x2="8691" y2="50488"/>
                        <a14:foregroundMark x1="8691" y1="50488" x2="8691" y2="50684"/>
                        <a14:foregroundMark x1="13184" y1="22461" x2="24902" y2="11914"/>
                        <a14:foregroundMark x1="24902" y1="11914" x2="39258" y2="4785"/>
                        <a14:foregroundMark x1="39258" y1="4785" x2="39258" y2="4883"/>
                        <a14:foregroundMark x1="21680" y1="22656" x2="44238" y2="11133"/>
                        <a14:foregroundMark x1="38867" y1="8203" x2="45996" y2="6738"/>
                        <a14:foregroundMark x1="45996" y1="6738" x2="68457" y2="12109"/>
                        <a14:foregroundMark x1="25391" y1="8105" x2="39844" y2="3027"/>
                        <a14:foregroundMark x1="39844" y1="3027" x2="48340" y2="2832"/>
                        <a14:foregroundMark x1="48340" y1="2832" x2="62793" y2="5273"/>
                        <a14:foregroundMark x1="62793" y1="5273" x2="63574" y2="5664"/>
                        <a14:foregroundMark x1="25586" y1="7910" x2="13184" y2="16602"/>
                        <a14:foregroundMark x1="13184" y1="16602" x2="10449" y2="23047"/>
                        <a14:foregroundMark x1="10449" y1="23047" x2="10449" y2="23145"/>
                        <a14:foregroundMark x1="36230" y1="8887" x2="46582" y2="8496"/>
                        <a14:foregroundMark x1="46582" y1="8496" x2="65625" y2="9473"/>
                        <a14:foregroundMark x1="65625" y1="9473" x2="68066" y2="10352"/>
                        <a14:foregroundMark x1="47559" y1="13574" x2="54492" y2="12402"/>
                        <a14:foregroundMark x1="54492" y1="12402" x2="62891" y2="12891"/>
                        <a14:foregroundMark x1="62891" y1="12891" x2="80859" y2="23047"/>
                        <a14:foregroundMark x1="64453" y1="4590" x2="76563" y2="13672"/>
                        <a14:foregroundMark x1="76563" y1="13672" x2="83105" y2="28125"/>
                        <a14:foregroundMark x1="69629" y1="5957" x2="76465" y2="9668"/>
                        <a14:foregroundMark x1="76465" y1="9668" x2="81641" y2="15039"/>
                        <a14:foregroundMark x1="81641" y1="15039" x2="86816" y2="25098"/>
                        <a14:foregroundMark x1="75195" y1="21777" x2="83887" y2="35352"/>
                        <a14:foregroundMark x1="83887" y1="35352" x2="86035" y2="42285"/>
                        <a14:foregroundMark x1="86035" y1="42285" x2="86816" y2="42578"/>
                        <a14:foregroundMark x1="85840" y1="17773" x2="91504" y2="39551"/>
                        <a14:foregroundMark x1="91504" y1="39551" x2="91797" y2="48242"/>
                        <a14:foregroundMark x1="89063" y1="22266" x2="91602" y2="28809"/>
                        <a14:foregroundMark x1="91602" y1="28809" x2="92578" y2="61035"/>
                        <a14:foregroundMark x1="95703" y1="38281" x2="96875" y2="55176"/>
                        <a14:foregroundMark x1="95703" y1="56934" x2="95020" y2="64551"/>
                        <a14:foregroundMark x1="95020" y1="64551" x2="90625" y2="71289"/>
                        <a14:foregroundMark x1="90625" y1="71289" x2="83496" y2="77148"/>
                        <a14:foregroundMark x1="83496" y1="77148" x2="81934" y2="76855"/>
                        <a14:foregroundMark x1="88281" y1="50879" x2="84570" y2="66309"/>
                        <a14:foregroundMark x1="84570" y1="66309" x2="78809" y2="75684"/>
                        <a14:foregroundMark x1="78418" y1="80664" x2="64160" y2="86035"/>
                        <a14:foregroundMark x1="64160" y1="86035" x2="46680" y2="87988"/>
                        <a14:foregroundMark x1="22168" y1="82129" x2="36426" y2="90332"/>
                        <a14:foregroundMark x1="36426" y1="90332" x2="43359" y2="91602"/>
                        <a14:foregroundMark x1="43359" y1="91602" x2="42090" y2="91309"/>
                        <a14:foregroundMark x1="40527" y1="93555" x2="48242" y2="94238"/>
                        <a14:foregroundMark x1="48242" y1="94238" x2="59570" y2="93066"/>
                        <a14:foregroundMark x1="23340" y1="88184" x2="30371" y2="91602"/>
                        <a14:foregroundMark x1="43359" y1="96973" x2="51758" y2="97754"/>
                        <a14:foregroundMark x1="48340" y1="26172" x2="36719" y2="34863"/>
                        <a14:foregroundMark x1="36719" y1="34863" x2="36621" y2="34863"/>
                        <a14:foregroundMark x1="35840" y1="35254" x2="26172" y2="45996"/>
                        <a14:foregroundMark x1="26172" y1="45996" x2="25586" y2="47852"/>
                        <a14:foregroundMark x1="24512" y1="49023" x2="22168" y2="55664"/>
                        <a14:foregroundMark x1="22168" y1="55664" x2="22754" y2="60059"/>
                        <a14:foregroundMark x1="37109" y1="61914" x2="42578" y2="61328"/>
                        <a14:foregroundMark x1="48564" y1="60148" x2="49414" y2="60059"/>
                        <a14:foregroundMark x1="42871" y1="60742" x2="46814" y2="60330"/>
                        <a14:foregroundMark x1="59961" y1="30273" x2="47070" y2="36328"/>
                        <a14:foregroundMark x1="47070" y1="36328" x2="36230" y2="45215"/>
                        <a14:foregroundMark x1="36230" y1="45215" x2="34473" y2="48242"/>
                        <a14:foregroundMark x1="45801" y1="58691" x2="48041" y2="58268"/>
                        <a14:foregroundMark x1="49707" y1="58203" x2="52246" y2="58301"/>
                        <a14:foregroundMark x1="49316" y1="46875" x2="51367" y2="48633"/>
                        <a14:foregroundMark x1="56055" y1="39063" x2="62500" y2="38477"/>
                        <a14:foregroundMark x1="56348" y1="41211" x2="61133" y2="41211"/>
                        <a14:backgroundMark x1="47266" y1="59570" x2="49023" y2="59375"/>
                        <a14:backgroundMark x1="51758" y1="58984" x2="51758" y2="58984"/>
                        <a14:backgroundMark x1="49609" y1="60449" x2="49609" y2="60449"/>
                        <a14:backgroundMark x1="50098" y1="60352" x2="50098" y2="60352"/>
                        <a14:backgroundMark x1="52051" y1="58691" x2="52051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25" y="140127"/>
            <a:ext cx="1015467" cy="1015467"/>
          </a:xfrm>
          <a:prstGeom prst="rect">
            <a:avLst/>
          </a:prstGeom>
          <a:effectLst>
            <a:outerShdw blurRad="50800" dist="1270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EA20E8C2-D75C-4DAA-B4FE-33B9D754ECCC}"/>
              </a:ext>
            </a:extLst>
          </p:cNvPr>
          <p:cNvGrpSpPr/>
          <p:nvPr/>
        </p:nvGrpSpPr>
        <p:grpSpPr>
          <a:xfrm>
            <a:off x="911389" y="2425623"/>
            <a:ext cx="2431485" cy="2665582"/>
            <a:chOff x="869352" y="2281158"/>
            <a:chExt cx="2431485" cy="2665582"/>
          </a:xfrm>
        </p:grpSpPr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681CD3E8-0A33-4577-893D-DB6B5408A6C1}"/>
                </a:ext>
              </a:extLst>
            </p:cNvPr>
            <p:cNvSpPr txBox="1"/>
            <p:nvPr/>
          </p:nvSpPr>
          <p:spPr>
            <a:xfrm>
              <a:off x="869352" y="3296821"/>
              <a:ext cx="2431485" cy="1649919"/>
            </a:xfrm>
            <a:prstGeom prst="rect">
              <a:avLst/>
            </a:prstGeom>
            <a:solidFill>
              <a:srgbClr val="002555"/>
            </a:solidFill>
            <a:ln>
              <a:noFill/>
            </a:ln>
            <a:effectLst>
              <a:outerShdw blurRad="50800" dist="1905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突出大学英语的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课程思政性</a:t>
              </a:r>
            </a:p>
            <a:p>
              <a:endParaRPr lang="zh-CN" altLang="en-US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64F74932-A5CB-4E5E-B846-87CDE28E33FF}"/>
                </a:ext>
              </a:extLst>
            </p:cNvPr>
            <p:cNvSpPr txBox="1"/>
            <p:nvPr/>
          </p:nvSpPr>
          <p:spPr>
            <a:xfrm>
              <a:off x="1763450" y="2281158"/>
              <a:ext cx="727363" cy="1015663"/>
            </a:xfrm>
            <a:prstGeom prst="rect">
              <a:avLst/>
            </a:prstGeom>
            <a:noFill/>
            <a:effectLst>
              <a:outerShdw blurRad="50800" dist="127000" dir="2700000" algn="ctr" rotWithShape="0">
                <a:schemeClr val="tx1">
                  <a:lumMod val="95000"/>
                  <a:lumOff val="5000"/>
                  <a:alpha val="7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>
                  <a:solidFill>
                    <a:srgbClr val="11F7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6000" b="1" dirty="0">
                <a:solidFill>
                  <a:srgbClr val="11F7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62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HAPE" val="32125"/>
  <p:tag name="RESOURCELIB_SHAPETYPE" val="5"/>
  <p:tag name="SMARTLAYOUT_SHAPETYPE" val="Picture, PictureArt"/>
  <p:tag name="SMARTLAYOUT_SHAPEPICTURE" val="0|NoKeep|False|False|PictureBox|GaussianBlur|94f424b11c9044ea9e854154d27314da.jpeg"/>
  <p:tag name="PA" val="v5.2.11"/>
  <p:tag name="RESOURCELIBID_SMARTLAYOUT" val="5560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1|0|NoFill|#FFFFFF|False|True|"/>
  <p:tag name="RESOURCELIBID_SMARTLAYOUT" val="55605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1101</Words>
  <Application>Microsoft Office PowerPoint</Application>
  <PresentationFormat>自定义</PresentationFormat>
  <Paragraphs>133</Paragraphs>
  <Slides>21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等线 Light</vt:lpstr>
      <vt:lpstr>Wingdings</vt:lpstr>
      <vt:lpstr>等线</vt:lpstr>
      <vt:lpstr>微软雅黑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Sherry Zhong</dc:creator>
  <cp:lastModifiedBy>李晓雨</cp:lastModifiedBy>
  <cp:revision>90</cp:revision>
  <dcterms:created xsi:type="dcterms:W3CDTF">2021-03-05T12:15:45Z</dcterms:created>
  <dcterms:modified xsi:type="dcterms:W3CDTF">2021-03-17T07:32:28Z</dcterms:modified>
</cp:coreProperties>
</file>