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9" r:id="rId2"/>
    <p:sldId id="379" r:id="rId3"/>
    <p:sldId id="426" r:id="rId4"/>
    <p:sldId id="432" r:id="rId5"/>
    <p:sldId id="434" r:id="rId6"/>
    <p:sldId id="435" r:id="rId7"/>
    <p:sldId id="436" r:id="rId8"/>
    <p:sldId id="437" r:id="rId9"/>
    <p:sldId id="428" r:id="rId10"/>
    <p:sldId id="438" r:id="rId11"/>
    <p:sldId id="439" r:id="rId12"/>
    <p:sldId id="440" r:id="rId13"/>
    <p:sldId id="429" r:id="rId14"/>
    <p:sldId id="442" r:id="rId15"/>
    <p:sldId id="472" r:id="rId16"/>
    <p:sldId id="473" r:id="rId17"/>
    <p:sldId id="449" r:id="rId18"/>
    <p:sldId id="447" r:id="rId19"/>
    <p:sldId id="444" r:id="rId20"/>
    <p:sldId id="448" r:id="rId21"/>
    <p:sldId id="446" r:id="rId22"/>
    <p:sldId id="471" r:id="rId23"/>
    <p:sldId id="430" r:id="rId24"/>
    <p:sldId id="474" r:id="rId25"/>
    <p:sldId id="475" r:id="rId26"/>
    <p:sldId id="431" r:id="rId27"/>
    <p:sldId id="477" r:id="rId28"/>
    <p:sldId id="478" r:id="rId29"/>
    <p:sldId id="479" r:id="rId30"/>
    <p:sldId id="365" r:id="rId31"/>
  </p:sldIdLst>
  <p:sldSz cx="12190413" cy="6858000"/>
  <p:notesSz cx="6858000" cy="9144000"/>
  <p:embeddedFontLst>
    <p:embeddedFont>
      <p:font typeface="Impact" pitchFamily="34" charset="0"/>
      <p:regular r:id="rId33"/>
    </p:embeddedFont>
    <p:embeddedFont>
      <p:font typeface="微软雅黑" pitchFamily="34" charset="-122"/>
      <p:regular r:id="rId34"/>
      <p:bold r:id="rId35"/>
    </p:embeddedFont>
    <p:embeddedFont>
      <p:font typeface="Arial Black" pitchFamily="34" charset="0"/>
      <p:bold r:id="rId36"/>
    </p:embeddedFont>
    <p:embeddedFont>
      <p:font typeface="等线" charset="-122"/>
      <p:regular r:id="rId37"/>
      <p:bold r:id="rId38"/>
    </p:embeddedFont>
    <p:embeddedFont>
      <p:font typeface="Calibri" pitchFamily="34" charset="0"/>
      <p:regular r:id="rId39"/>
      <p:bold r:id="rId40"/>
      <p:italic r:id="rId41"/>
      <p:boldItalic r:id="rId42"/>
    </p:embeddedFont>
    <p:embeddedFont>
      <p:font typeface="黑体" pitchFamily="49" charset="-122"/>
      <p:regular r:id="rId4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05A"/>
    <a:srgbClr val="414455"/>
    <a:srgbClr val="FF0000"/>
    <a:srgbClr val="FFC611"/>
    <a:srgbClr val="CC0000"/>
    <a:srgbClr val="FF3300"/>
    <a:srgbClr val="FFFFFF"/>
    <a:srgbClr val="E8E8E6"/>
    <a:srgbClr val="080808"/>
    <a:srgbClr val="949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28" autoAdjust="0"/>
    <p:restoredTop sz="94595" autoAdjust="0"/>
  </p:normalViewPr>
  <p:slideViewPr>
    <p:cSldViewPr>
      <p:cViewPr varScale="1">
        <p:scale>
          <a:sx n="67" d="100"/>
          <a:sy n="67" d="100"/>
        </p:scale>
        <p:origin x="-105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7D928-A46E-4902-9D60-5F707262362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737C9410-F7A6-4695-9BEC-D3DF96FF1039}">
      <dgm:prSet phldrT="[文本]" custT="1"/>
      <dgm:spPr>
        <a:solidFill>
          <a:srgbClr val="414455"/>
        </a:solidFill>
        <a:ln>
          <a:noFill/>
        </a:ln>
      </dgm:spPr>
      <dgm:t>
        <a:bodyPr/>
        <a:lstStyle/>
        <a:p>
          <a:r>
            <a:rPr lang="en-US" altLang="zh-CN" sz="2800" dirty="0">
              <a:latin typeface="微软雅黑" pitchFamily="34" charset="-122"/>
              <a:ea typeface="微软雅黑" pitchFamily="34" charset="-122"/>
            </a:rPr>
            <a:t>1</a:t>
          </a:r>
          <a:endParaRPr lang="zh-CN" altLang="en-US" sz="2800" dirty="0">
            <a:latin typeface="微软雅黑" pitchFamily="34" charset="-122"/>
            <a:ea typeface="微软雅黑" pitchFamily="34" charset="-122"/>
          </a:endParaRPr>
        </a:p>
      </dgm:t>
    </dgm:pt>
    <dgm:pt modelId="{64CAA1AC-7239-4B46-9E6D-C45FDF07E593}" type="parTrans" cxnId="{3A231D29-96FA-476F-93AF-D61D429B69E6}">
      <dgm:prSet/>
      <dgm:spPr/>
      <dgm:t>
        <a:bodyPr/>
        <a:lstStyle/>
        <a:p>
          <a:endParaRPr lang="zh-CN" altLang="en-US"/>
        </a:p>
      </dgm:t>
    </dgm:pt>
    <dgm:pt modelId="{982991AC-AD6E-4A87-95F0-631227BE2406}" type="sibTrans" cxnId="{3A231D29-96FA-476F-93AF-D61D429B69E6}">
      <dgm:prSet/>
      <dgm:spPr/>
      <dgm:t>
        <a:bodyPr/>
        <a:lstStyle/>
        <a:p>
          <a:endParaRPr lang="zh-CN" altLang="en-US"/>
        </a:p>
      </dgm:t>
    </dgm:pt>
    <dgm:pt modelId="{05F5FF3A-B515-4D12-B91F-F0E025E53046}">
      <dgm:prSet phldrT="[文本]" custT="1"/>
      <dgm:spPr>
        <a:solidFill>
          <a:srgbClr val="414455"/>
        </a:solidFill>
        <a:ln>
          <a:solidFill>
            <a:srgbClr val="414455"/>
          </a:solidFill>
        </a:ln>
      </dgm:spPr>
      <dgm:t>
        <a:bodyPr/>
        <a:lstStyle/>
        <a:p>
          <a:r>
            <a:rPr lang="en-US" altLang="zh-CN" sz="2800" dirty="0">
              <a:latin typeface="微软雅黑" pitchFamily="34" charset="-122"/>
              <a:ea typeface="微软雅黑" pitchFamily="34" charset="-122"/>
            </a:rPr>
            <a:t>2</a:t>
          </a:r>
          <a:endParaRPr lang="zh-CN" altLang="en-US" sz="2800" dirty="0">
            <a:latin typeface="微软雅黑" pitchFamily="34" charset="-122"/>
            <a:ea typeface="微软雅黑" pitchFamily="34" charset="-122"/>
          </a:endParaRPr>
        </a:p>
      </dgm:t>
    </dgm:pt>
    <dgm:pt modelId="{899076C5-2665-484B-A01B-7920237FED1D}" type="parTrans" cxnId="{271E2A5B-B223-4C2A-95C5-BEB808C5B439}">
      <dgm:prSet/>
      <dgm:spPr/>
      <dgm:t>
        <a:bodyPr/>
        <a:lstStyle/>
        <a:p>
          <a:endParaRPr lang="zh-CN" altLang="en-US"/>
        </a:p>
      </dgm:t>
    </dgm:pt>
    <dgm:pt modelId="{5D51711E-122F-42D0-A860-F59ECDE4BEA9}" type="sibTrans" cxnId="{271E2A5B-B223-4C2A-95C5-BEB808C5B439}">
      <dgm:prSet/>
      <dgm:spPr/>
      <dgm:t>
        <a:bodyPr/>
        <a:lstStyle/>
        <a:p>
          <a:endParaRPr lang="zh-CN" altLang="en-US"/>
        </a:p>
      </dgm:t>
    </dgm:pt>
    <dgm:pt modelId="{2EE52E44-149B-4BE1-9286-8E02C57BB7CF}">
      <dgm:prSet phldrT="[文本]" custT="1"/>
      <dgm:spPr>
        <a:solidFill>
          <a:srgbClr val="414455"/>
        </a:solidFill>
        <a:ln>
          <a:solidFill>
            <a:schemeClr val="tx1">
              <a:lumMod val="50000"/>
              <a:lumOff val="50000"/>
            </a:schemeClr>
          </a:solidFill>
        </a:ln>
      </dgm:spPr>
      <dgm:t>
        <a:bodyPr/>
        <a:lstStyle/>
        <a:p>
          <a:r>
            <a:rPr lang="en-US" altLang="zh-CN" sz="2800" dirty="0">
              <a:latin typeface="微软雅黑" pitchFamily="34" charset="-122"/>
              <a:ea typeface="微软雅黑" pitchFamily="34" charset="-122"/>
            </a:rPr>
            <a:t>3</a:t>
          </a:r>
          <a:endParaRPr lang="zh-CN" altLang="en-US" sz="2800" dirty="0">
            <a:latin typeface="微软雅黑" pitchFamily="34" charset="-122"/>
            <a:ea typeface="微软雅黑" pitchFamily="34" charset="-122"/>
          </a:endParaRPr>
        </a:p>
      </dgm:t>
    </dgm:pt>
    <dgm:pt modelId="{98A8BFE0-E6EF-41B9-9984-F52B382F7585}" type="parTrans" cxnId="{E97CC467-5B44-48F9-A18F-6EC7C68CAD16}">
      <dgm:prSet/>
      <dgm:spPr/>
      <dgm:t>
        <a:bodyPr/>
        <a:lstStyle/>
        <a:p>
          <a:endParaRPr lang="zh-CN" altLang="en-US"/>
        </a:p>
      </dgm:t>
    </dgm:pt>
    <dgm:pt modelId="{1968932D-17CB-4611-A0DB-D5C153E947C2}" type="sibTrans" cxnId="{E97CC467-5B44-48F9-A18F-6EC7C68CAD16}">
      <dgm:prSet/>
      <dgm:spPr/>
      <dgm:t>
        <a:bodyPr/>
        <a:lstStyle/>
        <a:p>
          <a:endParaRPr lang="zh-CN" altLang="en-US"/>
        </a:p>
      </dgm:t>
    </dgm:pt>
    <dgm:pt modelId="{A9762010-B4E1-4DEF-992C-9EC95CC7E8A9}">
      <dgm:prSet phldrT="[文本]" custT="1"/>
      <dgm:spPr>
        <a:ln>
          <a:solidFill>
            <a:srgbClr val="414455"/>
          </a:solidFill>
        </a:ln>
      </dgm:spPr>
      <dgm:t>
        <a:bodyPr/>
        <a:lstStyle/>
        <a:p>
          <a:r>
            <a:rPr lang="zh-CN" altLang="en-US" sz="2800" dirty="0">
              <a:latin typeface="黑体" pitchFamily="49" charset="-122"/>
              <a:ea typeface="黑体" pitchFamily="49" charset="-122"/>
            </a:rPr>
            <a:t>课程内容缺挑战</a:t>
          </a:r>
        </a:p>
      </dgm:t>
    </dgm:pt>
    <dgm:pt modelId="{975B514B-C8AD-4980-A9AF-DDD07B2905E8}" type="parTrans" cxnId="{7F724CF5-539F-43C1-9547-2F9055EBB61B}">
      <dgm:prSet/>
      <dgm:spPr/>
      <dgm:t>
        <a:bodyPr/>
        <a:lstStyle/>
        <a:p>
          <a:endParaRPr lang="zh-CN" altLang="en-US"/>
        </a:p>
      </dgm:t>
    </dgm:pt>
    <dgm:pt modelId="{67E84F86-00FC-462A-975E-6237C9B0C04E}" type="sibTrans" cxnId="{7F724CF5-539F-43C1-9547-2F9055EBB61B}">
      <dgm:prSet/>
      <dgm:spPr/>
      <dgm:t>
        <a:bodyPr/>
        <a:lstStyle/>
        <a:p>
          <a:endParaRPr lang="zh-CN" altLang="en-US"/>
        </a:p>
      </dgm:t>
    </dgm:pt>
    <dgm:pt modelId="{3AC0C81E-9623-4721-9EDF-DDF29344CC25}">
      <dgm:prSet custT="1"/>
      <dgm:spPr>
        <a:solidFill>
          <a:srgbClr val="414455"/>
        </a:solidFill>
        <a:ln>
          <a:solidFill>
            <a:schemeClr val="tx1">
              <a:lumMod val="50000"/>
              <a:lumOff val="50000"/>
            </a:schemeClr>
          </a:solidFill>
        </a:ln>
      </dgm:spPr>
      <dgm:t>
        <a:bodyPr/>
        <a:lstStyle/>
        <a:p>
          <a:r>
            <a:rPr lang="en-US" altLang="zh-CN" sz="2800" dirty="0">
              <a:latin typeface="微软雅黑" pitchFamily="34" charset="-122"/>
              <a:ea typeface="微软雅黑" pitchFamily="34" charset="-122"/>
            </a:rPr>
            <a:t>4</a:t>
          </a:r>
          <a:endParaRPr lang="zh-CN" altLang="en-US" sz="2800" dirty="0">
            <a:latin typeface="微软雅黑" pitchFamily="34" charset="-122"/>
            <a:ea typeface="微软雅黑" pitchFamily="34" charset="-122"/>
          </a:endParaRPr>
        </a:p>
      </dgm:t>
    </dgm:pt>
    <dgm:pt modelId="{F188C9EC-9FF5-489E-875A-62F9FC7EF5D3}" type="parTrans" cxnId="{FD3B328A-90DA-4CC3-AA8E-19308201176D}">
      <dgm:prSet/>
      <dgm:spPr/>
      <dgm:t>
        <a:bodyPr/>
        <a:lstStyle/>
        <a:p>
          <a:endParaRPr lang="zh-CN" altLang="en-US"/>
        </a:p>
      </dgm:t>
    </dgm:pt>
    <dgm:pt modelId="{4D7BFB3C-2082-486C-B896-1C0F66F8F9EC}" type="sibTrans" cxnId="{FD3B328A-90DA-4CC3-AA8E-19308201176D}">
      <dgm:prSet/>
      <dgm:spPr/>
      <dgm:t>
        <a:bodyPr/>
        <a:lstStyle/>
        <a:p>
          <a:endParaRPr lang="zh-CN" altLang="en-US"/>
        </a:p>
      </dgm:t>
    </dgm:pt>
    <dgm:pt modelId="{1B961F86-CFCB-4E2B-A8D6-3F8F1E6B52CB}">
      <dgm:prSet custT="1"/>
      <dgm:spPr>
        <a:solidFill>
          <a:srgbClr val="414455"/>
        </a:solidFill>
        <a:ln>
          <a:solidFill>
            <a:schemeClr val="tx1">
              <a:lumMod val="50000"/>
              <a:lumOff val="50000"/>
            </a:schemeClr>
          </a:solidFill>
        </a:ln>
      </dgm:spPr>
      <dgm:t>
        <a:bodyPr/>
        <a:lstStyle/>
        <a:p>
          <a:r>
            <a:rPr lang="en-US" altLang="zh-CN" sz="2800" dirty="0">
              <a:latin typeface="微软雅黑" pitchFamily="34" charset="-122"/>
              <a:ea typeface="微软雅黑" pitchFamily="34" charset="-122"/>
            </a:rPr>
            <a:t>5</a:t>
          </a:r>
          <a:endParaRPr lang="zh-CN" altLang="en-US" sz="2800" dirty="0">
            <a:latin typeface="微软雅黑" pitchFamily="34" charset="-122"/>
            <a:ea typeface="微软雅黑" pitchFamily="34" charset="-122"/>
          </a:endParaRPr>
        </a:p>
      </dgm:t>
    </dgm:pt>
    <dgm:pt modelId="{FA275925-6BDA-44AE-A86E-DDA53027A6A2}" type="parTrans" cxnId="{F7B3B18A-971F-4575-9E9B-5FC6EA1F61DA}">
      <dgm:prSet/>
      <dgm:spPr/>
      <dgm:t>
        <a:bodyPr/>
        <a:lstStyle/>
        <a:p>
          <a:endParaRPr lang="zh-CN" altLang="en-US"/>
        </a:p>
      </dgm:t>
    </dgm:pt>
    <dgm:pt modelId="{051893EF-143C-4805-B125-3C83685673FA}" type="sibTrans" cxnId="{F7B3B18A-971F-4575-9E9B-5FC6EA1F61DA}">
      <dgm:prSet/>
      <dgm:spPr/>
      <dgm:t>
        <a:bodyPr/>
        <a:lstStyle/>
        <a:p>
          <a:endParaRPr lang="zh-CN" altLang="en-US"/>
        </a:p>
      </dgm:t>
    </dgm:pt>
    <dgm:pt modelId="{2A9A5BDB-EF97-4A58-BBD8-59AAE3ECE39A}">
      <dgm:prSet custT="1"/>
      <dgm:spPr>
        <a:ln>
          <a:solidFill>
            <a:srgbClr val="414455"/>
          </a:solidFill>
        </a:ln>
      </dgm:spPr>
      <dgm:t>
        <a:bodyPr/>
        <a:lstStyle/>
        <a:p>
          <a:r>
            <a:rPr lang="zh-CN" altLang="en-US" sz="2800" dirty="0">
              <a:latin typeface="黑体" pitchFamily="49" charset="-122"/>
              <a:ea typeface="黑体" pitchFamily="49" charset="-122"/>
            </a:rPr>
            <a:t>教学模式少探究</a:t>
          </a:r>
        </a:p>
      </dgm:t>
    </dgm:pt>
    <dgm:pt modelId="{8F3B5E66-919A-4532-AAF2-4A2ED70F0AD5}" type="parTrans" cxnId="{86DAB7F8-67C5-41F7-A9E0-FA0CC8C5A53A}">
      <dgm:prSet/>
      <dgm:spPr/>
      <dgm:t>
        <a:bodyPr/>
        <a:lstStyle/>
        <a:p>
          <a:endParaRPr lang="zh-CN" altLang="en-US"/>
        </a:p>
      </dgm:t>
    </dgm:pt>
    <dgm:pt modelId="{57235391-1531-4501-8286-F61BC90E81C3}" type="sibTrans" cxnId="{86DAB7F8-67C5-41F7-A9E0-FA0CC8C5A53A}">
      <dgm:prSet/>
      <dgm:spPr/>
      <dgm:t>
        <a:bodyPr/>
        <a:lstStyle/>
        <a:p>
          <a:endParaRPr lang="zh-CN" altLang="en-US"/>
        </a:p>
      </dgm:t>
    </dgm:pt>
    <dgm:pt modelId="{FAEC3873-A0B3-4AA4-BB7E-F9AD93D0703C}">
      <dgm:prSet custT="1"/>
      <dgm:spPr>
        <a:ln>
          <a:solidFill>
            <a:srgbClr val="414455"/>
          </a:solidFill>
        </a:ln>
      </dgm:spPr>
      <dgm:t>
        <a:bodyPr/>
        <a:lstStyle/>
        <a:p>
          <a:r>
            <a:rPr lang="zh-CN" altLang="en-US" sz="2800" dirty="0">
              <a:latin typeface="黑体" pitchFamily="49" charset="-122"/>
              <a:ea typeface="黑体" pitchFamily="49" charset="-122"/>
            </a:rPr>
            <a:t>课程评价不完备</a:t>
          </a:r>
        </a:p>
      </dgm:t>
    </dgm:pt>
    <dgm:pt modelId="{21700A95-379C-4983-8680-88BF69697A63}" type="parTrans" cxnId="{F88638B2-452A-464A-95D6-20DAC038032F}">
      <dgm:prSet/>
      <dgm:spPr/>
      <dgm:t>
        <a:bodyPr/>
        <a:lstStyle/>
        <a:p>
          <a:endParaRPr lang="zh-CN" altLang="en-US"/>
        </a:p>
      </dgm:t>
    </dgm:pt>
    <dgm:pt modelId="{4F37744D-F722-4CB3-80C5-325CE1CF9516}" type="sibTrans" cxnId="{F88638B2-452A-464A-95D6-20DAC038032F}">
      <dgm:prSet/>
      <dgm:spPr/>
      <dgm:t>
        <a:bodyPr/>
        <a:lstStyle/>
        <a:p>
          <a:endParaRPr lang="zh-CN" altLang="en-US"/>
        </a:p>
      </dgm:t>
    </dgm:pt>
    <dgm:pt modelId="{162C9325-199B-4A2D-B529-866F6B9751BC}">
      <dgm:prSet phldrT="[文本]"/>
      <dgm:spPr>
        <a:ln>
          <a:solidFill>
            <a:srgbClr val="414455"/>
          </a:solidFill>
        </a:ln>
      </dgm:spPr>
      <dgm:t>
        <a:bodyPr/>
        <a:lstStyle/>
        <a:p>
          <a:pPr marL="114300" indent="0" defTabSz="666750">
            <a:lnSpc>
              <a:spcPct val="90000"/>
            </a:lnSpc>
            <a:spcBef>
              <a:spcPct val="0"/>
            </a:spcBef>
            <a:spcAft>
              <a:spcPct val="15000"/>
            </a:spcAft>
            <a:buNone/>
          </a:pPr>
          <a:endParaRPr lang="zh-CN" altLang="en-US" sz="1200" dirty="0"/>
        </a:p>
      </dgm:t>
    </dgm:pt>
    <dgm:pt modelId="{60596694-07EB-42AE-8EF4-7C6B20A7D232}" type="parTrans" cxnId="{5A9AFF8C-7D75-494A-B174-158ACB7C699E}">
      <dgm:prSet/>
      <dgm:spPr/>
      <dgm:t>
        <a:bodyPr/>
        <a:lstStyle/>
        <a:p>
          <a:endParaRPr lang="zh-CN" altLang="en-US"/>
        </a:p>
      </dgm:t>
    </dgm:pt>
    <dgm:pt modelId="{B4786713-CCFF-42B1-8674-B0BA027F343D}" type="sibTrans" cxnId="{5A9AFF8C-7D75-494A-B174-158ACB7C699E}">
      <dgm:prSet/>
      <dgm:spPr/>
      <dgm:t>
        <a:bodyPr/>
        <a:lstStyle/>
        <a:p>
          <a:endParaRPr lang="zh-CN" altLang="en-US"/>
        </a:p>
      </dgm:t>
    </dgm:pt>
    <dgm:pt modelId="{5E411EE0-C007-4C75-89BF-E0ACEBC3771D}">
      <dgm:prSet phldrT="[文本]" custT="1"/>
      <dgm:spPr>
        <a:ln>
          <a:solidFill>
            <a:srgbClr val="414455"/>
          </a:solidFill>
        </a:ln>
      </dgm:spPr>
      <dgm:t>
        <a:bodyPr/>
        <a:lstStyle/>
        <a:p>
          <a:r>
            <a:rPr lang="zh-CN" altLang="en-US" sz="2800" dirty="0">
              <a:latin typeface="黑体" pitchFamily="49" charset="-122"/>
              <a:ea typeface="黑体" pitchFamily="49" charset="-122"/>
            </a:rPr>
            <a:t>学分学时持续缩减</a:t>
          </a:r>
        </a:p>
      </dgm:t>
    </dgm:pt>
    <dgm:pt modelId="{499D1899-68CE-48D0-BBE2-76483BB6803C}" type="sibTrans" cxnId="{257F87F0-08EF-4746-9DDF-CAA8BC298A6B}">
      <dgm:prSet/>
      <dgm:spPr/>
      <dgm:t>
        <a:bodyPr/>
        <a:lstStyle/>
        <a:p>
          <a:endParaRPr lang="zh-CN" altLang="en-US"/>
        </a:p>
      </dgm:t>
    </dgm:pt>
    <dgm:pt modelId="{85B8D0EF-203A-45A3-B355-CF503B49D4D8}" type="parTrans" cxnId="{257F87F0-08EF-4746-9DDF-CAA8BC298A6B}">
      <dgm:prSet/>
      <dgm:spPr/>
      <dgm:t>
        <a:bodyPr/>
        <a:lstStyle/>
        <a:p>
          <a:endParaRPr lang="zh-CN" altLang="en-US"/>
        </a:p>
      </dgm:t>
    </dgm:pt>
    <dgm:pt modelId="{80DD65A7-2DF6-427E-AB35-5EACE4428978}">
      <dgm:prSet phldrT="[文本]" custT="1"/>
      <dgm:spPr>
        <a:ln>
          <a:solidFill>
            <a:srgbClr val="414455"/>
          </a:solidFill>
        </a:ln>
      </dgm:spPr>
      <dgm:t>
        <a:bodyPr/>
        <a:lstStyle/>
        <a:p>
          <a:pPr rtl="0" eaLnBrk="1" latinLnBrk="0"/>
          <a:r>
            <a:rPr lang="zh-CN" altLang="en-US" sz="2800">
              <a:latin typeface="黑体" pitchFamily="49" charset="-122"/>
              <a:ea typeface="黑体" pitchFamily="49" charset="-122"/>
            </a:rPr>
            <a:t> 课程</a:t>
          </a:r>
          <a:r>
            <a:rPr lang="zh-CN" altLang="en-US" sz="2800" dirty="0">
              <a:latin typeface="黑体" pitchFamily="49" charset="-122"/>
              <a:ea typeface="黑体" pitchFamily="49" charset="-122"/>
            </a:rPr>
            <a:t>目标轻育人</a:t>
          </a:r>
          <a:endParaRPr lang="zh-CN" sz="2800" dirty="0">
            <a:latin typeface="黑体" pitchFamily="49" charset="-122"/>
            <a:ea typeface="黑体" pitchFamily="49" charset="-122"/>
          </a:endParaRPr>
        </a:p>
        <a:p>
          <a:pPr marL="114300" indent="0" defTabSz="666750">
            <a:lnSpc>
              <a:spcPct val="90000"/>
            </a:lnSpc>
            <a:spcBef>
              <a:spcPct val="0"/>
            </a:spcBef>
            <a:spcAft>
              <a:spcPct val="15000"/>
            </a:spcAft>
            <a:buNone/>
          </a:pPr>
          <a:endParaRPr lang="zh-CN" altLang="en-US" sz="2000" dirty="0"/>
        </a:p>
      </dgm:t>
    </dgm:pt>
    <dgm:pt modelId="{84F47CDC-CFEC-4A86-AD5E-ACEF112A6E65}" type="sibTrans" cxnId="{C26803A4-98A9-4A6A-9586-4B15C7B3D2A5}">
      <dgm:prSet/>
      <dgm:spPr/>
      <dgm:t>
        <a:bodyPr/>
        <a:lstStyle/>
        <a:p>
          <a:endParaRPr lang="zh-CN" altLang="en-US"/>
        </a:p>
      </dgm:t>
    </dgm:pt>
    <dgm:pt modelId="{A4419B38-12F0-43A5-83DB-DA022F35A256}" type="parTrans" cxnId="{C26803A4-98A9-4A6A-9586-4B15C7B3D2A5}">
      <dgm:prSet/>
      <dgm:spPr/>
      <dgm:t>
        <a:bodyPr/>
        <a:lstStyle/>
        <a:p>
          <a:endParaRPr lang="zh-CN" altLang="en-US"/>
        </a:p>
      </dgm:t>
    </dgm:pt>
    <dgm:pt modelId="{4F00F745-9468-4AEF-A55A-A46C480A4E20}" type="pres">
      <dgm:prSet presAssocID="{D747D928-A46E-4902-9D60-5F7072623622}" presName="linearFlow" presStyleCnt="0">
        <dgm:presLayoutVars>
          <dgm:dir/>
          <dgm:animLvl val="lvl"/>
          <dgm:resizeHandles val="exact"/>
        </dgm:presLayoutVars>
      </dgm:prSet>
      <dgm:spPr/>
      <dgm:t>
        <a:bodyPr/>
        <a:lstStyle/>
        <a:p>
          <a:endParaRPr lang="zh-CN" altLang="en-US"/>
        </a:p>
      </dgm:t>
    </dgm:pt>
    <dgm:pt modelId="{4640765F-A5C4-4876-B8BC-47609D85DEBE}" type="pres">
      <dgm:prSet presAssocID="{737C9410-F7A6-4695-9BEC-D3DF96FF1039}" presName="composite" presStyleCnt="0"/>
      <dgm:spPr/>
    </dgm:pt>
    <dgm:pt modelId="{F626BDA4-FE1C-43F8-90D5-DAE52D038796}" type="pres">
      <dgm:prSet presAssocID="{737C9410-F7A6-4695-9BEC-D3DF96FF1039}" presName="parentText" presStyleLbl="alignNode1" presStyleIdx="0" presStyleCnt="5">
        <dgm:presLayoutVars>
          <dgm:chMax val="1"/>
          <dgm:bulletEnabled val="1"/>
        </dgm:presLayoutVars>
      </dgm:prSet>
      <dgm:spPr/>
      <dgm:t>
        <a:bodyPr/>
        <a:lstStyle/>
        <a:p>
          <a:endParaRPr lang="zh-CN" altLang="en-US"/>
        </a:p>
      </dgm:t>
    </dgm:pt>
    <dgm:pt modelId="{E067A245-C081-4E36-B6A9-AB31274C0434}" type="pres">
      <dgm:prSet presAssocID="{737C9410-F7A6-4695-9BEC-D3DF96FF1039}" presName="descendantText" presStyleLbl="alignAcc1" presStyleIdx="0" presStyleCnt="5" custLinFactNeighborX="687" custLinFactNeighborY="10589">
        <dgm:presLayoutVars>
          <dgm:bulletEnabled val="1"/>
        </dgm:presLayoutVars>
      </dgm:prSet>
      <dgm:spPr/>
      <dgm:t>
        <a:bodyPr/>
        <a:lstStyle/>
        <a:p>
          <a:endParaRPr lang="zh-CN" altLang="en-US"/>
        </a:p>
      </dgm:t>
    </dgm:pt>
    <dgm:pt modelId="{431EE14F-ED1B-4DCB-BF9E-F3B0B7CF11A6}" type="pres">
      <dgm:prSet presAssocID="{982991AC-AD6E-4A87-95F0-631227BE2406}" presName="sp" presStyleCnt="0"/>
      <dgm:spPr/>
    </dgm:pt>
    <dgm:pt modelId="{1E4E412F-4182-4D6A-9A9D-768B0948AE98}" type="pres">
      <dgm:prSet presAssocID="{05F5FF3A-B515-4D12-B91F-F0E025E53046}" presName="composite" presStyleCnt="0"/>
      <dgm:spPr/>
    </dgm:pt>
    <dgm:pt modelId="{9AF9C0D9-6528-48A7-90F8-8A6B7881DEA6}" type="pres">
      <dgm:prSet presAssocID="{05F5FF3A-B515-4D12-B91F-F0E025E53046}" presName="parentText" presStyleLbl="alignNode1" presStyleIdx="1" presStyleCnt="5">
        <dgm:presLayoutVars>
          <dgm:chMax val="1"/>
          <dgm:bulletEnabled val="1"/>
        </dgm:presLayoutVars>
      </dgm:prSet>
      <dgm:spPr/>
      <dgm:t>
        <a:bodyPr/>
        <a:lstStyle/>
        <a:p>
          <a:endParaRPr lang="zh-CN" altLang="en-US"/>
        </a:p>
      </dgm:t>
    </dgm:pt>
    <dgm:pt modelId="{283D1F07-84BA-4687-B045-43EA9B03AB26}" type="pres">
      <dgm:prSet presAssocID="{05F5FF3A-B515-4D12-B91F-F0E025E53046}" presName="descendantText" presStyleLbl="alignAcc1" presStyleIdx="1" presStyleCnt="5" custLinFactNeighborX="137" custLinFactNeighborY="15466">
        <dgm:presLayoutVars>
          <dgm:bulletEnabled val="1"/>
        </dgm:presLayoutVars>
      </dgm:prSet>
      <dgm:spPr/>
      <dgm:t>
        <a:bodyPr/>
        <a:lstStyle/>
        <a:p>
          <a:endParaRPr lang="zh-CN" altLang="en-US"/>
        </a:p>
      </dgm:t>
    </dgm:pt>
    <dgm:pt modelId="{338EA6CF-742A-4608-8901-558A84080BC8}" type="pres">
      <dgm:prSet presAssocID="{5D51711E-122F-42D0-A860-F59ECDE4BEA9}" presName="sp" presStyleCnt="0"/>
      <dgm:spPr/>
    </dgm:pt>
    <dgm:pt modelId="{01CA990F-DDE3-4E63-8500-5DFFB67DAFC3}" type="pres">
      <dgm:prSet presAssocID="{2EE52E44-149B-4BE1-9286-8E02C57BB7CF}" presName="composite" presStyleCnt="0"/>
      <dgm:spPr/>
    </dgm:pt>
    <dgm:pt modelId="{0021483D-3C24-4892-B3B3-54F81BB3BBEE}" type="pres">
      <dgm:prSet presAssocID="{2EE52E44-149B-4BE1-9286-8E02C57BB7CF}" presName="parentText" presStyleLbl="alignNode1" presStyleIdx="2" presStyleCnt="5" custLinFactNeighborX="-1170" custLinFactNeighborY="1264">
        <dgm:presLayoutVars>
          <dgm:chMax val="1"/>
          <dgm:bulletEnabled val="1"/>
        </dgm:presLayoutVars>
      </dgm:prSet>
      <dgm:spPr/>
      <dgm:t>
        <a:bodyPr/>
        <a:lstStyle/>
        <a:p>
          <a:endParaRPr lang="zh-CN" altLang="en-US"/>
        </a:p>
      </dgm:t>
    </dgm:pt>
    <dgm:pt modelId="{E8DA83AF-5C04-4BE7-AAD6-BC2FB3ACAE70}" type="pres">
      <dgm:prSet presAssocID="{2EE52E44-149B-4BE1-9286-8E02C57BB7CF}" presName="descendantText" presStyleLbl="alignAcc1" presStyleIdx="2" presStyleCnt="5">
        <dgm:presLayoutVars>
          <dgm:bulletEnabled val="1"/>
        </dgm:presLayoutVars>
      </dgm:prSet>
      <dgm:spPr/>
      <dgm:t>
        <a:bodyPr/>
        <a:lstStyle/>
        <a:p>
          <a:endParaRPr lang="zh-CN" altLang="en-US"/>
        </a:p>
      </dgm:t>
    </dgm:pt>
    <dgm:pt modelId="{BEA3F691-B8D2-44FC-9D67-65D5980C82DE}" type="pres">
      <dgm:prSet presAssocID="{1968932D-17CB-4611-A0DB-D5C153E947C2}" presName="sp" presStyleCnt="0"/>
      <dgm:spPr/>
    </dgm:pt>
    <dgm:pt modelId="{74A66F5A-B267-436C-A6EF-991F2D31E079}" type="pres">
      <dgm:prSet presAssocID="{3AC0C81E-9623-4721-9EDF-DDF29344CC25}" presName="composite" presStyleCnt="0"/>
      <dgm:spPr/>
    </dgm:pt>
    <dgm:pt modelId="{B302EE02-A39A-4AA2-8062-F9CE3B52F224}" type="pres">
      <dgm:prSet presAssocID="{3AC0C81E-9623-4721-9EDF-DDF29344CC25}" presName="parentText" presStyleLbl="alignNode1" presStyleIdx="3" presStyleCnt="5">
        <dgm:presLayoutVars>
          <dgm:chMax val="1"/>
          <dgm:bulletEnabled val="1"/>
        </dgm:presLayoutVars>
      </dgm:prSet>
      <dgm:spPr/>
      <dgm:t>
        <a:bodyPr/>
        <a:lstStyle/>
        <a:p>
          <a:endParaRPr lang="zh-CN" altLang="en-US"/>
        </a:p>
      </dgm:t>
    </dgm:pt>
    <dgm:pt modelId="{BA03F5E7-2B47-43A5-8C4C-4E347E2F3347}" type="pres">
      <dgm:prSet presAssocID="{3AC0C81E-9623-4721-9EDF-DDF29344CC25}" presName="descendantText" presStyleLbl="alignAcc1" presStyleIdx="3" presStyleCnt="5">
        <dgm:presLayoutVars>
          <dgm:bulletEnabled val="1"/>
        </dgm:presLayoutVars>
      </dgm:prSet>
      <dgm:spPr/>
      <dgm:t>
        <a:bodyPr/>
        <a:lstStyle/>
        <a:p>
          <a:endParaRPr lang="zh-CN" altLang="en-US"/>
        </a:p>
      </dgm:t>
    </dgm:pt>
    <dgm:pt modelId="{5AFE871F-B258-460D-90F9-0AB03264C2F1}" type="pres">
      <dgm:prSet presAssocID="{4D7BFB3C-2082-486C-B896-1C0F66F8F9EC}" presName="sp" presStyleCnt="0"/>
      <dgm:spPr/>
    </dgm:pt>
    <dgm:pt modelId="{99B872B8-39F5-4600-9E22-346286490B59}" type="pres">
      <dgm:prSet presAssocID="{1B961F86-CFCB-4E2B-A8D6-3F8F1E6B52CB}" presName="composite" presStyleCnt="0"/>
      <dgm:spPr/>
    </dgm:pt>
    <dgm:pt modelId="{462A30DF-AD3F-47BE-9FA2-4E08C0EF2272}" type="pres">
      <dgm:prSet presAssocID="{1B961F86-CFCB-4E2B-A8D6-3F8F1E6B52CB}" presName="parentText" presStyleLbl="alignNode1" presStyleIdx="4" presStyleCnt="5">
        <dgm:presLayoutVars>
          <dgm:chMax val="1"/>
          <dgm:bulletEnabled val="1"/>
        </dgm:presLayoutVars>
      </dgm:prSet>
      <dgm:spPr/>
      <dgm:t>
        <a:bodyPr/>
        <a:lstStyle/>
        <a:p>
          <a:endParaRPr lang="zh-CN" altLang="en-US"/>
        </a:p>
      </dgm:t>
    </dgm:pt>
    <dgm:pt modelId="{15CCE06A-F568-4E10-A551-6F858C2D9C88}" type="pres">
      <dgm:prSet presAssocID="{1B961F86-CFCB-4E2B-A8D6-3F8F1E6B52CB}" presName="descendantText" presStyleLbl="alignAcc1" presStyleIdx="4" presStyleCnt="5">
        <dgm:presLayoutVars>
          <dgm:bulletEnabled val="1"/>
        </dgm:presLayoutVars>
      </dgm:prSet>
      <dgm:spPr/>
      <dgm:t>
        <a:bodyPr/>
        <a:lstStyle/>
        <a:p>
          <a:endParaRPr lang="zh-CN" altLang="en-US"/>
        </a:p>
      </dgm:t>
    </dgm:pt>
  </dgm:ptLst>
  <dgm:cxnLst>
    <dgm:cxn modelId="{D21550FB-4699-4B3B-9015-9DF981D9B597}" type="presOf" srcId="{737C9410-F7A6-4695-9BEC-D3DF96FF1039}" destId="{F626BDA4-FE1C-43F8-90D5-DAE52D038796}" srcOrd="0" destOrd="0" presId="urn:microsoft.com/office/officeart/2005/8/layout/chevron2"/>
    <dgm:cxn modelId="{3A231D29-96FA-476F-93AF-D61D429B69E6}" srcId="{D747D928-A46E-4902-9D60-5F7072623622}" destId="{737C9410-F7A6-4695-9BEC-D3DF96FF1039}" srcOrd="0" destOrd="0" parTransId="{64CAA1AC-7239-4B46-9E6D-C45FDF07E593}" sibTransId="{982991AC-AD6E-4A87-95F0-631227BE2406}"/>
    <dgm:cxn modelId="{7F724CF5-539F-43C1-9547-2F9055EBB61B}" srcId="{2EE52E44-149B-4BE1-9286-8E02C57BB7CF}" destId="{A9762010-B4E1-4DEF-992C-9EC95CC7E8A9}" srcOrd="0" destOrd="0" parTransId="{975B514B-C8AD-4980-A9AF-DDD07B2905E8}" sibTransId="{67E84F86-00FC-462A-975E-6237C9B0C04E}"/>
    <dgm:cxn modelId="{33395C72-8FB1-48B9-8387-17F87E07E414}" type="presOf" srcId="{A9762010-B4E1-4DEF-992C-9EC95CC7E8A9}" destId="{E8DA83AF-5C04-4BE7-AAD6-BC2FB3ACAE70}" srcOrd="0" destOrd="0" presId="urn:microsoft.com/office/officeart/2005/8/layout/chevron2"/>
    <dgm:cxn modelId="{89A27686-6D6D-4BDB-AF59-9F086ADAF822}" type="presOf" srcId="{05F5FF3A-B515-4D12-B91F-F0E025E53046}" destId="{9AF9C0D9-6528-48A7-90F8-8A6B7881DEA6}" srcOrd="0" destOrd="0" presId="urn:microsoft.com/office/officeart/2005/8/layout/chevron2"/>
    <dgm:cxn modelId="{0A9C362F-BF02-42E8-8311-1A8912EDB3AD}" type="presOf" srcId="{80DD65A7-2DF6-427E-AB35-5EACE4428978}" destId="{283D1F07-84BA-4687-B045-43EA9B03AB26}" srcOrd="0" destOrd="1" presId="urn:microsoft.com/office/officeart/2005/8/layout/chevron2"/>
    <dgm:cxn modelId="{257F87F0-08EF-4746-9DDF-CAA8BC298A6B}" srcId="{737C9410-F7A6-4695-9BEC-D3DF96FF1039}" destId="{5E411EE0-C007-4C75-89BF-E0ACEBC3771D}" srcOrd="0" destOrd="0" parTransId="{85B8D0EF-203A-45A3-B355-CF503B49D4D8}" sibTransId="{499D1899-68CE-48D0-BBE2-76483BB6803C}"/>
    <dgm:cxn modelId="{8F781E2F-3148-4A0F-8262-55E60A5A50F8}" type="presOf" srcId="{2A9A5BDB-EF97-4A58-BBD8-59AAE3ECE39A}" destId="{BA03F5E7-2B47-43A5-8C4C-4E347E2F3347}" srcOrd="0" destOrd="0" presId="urn:microsoft.com/office/officeart/2005/8/layout/chevron2"/>
    <dgm:cxn modelId="{E0CB0A97-5098-41CA-A7A0-D6465D1ED66D}" type="presOf" srcId="{3AC0C81E-9623-4721-9EDF-DDF29344CC25}" destId="{B302EE02-A39A-4AA2-8062-F9CE3B52F224}" srcOrd="0" destOrd="0" presId="urn:microsoft.com/office/officeart/2005/8/layout/chevron2"/>
    <dgm:cxn modelId="{C26803A4-98A9-4A6A-9586-4B15C7B3D2A5}" srcId="{05F5FF3A-B515-4D12-B91F-F0E025E53046}" destId="{80DD65A7-2DF6-427E-AB35-5EACE4428978}" srcOrd="1" destOrd="0" parTransId="{A4419B38-12F0-43A5-83DB-DA022F35A256}" sibTransId="{84F47CDC-CFEC-4A86-AD5E-ACEF112A6E65}"/>
    <dgm:cxn modelId="{FD3B328A-90DA-4CC3-AA8E-19308201176D}" srcId="{D747D928-A46E-4902-9D60-5F7072623622}" destId="{3AC0C81E-9623-4721-9EDF-DDF29344CC25}" srcOrd="3" destOrd="0" parTransId="{F188C9EC-9FF5-489E-875A-62F9FC7EF5D3}" sibTransId="{4D7BFB3C-2082-486C-B896-1C0F66F8F9EC}"/>
    <dgm:cxn modelId="{47F886A3-E4D2-4453-882A-752086F2289C}" type="presOf" srcId="{162C9325-199B-4A2D-B529-866F6B9751BC}" destId="{283D1F07-84BA-4687-B045-43EA9B03AB26}" srcOrd="0" destOrd="0" presId="urn:microsoft.com/office/officeart/2005/8/layout/chevron2"/>
    <dgm:cxn modelId="{E97CC467-5B44-48F9-A18F-6EC7C68CAD16}" srcId="{D747D928-A46E-4902-9D60-5F7072623622}" destId="{2EE52E44-149B-4BE1-9286-8E02C57BB7CF}" srcOrd="2" destOrd="0" parTransId="{98A8BFE0-E6EF-41B9-9984-F52B382F7585}" sibTransId="{1968932D-17CB-4611-A0DB-D5C153E947C2}"/>
    <dgm:cxn modelId="{EEA707F1-0B14-4207-82C0-B4352BE42A09}" type="presOf" srcId="{5E411EE0-C007-4C75-89BF-E0ACEBC3771D}" destId="{E067A245-C081-4E36-B6A9-AB31274C0434}" srcOrd="0" destOrd="0" presId="urn:microsoft.com/office/officeart/2005/8/layout/chevron2"/>
    <dgm:cxn modelId="{86DAB7F8-67C5-41F7-A9E0-FA0CC8C5A53A}" srcId="{3AC0C81E-9623-4721-9EDF-DDF29344CC25}" destId="{2A9A5BDB-EF97-4A58-BBD8-59AAE3ECE39A}" srcOrd="0" destOrd="0" parTransId="{8F3B5E66-919A-4532-AAF2-4A2ED70F0AD5}" sibTransId="{57235391-1531-4501-8286-F61BC90E81C3}"/>
    <dgm:cxn modelId="{32681286-15EB-45F4-86A8-790ADE65DC04}" type="presOf" srcId="{2EE52E44-149B-4BE1-9286-8E02C57BB7CF}" destId="{0021483D-3C24-4892-B3B3-54F81BB3BBEE}" srcOrd="0" destOrd="0" presId="urn:microsoft.com/office/officeart/2005/8/layout/chevron2"/>
    <dgm:cxn modelId="{F7B3B18A-971F-4575-9E9B-5FC6EA1F61DA}" srcId="{D747D928-A46E-4902-9D60-5F7072623622}" destId="{1B961F86-CFCB-4E2B-A8D6-3F8F1E6B52CB}" srcOrd="4" destOrd="0" parTransId="{FA275925-6BDA-44AE-A86E-DDA53027A6A2}" sibTransId="{051893EF-143C-4805-B125-3C83685673FA}"/>
    <dgm:cxn modelId="{271E2A5B-B223-4C2A-95C5-BEB808C5B439}" srcId="{D747D928-A46E-4902-9D60-5F7072623622}" destId="{05F5FF3A-B515-4D12-B91F-F0E025E53046}" srcOrd="1" destOrd="0" parTransId="{899076C5-2665-484B-A01B-7920237FED1D}" sibTransId="{5D51711E-122F-42D0-A860-F59ECDE4BEA9}"/>
    <dgm:cxn modelId="{54BB2DAF-5C31-4797-9D96-032B76134835}" type="presOf" srcId="{D747D928-A46E-4902-9D60-5F7072623622}" destId="{4F00F745-9468-4AEF-A55A-A46C480A4E20}" srcOrd="0" destOrd="0" presId="urn:microsoft.com/office/officeart/2005/8/layout/chevron2"/>
    <dgm:cxn modelId="{0A8A2267-01B8-4CF5-B0F2-9209CBAD058B}" type="presOf" srcId="{1B961F86-CFCB-4E2B-A8D6-3F8F1E6B52CB}" destId="{462A30DF-AD3F-47BE-9FA2-4E08C0EF2272}" srcOrd="0" destOrd="0" presId="urn:microsoft.com/office/officeart/2005/8/layout/chevron2"/>
    <dgm:cxn modelId="{F88638B2-452A-464A-95D6-20DAC038032F}" srcId="{1B961F86-CFCB-4E2B-A8D6-3F8F1E6B52CB}" destId="{FAEC3873-A0B3-4AA4-BB7E-F9AD93D0703C}" srcOrd="0" destOrd="0" parTransId="{21700A95-379C-4983-8680-88BF69697A63}" sibTransId="{4F37744D-F722-4CB3-80C5-325CE1CF9516}"/>
    <dgm:cxn modelId="{D6F904CC-BC9B-48D2-A1E6-61180A962E37}" type="presOf" srcId="{FAEC3873-A0B3-4AA4-BB7E-F9AD93D0703C}" destId="{15CCE06A-F568-4E10-A551-6F858C2D9C88}" srcOrd="0" destOrd="0" presId="urn:microsoft.com/office/officeart/2005/8/layout/chevron2"/>
    <dgm:cxn modelId="{5A9AFF8C-7D75-494A-B174-158ACB7C699E}" srcId="{05F5FF3A-B515-4D12-B91F-F0E025E53046}" destId="{162C9325-199B-4A2D-B529-866F6B9751BC}" srcOrd="0" destOrd="0" parTransId="{60596694-07EB-42AE-8EF4-7C6B20A7D232}" sibTransId="{B4786713-CCFF-42B1-8674-B0BA027F343D}"/>
    <dgm:cxn modelId="{0CE86F91-7A80-4837-B21A-F63957D87178}" type="presParOf" srcId="{4F00F745-9468-4AEF-A55A-A46C480A4E20}" destId="{4640765F-A5C4-4876-B8BC-47609D85DEBE}" srcOrd="0" destOrd="0" presId="urn:microsoft.com/office/officeart/2005/8/layout/chevron2"/>
    <dgm:cxn modelId="{2A735413-240F-487D-9BA2-81C7A1D43870}" type="presParOf" srcId="{4640765F-A5C4-4876-B8BC-47609D85DEBE}" destId="{F626BDA4-FE1C-43F8-90D5-DAE52D038796}" srcOrd="0" destOrd="0" presId="urn:microsoft.com/office/officeart/2005/8/layout/chevron2"/>
    <dgm:cxn modelId="{4A893FC1-7C59-4E76-9923-1400A4E7B971}" type="presParOf" srcId="{4640765F-A5C4-4876-B8BC-47609D85DEBE}" destId="{E067A245-C081-4E36-B6A9-AB31274C0434}" srcOrd="1" destOrd="0" presId="urn:microsoft.com/office/officeart/2005/8/layout/chevron2"/>
    <dgm:cxn modelId="{108B2AFD-4AAC-4E4C-BE82-B949E06D856C}" type="presParOf" srcId="{4F00F745-9468-4AEF-A55A-A46C480A4E20}" destId="{431EE14F-ED1B-4DCB-BF9E-F3B0B7CF11A6}" srcOrd="1" destOrd="0" presId="urn:microsoft.com/office/officeart/2005/8/layout/chevron2"/>
    <dgm:cxn modelId="{7525C86A-6985-4622-913B-277D8B65725C}" type="presParOf" srcId="{4F00F745-9468-4AEF-A55A-A46C480A4E20}" destId="{1E4E412F-4182-4D6A-9A9D-768B0948AE98}" srcOrd="2" destOrd="0" presId="urn:microsoft.com/office/officeart/2005/8/layout/chevron2"/>
    <dgm:cxn modelId="{0705029D-9338-4681-8156-5DE6E450D367}" type="presParOf" srcId="{1E4E412F-4182-4D6A-9A9D-768B0948AE98}" destId="{9AF9C0D9-6528-48A7-90F8-8A6B7881DEA6}" srcOrd="0" destOrd="0" presId="urn:microsoft.com/office/officeart/2005/8/layout/chevron2"/>
    <dgm:cxn modelId="{A59AB48F-DCB4-4B35-933F-E29C7A2440CB}" type="presParOf" srcId="{1E4E412F-4182-4D6A-9A9D-768B0948AE98}" destId="{283D1F07-84BA-4687-B045-43EA9B03AB26}" srcOrd="1" destOrd="0" presId="urn:microsoft.com/office/officeart/2005/8/layout/chevron2"/>
    <dgm:cxn modelId="{2D82C245-2A32-485A-980A-4D32BA2EE16F}" type="presParOf" srcId="{4F00F745-9468-4AEF-A55A-A46C480A4E20}" destId="{338EA6CF-742A-4608-8901-558A84080BC8}" srcOrd="3" destOrd="0" presId="urn:microsoft.com/office/officeart/2005/8/layout/chevron2"/>
    <dgm:cxn modelId="{3A9FD761-1C0E-424D-BCCD-4D7128B82466}" type="presParOf" srcId="{4F00F745-9468-4AEF-A55A-A46C480A4E20}" destId="{01CA990F-DDE3-4E63-8500-5DFFB67DAFC3}" srcOrd="4" destOrd="0" presId="urn:microsoft.com/office/officeart/2005/8/layout/chevron2"/>
    <dgm:cxn modelId="{BBE716E1-9EC0-439B-87B0-EF51C34B919C}" type="presParOf" srcId="{01CA990F-DDE3-4E63-8500-5DFFB67DAFC3}" destId="{0021483D-3C24-4892-B3B3-54F81BB3BBEE}" srcOrd="0" destOrd="0" presId="urn:microsoft.com/office/officeart/2005/8/layout/chevron2"/>
    <dgm:cxn modelId="{A245EAF6-6C5D-4912-BE8E-754B5735588F}" type="presParOf" srcId="{01CA990F-DDE3-4E63-8500-5DFFB67DAFC3}" destId="{E8DA83AF-5C04-4BE7-AAD6-BC2FB3ACAE70}" srcOrd="1" destOrd="0" presId="urn:microsoft.com/office/officeart/2005/8/layout/chevron2"/>
    <dgm:cxn modelId="{F8DF0296-94D6-4FC4-A4E3-615E38532A14}" type="presParOf" srcId="{4F00F745-9468-4AEF-A55A-A46C480A4E20}" destId="{BEA3F691-B8D2-44FC-9D67-65D5980C82DE}" srcOrd="5" destOrd="0" presId="urn:microsoft.com/office/officeart/2005/8/layout/chevron2"/>
    <dgm:cxn modelId="{4C396FBD-3BAC-428C-AB6A-8DF3C2C39C06}" type="presParOf" srcId="{4F00F745-9468-4AEF-A55A-A46C480A4E20}" destId="{74A66F5A-B267-436C-A6EF-991F2D31E079}" srcOrd="6" destOrd="0" presId="urn:microsoft.com/office/officeart/2005/8/layout/chevron2"/>
    <dgm:cxn modelId="{A6BE3E6A-676F-4140-974A-DBBC09D3EC17}" type="presParOf" srcId="{74A66F5A-B267-436C-A6EF-991F2D31E079}" destId="{B302EE02-A39A-4AA2-8062-F9CE3B52F224}" srcOrd="0" destOrd="0" presId="urn:microsoft.com/office/officeart/2005/8/layout/chevron2"/>
    <dgm:cxn modelId="{648C60F6-32E7-4067-A4F6-A786F61650D9}" type="presParOf" srcId="{74A66F5A-B267-436C-A6EF-991F2D31E079}" destId="{BA03F5E7-2B47-43A5-8C4C-4E347E2F3347}" srcOrd="1" destOrd="0" presId="urn:microsoft.com/office/officeart/2005/8/layout/chevron2"/>
    <dgm:cxn modelId="{1B57B35D-A26A-41BE-9025-4D4D6D7C24F4}" type="presParOf" srcId="{4F00F745-9468-4AEF-A55A-A46C480A4E20}" destId="{5AFE871F-B258-460D-90F9-0AB03264C2F1}" srcOrd="7" destOrd="0" presId="urn:microsoft.com/office/officeart/2005/8/layout/chevron2"/>
    <dgm:cxn modelId="{928FC2C2-D3C4-461C-99B8-7C633BEDB6ED}" type="presParOf" srcId="{4F00F745-9468-4AEF-A55A-A46C480A4E20}" destId="{99B872B8-39F5-4600-9E22-346286490B59}" srcOrd="8" destOrd="0" presId="urn:microsoft.com/office/officeart/2005/8/layout/chevron2"/>
    <dgm:cxn modelId="{846C34CF-FC21-4A59-98AE-0587980CF23C}" type="presParOf" srcId="{99B872B8-39F5-4600-9E22-346286490B59}" destId="{462A30DF-AD3F-47BE-9FA2-4E08C0EF2272}" srcOrd="0" destOrd="0" presId="urn:microsoft.com/office/officeart/2005/8/layout/chevron2"/>
    <dgm:cxn modelId="{B1E88CCF-D959-46D1-8219-FB423C7493AB}" type="presParOf" srcId="{99B872B8-39F5-4600-9E22-346286490B59}" destId="{15CCE06A-F568-4E10-A551-6F858C2D9C88}"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6BDA4-FE1C-43F8-90D5-DAE52D038796}">
      <dsp:nvSpPr>
        <dsp:cNvPr id="0" name=""/>
        <dsp:cNvSpPr/>
      </dsp:nvSpPr>
      <dsp:spPr>
        <a:xfrm rot="5400000">
          <a:off x="-149687" y="154094"/>
          <a:ext cx="997918" cy="698543"/>
        </a:xfrm>
        <a:prstGeom prst="chevron">
          <a:avLst/>
        </a:prstGeom>
        <a:solidFill>
          <a:srgbClr val="41445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kern="1200" dirty="0">
              <a:latin typeface="微软雅黑" pitchFamily="34" charset="-122"/>
              <a:ea typeface="微软雅黑" pitchFamily="34" charset="-122"/>
            </a:rPr>
            <a:t>1</a:t>
          </a:r>
          <a:endParaRPr lang="zh-CN" altLang="en-US" sz="2800" kern="1200" dirty="0">
            <a:latin typeface="微软雅黑" pitchFamily="34" charset="-122"/>
            <a:ea typeface="微软雅黑" pitchFamily="34" charset="-122"/>
          </a:endParaRPr>
        </a:p>
      </dsp:txBody>
      <dsp:txXfrm rot="-5400000">
        <a:off x="1" y="353679"/>
        <a:ext cx="698543" cy="299375"/>
      </dsp:txXfrm>
    </dsp:sp>
    <dsp:sp modelId="{E067A245-C081-4E36-B6A9-AB31274C0434}">
      <dsp:nvSpPr>
        <dsp:cNvPr id="0" name=""/>
        <dsp:cNvSpPr/>
      </dsp:nvSpPr>
      <dsp:spPr>
        <a:xfrm rot="5400000">
          <a:off x="2303233" y="-1531562"/>
          <a:ext cx="648988" cy="3858368"/>
        </a:xfrm>
        <a:prstGeom prst="round2SameRect">
          <a:avLst/>
        </a:prstGeom>
        <a:solidFill>
          <a:schemeClr val="lt1">
            <a:alpha val="90000"/>
            <a:hueOff val="0"/>
            <a:satOff val="0"/>
            <a:lumOff val="0"/>
            <a:alphaOff val="0"/>
          </a:schemeClr>
        </a:solidFill>
        <a:ln w="25400" cap="flat" cmpd="sng" algn="ctr">
          <a:solidFill>
            <a:srgbClr val="414455"/>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a:latin typeface="黑体" pitchFamily="49" charset="-122"/>
              <a:ea typeface="黑体" pitchFamily="49" charset="-122"/>
            </a:rPr>
            <a:t>学分学时持续缩减</a:t>
          </a:r>
        </a:p>
      </dsp:txBody>
      <dsp:txXfrm rot="-5400000">
        <a:off x="698544" y="104808"/>
        <a:ext cx="3826687" cy="585626"/>
      </dsp:txXfrm>
    </dsp:sp>
    <dsp:sp modelId="{9AF9C0D9-6528-48A7-90F8-8A6B7881DEA6}">
      <dsp:nvSpPr>
        <dsp:cNvPr id="0" name=""/>
        <dsp:cNvSpPr/>
      </dsp:nvSpPr>
      <dsp:spPr>
        <a:xfrm rot="5400000">
          <a:off x="-149687" y="1033902"/>
          <a:ext cx="997918" cy="698543"/>
        </a:xfrm>
        <a:prstGeom prst="chevron">
          <a:avLst/>
        </a:prstGeom>
        <a:solidFill>
          <a:srgbClr val="414455"/>
        </a:solidFill>
        <a:ln w="25400" cap="flat" cmpd="sng" algn="ctr">
          <a:solidFill>
            <a:srgbClr val="4144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kern="1200" dirty="0">
              <a:latin typeface="微软雅黑" pitchFamily="34" charset="-122"/>
              <a:ea typeface="微软雅黑" pitchFamily="34" charset="-122"/>
            </a:rPr>
            <a:t>2</a:t>
          </a:r>
          <a:endParaRPr lang="zh-CN" altLang="en-US" sz="2800" kern="1200" dirty="0">
            <a:latin typeface="微软雅黑" pitchFamily="34" charset="-122"/>
            <a:ea typeface="微软雅黑" pitchFamily="34" charset="-122"/>
          </a:endParaRPr>
        </a:p>
      </dsp:txBody>
      <dsp:txXfrm rot="-5400000">
        <a:off x="1" y="1233487"/>
        <a:ext cx="698543" cy="299375"/>
      </dsp:txXfrm>
    </dsp:sp>
    <dsp:sp modelId="{283D1F07-84BA-4687-B045-43EA9B03AB26}">
      <dsp:nvSpPr>
        <dsp:cNvPr id="0" name=""/>
        <dsp:cNvSpPr/>
      </dsp:nvSpPr>
      <dsp:spPr>
        <a:xfrm rot="5400000">
          <a:off x="2303403" y="-620326"/>
          <a:ext cx="648647" cy="3858368"/>
        </a:xfrm>
        <a:prstGeom prst="round2SameRect">
          <a:avLst/>
        </a:prstGeom>
        <a:solidFill>
          <a:schemeClr val="lt1">
            <a:alpha val="90000"/>
            <a:hueOff val="0"/>
            <a:satOff val="0"/>
            <a:lumOff val="0"/>
            <a:alphaOff val="0"/>
          </a:schemeClr>
        </a:solidFill>
        <a:ln w="25400" cap="flat" cmpd="sng" algn="ctr">
          <a:solidFill>
            <a:srgbClr val="414455"/>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114300" lvl="1" indent="0" algn="l" defTabSz="666750">
            <a:lnSpc>
              <a:spcPct val="90000"/>
            </a:lnSpc>
            <a:spcBef>
              <a:spcPct val="0"/>
            </a:spcBef>
            <a:spcAft>
              <a:spcPct val="15000"/>
            </a:spcAft>
            <a:buChar char="••"/>
          </a:pPr>
          <a:endParaRPr lang="zh-CN" altLang="en-US" sz="1200" kern="1200" dirty="0"/>
        </a:p>
        <a:p>
          <a:pPr lvl="1" algn="l" rtl="0" eaLnBrk="1" latinLnBrk="0">
            <a:spcBef>
              <a:spcPct val="0"/>
            </a:spcBef>
            <a:buChar char="••"/>
          </a:pPr>
          <a:r>
            <a:rPr lang="zh-CN" altLang="en-US" sz="2800" kern="1200">
              <a:latin typeface="黑体" pitchFamily="49" charset="-122"/>
              <a:ea typeface="黑体" pitchFamily="49" charset="-122"/>
            </a:rPr>
            <a:t> 课程</a:t>
          </a:r>
          <a:r>
            <a:rPr lang="zh-CN" altLang="en-US" sz="2800" kern="1200" dirty="0">
              <a:latin typeface="黑体" pitchFamily="49" charset="-122"/>
              <a:ea typeface="黑体" pitchFamily="49" charset="-122"/>
            </a:rPr>
            <a:t>目标轻育人</a:t>
          </a:r>
          <a:endParaRPr lang="zh-CN" sz="2800" kern="1200" dirty="0">
            <a:latin typeface="黑体" pitchFamily="49" charset="-122"/>
            <a:ea typeface="黑体" pitchFamily="49" charset="-122"/>
          </a:endParaRPr>
        </a:p>
        <a:p>
          <a:pPr marL="114300" lvl="1" indent="0" algn="l" defTabSz="666750">
            <a:lnSpc>
              <a:spcPct val="90000"/>
            </a:lnSpc>
            <a:spcBef>
              <a:spcPct val="0"/>
            </a:spcBef>
            <a:spcAft>
              <a:spcPct val="15000"/>
            </a:spcAft>
            <a:buChar char="••"/>
          </a:pPr>
          <a:endParaRPr lang="zh-CN" altLang="en-US" sz="2000" kern="1200" dirty="0"/>
        </a:p>
      </dsp:txBody>
      <dsp:txXfrm rot="-5400000">
        <a:off x="698543" y="1016198"/>
        <a:ext cx="3826704" cy="585319"/>
      </dsp:txXfrm>
    </dsp:sp>
    <dsp:sp modelId="{0021483D-3C24-4892-B3B3-54F81BB3BBEE}">
      <dsp:nvSpPr>
        <dsp:cNvPr id="0" name=""/>
        <dsp:cNvSpPr/>
      </dsp:nvSpPr>
      <dsp:spPr>
        <a:xfrm rot="5400000">
          <a:off x="-149687" y="1926323"/>
          <a:ext cx="997918" cy="698543"/>
        </a:xfrm>
        <a:prstGeom prst="chevron">
          <a:avLst/>
        </a:prstGeom>
        <a:solidFill>
          <a:srgbClr val="414455"/>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kern="1200" dirty="0">
              <a:latin typeface="微软雅黑" pitchFamily="34" charset="-122"/>
              <a:ea typeface="微软雅黑" pitchFamily="34" charset="-122"/>
            </a:rPr>
            <a:t>3</a:t>
          </a:r>
          <a:endParaRPr lang="zh-CN" altLang="en-US" sz="2800" kern="1200" dirty="0">
            <a:latin typeface="微软雅黑" pitchFamily="34" charset="-122"/>
            <a:ea typeface="微软雅黑" pitchFamily="34" charset="-122"/>
          </a:endParaRPr>
        </a:p>
      </dsp:txBody>
      <dsp:txXfrm rot="-5400000">
        <a:off x="1" y="2125908"/>
        <a:ext cx="698543" cy="299375"/>
      </dsp:txXfrm>
    </dsp:sp>
    <dsp:sp modelId="{E8DA83AF-5C04-4BE7-AAD6-BC2FB3ACAE70}">
      <dsp:nvSpPr>
        <dsp:cNvPr id="0" name=""/>
        <dsp:cNvSpPr/>
      </dsp:nvSpPr>
      <dsp:spPr>
        <a:xfrm rot="5400000">
          <a:off x="2303403" y="159161"/>
          <a:ext cx="648647" cy="3858368"/>
        </a:xfrm>
        <a:prstGeom prst="round2SameRect">
          <a:avLst/>
        </a:prstGeom>
        <a:solidFill>
          <a:schemeClr val="lt1">
            <a:alpha val="90000"/>
            <a:hueOff val="0"/>
            <a:satOff val="0"/>
            <a:lumOff val="0"/>
            <a:alphaOff val="0"/>
          </a:schemeClr>
        </a:solidFill>
        <a:ln w="25400" cap="flat" cmpd="sng" algn="ctr">
          <a:solidFill>
            <a:srgbClr val="414455"/>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a:latin typeface="黑体" pitchFamily="49" charset="-122"/>
              <a:ea typeface="黑体" pitchFamily="49" charset="-122"/>
            </a:rPr>
            <a:t>课程内容缺挑战</a:t>
          </a:r>
        </a:p>
      </dsp:txBody>
      <dsp:txXfrm rot="-5400000">
        <a:off x="698543" y="1795685"/>
        <a:ext cx="3826704" cy="585319"/>
      </dsp:txXfrm>
    </dsp:sp>
    <dsp:sp modelId="{B302EE02-A39A-4AA2-8062-F9CE3B52F224}">
      <dsp:nvSpPr>
        <dsp:cNvPr id="0" name=""/>
        <dsp:cNvSpPr/>
      </dsp:nvSpPr>
      <dsp:spPr>
        <a:xfrm rot="5400000">
          <a:off x="-149687" y="2793517"/>
          <a:ext cx="997918" cy="698543"/>
        </a:xfrm>
        <a:prstGeom prst="chevron">
          <a:avLst/>
        </a:prstGeom>
        <a:solidFill>
          <a:srgbClr val="414455"/>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kern="1200" dirty="0">
              <a:latin typeface="微软雅黑" pitchFamily="34" charset="-122"/>
              <a:ea typeface="微软雅黑" pitchFamily="34" charset="-122"/>
            </a:rPr>
            <a:t>4</a:t>
          </a:r>
          <a:endParaRPr lang="zh-CN" altLang="en-US" sz="2800" kern="1200" dirty="0">
            <a:latin typeface="微软雅黑" pitchFamily="34" charset="-122"/>
            <a:ea typeface="微软雅黑" pitchFamily="34" charset="-122"/>
          </a:endParaRPr>
        </a:p>
      </dsp:txBody>
      <dsp:txXfrm rot="-5400000">
        <a:off x="1" y="2993102"/>
        <a:ext cx="698543" cy="299375"/>
      </dsp:txXfrm>
    </dsp:sp>
    <dsp:sp modelId="{BA03F5E7-2B47-43A5-8C4C-4E347E2F3347}">
      <dsp:nvSpPr>
        <dsp:cNvPr id="0" name=""/>
        <dsp:cNvSpPr/>
      </dsp:nvSpPr>
      <dsp:spPr>
        <a:xfrm rot="5400000">
          <a:off x="2303403" y="1038969"/>
          <a:ext cx="648647" cy="3858368"/>
        </a:xfrm>
        <a:prstGeom prst="round2SameRect">
          <a:avLst/>
        </a:prstGeom>
        <a:solidFill>
          <a:schemeClr val="lt1">
            <a:alpha val="90000"/>
            <a:hueOff val="0"/>
            <a:satOff val="0"/>
            <a:lumOff val="0"/>
            <a:alphaOff val="0"/>
          </a:schemeClr>
        </a:solidFill>
        <a:ln w="25400" cap="flat" cmpd="sng" algn="ctr">
          <a:solidFill>
            <a:srgbClr val="414455"/>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a:latin typeface="黑体" pitchFamily="49" charset="-122"/>
              <a:ea typeface="黑体" pitchFamily="49" charset="-122"/>
            </a:rPr>
            <a:t>教学模式少探究</a:t>
          </a:r>
        </a:p>
      </dsp:txBody>
      <dsp:txXfrm rot="-5400000">
        <a:off x="698543" y="2675493"/>
        <a:ext cx="3826704" cy="585319"/>
      </dsp:txXfrm>
    </dsp:sp>
    <dsp:sp modelId="{462A30DF-AD3F-47BE-9FA2-4E08C0EF2272}">
      <dsp:nvSpPr>
        <dsp:cNvPr id="0" name=""/>
        <dsp:cNvSpPr/>
      </dsp:nvSpPr>
      <dsp:spPr>
        <a:xfrm rot="5400000">
          <a:off x="-149687" y="3673325"/>
          <a:ext cx="997918" cy="698543"/>
        </a:xfrm>
        <a:prstGeom prst="chevron">
          <a:avLst/>
        </a:prstGeom>
        <a:solidFill>
          <a:srgbClr val="414455"/>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kern="1200" dirty="0">
              <a:latin typeface="微软雅黑" pitchFamily="34" charset="-122"/>
              <a:ea typeface="微软雅黑" pitchFamily="34" charset="-122"/>
            </a:rPr>
            <a:t>5</a:t>
          </a:r>
          <a:endParaRPr lang="zh-CN" altLang="en-US" sz="2800" kern="1200" dirty="0">
            <a:latin typeface="微软雅黑" pitchFamily="34" charset="-122"/>
            <a:ea typeface="微软雅黑" pitchFamily="34" charset="-122"/>
          </a:endParaRPr>
        </a:p>
      </dsp:txBody>
      <dsp:txXfrm rot="-5400000">
        <a:off x="1" y="3872910"/>
        <a:ext cx="698543" cy="299375"/>
      </dsp:txXfrm>
    </dsp:sp>
    <dsp:sp modelId="{15CCE06A-F568-4E10-A551-6F858C2D9C88}">
      <dsp:nvSpPr>
        <dsp:cNvPr id="0" name=""/>
        <dsp:cNvSpPr/>
      </dsp:nvSpPr>
      <dsp:spPr>
        <a:xfrm rot="5400000">
          <a:off x="2303403" y="1918777"/>
          <a:ext cx="648647" cy="3858368"/>
        </a:xfrm>
        <a:prstGeom prst="round2SameRect">
          <a:avLst/>
        </a:prstGeom>
        <a:solidFill>
          <a:schemeClr val="lt1">
            <a:alpha val="90000"/>
            <a:hueOff val="0"/>
            <a:satOff val="0"/>
            <a:lumOff val="0"/>
            <a:alphaOff val="0"/>
          </a:schemeClr>
        </a:solidFill>
        <a:ln w="25400" cap="flat" cmpd="sng" algn="ctr">
          <a:solidFill>
            <a:srgbClr val="414455"/>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a:latin typeface="黑体" pitchFamily="49" charset="-122"/>
              <a:ea typeface="黑体" pitchFamily="49" charset="-122"/>
            </a:rPr>
            <a:t>课程评价不完备</a:t>
          </a:r>
        </a:p>
      </dsp:txBody>
      <dsp:txXfrm rot="-5400000">
        <a:off x="698543" y="3555301"/>
        <a:ext cx="3826704" cy="5853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0E5BC-B417-466E-A76A-1359E7C5B0BB}" type="datetimeFigureOut">
              <a:rPr lang="zh-CN" altLang="en-US" smtClean="0"/>
              <a:pPr/>
              <a:t>2021/3/20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0E0E2-7263-44C4-AAA9-733DBA7BD205}" type="slidenum">
              <a:rPr lang="zh-CN" altLang="en-US" smtClean="0"/>
              <a:pPr/>
              <a:t>‹#›</a:t>
            </a:fld>
            <a:endParaRPr lang="zh-CN" altLang="en-US"/>
          </a:p>
        </p:txBody>
      </p:sp>
    </p:spTree>
    <p:extLst>
      <p:ext uri="{BB962C8B-B14F-4D97-AF65-F5344CB8AC3E}">
        <p14:creationId xmlns:p14="http://schemas.microsoft.com/office/powerpoint/2010/main" val="57309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a:t>
            </a:fld>
            <a:endParaRPr lang="zh-CN" altLang="en-US"/>
          </a:p>
        </p:txBody>
      </p:sp>
    </p:spTree>
    <p:extLst>
      <p:ext uri="{BB962C8B-B14F-4D97-AF65-F5344CB8AC3E}">
        <p14:creationId xmlns:p14="http://schemas.microsoft.com/office/powerpoint/2010/main" val="2044780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63896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8983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419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http://www.chinabett.com/px/zhj16tsh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356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8285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828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0739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7074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1649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3279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http://www.chinabett.com/px/zhj16tsh</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a:t>
            </a:fld>
            <a:endParaRPr lang="zh-CN" altLang="en-US"/>
          </a:p>
        </p:txBody>
      </p:sp>
    </p:spTree>
    <p:extLst>
      <p:ext uri="{BB962C8B-B14F-4D97-AF65-F5344CB8AC3E}">
        <p14:creationId xmlns:p14="http://schemas.microsoft.com/office/powerpoint/2010/main" val="3215706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98494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07745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4880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http://www.chinabett.com/px/zhj16tsh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67776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6078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1102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http://www.chinabett.com/px/zhj16tsh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4561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1061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41029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4102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http://www.chinabett.com/px/zhj16tsh</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3</a:t>
            </a:fld>
            <a:endParaRPr lang="zh-CN" altLang="en-US"/>
          </a:p>
        </p:txBody>
      </p:sp>
    </p:spTree>
    <p:extLst>
      <p:ext uri="{BB962C8B-B14F-4D97-AF65-F5344CB8AC3E}">
        <p14:creationId xmlns:p14="http://schemas.microsoft.com/office/powerpoint/2010/main" val="191967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“毕业论文答辩模版”字体为“</a:t>
            </a:r>
            <a:r>
              <a:rPr lang="en-US" altLang="zh-CN"/>
              <a:t>MstiffHei HKS</a:t>
            </a:r>
            <a:r>
              <a:rPr lang="zh-CN" altLang="en-US"/>
              <a:t>”需繁体输入才能正确显示简体中文</a:t>
            </a:r>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30</a:t>
            </a:fld>
            <a:endParaRPr lang="zh-CN" altLang="en-US"/>
          </a:p>
        </p:txBody>
      </p:sp>
    </p:spTree>
    <p:extLst>
      <p:ext uri="{BB962C8B-B14F-4D97-AF65-F5344CB8AC3E}">
        <p14:creationId xmlns:p14="http://schemas.microsoft.com/office/powerpoint/2010/main" val="163974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993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777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5968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24CB8-5ED7-4F52-9624-236BCCB4B68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3754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idx="4294967295"/>
          </p:nvPr>
        </p:nvSpPr>
        <p:spPr>
          <a:ln>
            <a:miter lim="800000"/>
          </a:ln>
        </p:spPr>
      </p:sp>
      <p:sp>
        <p:nvSpPr>
          <p:cNvPr id="54275" name="备注占位符 2"/>
          <p:cNvSpPr>
            <a:spLocks noGrp="1" noChangeArrowheads="1"/>
          </p:cNvSpPr>
          <p:nvPr>
            <p:ph type="body" idx="4294967295"/>
          </p:nvPr>
        </p:nvSpPr>
        <p:spPr/>
        <p:txBody>
          <a:bodyPr/>
          <a:lstStyle/>
          <a:p>
            <a:pPr eaLnBrk="1" hangingPunct="1"/>
            <a:endParaRPr lang="zh-CN" altLang="en-US"/>
          </a:p>
        </p:txBody>
      </p:sp>
      <p:sp>
        <p:nvSpPr>
          <p:cNvPr id="54276" name="灯片编号占位符 3"/>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094EA-EF90-4136-8A75-CCE474CE949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55590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http://www.chinabett.com/px/zhj16tsh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8066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414455"/>
        </a:solidFill>
        <a:effectLst/>
      </p:bgPr>
    </p:bg>
    <p:spTree>
      <p:nvGrpSpPr>
        <p:cNvPr id="1" name=""/>
        <p:cNvGrpSpPr/>
        <p:nvPr/>
      </p:nvGrpSpPr>
      <p:grpSpPr>
        <a:xfrm>
          <a:off x="0" y="0"/>
          <a:ext cx="0" cy="0"/>
          <a:chOff x="0" y="0"/>
          <a:chExt cx="0" cy="0"/>
        </a:xfrm>
      </p:grpSpPr>
    </p:spTree>
  </p:cSld>
  <p:clrMapOvr>
    <a:masterClrMapping/>
  </p:clrMapOvr>
  <p:transition spd="slow" advTm="0">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0">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0">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363"/>
            <a:ext cx="914281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35682A8-D6B6-4FDA-A495-4D437BAFBB60}" type="datetimeFigureOut">
              <a:rPr lang="zh-CN" altLang="en-US" smtClean="0"/>
              <a:pPr/>
              <a:t>2021/3/20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DD927-E55F-4D12-BD2D-8ABE6C912713}" type="slidenum">
              <a:rPr lang="zh-CN" altLang="en-US" smtClean="0"/>
              <a:pPr/>
              <a:t>‹#›</a:t>
            </a:fld>
            <a:endParaRPr lang="zh-CN" altLang="en-US"/>
          </a:p>
        </p:txBody>
      </p:sp>
    </p:spTree>
    <p:extLst>
      <p:ext uri="{BB962C8B-B14F-4D97-AF65-F5344CB8AC3E}">
        <p14:creationId xmlns:p14="http://schemas.microsoft.com/office/powerpoint/2010/main" val="1278612496"/>
      </p:ext>
    </p:extLst>
  </p:cSld>
  <p:clrMapOvr>
    <a:masterClrMapping/>
  </p:clrMapOvr>
  <p:transition spd="slow" advTm="0">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bg bwMode="auto">
      <p:bgPr>
        <a:gradFill rotWithShape="0">
          <a:gsLst>
            <a:gs pos="0">
              <a:srgbClr val="DCDCDC"/>
            </a:gs>
            <a:gs pos="100000">
              <a:srgbClr val="F1F1F1"/>
            </a:gs>
          </a:gsLst>
          <a:lin ang="0" scaled="1"/>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072D2F34-635A-4048-8EE1-0360284B3221}" type="datetimeFigureOut">
              <a:rPr lang="zh-CN" altLang="en-US"/>
              <a:pPr>
                <a:defRPr/>
              </a:pPr>
              <a:t>2021/3/20</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13B1E5D6-CBCD-4FD6-B041-09AFD9728D27}" type="slidenum">
              <a:rPr lang="zh-CN" altLang="en-US"/>
              <a:pPr>
                <a:defRPr/>
              </a:pPr>
              <a:t>‹#›</a:t>
            </a:fld>
            <a:endParaRPr lang="zh-CN" altLang="en-US"/>
          </a:p>
        </p:txBody>
      </p:sp>
    </p:spTree>
  </p:cSld>
  <p:clrMapOvr>
    <a:masterClrMapping/>
  </p:clrMapOvr>
  <p:transition spd="slow" advTm="0">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0">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0">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0">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0">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0">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0">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0">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0">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FFFFFF"/>
          </a:fgClr>
          <a:bgClr>
            <a:srgbClr val="E8E8E6"/>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2021/3/20</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Tm="0">
    <p:pull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image" Target="../media/image9.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151A6291-0A5A-433A-94AE-16FCEC424BC4}"/>
              </a:ext>
            </a:extLst>
          </p:cNvPr>
          <p:cNvSpPr/>
          <p:nvPr/>
        </p:nvSpPr>
        <p:spPr>
          <a:xfrm>
            <a:off x="7978" y="5445224"/>
            <a:ext cx="12202743" cy="80296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3600" b="1" dirty="0">
                <a:solidFill>
                  <a:prstClr val="black">
                    <a:lumMod val="75000"/>
                    <a:lumOff val="25000"/>
                  </a:prstClr>
                </a:solidFill>
                <a:latin typeface="微软雅黑" panose="020B0503020204020204" pitchFamily="34" charset="-122"/>
                <a:ea typeface="微软雅黑" panose="020B0503020204020204" pitchFamily="34" charset="-122"/>
              </a:rPr>
              <a:t>崔丽   </a:t>
            </a:r>
            <a:r>
              <a:rPr lang="en-US" altLang="zh-CN" sz="3600" b="1" dirty="0">
                <a:solidFill>
                  <a:prstClr val="black">
                    <a:lumMod val="75000"/>
                    <a:lumOff val="25000"/>
                  </a:prstClr>
                </a:solidFill>
                <a:latin typeface="微软雅黑" panose="020B0503020204020204" pitchFamily="34" charset="-122"/>
                <a:ea typeface="微软雅黑" panose="020B0503020204020204" pitchFamily="34" charset="-122"/>
              </a:rPr>
              <a:t>2021-03-20</a:t>
            </a:r>
            <a:endParaRPr lang="zh-CN" altLang="en-US" sz="3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 name="矩形 1"/>
          <p:cNvSpPr/>
          <p:nvPr/>
        </p:nvSpPr>
        <p:spPr>
          <a:xfrm>
            <a:off x="4431043" y="1855047"/>
            <a:ext cx="7751391" cy="292895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439022" y="1500174"/>
            <a:ext cx="7751391" cy="354873"/>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439023" y="2312007"/>
            <a:ext cx="7731402" cy="2000548"/>
          </a:xfrm>
          <a:prstGeom prst="rect">
            <a:avLst/>
          </a:prstGeom>
          <a:noFill/>
        </p:spPr>
        <p:txBody>
          <a:bodyPr wrap="square" rtlCol="0">
            <a:spAutoFit/>
          </a:bodyPr>
          <a:lstStyle/>
          <a:p>
            <a:pPr algn="ctr"/>
            <a:r>
              <a:rPr lang="zh-CN" altLang="en-US" sz="4400" dirty="0">
                <a:solidFill>
                  <a:srgbClr val="FFC000"/>
                </a:solidFill>
                <a:latin typeface="微软雅黑" panose="020B0503020204020204" pitchFamily="34" charset="-122"/>
                <a:ea typeface="微软雅黑" panose="020B0503020204020204" pitchFamily="34" charset="-122"/>
              </a:rPr>
              <a:t>德育为魂 能力为重</a:t>
            </a:r>
            <a:endParaRPr lang="en-US" altLang="zh-CN" sz="4400" dirty="0">
              <a:solidFill>
                <a:srgbClr val="FFC000"/>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基于自建慕课的大学英语混合式</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r>
              <a:rPr lang="zh-CN" altLang="en-US" sz="3200" dirty="0">
                <a:solidFill>
                  <a:schemeClr val="bg1"/>
                </a:solidFill>
                <a:latin typeface="微软雅黑" panose="020B0503020204020204" pitchFamily="34" charset="-122"/>
                <a:ea typeface="微软雅黑" panose="020B0503020204020204" pitchFamily="34" charset="-122"/>
              </a:rPr>
              <a:t>“金课”探索与实践</a:t>
            </a:r>
          </a:p>
        </p:txBody>
      </p:sp>
      <p:pic>
        <p:nvPicPr>
          <p:cNvPr id="4" name="图片 3">
            <a:extLst>
              <a:ext uri="{FF2B5EF4-FFF2-40B4-BE49-F238E27FC236}">
                <a16:creationId xmlns:a16="http://schemas.microsoft.com/office/drawing/2014/main" xmlns="" id="{DC8DF796-770B-42AA-B85C-F3D3077EA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 y="1500174"/>
            <a:ext cx="4431044" cy="3291792"/>
          </a:xfrm>
          <a:prstGeom prst="rect">
            <a:avLst/>
          </a:prstGeom>
        </p:spPr>
      </p:pic>
      <p:pic>
        <p:nvPicPr>
          <p:cNvPr id="1026" name="Picture 2" descr="C:\Users\Administrator\Desktop\校名校标 透明.png"/>
          <p:cNvPicPr>
            <a:picLocks noChangeAspect="1" noChangeArrowheads="1"/>
          </p:cNvPicPr>
          <p:nvPr/>
        </p:nvPicPr>
        <p:blipFill>
          <a:blip r:embed="rId4"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618786182"/>
      </p:ext>
    </p:extLst>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0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7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200"/>
                            </p:stCondLst>
                            <p:childTnLst>
                              <p:par>
                                <p:cTn id="17" presetID="17" presetClass="entr" presetSubtype="8" fill="hold" grpId="0" nodeType="afterEffect">
                                  <p:stCondLst>
                                    <p:cond delay="0"/>
                                  </p:stCondLst>
                                  <p:iterate type="lt">
                                    <p:tmPct val="4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ppt_x</p:attrName>
                                        </p:attrNameLst>
                                      </p:cBhvr>
                                      <p:tavLst>
                                        <p:tav tm="0">
                                          <p:val>
                                            <p:strVal val="#ppt_x-#ppt_w/2"/>
                                          </p:val>
                                        </p:tav>
                                        <p:tav tm="100000">
                                          <p:val>
                                            <p:strVal val="#ppt_x"/>
                                          </p:val>
                                        </p:tav>
                                      </p:tavLst>
                                    </p:anim>
                                    <p:anim calcmode="lin" valueType="num">
                                      <p:cBhvr>
                                        <p:cTn id="20" dur="250" fill="hold"/>
                                        <p:tgtEl>
                                          <p:spTgt spid="18"/>
                                        </p:tgtEl>
                                        <p:attrNameLst>
                                          <p:attrName>ppt_y</p:attrName>
                                        </p:attrNameLst>
                                      </p:cBhvr>
                                      <p:tavLst>
                                        <p:tav tm="0">
                                          <p:val>
                                            <p:strVal val="#ppt_y"/>
                                          </p:val>
                                        </p:tav>
                                        <p:tav tm="100000">
                                          <p:val>
                                            <p:strVal val="#ppt_y"/>
                                          </p:val>
                                        </p:tav>
                                      </p:tavLst>
                                    </p:anim>
                                    <p:anim calcmode="lin" valueType="num">
                                      <p:cBhvr>
                                        <p:cTn id="21" dur="250" fill="hold"/>
                                        <p:tgtEl>
                                          <p:spTgt spid="18"/>
                                        </p:tgtEl>
                                        <p:attrNameLst>
                                          <p:attrName>ppt_w</p:attrName>
                                        </p:attrNameLst>
                                      </p:cBhvr>
                                      <p:tavLst>
                                        <p:tav tm="0">
                                          <p:val>
                                            <p:fltVal val="0"/>
                                          </p:val>
                                        </p:tav>
                                        <p:tav tm="100000">
                                          <p:val>
                                            <p:strVal val="#ppt_w"/>
                                          </p:val>
                                        </p:tav>
                                      </p:tavLst>
                                    </p:anim>
                                    <p:anim calcmode="lin" valueType="num">
                                      <p:cBhvr>
                                        <p:cTn id="22" dur="250" fill="hold"/>
                                        <p:tgtEl>
                                          <p:spTgt spid="18"/>
                                        </p:tgtEl>
                                        <p:attrNameLst>
                                          <p:attrName>ppt_h</p:attrName>
                                        </p:attrNameLst>
                                      </p:cBhvr>
                                      <p:tavLst>
                                        <p:tav tm="0">
                                          <p:val>
                                            <p:strVal val="#ppt_h"/>
                                          </p:val>
                                        </p:tav>
                                        <p:tav tm="100000">
                                          <p:val>
                                            <p:strVal val="#ppt_h"/>
                                          </p:val>
                                        </p:tav>
                                      </p:tavLst>
                                    </p:anim>
                                  </p:childTnLst>
                                </p:cTn>
                              </p:par>
                            </p:childTnLst>
                          </p:cTn>
                        </p:par>
                        <p:par>
                          <p:cTn id="23" fill="hold">
                            <p:stCondLst>
                              <p:cond delay="465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4"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xmlns="" id="{8F96EA91-FC82-4D01-B592-B94E820FC8B9}"/>
              </a:ext>
            </a:extLst>
          </p:cNvPr>
          <p:cNvSpPr/>
          <p:nvPr/>
        </p:nvSpPr>
        <p:spPr>
          <a:xfrm>
            <a:off x="6473546" y="1556792"/>
            <a:ext cx="4784716" cy="4104456"/>
          </a:xfrm>
          <a:prstGeom prst="roundRect">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xmlns="" id="{E200A274-BB81-40F1-ADAA-D44E5946C3C4}"/>
              </a:ext>
            </a:extLst>
          </p:cNvPr>
          <p:cNvGrpSpPr/>
          <p:nvPr/>
        </p:nvGrpSpPr>
        <p:grpSpPr>
          <a:xfrm>
            <a:off x="6821096" y="1700025"/>
            <a:ext cx="1753875" cy="1908994"/>
            <a:chOff x="6475056" y="2024063"/>
            <a:chExt cx="1506991" cy="1623397"/>
          </a:xfrm>
        </p:grpSpPr>
        <p:grpSp>
          <p:nvGrpSpPr>
            <p:cNvPr id="5" name="组合 4">
              <a:extLst>
                <a:ext uri="{FF2B5EF4-FFF2-40B4-BE49-F238E27FC236}">
                  <a16:creationId xmlns:a16="http://schemas.microsoft.com/office/drawing/2014/main" xmlns="" id="{6E434EA0-3054-41DD-89D9-C2D864B9BCD3}"/>
                </a:ext>
              </a:extLst>
            </p:cNvPr>
            <p:cNvGrpSpPr/>
            <p:nvPr/>
          </p:nvGrpSpPr>
          <p:grpSpPr bwMode="auto">
            <a:xfrm>
              <a:off x="6626225" y="2024063"/>
              <a:ext cx="1262063" cy="1263650"/>
              <a:chOff x="6731732" y="2092083"/>
              <a:chExt cx="1296144" cy="1296144"/>
            </a:xfrm>
          </p:grpSpPr>
          <p:sp>
            <p:nvSpPr>
              <p:cNvPr id="6" name="菱形 5">
                <a:extLst>
                  <a:ext uri="{FF2B5EF4-FFF2-40B4-BE49-F238E27FC236}">
                    <a16:creationId xmlns:a16="http://schemas.microsoft.com/office/drawing/2014/main" xmlns="" id="{C31DCC51-027A-40FC-A005-566D96E7BAD7}"/>
                  </a:ext>
                </a:extLst>
              </p:cNvPr>
              <p:cNvSpPr/>
              <p:nvPr/>
            </p:nvSpPr>
            <p:spPr>
              <a:xfrm>
                <a:off x="6731732" y="2092083"/>
                <a:ext cx="1296144" cy="1296144"/>
              </a:xfrm>
              <a:prstGeom prst="diamond">
                <a:avLst/>
              </a:prstGeom>
              <a:solidFill>
                <a:srgbClr val="333F4F"/>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3065" b="0" i="0" u="none" strike="noStrike" kern="0" cap="none" spc="0" normalizeH="0" baseline="0" noProof="0" dirty="0">
                  <a:ln>
                    <a:noFill/>
                  </a:ln>
                  <a:solidFill>
                    <a:srgbClr val="FFFFFF"/>
                  </a:solidFill>
                  <a:effectLst/>
                  <a:uLnTx/>
                  <a:uFillTx/>
                  <a:latin typeface="Arial"/>
                  <a:ea typeface="微软雅黑"/>
                  <a:cs typeface="+mn-cs"/>
                </a:endParaRPr>
              </a:p>
            </p:txBody>
          </p:sp>
          <p:pic>
            <p:nvPicPr>
              <p:cNvPr id="7" name="Picture 6" descr="C:\Users\Administrator\Downloads\20140811010827497_easyicon_net_512.png">
                <a:extLst>
                  <a:ext uri="{FF2B5EF4-FFF2-40B4-BE49-F238E27FC236}">
                    <a16:creationId xmlns:a16="http://schemas.microsoft.com/office/drawing/2014/main" xmlns="" id="{3FBE6392-F673-4DE4-A1B0-1E43F9ED7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6001" y="2501029"/>
                <a:ext cx="491223" cy="49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a:extLst>
                <a:ext uri="{FF2B5EF4-FFF2-40B4-BE49-F238E27FC236}">
                  <a16:creationId xmlns:a16="http://schemas.microsoft.com/office/drawing/2014/main" xmlns="" id="{70ED0EA0-1E68-4618-8CFF-0DA9AECB5109}"/>
                </a:ext>
              </a:extLst>
            </p:cNvPr>
            <p:cNvGrpSpPr/>
            <p:nvPr/>
          </p:nvGrpSpPr>
          <p:grpSpPr>
            <a:xfrm>
              <a:off x="6475056" y="3287716"/>
              <a:ext cx="1506991" cy="359744"/>
              <a:chOff x="6576292" y="3388969"/>
              <a:chExt cx="1547067" cy="369214"/>
            </a:xfrm>
            <a:solidFill>
              <a:srgbClr val="333F4F"/>
            </a:solidFill>
          </p:grpSpPr>
          <p:sp>
            <p:nvSpPr>
              <p:cNvPr id="9" name="矩形 8">
                <a:extLst>
                  <a:ext uri="{FF2B5EF4-FFF2-40B4-BE49-F238E27FC236}">
                    <a16:creationId xmlns:a16="http://schemas.microsoft.com/office/drawing/2014/main" xmlns="" id="{297EBE96-CEC7-40C3-B06C-B78038DC4829}"/>
                  </a:ext>
                </a:extLst>
              </p:cNvPr>
              <p:cNvSpPr/>
              <p:nvPr/>
            </p:nvSpPr>
            <p:spPr>
              <a:xfrm>
                <a:off x="6577111" y="3393185"/>
                <a:ext cx="1546248" cy="364998"/>
              </a:xfrm>
              <a:prstGeom prst="rect">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3065" b="0" i="0" u="none" strike="noStrike" kern="0" cap="none" spc="0" normalizeH="0" baseline="0" noProof="0">
                  <a:ln>
                    <a:noFill/>
                  </a:ln>
                  <a:solidFill>
                    <a:srgbClr val="FFFFFF"/>
                  </a:solidFill>
                  <a:effectLst/>
                  <a:uLnTx/>
                  <a:uFillTx/>
                  <a:latin typeface="Arial"/>
                  <a:ea typeface="微软雅黑"/>
                  <a:cs typeface="+mn-cs"/>
                </a:endParaRPr>
              </a:p>
            </p:txBody>
          </p:sp>
          <p:sp>
            <p:nvSpPr>
              <p:cNvPr id="10" name="TextBox 8">
                <a:extLst>
                  <a:ext uri="{FF2B5EF4-FFF2-40B4-BE49-F238E27FC236}">
                    <a16:creationId xmlns:a16="http://schemas.microsoft.com/office/drawing/2014/main" xmlns="" id="{8399C124-BAEC-4546-BA00-1A3ED6D93B09}"/>
                  </a:ext>
                </a:extLst>
              </p:cNvPr>
              <p:cNvSpPr txBox="1">
                <a:spLocks noChangeArrowheads="1"/>
              </p:cNvSpPr>
              <p:nvPr/>
            </p:nvSpPr>
            <p:spPr bwMode="auto">
              <a:xfrm>
                <a:off x="6576292" y="3388969"/>
                <a:ext cx="1546248" cy="349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深刻的思想性</a:t>
                </a:r>
                <a:endPar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grpSp>
        <p:nvGrpSpPr>
          <p:cNvPr id="3" name="组合 2">
            <a:extLst>
              <a:ext uri="{FF2B5EF4-FFF2-40B4-BE49-F238E27FC236}">
                <a16:creationId xmlns:a16="http://schemas.microsoft.com/office/drawing/2014/main" xmlns="" id="{6AB8BFB9-35E2-4284-AF0E-BDB6645EF718}"/>
              </a:ext>
            </a:extLst>
          </p:cNvPr>
          <p:cNvGrpSpPr/>
          <p:nvPr/>
        </p:nvGrpSpPr>
        <p:grpSpPr>
          <a:xfrm>
            <a:off x="9098021" y="1700026"/>
            <a:ext cx="1760251" cy="1908994"/>
            <a:chOff x="8578801" y="2024063"/>
            <a:chExt cx="1512469" cy="1623396"/>
          </a:xfrm>
        </p:grpSpPr>
        <p:grpSp>
          <p:nvGrpSpPr>
            <p:cNvPr id="11" name="组合 10">
              <a:extLst>
                <a:ext uri="{FF2B5EF4-FFF2-40B4-BE49-F238E27FC236}">
                  <a16:creationId xmlns:a16="http://schemas.microsoft.com/office/drawing/2014/main" xmlns="" id="{F2908D56-0890-4B65-922A-7CD8F753AFB8}"/>
                </a:ext>
              </a:extLst>
            </p:cNvPr>
            <p:cNvGrpSpPr/>
            <p:nvPr/>
          </p:nvGrpSpPr>
          <p:grpSpPr bwMode="auto">
            <a:xfrm>
              <a:off x="8723728" y="2024063"/>
              <a:ext cx="1263650" cy="1263650"/>
              <a:chOff x="4460433" y="2092083"/>
              <a:chExt cx="1296144" cy="1296144"/>
            </a:xfrm>
          </p:grpSpPr>
          <p:sp>
            <p:nvSpPr>
              <p:cNvPr id="12" name="菱形 11">
                <a:extLst>
                  <a:ext uri="{FF2B5EF4-FFF2-40B4-BE49-F238E27FC236}">
                    <a16:creationId xmlns:a16="http://schemas.microsoft.com/office/drawing/2014/main" xmlns="" id="{EDBD510C-F03C-410E-B8F9-287330410F06}"/>
                  </a:ext>
                </a:extLst>
              </p:cNvPr>
              <p:cNvSpPr/>
              <p:nvPr/>
            </p:nvSpPr>
            <p:spPr>
              <a:xfrm>
                <a:off x="4460433" y="2092083"/>
                <a:ext cx="1296144" cy="1296144"/>
              </a:xfrm>
              <a:prstGeom prst="diamond">
                <a:avLst/>
              </a:prstGeom>
              <a:solidFill>
                <a:srgbClr val="333F4F"/>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3065" b="0" i="0" u="none" strike="noStrike" kern="0" cap="none" spc="0" normalizeH="0" baseline="0" noProof="0">
                  <a:ln>
                    <a:noFill/>
                  </a:ln>
                  <a:solidFill>
                    <a:srgbClr val="FFFFFF"/>
                  </a:solidFill>
                  <a:effectLst/>
                  <a:uLnTx/>
                  <a:uFillTx/>
                  <a:latin typeface="Arial"/>
                  <a:ea typeface="微软雅黑"/>
                  <a:cs typeface="+mn-cs"/>
                </a:endParaRPr>
              </a:p>
            </p:txBody>
          </p:sp>
          <p:pic>
            <p:nvPicPr>
              <p:cNvPr id="14" name="Picture 5" descr="C:\Users\Administrator\Downloads\20140811010613621_easyicon_net_251.png">
                <a:extLst>
                  <a:ext uri="{FF2B5EF4-FFF2-40B4-BE49-F238E27FC236}">
                    <a16:creationId xmlns:a16="http://schemas.microsoft.com/office/drawing/2014/main" xmlns="" id="{A5DBC832-474B-4D45-8E2D-4FBD73994F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1152" y="2512732"/>
                <a:ext cx="505280" cy="50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14">
              <a:extLst>
                <a:ext uri="{FF2B5EF4-FFF2-40B4-BE49-F238E27FC236}">
                  <a16:creationId xmlns:a16="http://schemas.microsoft.com/office/drawing/2014/main" xmlns="" id="{A13DE5D0-178A-4453-8A04-5CAD0F30F8EC}"/>
                </a:ext>
              </a:extLst>
            </p:cNvPr>
            <p:cNvGrpSpPr/>
            <p:nvPr/>
          </p:nvGrpSpPr>
          <p:grpSpPr>
            <a:xfrm>
              <a:off x="8578801" y="3291823"/>
              <a:ext cx="1512469" cy="355636"/>
              <a:chOff x="4310879" y="3393185"/>
              <a:chExt cx="1552692" cy="364998"/>
            </a:xfrm>
            <a:solidFill>
              <a:srgbClr val="333F4F"/>
            </a:solidFill>
          </p:grpSpPr>
          <p:sp>
            <p:nvSpPr>
              <p:cNvPr id="16" name="矩形 15">
                <a:extLst>
                  <a:ext uri="{FF2B5EF4-FFF2-40B4-BE49-F238E27FC236}">
                    <a16:creationId xmlns:a16="http://schemas.microsoft.com/office/drawing/2014/main" xmlns="" id="{3EEC4339-B741-481F-8BE6-B0BA34C3D6D1}"/>
                  </a:ext>
                </a:extLst>
              </p:cNvPr>
              <p:cNvSpPr/>
              <p:nvPr/>
            </p:nvSpPr>
            <p:spPr>
              <a:xfrm>
                <a:off x="4311698" y="3393185"/>
                <a:ext cx="1551873" cy="364998"/>
              </a:xfrm>
              <a:prstGeom prst="rect">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3065" b="0" i="0" u="none" strike="noStrike" kern="0" cap="none" spc="0" normalizeH="0" baseline="0" noProof="0">
                  <a:ln>
                    <a:noFill/>
                  </a:ln>
                  <a:solidFill>
                    <a:srgbClr val="FFFFFF"/>
                  </a:solidFill>
                  <a:effectLst/>
                  <a:uLnTx/>
                  <a:uFillTx/>
                  <a:latin typeface="Arial"/>
                  <a:ea typeface="微软雅黑"/>
                  <a:cs typeface="+mn-cs"/>
                </a:endParaRPr>
              </a:p>
            </p:txBody>
          </p:sp>
          <p:sp>
            <p:nvSpPr>
              <p:cNvPr id="17" name="TextBox 8">
                <a:extLst>
                  <a:ext uri="{FF2B5EF4-FFF2-40B4-BE49-F238E27FC236}">
                    <a16:creationId xmlns:a16="http://schemas.microsoft.com/office/drawing/2014/main" xmlns="" id="{1F60A2B9-F35C-4C44-AAD4-2296AB0A96AA}"/>
                  </a:ext>
                </a:extLst>
              </p:cNvPr>
              <p:cNvSpPr txBox="1">
                <a:spLocks noChangeArrowheads="1"/>
              </p:cNvSpPr>
              <p:nvPr/>
            </p:nvSpPr>
            <p:spPr bwMode="auto">
              <a:xfrm>
                <a:off x="4310879" y="3401079"/>
                <a:ext cx="1551873" cy="349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突出的工具性</a:t>
                </a:r>
                <a:endPar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sp>
        <p:nvSpPr>
          <p:cNvPr id="18" name="十字形 17">
            <a:extLst>
              <a:ext uri="{FF2B5EF4-FFF2-40B4-BE49-F238E27FC236}">
                <a16:creationId xmlns:a16="http://schemas.microsoft.com/office/drawing/2014/main" xmlns="" id="{A01CFE8F-DADB-4297-A24A-615117F340FF}"/>
              </a:ext>
            </a:extLst>
          </p:cNvPr>
          <p:cNvSpPr/>
          <p:nvPr/>
        </p:nvSpPr>
        <p:spPr>
          <a:xfrm>
            <a:off x="8574973" y="2600908"/>
            <a:ext cx="570799" cy="504056"/>
          </a:xfrm>
          <a:prstGeom prst="plus">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燕尾形 19">
            <a:extLst>
              <a:ext uri="{FF2B5EF4-FFF2-40B4-BE49-F238E27FC236}">
                <a16:creationId xmlns:a16="http://schemas.microsoft.com/office/drawing/2014/main" xmlns="" id="{1659B9D2-B5C2-4356-8D27-EA32CDD6A7A0}"/>
              </a:ext>
            </a:extLst>
          </p:cNvPr>
          <p:cNvSpPr/>
          <p:nvPr/>
        </p:nvSpPr>
        <p:spPr>
          <a:xfrm>
            <a:off x="5595140" y="3286124"/>
            <a:ext cx="719510" cy="526168"/>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xmlns="" id="{9A4BB64C-A2A8-4793-8FB7-C8F025113923}"/>
              </a:ext>
            </a:extLst>
          </p:cNvPr>
          <p:cNvSpPr txBox="1"/>
          <p:nvPr/>
        </p:nvSpPr>
        <p:spPr>
          <a:xfrm>
            <a:off x="6607001" y="3947159"/>
            <a:ext cx="4651261" cy="1384995"/>
          </a:xfrm>
          <a:prstGeom prst="rect">
            <a:avLst/>
          </a:prstGeom>
          <a:noFill/>
        </p:spPr>
        <p:txBody>
          <a:bodyPr wrap="square" rtlCol="0" anchor="ctr">
            <a:spAutoFit/>
          </a:bodyPr>
          <a:lstStyle/>
          <a:p>
            <a:r>
              <a:rPr lang="zh-CN" altLang="en-US" sz="2800" b="1" dirty="0">
                <a:solidFill>
                  <a:srgbClr val="FF0000"/>
                </a:solidFill>
                <a:latin typeface="黑体" panose="02010609060101010101" pitchFamily="49" charset="-122"/>
                <a:ea typeface="黑体" panose="02010609060101010101" pitchFamily="49" charset="-122"/>
              </a:rPr>
              <a:t>德育为魂，能力为重</a:t>
            </a:r>
            <a:endParaRPr lang="en-US" altLang="zh-CN" sz="2800" b="1" dirty="0">
              <a:solidFill>
                <a:srgbClr val="FF0000"/>
              </a:solidFill>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建设</a:t>
            </a:r>
            <a:r>
              <a:rPr lang="zh-CN" altLang="en-US" sz="2800" dirty="0">
                <a:solidFill>
                  <a:srgbClr val="FF0000"/>
                </a:solidFill>
                <a:latin typeface="黑体" panose="02010609060101010101" pitchFamily="49" charset="-122"/>
                <a:ea typeface="黑体" panose="02010609060101010101" pitchFamily="49" charset="-122"/>
              </a:rPr>
              <a:t>思想性</a:t>
            </a:r>
            <a:r>
              <a:rPr lang="zh-CN" altLang="en-US" sz="2800" dirty="0">
                <a:latin typeface="黑体" panose="02010609060101010101" pitchFamily="49" charset="-122"/>
                <a:ea typeface="黑体" panose="02010609060101010101" pitchFamily="49" charset="-122"/>
              </a:rPr>
              <a:t>与</a:t>
            </a:r>
            <a:r>
              <a:rPr lang="zh-CN" altLang="en-US" sz="2800" dirty="0">
                <a:solidFill>
                  <a:srgbClr val="FF0000"/>
                </a:solidFill>
                <a:latin typeface="黑体" panose="02010609060101010101" pitchFamily="49" charset="-122"/>
                <a:ea typeface="黑体" panose="02010609060101010101" pitchFamily="49" charset="-122"/>
              </a:rPr>
              <a:t>工具性</a:t>
            </a:r>
            <a:r>
              <a:rPr lang="zh-CN" altLang="en-US" sz="2800" dirty="0">
                <a:latin typeface="黑体" panose="02010609060101010101" pitchFamily="49" charset="-122"/>
                <a:ea typeface="黑体" panose="02010609060101010101" pitchFamily="49" charset="-122"/>
              </a:rPr>
              <a:t>兼具的大学英语一流线上课程</a:t>
            </a:r>
          </a:p>
        </p:txBody>
      </p:sp>
      <p:sp>
        <p:nvSpPr>
          <p:cNvPr id="23" name="矩形 22">
            <a:extLst>
              <a:ext uri="{FF2B5EF4-FFF2-40B4-BE49-F238E27FC236}">
                <a16:creationId xmlns:a16="http://schemas.microsoft.com/office/drawing/2014/main" xmlns="" id="{CAA42170-64C0-4A54-95EC-977BF625A39F}"/>
              </a:ext>
            </a:extLst>
          </p:cNvPr>
          <p:cNvSpPr/>
          <p:nvPr/>
        </p:nvSpPr>
        <p:spPr>
          <a:xfrm>
            <a:off x="3989612" y="649640"/>
            <a:ext cx="4827669"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itchFamily="34" charset="-122"/>
                <a:ea typeface="微软雅黑" pitchFamily="34" charset="-122"/>
              </a:rPr>
              <a:t>问题导向的课程设计</a:t>
            </a:r>
          </a:p>
        </p:txBody>
      </p:sp>
      <p:graphicFrame>
        <p:nvGraphicFramePr>
          <p:cNvPr id="26" name="内容占位符 12"/>
          <p:cNvGraphicFramePr>
            <a:graphicFrameLocks noGrp="1"/>
          </p:cNvGraphicFramePr>
          <p:nvPr>
            <p:ph idx="1"/>
            <p:extLst>
              <p:ext uri="{D42A27DB-BD31-4B8C-83A1-F6EECF244321}">
                <p14:modId xmlns:p14="http://schemas.microsoft.com/office/powerpoint/2010/main" val="1976947987"/>
              </p:ext>
            </p:extLst>
          </p:nvPr>
        </p:nvGraphicFramePr>
        <p:xfrm>
          <a:off x="880232" y="1571612"/>
          <a:ext cx="4556912"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5" name="Picture 2" descr="C:\Users\Administrator\Desktop\校名校标 透明.png"/>
          <p:cNvPicPr>
            <a:picLocks noChangeAspect="1" noChangeArrowheads="1"/>
          </p:cNvPicPr>
          <p:nvPr/>
        </p:nvPicPr>
        <p:blipFill>
          <a:blip r:embed="rId10"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104488278"/>
      </p:ext>
    </p:extLst>
  </p:cSld>
  <p:clrMapOvr>
    <a:masterClrMapping/>
  </p:clrMapOvr>
  <p:transition spd="slow" advTm="0">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E200A274-BB81-40F1-ADAA-D44E5946C3C4}"/>
              </a:ext>
            </a:extLst>
          </p:cNvPr>
          <p:cNvGrpSpPr/>
          <p:nvPr/>
        </p:nvGrpSpPr>
        <p:grpSpPr>
          <a:xfrm>
            <a:off x="283247" y="916118"/>
            <a:ext cx="1753875" cy="1908994"/>
            <a:chOff x="6475056" y="2024063"/>
            <a:chExt cx="1506991" cy="1623397"/>
          </a:xfrm>
        </p:grpSpPr>
        <p:grpSp>
          <p:nvGrpSpPr>
            <p:cNvPr id="5" name="组合 4">
              <a:extLst>
                <a:ext uri="{FF2B5EF4-FFF2-40B4-BE49-F238E27FC236}">
                  <a16:creationId xmlns:a16="http://schemas.microsoft.com/office/drawing/2014/main" xmlns="" id="{6E434EA0-3054-41DD-89D9-C2D864B9BCD3}"/>
                </a:ext>
              </a:extLst>
            </p:cNvPr>
            <p:cNvGrpSpPr/>
            <p:nvPr/>
          </p:nvGrpSpPr>
          <p:grpSpPr bwMode="auto">
            <a:xfrm>
              <a:off x="6626225" y="2024063"/>
              <a:ext cx="1262063" cy="1263650"/>
              <a:chOff x="6731732" y="2092083"/>
              <a:chExt cx="1296144" cy="1296144"/>
            </a:xfrm>
          </p:grpSpPr>
          <p:sp>
            <p:nvSpPr>
              <p:cNvPr id="6" name="菱形 5">
                <a:extLst>
                  <a:ext uri="{FF2B5EF4-FFF2-40B4-BE49-F238E27FC236}">
                    <a16:creationId xmlns:a16="http://schemas.microsoft.com/office/drawing/2014/main" xmlns="" id="{C31DCC51-027A-40FC-A005-566D96E7BAD7}"/>
                  </a:ext>
                </a:extLst>
              </p:cNvPr>
              <p:cNvSpPr/>
              <p:nvPr/>
            </p:nvSpPr>
            <p:spPr>
              <a:xfrm>
                <a:off x="6731732" y="2092083"/>
                <a:ext cx="1296144" cy="1296144"/>
              </a:xfrm>
              <a:prstGeom prst="diamond">
                <a:avLst/>
              </a:prstGeom>
              <a:solidFill>
                <a:srgbClr val="333F4F"/>
              </a:soli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065" b="0" i="0" u="none" strike="noStrike" kern="0" cap="none" spc="0" normalizeH="0" baseline="0" noProof="0" dirty="0">
                  <a:ln>
                    <a:noFill/>
                  </a:ln>
                  <a:solidFill>
                    <a:srgbClr val="FFFFFF"/>
                  </a:solidFill>
                  <a:effectLst/>
                  <a:uLnTx/>
                  <a:uFillTx/>
                  <a:latin typeface="Arial"/>
                  <a:ea typeface="微软雅黑"/>
                  <a:cs typeface="+mn-cs"/>
                </a:endParaRPr>
              </a:p>
            </p:txBody>
          </p:sp>
          <p:pic>
            <p:nvPicPr>
              <p:cNvPr id="7" name="Picture 6" descr="C:\Users\Administrator\Downloads\20140811010827497_easyicon_net_512.png">
                <a:extLst>
                  <a:ext uri="{FF2B5EF4-FFF2-40B4-BE49-F238E27FC236}">
                    <a16:creationId xmlns:a16="http://schemas.microsoft.com/office/drawing/2014/main" xmlns="" id="{3FBE6392-F673-4DE4-A1B0-1E43F9ED7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6001" y="2501029"/>
                <a:ext cx="491223" cy="49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a:extLst>
                <a:ext uri="{FF2B5EF4-FFF2-40B4-BE49-F238E27FC236}">
                  <a16:creationId xmlns:a16="http://schemas.microsoft.com/office/drawing/2014/main" xmlns="" id="{70ED0EA0-1E68-4618-8CFF-0DA9AECB5109}"/>
                </a:ext>
              </a:extLst>
            </p:cNvPr>
            <p:cNvGrpSpPr/>
            <p:nvPr/>
          </p:nvGrpSpPr>
          <p:grpSpPr>
            <a:xfrm>
              <a:off x="6475056" y="3287716"/>
              <a:ext cx="1506991" cy="359744"/>
              <a:chOff x="6576292" y="3388969"/>
              <a:chExt cx="1547067" cy="369214"/>
            </a:xfrm>
            <a:solidFill>
              <a:srgbClr val="333F4F"/>
            </a:solidFill>
          </p:grpSpPr>
          <p:sp>
            <p:nvSpPr>
              <p:cNvPr id="9" name="矩形 8">
                <a:extLst>
                  <a:ext uri="{FF2B5EF4-FFF2-40B4-BE49-F238E27FC236}">
                    <a16:creationId xmlns:a16="http://schemas.microsoft.com/office/drawing/2014/main" xmlns="" id="{297EBE96-CEC7-40C3-B06C-B78038DC4829}"/>
                  </a:ext>
                </a:extLst>
              </p:cNvPr>
              <p:cNvSpPr/>
              <p:nvPr/>
            </p:nvSpPr>
            <p:spPr>
              <a:xfrm>
                <a:off x="6577111" y="3393185"/>
                <a:ext cx="1546248" cy="364998"/>
              </a:xfrm>
              <a:prstGeom prst="rect">
                <a:avLst/>
              </a:prstGeom>
              <a:grp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065" b="0" i="0" u="none" strike="noStrike" kern="0" cap="none" spc="0" normalizeH="0" baseline="0" noProof="0">
                  <a:ln>
                    <a:noFill/>
                  </a:ln>
                  <a:solidFill>
                    <a:srgbClr val="FFFFFF"/>
                  </a:solidFill>
                  <a:effectLst/>
                  <a:uLnTx/>
                  <a:uFillTx/>
                  <a:latin typeface="Arial"/>
                  <a:ea typeface="微软雅黑"/>
                  <a:cs typeface="+mn-cs"/>
                </a:endParaRPr>
              </a:p>
            </p:txBody>
          </p:sp>
          <p:sp>
            <p:nvSpPr>
              <p:cNvPr id="10" name="TextBox 8">
                <a:extLst>
                  <a:ext uri="{FF2B5EF4-FFF2-40B4-BE49-F238E27FC236}">
                    <a16:creationId xmlns:a16="http://schemas.microsoft.com/office/drawing/2014/main" xmlns="" id="{8399C124-BAEC-4546-BA00-1A3ED6D93B09}"/>
                  </a:ext>
                </a:extLst>
              </p:cNvPr>
              <p:cNvSpPr txBox="1">
                <a:spLocks noChangeArrowheads="1"/>
              </p:cNvSpPr>
              <p:nvPr/>
            </p:nvSpPr>
            <p:spPr bwMode="auto">
              <a:xfrm>
                <a:off x="6576292" y="3388969"/>
                <a:ext cx="1546248" cy="349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深刻的思想性</a:t>
                </a:r>
                <a:endPar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
        <p:nvSpPr>
          <p:cNvPr id="24" name="TextBox 61">
            <a:extLst>
              <a:ext uri="{FF2B5EF4-FFF2-40B4-BE49-F238E27FC236}">
                <a16:creationId xmlns:a16="http://schemas.microsoft.com/office/drawing/2014/main" xmlns="" id="{CD39D2EB-D98A-427E-AB27-64EB65E545DB}"/>
              </a:ext>
            </a:extLst>
          </p:cNvPr>
          <p:cNvSpPr txBox="1"/>
          <p:nvPr/>
        </p:nvSpPr>
        <p:spPr>
          <a:xfrm>
            <a:off x="2087226" y="1321483"/>
            <a:ext cx="9793088" cy="1384995"/>
          </a:xfrm>
          <a:prstGeom prst="rect">
            <a:avLst/>
          </a:prstGeom>
          <a:noFill/>
          <a:ln w="12700">
            <a:solidFill>
              <a:srgbClr val="FF3300"/>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i="0" u="none" strike="noStrike" dirty="0">
                <a:solidFill>
                  <a:srgbClr val="FF0000"/>
                </a:solidFill>
                <a:effectLst/>
                <a:latin typeface="黑体" panose="02010609060101010101" pitchFamily="49" charset="-122"/>
                <a:ea typeface="黑体" panose="02010609060101010101" pitchFamily="49" charset="-122"/>
              </a:rPr>
              <a:t>思想性</a:t>
            </a:r>
            <a:r>
              <a:rPr lang="zh-CN" altLang="en-US" sz="2800" i="0" u="none" strike="noStrike" dirty="0">
                <a:effectLst/>
                <a:latin typeface="黑体" panose="02010609060101010101" pitchFamily="49" charset="-122"/>
                <a:ea typeface="黑体" panose="02010609060101010101" pitchFamily="49" charset="-122"/>
              </a:rPr>
              <a:t>是中国特色一流课程建设的必然属性。</a:t>
            </a:r>
            <a:endParaRPr lang="en-US" altLang="zh-CN" sz="2800" i="0" u="none" strike="noStrike" dirty="0">
              <a:effectLst/>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i="0" u="none" strike="noStrike" dirty="0">
                <a:effectLst/>
                <a:latin typeface="黑体" panose="02010609060101010101" pitchFamily="49" charset="-122"/>
                <a:ea typeface="黑体" panose="02010609060101010101" pitchFamily="49" charset="-122"/>
              </a:rPr>
              <a:t>突出课程的思想性，唤醒意识是关键，核心要素是</a:t>
            </a:r>
            <a:r>
              <a:rPr lang="zh-CN" altLang="en-US" sz="2800" i="0" u="none" strike="noStrike" dirty="0">
                <a:solidFill>
                  <a:srgbClr val="FF0000"/>
                </a:solidFill>
                <a:effectLst/>
                <a:latin typeface="黑体" panose="02010609060101010101" pitchFamily="49" charset="-122"/>
                <a:ea typeface="黑体" panose="02010609060101010101" pitchFamily="49" charset="-122"/>
              </a:rPr>
              <a:t>课程思政</a:t>
            </a:r>
            <a:r>
              <a:rPr lang="zh-CN" altLang="en-US" sz="2800" i="0" u="none" strike="noStrike" dirty="0">
                <a:effectLst/>
                <a:latin typeface="黑体" panose="02010609060101010101" pitchFamily="49" charset="-122"/>
                <a:ea typeface="黑体" panose="02010609060101010101" pitchFamily="49" charset="-122"/>
              </a:rPr>
              <a:t>。</a:t>
            </a:r>
            <a:endParaRPr lang="en-US" altLang="zh-CN" sz="2800" i="0" u="none" strike="noStrike" dirty="0">
              <a:effectLst/>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latin typeface="黑体" panose="02010609060101010101" pitchFamily="49" charset="-122"/>
                <a:ea typeface="黑体" panose="02010609060101010101" pitchFamily="49" charset="-122"/>
              </a:rPr>
              <a:t>                                      </a:t>
            </a:r>
            <a:r>
              <a:rPr lang="zh-CN" altLang="en-US" sz="2800" i="0" u="none" strike="noStrike" dirty="0">
                <a:effectLst/>
                <a:latin typeface="黑体" panose="02010609060101010101" pitchFamily="49" charset="-122"/>
                <a:ea typeface="黑体" panose="02010609060101010101" pitchFamily="49" charset="-122"/>
              </a:rPr>
              <a:t>（张红伟，</a:t>
            </a:r>
            <a:r>
              <a:rPr lang="en-US" altLang="zh-CN" sz="2800" i="0" u="none" strike="noStrike" dirty="0">
                <a:effectLst/>
                <a:latin typeface="黑体" panose="02010609060101010101" pitchFamily="49" charset="-122"/>
                <a:ea typeface="黑体" panose="02010609060101010101" pitchFamily="49" charset="-122"/>
              </a:rPr>
              <a:t>2020</a:t>
            </a:r>
            <a:r>
              <a:rPr lang="zh-CN" altLang="en-US" sz="2800" i="0" u="none" strike="noStrike" dirty="0">
                <a:effectLst/>
                <a:latin typeface="黑体" panose="02010609060101010101" pitchFamily="49" charset="-122"/>
                <a:ea typeface="黑体" panose="02010609060101010101" pitchFamily="49" charset="-122"/>
              </a:rPr>
              <a:t>）</a:t>
            </a:r>
            <a:endParaRPr lang="en-US" altLang="zh-CN" sz="2800" i="0" u="none" strike="noStrike" dirty="0">
              <a:effectLst/>
              <a:latin typeface="黑体" panose="02010609060101010101" pitchFamily="49" charset="-122"/>
              <a:ea typeface="黑体" panose="02010609060101010101" pitchFamily="49" charset="-122"/>
            </a:endParaRPr>
          </a:p>
        </p:txBody>
      </p:sp>
      <p:sp>
        <p:nvSpPr>
          <p:cNvPr id="59" name="稻壳儿小白白(http://dwz.cn/Wu2UP)">
            <a:extLst>
              <a:ext uri="{FF2B5EF4-FFF2-40B4-BE49-F238E27FC236}">
                <a16:creationId xmlns:a16="http://schemas.microsoft.com/office/drawing/2014/main" xmlns="" id="{EEBFC9F1-9F3A-4E88-8A44-BB7AE43F71B6}"/>
              </a:ext>
            </a:extLst>
          </p:cNvPr>
          <p:cNvSpPr txBox="1">
            <a:spLocks noChangeArrowheads="1"/>
          </p:cNvSpPr>
          <p:nvPr/>
        </p:nvSpPr>
        <p:spPr bwMode="auto">
          <a:xfrm>
            <a:off x="1747163" y="3282269"/>
            <a:ext cx="1952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r" defTabSz="1216025"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1" i="0" u="none" strike="noStrike" kern="0" cap="none" spc="0" normalizeH="0" baseline="0" noProof="0" dirty="0">
                <a:ln>
                  <a:noFill/>
                </a:ln>
                <a:solidFill>
                  <a:srgbClr val="333F4F"/>
                </a:solidFill>
                <a:effectLst/>
                <a:uLnTx/>
                <a:uFillTx/>
                <a:sym typeface="Arial" panose="020B0604020202020204" pitchFamily="34" charset="0"/>
              </a:rPr>
              <a:t>课程目标</a:t>
            </a:r>
            <a:endParaRPr kumimoji="0" lang="en-US" altLang="zh-CN" sz="2400" b="1" i="0" u="none" strike="noStrike" kern="0" cap="none" spc="0" normalizeH="0" baseline="0" noProof="0" dirty="0">
              <a:ln>
                <a:noFill/>
              </a:ln>
              <a:solidFill>
                <a:srgbClr val="333F4F"/>
              </a:solidFill>
              <a:effectLst/>
              <a:uLnTx/>
              <a:uFillTx/>
              <a:sym typeface="Arial" panose="020B0604020202020204" pitchFamily="34" charset="0"/>
            </a:endParaRPr>
          </a:p>
        </p:txBody>
      </p:sp>
      <p:sp>
        <p:nvSpPr>
          <p:cNvPr id="60" name="稻壳儿小白白(http://dwz.cn/Wu2UP)">
            <a:extLst>
              <a:ext uri="{FF2B5EF4-FFF2-40B4-BE49-F238E27FC236}">
                <a16:creationId xmlns:a16="http://schemas.microsoft.com/office/drawing/2014/main" xmlns="" id="{904B045F-4C8A-4349-9AFF-BF76D37CB65F}"/>
              </a:ext>
            </a:extLst>
          </p:cNvPr>
          <p:cNvSpPr txBox="1">
            <a:spLocks noChangeArrowheads="1"/>
          </p:cNvSpPr>
          <p:nvPr/>
        </p:nvSpPr>
        <p:spPr bwMode="auto">
          <a:xfrm>
            <a:off x="2854204" y="3639367"/>
            <a:ext cx="8209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r" defTabSz="1216025" eaLnBrk="1" fontAlgn="base" latinLnBrk="0" hangingPunct="1">
              <a:lnSpc>
                <a:spcPct val="100000"/>
              </a:lnSpc>
              <a:spcAft>
                <a:spcPct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333F4F"/>
                </a:solidFill>
                <a:effectLst/>
                <a:uLnTx/>
                <a:uFillTx/>
                <a:latin typeface="+mn-ea"/>
                <a:ea typeface="+mn-ea"/>
                <a:sym typeface="Arial" panose="020B0604020202020204" pitchFamily="34" charset="0"/>
              </a:rPr>
              <a:t>价值引领</a:t>
            </a:r>
            <a:endParaRPr kumimoji="0" lang="en-US" altLang="zh-CN" sz="1600" b="1" i="0" u="none" strike="noStrike" kern="0" cap="none" spc="0" normalizeH="0" baseline="0" noProof="0" dirty="0">
              <a:ln>
                <a:noFill/>
              </a:ln>
              <a:solidFill>
                <a:srgbClr val="333F4F"/>
              </a:solidFill>
              <a:effectLst/>
              <a:uLnTx/>
              <a:uFillTx/>
              <a:latin typeface="+mn-ea"/>
              <a:ea typeface="+mn-ea"/>
              <a:sym typeface="Arial" panose="020B0604020202020204" pitchFamily="34" charset="0"/>
            </a:endParaRPr>
          </a:p>
          <a:p>
            <a:pPr marL="0" marR="0" lvl="0" indent="0" algn="r" defTabSz="1216025" eaLnBrk="1" fontAlgn="base" latinLnBrk="0" hangingPunct="1">
              <a:lnSpc>
                <a:spcPct val="100000"/>
              </a:lnSpc>
              <a:spcAft>
                <a:spcPct val="0"/>
              </a:spcAft>
              <a:buClrTx/>
              <a:buSzTx/>
              <a:buFont typeface="Arial" panose="020B0604020202020204" pitchFamily="34" charset="0"/>
              <a:buNone/>
              <a:tabLst/>
              <a:defRPr/>
            </a:pPr>
            <a:r>
              <a:rPr lang="zh-CN" altLang="en-US" sz="1600" b="1" kern="0" dirty="0">
                <a:solidFill>
                  <a:srgbClr val="333F4F"/>
                </a:solidFill>
                <a:latin typeface="+mn-ea"/>
                <a:ea typeface="+mn-ea"/>
                <a:sym typeface="Arial" panose="020B0604020202020204" pitchFamily="34" charset="0"/>
              </a:rPr>
              <a:t>品格塑造</a:t>
            </a:r>
            <a:endParaRPr kumimoji="0" lang="en-US" altLang="zh-CN" sz="1600" b="1" i="0" u="none" strike="noStrike" kern="0" cap="none" spc="0" normalizeH="0" baseline="0" noProof="0" dirty="0">
              <a:ln>
                <a:noFill/>
              </a:ln>
              <a:solidFill>
                <a:srgbClr val="333F4F"/>
              </a:solidFill>
              <a:effectLst/>
              <a:uLnTx/>
              <a:uFillTx/>
              <a:latin typeface="+mn-ea"/>
              <a:ea typeface="+mn-ea"/>
              <a:sym typeface="Arial" panose="020B0604020202020204" pitchFamily="34" charset="0"/>
            </a:endParaRPr>
          </a:p>
        </p:txBody>
      </p:sp>
      <p:sp>
        <p:nvSpPr>
          <p:cNvPr id="64" name="稻壳儿小白白(http://dwz.cn/Wu2UP)">
            <a:extLst>
              <a:ext uri="{FF2B5EF4-FFF2-40B4-BE49-F238E27FC236}">
                <a16:creationId xmlns:a16="http://schemas.microsoft.com/office/drawing/2014/main" xmlns="" id="{BF26B131-5F84-4FA9-B65E-F3F404334131}"/>
              </a:ext>
            </a:extLst>
          </p:cNvPr>
          <p:cNvSpPr txBox="1">
            <a:spLocks noChangeArrowheads="1"/>
          </p:cNvSpPr>
          <p:nvPr/>
        </p:nvSpPr>
        <p:spPr bwMode="auto">
          <a:xfrm>
            <a:off x="3568938" y="5486267"/>
            <a:ext cx="79256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r" defTabSz="1216025" eaLnBrk="1" fontAlgn="base" latinLnBrk="0" hangingPunct="1">
              <a:lnSpc>
                <a:spcPct val="100000"/>
              </a:lnSpc>
              <a:spcAft>
                <a:spcPct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rPr>
              <a:t>启发式</a:t>
            </a:r>
            <a:endParaRPr kumimoji="0" lang="en-US" altLang="zh-CN"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endParaRPr>
          </a:p>
          <a:p>
            <a:pPr marL="0" marR="0" lvl="0" indent="0" algn="r" defTabSz="1216025" eaLnBrk="1" fontAlgn="base" latinLnBrk="0" hangingPunct="1">
              <a:lnSpc>
                <a:spcPct val="100000"/>
              </a:lnSpc>
              <a:spcAft>
                <a:spcPct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rPr>
              <a:t>探究式</a:t>
            </a:r>
            <a:endParaRPr kumimoji="0" lang="en-US" altLang="zh-CN"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endParaRPr>
          </a:p>
          <a:p>
            <a:pPr marL="0" marR="0" lvl="0" indent="0" algn="r" defTabSz="1216025" eaLnBrk="1" fontAlgn="base" latinLnBrk="0" hangingPunct="1">
              <a:lnSpc>
                <a:spcPct val="100000"/>
              </a:lnSpc>
              <a:spcAft>
                <a:spcPct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rPr>
              <a:t>互动式</a:t>
            </a:r>
            <a:endParaRPr kumimoji="0" lang="en-US" altLang="zh-CN"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endParaRPr>
          </a:p>
          <a:p>
            <a:pPr marL="0" marR="0" lvl="0" indent="0" algn="r" defTabSz="1216025" eaLnBrk="1" fontAlgn="base" latinLnBrk="0" hangingPunct="1">
              <a:lnSpc>
                <a:spcPct val="100000"/>
              </a:lnSpc>
              <a:spcAft>
                <a:spcPct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rPr>
              <a:t>研讨式</a:t>
            </a:r>
            <a:endParaRPr kumimoji="0" lang="en-US" altLang="zh-CN"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endParaRPr>
          </a:p>
        </p:txBody>
      </p:sp>
      <p:grpSp>
        <p:nvGrpSpPr>
          <p:cNvPr id="76" name="组合 75">
            <a:extLst>
              <a:ext uri="{FF2B5EF4-FFF2-40B4-BE49-F238E27FC236}">
                <a16:creationId xmlns:a16="http://schemas.microsoft.com/office/drawing/2014/main" xmlns="" id="{E81109D7-7E8B-4324-A1B5-9B94770B6411}"/>
              </a:ext>
            </a:extLst>
          </p:cNvPr>
          <p:cNvGrpSpPr/>
          <p:nvPr/>
        </p:nvGrpSpPr>
        <p:grpSpPr>
          <a:xfrm>
            <a:off x="2494806" y="2927773"/>
            <a:ext cx="8235491" cy="2693859"/>
            <a:chOff x="2894289" y="2849691"/>
            <a:chExt cx="8235491" cy="2693859"/>
          </a:xfrm>
        </p:grpSpPr>
        <p:sp>
          <p:nvSpPr>
            <p:cNvPr id="58" name="稻壳儿小白白(http://dwz.cn/Wu2UP)">
              <a:extLst>
                <a:ext uri="{FF2B5EF4-FFF2-40B4-BE49-F238E27FC236}">
                  <a16:creationId xmlns:a16="http://schemas.microsoft.com/office/drawing/2014/main" xmlns="" id="{507D922E-C9A4-45FF-AECA-09692A6C36A6}"/>
                </a:ext>
              </a:extLst>
            </p:cNvPr>
            <p:cNvSpPr>
              <a:spLocks noChangeShapeType="1"/>
            </p:cNvSpPr>
            <p:nvPr/>
          </p:nvSpPr>
          <p:spPr bwMode="auto">
            <a:xfrm flipH="1">
              <a:off x="4141679" y="3580487"/>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445469"/>
                </a:solidFill>
                <a:latin typeface="Arial" panose="020B0604020202020204" pitchFamily="34" charset="0"/>
                <a:ea typeface="微软雅黑" panose="020B0503020204020204" pitchFamily="34" charset="-122"/>
              </a:endParaRPr>
            </a:p>
          </p:txBody>
        </p:sp>
        <p:sp>
          <p:nvSpPr>
            <p:cNvPr id="61" name="稻壳儿小白白(http://dwz.cn/Wu2UP)">
              <a:extLst>
                <a:ext uri="{FF2B5EF4-FFF2-40B4-BE49-F238E27FC236}">
                  <a16:creationId xmlns:a16="http://schemas.microsoft.com/office/drawing/2014/main" xmlns="" id="{EBD48991-5586-43E0-8F91-1A6752901729}"/>
                </a:ext>
              </a:extLst>
            </p:cNvPr>
            <p:cNvSpPr txBox="1">
              <a:spLocks noChangeArrowheads="1"/>
            </p:cNvSpPr>
            <p:nvPr/>
          </p:nvSpPr>
          <p:spPr bwMode="auto">
            <a:xfrm>
              <a:off x="7750771" y="2849691"/>
              <a:ext cx="125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defTabSz="1216025"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1" i="0" u="none" strike="noStrike" kern="0" cap="none" spc="0" normalizeH="0" baseline="0" noProof="0" dirty="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rPr>
                <a:t>课程内容</a:t>
              </a:r>
              <a:endParaRPr kumimoji="0" lang="en-US" altLang="zh-CN" sz="2400" b="1" i="0" u="none" strike="noStrike" kern="0" cap="none" spc="0" normalizeH="0" baseline="0" noProof="0" dirty="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2" name="稻壳儿小白白(http://dwz.cn/Wu2UP)">
              <a:extLst>
                <a:ext uri="{FF2B5EF4-FFF2-40B4-BE49-F238E27FC236}">
                  <a16:creationId xmlns:a16="http://schemas.microsoft.com/office/drawing/2014/main" xmlns="" id="{CF8C5AFB-331C-4FA7-9FE0-37BDCB6D86BD}"/>
                </a:ext>
              </a:extLst>
            </p:cNvPr>
            <p:cNvSpPr txBox="1">
              <a:spLocks noChangeArrowheads="1"/>
            </p:cNvSpPr>
            <p:nvPr/>
          </p:nvSpPr>
          <p:spPr bwMode="auto">
            <a:xfrm>
              <a:off x="7759518" y="3197395"/>
              <a:ext cx="31438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defTabSz="1216025" eaLnBrk="1" fontAlgn="base" latinLnBrk="0" hangingPunct="1">
                <a:lnSpc>
                  <a:spcPct val="100000"/>
                </a:lnSpc>
                <a:spcAft>
                  <a:spcPct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rPr>
                <a:t>育人元素挖掘</a:t>
              </a:r>
              <a:r>
                <a:rPr kumimoji="0" lang="en-US" altLang="zh-CN"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rPr>
                <a:t>——</a:t>
              </a:r>
            </a:p>
            <a:p>
              <a:pPr marL="0" marR="0" lvl="0" indent="0" defTabSz="1216025" eaLnBrk="1" fontAlgn="base" latinLnBrk="0" hangingPunct="1">
                <a:lnSpc>
                  <a:spcPct val="100000"/>
                </a:lnSpc>
                <a:spcAft>
                  <a:spcPct val="0"/>
                </a:spcAft>
                <a:buClrTx/>
                <a:buSzTx/>
                <a:buFont typeface="Arial" panose="020B0604020202020204" pitchFamily="34" charset="0"/>
                <a:buNone/>
                <a:tabLst/>
                <a:defRPr/>
              </a:pPr>
              <a:r>
                <a:rPr lang="zh-CN" altLang="en-US" sz="1600" b="1" kern="0" dirty="0">
                  <a:solidFill>
                    <a:srgbClr val="333F4F"/>
                  </a:solidFill>
                  <a:latin typeface="宋体" panose="02010600030101010101" pitchFamily="2" charset="-122"/>
                  <a:ea typeface="宋体" panose="02010600030101010101" pitchFamily="2" charset="-122"/>
                  <a:sym typeface="Arial" panose="020B0604020202020204" pitchFamily="34" charset="0"/>
                </a:rPr>
                <a:t>家国情怀、人文底蕴、社会责任、科学精神、职业道德等</a:t>
              </a:r>
              <a:endParaRPr kumimoji="0" lang="en-US" altLang="zh-CN"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endParaRPr>
            </a:p>
          </p:txBody>
        </p:sp>
        <p:sp>
          <p:nvSpPr>
            <p:cNvPr id="63" name="稻壳儿小白白(http://dwz.cn/Wu2UP)">
              <a:extLst>
                <a:ext uri="{FF2B5EF4-FFF2-40B4-BE49-F238E27FC236}">
                  <a16:creationId xmlns:a16="http://schemas.microsoft.com/office/drawing/2014/main" xmlns="" id="{A5427DE1-73F4-4CC2-A1D8-CF9B7C8549E2}"/>
                </a:ext>
              </a:extLst>
            </p:cNvPr>
            <p:cNvSpPr txBox="1">
              <a:spLocks noChangeArrowheads="1"/>
            </p:cNvSpPr>
            <p:nvPr/>
          </p:nvSpPr>
          <p:spPr bwMode="auto">
            <a:xfrm>
              <a:off x="2894289" y="5047671"/>
              <a:ext cx="1952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r" defTabSz="1216025"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1" i="0" u="none" strike="noStrike" kern="0" cap="none" spc="0" normalizeH="0" baseline="0" noProof="0" dirty="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rPr>
                <a:t>课程教学</a:t>
              </a:r>
              <a:endParaRPr kumimoji="0" lang="en-US" altLang="zh-CN" sz="2400" b="1" i="0" u="none" strike="noStrike" kern="0" cap="none" spc="0" normalizeH="0" baseline="0" noProof="0" dirty="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5" name="稻壳儿小白白(http://dwz.cn/Wu2UP)">
              <a:extLst>
                <a:ext uri="{FF2B5EF4-FFF2-40B4-BE49-F238E27FC236}">
                  <a16:creationId xmlns:a16="http://schemas.microsoft.com/office/drawing/2014/main" xmlns="" id="{F3324BB2-57E6-4B0A-A5D6-E6005E532E2F}"/>
                </a:ext>
              </a:extLst>
            </p:cNvPr>
            <p:cNvSpPr txBox="1">
              <a:spLocks noChangeArrowheads="1"/>
            </p:cNvSpPr>
            <p:nvPr/>
          </p:nvSpPr>
          <p:spPr bwMode="auto">
            <a:xfrm>
              <a:off x="8772775" y="4390187"/>
              <a:ext cx="1952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defTabSz="1216025"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1" i="0" u="none" strike="noStrike" kern="0" cap="none" spc="0" normalizeH="0" baseline="0" noProof="0" dirty="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rPr>
                <a:t>课程评价</a:t>
              </a:r>
              <a:endParaRPr kumimoji="0" lang="en-US" altLang="zh-CN" sz="2400" b="1" i="0" u="none" strike="noStrike" kern="0" cap="none" spc="0" normalizeH="0" baseline="0" noProof="0" dirty="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6" name="稻壳儿小白白(http://dwz.cn/Wu2UP)">
              <a:extLst>
                <a:ext uri="{FF2B5EF4-FFF2-40B4-BE49-F238E27FC236}">
                  <a16:creationId xmlns:a16="http://schemas.microsoft.com/office/drawing/2014/main" xmlns="" id="{A6078A3B-016B-409A-9DE0-9D41E9F7137A}"/>
                </a:ext>
              </a:extLst>
            </p:cNvPr>
            <p:cNvSpPr txBox="1">
              <a:spLocks noChangeArrowheads="1"/>
            </p:cNvSpPr>
            <p:nvPr/>
          </p:nvSpPr>
          <p:spPr bwMode="auto">
            <a:xfrm>
              <a:off x="8780280" y="4759519"/>
              <a:ext cx="2349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defTabSz="1216025" eaLnBrk="1" fontAlgn="base" latinLnBrk="0" hangingPunct="1">
                <a:lnSpc>
                  <a:spcPct val="100000"/>
                </a:lnSpc>
                <a:spcBef>
                  <a:spcPct val="20000"/>
                </a:spcBef>
                <a:spcAft>
                  <a:spcPct val="0"/>
                </a:spcAft>
                <a:buClrTx/>
                <a:buSzTx/>
                <a:buFont typeface="Arial" panose="020B0604020202020204" pitchFamily="34" charset="0"/>
                <a:buNone/>
                <a:tabLst/>
                <a:defRPr/>
              </a:pPr>
              <a:r>
                <a:rPr lang="zh-CN" altLang="en-US" sz="1600" b="1" kern="0" dirty="0">
                  <a:solidFill>
                    <a:srgbClr val="333F4F"/>
                  </a:solidFill>
                  <a:latin typeface="宋体" panose="02010600030101010101" pitchFamily="2" charset="-122"/>
                  <a:ea typeface="宋体" panose="02010600030101010101" pitchFamily="2" charset="-122"/>
                  <a:sym typeface="Arial" panose="020B0604020202020204" pitchFamily="34" charset="0"/>
                </a:rPr>
                <a:t>思想性纳入评价体系</a:t>
              </a:r>
              <a:endParaRPr kumimoji="0" lang="en-US" altLang="zh-CN" sz="1600" b="1" i="0" u="none" strike="noStrike" kern="0" cap="none" spc="0" normalizeH="0" baseline="0" noProof="0" dirty="0">
                <a:ln>
                  <a:noFill/>
                </a:ln>
                <a:solidFill>
                  <a:srgbClr val="333F4F"/>
                </a:solidFill>
                <a:effectLst/>
                <a:uLnTx/>
                <a:uFillTx/>
                <a:latin typeface="宋体" panose="02010600030101010101" pitchFamily="2" charset="-122"/>
                <a:ea typeface="宋体" panose="02010600030101010101" pitchFamily="2" charset="-122"/>
                <a:sym typeface="Arial" panose="020B0604020202020204" pitchFamily="34" charset="0"/>
              </a:endParaRPr>
            </a:p>
          </p:txBody>
        </p:sp>
        <p:grpSp>
          <p:nvGrpSpPr>
            <p:cNvPr id="67" name="组合 66">
              <a:extLst>
                <a:ext uri="{FF2B5EF4-FFF2-40B4-BE49-F238E27FC236}">
                  <a16:creationId xmlns:a16="http://schemas.microsoft.com/office/drawing/2014/main" xmlns="" id="{3F0DFA4C-33EE-4C90-812B-E7F3F93B0214}"/>
                </a:ext>
              </a:extLst>
            </p:cNvPr>
            <p:cNvGrpSpPr/>
            <p:nvPr/>
          </p:nvGrpSpPr>
          <p:grpSpPr>
            <a:xfrm>
              <a:off x="4812435" y="3011184"/>
              <a:ext cx="2840607" cy="2532366"/>
              <a:chOff x="3804721" y="2116138"/>
              <a:chExt cx="3877176" cy="3427412"/>
            </a:xfrm>
          </p:grpSpPr>
          <p:sp>
            <p:nvSpPr>
              <p:cNvPr id="68" name="稻壳儿小白白(http://dwz.cn/Wu2UP)">
                <a:extLst>
                  <a:ext uri="{FF2B5EF4-FFF2-40B4-BE49-F238E27FC236}">
                    <a16:creationId xmlns:a16="http://schemas.microsoft.com/office/drawing/2014/main" xmlns="" id="{7B6BA806-6424-4DFE-AB07-B4BD38C44D96}"/>
                  </a:ext>
                </a:extLst>
              </p:cNvPr>
              <p:cNvSpPr>
                <a:spLocks noChangeArrowheads="1"/>
              </p:cNvSpPr>
              <p:nvPr/>
            </p:nvSpPr>
            <p:spPr bwMode="auto">
              <a:xfrm rot="-848703">
                <a:off x="4135438" y="2357438"/>
                <a:ext cx="1589087" cy="3178175"/>
              </a:xfrm>
              <a:prstGeom prst="moon">
                <a:avLst>
                  <a:gd name="adj" fmla="val 15190"/>
                </a:avLst>
              </a:prstGeom>
              <a:solidFill>
                <a:srgbClr val="2A6D83"/>
              </a:solidFill>
              <a:ln w="3175">
                <a:solidFill>
                  <a:srgbClr val="F8F8F8"/>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9" name="稻壳儿小白白(http://dwz.cn/Wu2UP)">
                <a:extLst>
                  <a:ext uri="{FF2B5EF4-FFF2-40B4-BE49-F238E27FC236}">
                    <a16:creationId xmlns:a16="http://schemas.microsoft.com/office/drawing/2014/main" xmlns="" id="{97337D8E-B988-4493-A725-0AC1B838A861}"/>
                  </a:ext>
                </a:extLst>
              </p:cNvPr>
              <p:cNvSpPr>
                <a:spLocks noChangeArrowheads="1"/>
              </p:cNvSpPr>
              <p:nvPr/>
            </p:nvSpPr>
            <p:spPr bwMode="auto">
              <a:xfrm rot="4551297">
                <a:off x="4948238" y="1322388"/>
                <a:ext cx="1589087" cy="3176587"/>
              </a:xfrm>
              <a:prstGeom prst="moon">
                <a:avLst>
                  <a:gd name="adj" fmla="val 15190"/>
                </a:avLst>
              </a:prstGeom>
              <a:solidFill>
                <a:srgbClr val="333F4F"/>
              </a:solidFill>
              <a:ln w="3175">
                <a:solidFill>
                  <a:srgbClr val="F8F8F8"/>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0" name="稻壳儿小白白(http://dwz.cn/Wu2UP)">
                <a:extLst>
                  <a:ext uri="{FF2B5EF4-FFF2-40B4-BE49-F238E27FC236}">
                    <a16:creationId xmlns:a16="http://schemas.microsoft.com/office/drawing/2014/main" xmlns="" id="{7334BB27-5A93-4B83-9B5A-88EA6BEE0DB1}"/>
                  </a:ext>
                </a:extLst>
              </p:cNvPr>
              <p:cNvSpPr>
                <a:spLocks noChangeArrowheads="1"/>
              </p:cNvSpPr>
              <p:nvPr/>
            </p:nvSpPr>
            <p:spPr bwMode="auto">
              <a:xfrm rot="9951297">
                <a:off x="5984875" y="2136775"/>
                <a:ext cx="1589088" cy="3178175"/>
              </a:xfrm>
              <a:prstGeom prst="moon">
                <a:avLst>
                  <a:gd name="adj" fmla="val 15190"/>
                </a:avLst>
              </a:prstGeom>
              <a:solidFill>
                <a:srgbClr val="2A6D83"/>
              </a:solidFill>
              <a:ln w="3175">
                <a:solidFill>
                  <a:srgbClr val="F8F8F8"/>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1" name="稻壳儿小白白(http://dwz.cn/Wu2UP)">
                <a:extLst>
                  <a:ext uri="{FF2B5EF4-FFF2-40B4-BE49-F238E27FC236}">
                    <a16:creationId xmlns:a16="http://schemas.microsoft.com/office/drawing/2014/main" xmlns="" id="{EFBE5767-85BD-4F17-9054-BE9407C16B10}"/>
                  </a:ext>
                </a:extLst>
              </p:cNvPr>
              <p:cNvSpPr>
                <a:spLocks noChangeArrowheads="1"/>
              </p:cNvSpPr>
              <p:nvPr/>
            </p:nvSpPr>
            <p:spPr bwMode="auto">
              <a:xfrm rot="-6248703">
                <a:off x="5184775" y="3160713"/>
                <a:ext cx="1589087" cy="3176588"/>
              </a:xfrm>
              <a:prstGeom prst="moon">
                <a:avLst>
                  <a:gd name="adj" fmla="val 15190"/>
                </a:avLst>
              </a:prstGeom>
              <a:solidFill>
                <a:srgbClr val="333F4F"/>
              </a:solidFill>
              <a:ln w="3175">
                <a:solidFill>
                  <a:srgbClr val="F8F8F8"/>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2" name="稻壳儿小白白(http://dwz.cn/Wu2UP)">
                <a:extLst>
                  <a:ext uri="{FF2B5EF4-FFF2-40B4-BE49-F238E27FC236}">
                    <a16:creationId xmlns:a16="http://schemas.microsoft.com/office/drawing/2014/main" xmlns="" id="{E2FDE598-6D91-4F18-901C-BA7C2CEF18ED}"/>
                  </a:ext>
                </a:extLst>
              </p:cNvPr>
              <p:cNvSpPr>
                <a:spLocks noChangeArrowheads="1"/>
              </p:cNvSpPr>
              <p:nvPr/>
            </p:nvSpPr>
            <p:spPr bwMode="auto">
              <a:xfrm flipH="1">
                <a:off x="4573807" y="3246819"/>
                <a:ext cx="2583422" cy="145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0" cap="none" spc="0" normalizeH="0" baseline="0" noProof="0" dirty="0">
                    <a:ln>
                      <a:noFill/>
                    </a:ln>
                    <a:solidFill>
                      <a:srgbClr val="333F4F"/>
                    </a:solidFill>
                    <a:effectLst/>
                    <a:uLnTx/>
                    <a:uFillTx/>
                    <a:latin typeface="Arial" panose="020B0604020202020204" pitchFamily="34" charset="0"/>
                    <a:ea typeface="微软雅黑" panose="020B0503020204020204" pitchFamily="34" charset="-122"/>
                    <a:sym typeface="Arial" panose="020B0604020202020204" pitchFamily="34" charset="0"/>
                  </a:rPr>
                  <a:t>课程思政建设</a:t>
                </a:r>
              </a:p>
            </p:txBody>
          </p:sp>
          <p:sp>
            <p:nvSpPr>
              <p:cNvPr id="73" name="稻壳儿小白白(http://dwz.cn/Wu2UP)">
                <a:extLst>
                  <a:ext uri="{FF2B5EF4-FFF2-40B4-BE49-F238E27FC236}">
                    <a16:creationId xmlns:a16="http://schemas.microsoft.com/office/drawing/2014/main" xmlns="" id="{B942D21E-6210-45C7-A402-A7EE2248BC6F}"/>
                  </a:ext>
                </a:extLst>
              </p:cNvPr>
              <p:cNvSpPr>
                <a:spLocks noChangeShapeType="1"/>
              </p:cNvSpPr>
              <p:nvPr/>
            </p:nvSpPr>
            <p:spPr bwMode="auto">
              <a:xfrm flipH="1">
                <a:off x="3804721" y="5353862"/>
                <a:ext cx="1033462"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45469"/>
                  </a:solidFill>
                  <a:effectLst/>
                  <a:uLnTx/>
                  <a:uFillTx/>
                  <a:latin typeface="Arial" panose="020B0604020202020204" pitchFamily="34" charset="0"/>
                  <a:ea typeface="微软雅黑" panose="020B0503020204020204" pitchFamily="34" charset="-122"/>
                </a:endParaRPr>
              </a:p>
            </p:txBody>
          </p:sp>
          <p:sp>
            <p:nvSpPr>
              <p:cNvPr id="74" name="稻壳儿小白白(http://dwz.cn/Wu2UP)">
                <a:extLst>
                  <a:ext uri="{FF2B5EF4-FFF2-40B4-BE49-F238E27FC236}">
                    <a16:creationId xmlns:a16="http://schemas.microsoft.com/office/drawing/2014/main" xmlns="" id="{98C84AE2-89D9-4385-952D-00A5CBAEBF83}"/>
                  </a:ext>
                </a:extLst>
              </p:cNvPr>
              <p:cNvSpPr>
                <a:spLocks noChangeShapeType="1"/>
              </p:cNvSpPr>
              <p:nvPr/>
            </p:nvSpPr>
            <p:spPr bwMode="auto">
              <a:xfrm flipH="1">
                <a:off x="6632560" y="2224209"/>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45469"/>
                  </a:solidFill>
                  <a:effectLst/>
                  <a:uLnTx/>
                  <a:uFillTx/>
                  <a:latin typeface="Arial" panose="020B0604020202020204" pitchFamily="34" charset="0"/>
                  <a:ea typeface="微软雅黑" panose="020B0503020204020204" pitchFamily="34" charset="-122"/>
                </a:endParaRPr>
              </a:p>
            </p:txBody>
          </p:sp>
        </p:grpSp>
        <p:sp>
          <p:nvSpPr>
            <p:cNvPr id="75" name="稻壳儿小白白(http://dwz.cn/Wu2UP)">
              <a:extLst>
                <a:ext uri="{FF2B5EF4-FFF2-40B4-BE49-F238E27FC236}">
                  <a16:creationId xmlns:a16="http://schemas.microsoft.com/office/drawing/2014/main" xmlns="" id="{93A65104-9FF5-4C7D-8F7A-1BC5C4981F74}"/>
                </a:ext>
              </a:extLst>
            </p:cNvPr>
            <p:cNvSpPr>
              <a:spLocks noChangeShapeType="1"/>
            </p:cNvSpPr>
            <p:nvPr/>
          </p:nvSpPr>
          <p:spPr bwMode="auto">
            <a:xfrm flipH="1">
              <a:off x="7625786" y="4583957"/>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445469"/>
                </a:solidFill>
                <a:latin typeface="Arial" panose="020B0604020202020204" pitchFamily="34" charset="0"/>
                <a:ea typeface="微软雅黑" panose="020B0503020204020204" pitchFamily="34" charset="-122"/>
              </a:endParaRPr>
            </a:p>
          </p:txBody>
        </p:sp>
      </p:grpSp>
      <p:sp>
        <p:nvSpPr>
          <p:cNvPr id="78" name="矩形 77">
            <a:extLst>
              <a:ext uri="{FF2B5EF4-FFF2-40B4-BE49-F238E27FC236}">
                <a16:creationId xmlns:a16="http://schemas.microsoft.com/office/drawing/2014/main" xmlns="" id="{D27A8776-648D-4434-83BD-9C00F0690268}"/>
              </a:ext>
            </a:extLst>
          </p:cNvPr>
          <p:cNvSpPr/>
          <p:nvPr/>
        </p:nvSpPr>
        <p:spPr>
          <a:xfrm>
            <a:off x="4578909" y="475065"/>
            <a:ext cx="3019720"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itchFamily="34" charset="-122"/>
                <a:ea typeface="微软雅黑" pitchFamily="34" charset="-122"/>
              </a:rPr>
              <a:t>德育为魂</a:t>
            </a:r>
          </a:p>
        </p:txBody>
      </p:sp>
      <p:pic>
        <p:nvPicPr>
          <p:cNvPr id="31" name="Picture 2" descr="C:\Users\Administrator\Desktop\校名校标 透明.png"/>
          <p:cNvPicPr>
            <a:picLocks noChangeAspect="1" noChangeArrowheads="1"/>
          </p:cNvPicPr>
          <p:nvPr/>
        </p:nvPicPr>
        <p:blipFill>
          <a:blip r:embed="rId4"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1418320234"/>
      </p:ext>
    </p:extLst>
  </p:cSld>
  <p:clrMapOvr>
    <a:masterClrMapping/>
  </p:clrMapOvr>
  <p:transition spd="slow" advTm="0">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xmlns="" id="{1AEBA648-89D2-4EFC-858B-7E066A94B7DA}"/>
              </a:ext>
            </a:extLst>
          </p:cNvPr>
          <p:cNvGrpSpPr/>
          <p:nvPr/>
        </p:nvGrpSpPr>
        <p:grpSpPr>
          <a:xfrm>
            <a:off x="165852" y="1714488"/>
            <a:ext cx="1760251" cy="1908994"/>
            <a:chOff x="8578801" y="2024063"/>
            <a:chExt cx="1512469" cy="1623396"/>
          </a:xfrm>
        </p:grpSpPr>
        <p:grpSp>
          <p:nvGrpSpPr>
            <p:cNvPr id="26" name="组合 25">
              <a:extLst>
                <a:ext uri="{FF2B5EF4-FFF2-40B4-BE49-F238E27FC236}">
                  <a16:creationId xmlns:a16="http://schemas.microsoft.com/office/drawing/2014/main" xmlns="" id="{CE5B5C99-EBAD-4C19-B5E4-A83DC5A5CA81}"/>
                </a:ext>
              </a:extLst>
            </p:cNvPr>
            <p:cNvGrpSpPr/>
            <p:nvPr/>
          </p:nvGrpSpPr>
          <p:grpSpPr bwMode="auto">
            <a:xfrm>
              <a:off x="8723728" y="2024063"/>
              <a:ext cx="1263650" cy="1263650"/>
              <a:chOff x="4460433" y="2092083"/>
              <a:chExt cx="1296144" cy="1296144"/>
            </a:xfrm>
          </p:grpSpPr>
          <p:sp>
            <p:nvSpPr>
              <p:cNvPr id="30" name="菱形 29">
                <a:extLst>
                  <a:ext uri="{FF2B5EF4-FFF2-40B4-BE49-F238E27FC236}">
                    <a16:creationId xmlns:a16="http://schemas.microsoft.com/office/drawing/2014/main" xmlns="" id="{D0AF0BC5-6090-4EB3-9421-1C291A11D307}"/>
                  </a:ext>
                </a:extLst>
              </p:cNvPr>
              <p:cNvSpPr/>
              <p:nvPr/>
            </p:nvSpPr>
            <p:spPr>
              <a:xfrm>
                <a:off x="4460433" y="2092083"/>
                <a:ext cx="1296144" cy="1296144"/>
              </a:xfrm>
              <a:prstGeom prst="diamond">
                <a:avLst/>
              </a:prstGeom>
              <a:solidFill>
                <a:srgbClr val="333F4F"/>
              </a:soli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065" b="0" i="0" u="none" strike="noStrike" kern="0" cap="none" spc="0" normalizeH="0" baseline="0" noProof="0">
                  <a:ln>
                    <a:noFill/>
                  </a:ln>
                  <a:solidFill>
                    <a:srgbClr val="FFFFFF"/>
                  </a:solidFill>
                  <a:effectLst/>
                  <a:uLnTx/>
                  <a:uFillTx/>
                  <a:latin typeface="Arial"/>
                  <a:ea typeface="微软雅黑"/>
                  <a:cs typeface="+mn-cs"/>
                </a:endParaRPr>
              </a:p>
            </p:txBody>
          </p:sp>
          <p:pic>
            <p:nvPicPr>
              <p:cNvPr id="31" name="Picture 5" descr="C:\Users\Administrator\Downloads\20140811010613621_easyicon_net_251.png">
                <a:extLst>
                  <a:ext uri="{FF2B5EF4-FFF2-40B4-BE49-F238E27FC236}">
                    <a16:creationId xmlns:a16="http://schemas.microsoft.com/office/drawing/2014/main" xmlns="" id="{9B0A962F-F102-4DE7-8160-2F96A6898E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152" y="2512732"/>
                <a:ext cx="505280" cy="50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组合 26">
              <a:extLst>
                <a:ext uri="{FF2B5EF4-FFF2-40B4-BE49-F238E27FC236}">
                  <a16:creationId xmlns:a16="http://schemas.microsoft.com/office/drawing/2014/main" xmlns="" id="{DE609606-901E-4A41-A0D4-9A1E2EE2C208}"/>
                </a:ext>
              </a:extLst>
            </p:cNvPr>
            <p:cNvGrpSpPr/>
            <p:nvPr/>
          </p:nvGrpSpPr>
          <p:grpSpPr>
            <a:xfrm>
              <a:off x="8578801" y="3291823"/>
              <a:ext cx="1512469" cy="355636"/>
              <a:chOff x="4310879" y="3393185"/>
              <a:chExt cx="1552692" cy="364998"/>
            </a:xfrm>
            <a:solidFill>
              <a:srgbClr val="333F4F"/>
            </a:solidFill>
          </p:grpSpPr>
          <p:sp>
            <p:nvSpPr>
              <p:cNvPr id="28" name="矩形 27">
                <a:extLst>
                  <a:ext uri="{FF2B5EF4-FFF2-40B4-BE49-F238E27FC236}">
                    <a16:creationId xmlns:a16="http://schemas.microsoft.com/office/drawing/2014/main" xmlns="" id="{798594E8-4962-42DB-B2C0-5F67DFA36B3E}"/>
                  </a:ext>
                </a:extLst>
              </p:cNvPr>
              <p:cNvSpPr/>
              <p:nvPr/>
            </p:nvSpPr>
            <p:spPr>
              <a:xfrm>
                <a:off x="4311698" y="3393185"/>
                <a:ext cx="1551873" cy="364998"/>
              </a:xfrm>
              <a:prstGeom prst="rect">
                <a:avLst/>
              </a:prstGeom>
              <a:grp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065" b="0" i="0" u="none" strike="noStrike" kern="0" cap="none" spc="0" normalizeH="0" baseline="0" noProof="0">
                  <a:ln>
                    <a:noFill/>
                  </a:ln>
                  <a:solidFill>
                    <a:srgbClr val="FFFFFF"/>
                  </a:solidFill>
                  <a:effectLst/>
                  <a:uLnTx/>
                  <a:uFillTx/>
                  <a:latin typeface="Arial"/>
                  <a:ea typeface="微软雅黑"/>
                  <a:cs typeface="+mn-cs"/>
                </a:endParaRPr>
              </a:p>
            </p:txBody>
          </p:sp>
          <p:sp>
            <p:nvSpPr>
              <p:cNvPr id="29" name="TextBox 8">
                <a:extLst>
                  <a:ext uri="{FF2B5EF4-FFF2-40B4-BE49-F238E27FC236}">
                    <a16:creationId xmlns:a16="http://schemas.microsoft.com/office/drawing/2014/main" xmlns="" id="{1E38D660-67AC-4779-AFC3-5E7342C4341F}"/>
                  </a:ext>
                </a:extLst>
              </p:cNvPr>
              <p:cNvSpPr txBox="1">
                <a:spLocks noChangeArrowheads="1"/>
              </p:cNvSpPr>
              <p:nvPr/>
            </p:nvSpPr>
            <p:spPr bwMode="auto">
              <a:xfrm>
                <a:off x="4310879" y="3401079"/>
                <a:ext cx="1551873" cy="349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突出的工具性</a:t>
                </a:r>
                <a:endPar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
        <p:nvSpPr>
          <p:cNvPr id="32" name="TextBox 61">
            <a:extLst>
              <a:ext uri="{FF2B5EF4-FFF2-40B4-BE49-F238E27FC236}">
                <a16:creationId xmlns:a16="http://schemas.microsoft.com/office/drawing/2014/main" xmlns="" id="{76DB1192-751B-443E-A5C6-0A60AEAB81C5}"/>
              </a:ext>
            </a:extLst>
          </p:cNvPr>
          <p:cNvSpPr txBox="1"/>
          <p:nvPr/>
        </p:nvSpPr>
        <p:spPr>
          <a:xfrm>
            <a:off x="2094678" y="1714488"/>
            <a:ext cx="4322855" cy="4585871"/>
          </a:xfrm>
          <a:prstGeom prst="rect">
            <a:avLst/>
          </a:prstGeom>
          <a:noFill/>
          <a:ln w="12700">
            <a:solidFill>
              <a:srgbClr val="FF3300"/>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工具性</a:t>
            </a:r>
            <a:r>
              <a:rPr kumimoji="0" lang="zh-CN" altLang="en-US"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是大学英语课程的关键属性。</a:t>
            </a:r>
            <a:endParaRPr kumimoji="0" lang="en-US" altLang="zh-CN"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lvl="0">
              <a:defRPr/>
            </a:pPr>
            <a:endParaRPr lang="en-US" altLang="zh-CN" sz="1600" dirty="0">
              <a:solidFill>
                <a:prstClr val="black"/>
              </a:solidFill>
              <a:latin typeface="黑体" panose="02010609060101010101" pitchFamily="49" charset="-122"/>
              <a:ea typeface="黑体" panose="02010609060101010101" pitchFamily="49" charset="-122"/>
            </a:endParaRPr>
          </a:p>
          <a:p>
            <a:pPr lvl="0">
              <a:defRPr/>
            </a:pPr>
            <a:r>
              <a:rPr lang="zh-CN" altLang="en-US" sz="2400" dirty="0">
                <a:solidFill>
                  <a:prstClr val="black"/>
                </a:solidFill>
                <a:latin typeface="黑体" panose="02010609060101010101" pitchFamily="49" charset="-122"/>
                <a:ea typeface="黑体" panose="02010609060101010101" pitchFamily="49" charset="-122"/>
              </a:rPr>
              <a:t>对大学生要合理“增负”，提升大学生的</a:t>
            </a:r>
            <a:r>
              <a:rPr lang="zh-CN" altLang="en-US" sz="2400" dirty="0">
                <a:latin typeface="黑体" panose="02010609060101010101" pitchFamily="49" charset="-122"/>
                <a:ea typeface="黑体" panose="02010609060101010101" pitchFamily="49" charset="-122"/>
              </a:rPr>
              <a:t>学业</a:t>
            </a:r>
            <a:r>
              <a:rPr lang="zh-CN" altLang="en-US" sz="2400" dirty="0">
                <a:solidFill>
                  <a:srgbClr val="FF0000"/>
                </a:solidFill>
                <a:latin typeface="黑体" panose="02010609060101010101" pitchFamily="49" charset="-122"/>
                <a:ea typeface="黑体" panose="02010609060101010101" pitchFamily="49" charset="-122"/>
              </a:rPr>
              <a:t>挑战度</a:t>
            </a:r>
            <a:r>
              <a:rPr lang="zh-CN" altLang="en-US" sz="2400" dirty="0">
                <a:solidFill>
                  <a:prstClr val="black"/>
                </a:solidFill>
                <a:latin typeface="黑体" panose="02010609060101010101" pitchFamily="49" charset="-122"/>
                <a:ea typeface="黑体" panose="02010609060101010101" pitchFamily="49" charset="-122"/>
              </a:rPr>
              <a:t>，合理增加大学本科</a:t>
            </a:r>
            <a:r>
              <a:rPr lang="zh-CN" altLang="en-US" sz="2400" dirty="0">
                <a:latin typeface="黑体" panose="02010609060101010101" pitchFamily="49" charset="-122"/>
                <a:ea typeface="黑体" panose="02010609060101010101" pitchFamily="49" charset="-122"/>
              </a:rPr>
              <a:t>课程</a:t>
            </a:r>
            <a:r>
              <a:rPr lang="zh-CN" altLang="en-US" sz="2400" dirty="0">
                <a:solidFill>
                  <a:srgbClr val="FF0000"/>
                </a:solidFill>
                <a:latin typeface="黑体" panose="02010609060101010101" pitchFamily="49" charset="-122"/>
                <a:ea typeface="黑体" panose="02010609060101010101" pitchFamily="49" charset="-122"/>
              </a:rPr>
              <a:t>难度</a:t>
            </a:r>
            <a:r>
              <a:rPr lang="zh-CN" altLang="en-US" sz="2400" dirty="0">
                <a:solidFill>
                  <a:prstClr val="black"/>
                </a:solidFill>
                <a:latin typeface="黑体" panose="02010609060101010101" pitchFamily="49" charset="-122"/>
                <a:ea typeface="黑体" panose="02010609060101010101" pitchFamily="49" charset="-122"/>
              </a:rPr>
              <a:t>、拓展课程</a:t>
            </a:r>
            <a:r>
              <a:rPr lang="zh-CN" altLang="en-US" sz="2400" dirty="0">
                <a:solidFill>
                  <a:srgbClr val="FF0000"/>
                </a:solidFill>
                <a:latin typeface="黑体" panose="02010609060101010101" pitchFamily="49" charset="-122"/>
                <a:ea typeface="黑体" panose="02010609060101010101" pitchFamily="49" charset="-122"/>
              </a:rPr>
              <a:t>深度</a:t>
            </a:r>
            <a:r>
              <a:rPr lang="zh-CN" altLang="en-US" sz="2400" dirty="0">
                <a:solidFill>
                  <a:prstClr val="black"/>
                </a:solidFill>
                <a:latin typeface="黑体" panose="02010609060101010101" pitchFamily="49" charset="-122"/>
                <a:ea typeface="黑体" panose="02010609060101010101" pitchFamily="49" charset="-122"/>
              </a:rPr>
              <a:t>、扩大课程的</a:t>
            </a:r>
            <a:r>
              <a:rPr lang="zh-CN" altLang="en-US" sz="2400" dirty="0">
                <a:solidFill>
                  <a:srgbClr val="FF0000"/>
                </a:solidFill>
                <a:latin typeface="黑体" panose="02010609060101010101" pitchFamily="49" charset="-122"/>
                <a:ea typeface="黑体" panose="02010609060101010101" pitchFamily="49" charset="-122"/>
              </a:rPr>
              <a:t>可选择性</a:t>
            </a:r>
            <a:r>
              <a:rPr lang="zh-CN" altLang="en-US" sz="2400" dirty="0">
                <a:solidFill>
                  <a:prstClr val="black"/>
                </a:solidFill>
                <a:latin typeface="黑体" panose="02010609060101010101" pitchFamily="49" charset="-122"/>
                <a:ea typeface="黑体" panose="02010609060101010101" pitchFamily="49" charset="-122"/>
              </a:rPr>
              <a:t>，激发学生的学习动力和专业志趣，真正把“水课”变成</a:t>
            </a:r>
            <a:r>
              <a:rPr lang="zh-CN" altLang="en-US" sz="2400" dirty="0">
                <a:solidFill>
                  <a:srgbClr val="FF0000"/>
                </a:solidFill>
                <a:latin typeface="黑体" panose="02010609060101010101" pitchFamily="49" charset="-122"/>
                <a:ea typeface="黑体" panose="02010609060101010101" pitchFamily="49" charset="-122"/>
              </a:rPr>
              <a:t>有深度、有难度、有挑战度的“金课”</a:t>
            </a:r>
            <a:r>
              <a:rPr lang="zh-CN" altLang="en-US" sz="2400" dirty="0">
                <a:solidFill>
                  <a:prstClr val="black"/>
                </a:solidFill>
                <a:latin typeface="黑体" panose="02010609060101010101" pitchFamily="49" charset="-122"/>
                <a:ea typeface="黑体" panose="02010609060101010101" pitchFamily="49" charset="-122"/>
              </a:rPr>
              <a:t>。 </a:t>
            </a:r>
            <a:r>
              <a:rPr kumimoji="0" lang="zh-CN" altLang="en-US" sz="24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a:t>
            </a:r>
            <a:endParaRPr lang="en-US" altLang="zh-CN" sz="2400" dirty="0">
              <a:solidFill>
                <a:prstClr val="black"/>
              </a:solidFill>
              <a:latin typeface="黑体" panose="02010609060101010101" pitchFamily="49" charset="-122"/>
              <a:ea typeface="黑体" panose="02010609060101010101" pitchFamily="49" charset="-122"/>
            </a:endParaRPr>
          </a:p>
          <a:p>
            <a:pPr lvl="0">
              <a:defRPr/>
            </a:pPr>
            <a:r>
              <a:rPr kumimoji="0" lang="en-US" altLang="zh-CN"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a:t>
            </a:r>
            <a:r>
              <a:rPr kumimoji="0" lang="zh-CN" altLang="en-US"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（陈宝生，</a:t>
            </a:r>
            <a:r>
              <a:rPr kumimoji="0" lang="en-US" altLang="zh-CN"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2018</a:t>
            </a:r>
            <a:r>
              <a:rPr kumimoji="0" lang="zh-CN" altLang="en-US"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a:t>
            </a:r>
            <a:endParaRPr kumimoji="0" lang="en-US" altLang="zh-CN"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p:txBody>
      </p:sp>
      <p:sp>
        <p:nvSpPr>
          <p:cNvPr id="19" name="矩形 18">
            <a:extLst>
              <a:ext uri="{FF2B5EF4-FFF2-40B4-BE49-F238E27FC236}">
                <a16:creationId xmlns:a16="http://schemas.microsoft.com/office/drawing/2014/main" xmlns="" id="{4A3C1131-817F-4B80-9F8E-FBF9DC33E75B}"/>
              </a:ext>
            </a:extLst>
          </p:cNvPr>
          <p:cNvSpPr/>
          <p:nvPr/>
        </p:nvSpPr>
        <p:spPr>
          <a:xfrm>
            <a:off x="4427388" y="738440"/>
            <a:ext cx="3911699"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itchFamily="34" charset="-122"/>
                <a:ea typeface="微软雅黑" pitchFamily="34" charset="-122"/>
              </a:rPr>
              <a:t>能力为重</a:t>
            </a:r>
          </a:p>
        </p:txBody>
      </p:sp>
      <p:sp>
        <p:nvSpPr>
          <p:cNvPr id="89" name="文本框 35">
            <a:extLst>
              <a:ext uri="{FF2B5EF4-FFF2-40B4-BE49-F238E27FC236}">
                <a16:creationId xmlns:a16="http://schemas.microsoft.com/office/drawing/2014/main" xmlns="" id="{61FB1756-9F48-4C04-ADEF-9ECF3951EFCD}"/>
              </a:ext>
            </a:extLst>
          </p:cNvPr>
          <p:cNvSpPr txBox="1"/>
          <p:nvPr/>
        </p:nvSpPr>
        <p:spPr bwMode="auto">
          <a:xfrm flipH="1">
            <a:off x="6763983" y="3391246"/>
            <a:ext cx="3772880" cy="2370585"/>
          </a:xfrm>
          <a:prstGeom prst="rect">
            <a:avLst/>
          </a:prstGeom>
          <a:noFill/>
        </p:spPr>
        <p:txBody>
          <a:bodyPr wrap="square">
            <a:spAutoFit/>
          </a:bodyPr>
          <a:lstStyle/>
          <a:p>
            <a:pPr marL="0" marR="0" lvl="0" indent="0" defTabSz="914400" eaLnBrk="0" fontAlgn="base" latinLnBrk="0" hangingPunct="0">
              <a:lnSpc>
                <a:spcPct val="90000"/>
              </a:lnSpc>
              <a:spcBef>
                <a:spcPts val="975"/>
              </a:spcBef>
              <a:spcAft>
                <a:spcPct val="0"/>
              </a:spcAft>
              <a:buClrTx/>
              <a:buSzTx/>
              <a:buFontTx/>
              <a:buNone/>
              <a:tabLst/>
              <a:defRPr/>
            </a:pPr>
            <a:r>
              <a:rPr kumimoji="0" lang="zh-CN" altLang="en-US" sz="20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课程内容 </a:t>
            </a:r>
            <a:r>
              <a:rPr kumimoji="0" lang="zh-CN" altLang="en-US" sz="2000" i="0" u="none" strike="noStrike" kern="0" cap="none" spc="0" normalizeH="0" baseline="0" noProof="0" dirty="0">
                <a:ln>
                  <a:noFill/>
                </a:ln>
                <a:effectLst/>
                <a:uLnTx/>
                <a:uFillTx/>
                <a:latin typeface="黑体" panose="02010609060101010101" pitchFamily="49" charset="-122"/>
                <a:ea typeface="黑体" panose="02010609060101010101" pitchFamily="49" charset="-122"/>
              </a:rPr>
              <a:t>反映前沿性和时代性</a:t>
            </a:r>
            <a:endParaRPr kumimoji="0" lang="en-US" altLang="zh-CN" sz="2000" i="0" u="none" strike="noStrike" kern="0" cap="none" spc="0" normalizeH="0" baseline="0" noProof="0" dirty="0">
              <a:ln>
                <a:noFill/>
              </a:ln>
              <a:effectLst/>
              <a:uLnTx/>
              <a:uFillTx/>
              <a:latin typeface="黑体" panose="02010609060101010101" pitchFamily="49" charset="-122"/>
              <a:ea typeface="黑体" panose="02010609060101010101" pitchFamily="49" charset="-122"/>
            </a:endParaRPr>
          </a:p>
          <a:p>
            <a:pPr marL="0" marR="0" lvl="0" indent="0" defTabSz="914400" eaLnBrk="0" fontAlgn="base" latinLnBrk="0" hangingPunct="0">
              <a:lnSpc>
                <a:spcPct val="90000"/>
              </a:lnSpc>
              <a:spcBef>
                <a:spcPts val="975"/>
              </a:spcBef>
              <a:spcAft>
                <a:spcPct val="0"/>
              </a:spcAft>
              <a:buClrTx/>
              <a:buSzTx/>
              <a:buFontTx/>
              <a:buNone/>
              <a:tabLst/>
              <a:defRPr/>
            </a:pPr>
            <a:r>
              <a:rPr lang="zh-CN" altLang="en-US" sz="2000" b="1" kern="0" dirty="0">
                <a:solidFill>
                  <a:srgbClr val="FF0000"/>
                </a:solidFill>
                <a:latin typeface="黑体" panose="02010609060101010101" pitchFamily="49" charset="-122"/>
                <a:ea typeface="黑体" panose="02010609060101010101" pitchFamily="49" charset="-122"/>
              </a:rPr>
              <a:t>课堂教学 </a:t>
            </a:r>
            <a:r>
              <a:rPr lang="zh-CN" altLang="en-US" sz="2000" kern="0" dirty="0">
                <a:latin typeface="黑体" panose="02010609060101010101" pitchFamily="49" charset="-122"/>
                <a:ea typeface="黑体" panose="02010609060101010101" pitchFamily="49" charset="-122"/>
              </a:rPr>
              <a:t>呈现先进性和互动性</a:t>
            </a:r>
            <a:endParaRPr lang="en-US" altLang="zh-CN" sz="2000" kern="0" dirty="0">
              <a:latin typeface="黑体" panose="02010609060101010101" pitchFamily="49" charset="-122"/>
              <a:ea typeface="黑体" panose="02010609060101010101" pitchFamily="49" charset="-122"/>
            </a:endParaRPr>
          </a:p>
          <a:p>
            <a:pPr marL="0" marR="0" lvl="0" indent="0" defTabSz="914400" eaLnBrk="0" fontAlgn="base" latinLnBrk="0" hangingPunct="0">
              <a:lnSpc>
                <a:spcPct val="90000"/>
              </a:lnSpc>
              <a:spcBef>
                <a:spcPts val="975"/>
              </a:spcBef>
              <a:spcAft>
                <a:spcPct val="0"/>
              </a:spcAft>
              <a:buClrTx/>
              <a:buSzTx/>
              <a:buFontTx/>
              <a:buNone/>
              <a:tabLst/>
              <a:defRPr/>
            </a:pPr>
            <a:endParaRPr lang="en-US" altLang="zh-CN" sz="2000" kern="0" dirty="0">
              <a:latin typeface="黑体" panose="02010609060101010101" pitchFamily="49" charset="-122"/>
              <a:ea typeface="黑体" panose="02010609060101010101" pitchFamily="49" charset="-122"/>
            </a:endParaRPr>
          </a:p>
          <a:p>
            <a:pPr marL="0" marR="0" lvl="0" indent="0" defTabSz="914400" eaLnBrk="0" fontAlgn="base" latinLnBrk="0" hangingPunct="0">
              <a:lnSpc>
                <a:spcPct val="90000"/>
              </a:lnSpc>
              <a:spcBef>
                <a:spcPts val="975"/>
              </a:spcBef>
              <a:spcAft>
                <a:spcPct val="0"/>
              </a:spcAft>
              <a:buClrTx/>
              <a:buSzTx/>
              <a:buFontTx/>
              <a:buNone/>
              <a:tabLst/>
              <a:defRPr/>
            </a:pPr>
            <a:r>
              <a:rPr lang="zh-CN" altLang="en-US" sz="2000" b="1" kern="0" dirty="0">
                <a:solidFill>
                  <a:srgbClr val="FF0000"/>
                </a:solidFill>
                <a:latin typeface="黑体" panose="02010609060101010101" pitchFamily="49" charset="-122"/>
                <a:ea typeface="黑体" panose="02010609060101010101" pitchFamily="49" charset="-122"/>
              </a:rPr>
              <a:t>课程评价 </a:t>
            </a:r>
            <a:r>
              <a:rPr lang="zh-CN" altLang="en-US" sz="2000" kern="0" dirty="0">
                <a:latin typeface="黑体" panose="02010609060101010101" pitchFamily="49" charset="-122"/>
                <a:ea typeface="黑体" panose="02010609060101010101" pitchFamily="49" charset="-122"/>
              </a:rPr>
              <a:t>全程化、多元化、</a:t>
            </a:r>
            <a:endParaRPr lang="en-US" altLang="zh-CN" sz="2000" kern="0" dirty="0">
              <a:latin typeface="黑体" panose="02010609060101010101" pitchFamily="49" charset="-122"/>
              <a:ea typeface="黑体" panose="02010609060101010101" pitchFamily="49" charset="-122"/>
            </a:endParaRPr>
          </a:p>
          <a:p>
            <a:pPr marL="0" marR="0" lvl="0" indent="0" defTabSz="914400" eaLnBrk="0" fontAlgn="base" latinLnBrk="0" hangingPunct="0">
              <a:lnSpc>
                <a:spcPct val="90000"/>
              </a:lnSpc>
              <a:spcBef>
                <a:spcPts val="975"/>
              </a:spcBef>
              <a:spcAft>
                <a:spcPct val="0"/>
              </a:spcAft>
              <a:buClrTx/>
              <a:buSzTx/>
              <a:buFontTx/>
              <a:buNone/>
              <a:tabLst/>
              <a:defRPr/>
            </a:pPr>
            <a:r>
              <a:rPr lang="zh-CN" altLang="en-US" sz="2000" kern="0" dirty="0">
                <a:latin typeface="黑体" panose="02010609060101010101" pitchFamily="49" charset="-122"/>
                <a:ea typeface="黑体" panose="02010609060101010101" pitchFamily="49" charset="-122"/>
              </a:rPr>
              <a:t>         多样化、动态化</a:t>
            </a:r>
            <a:endParaRPr lang="en-US" altLang="zh-CN" sz="2000" kern="0" dirty="0">
              <a:latin typeface="黑体" panose="02010609060101010101" pitchFamily="49" charset="-122"/>
              <a:ea typeface="黑体" panose="02010609060101010101" pitchFamily="49" charset="-122"/>
            </a:endParaRPr>
          </a:p>
          <a:p>
            <a:pPr marL="0" marR="0" lvl="0" indent="0" defTabSz="914400" eaLnBrk="0" fontAlgn="base" latinLnBrk="0" hangingPunct="0">
              <a:lnSpc>
                <a:spcPct val="90000"/>
              </a:lnSpc>
              <a:spcBef>
                <a:spcPts val="975"/>
              </a:spcBef>
              <a:spcAft>
                <a:spcPct val="0"/>
              </a:spcAft>
              <a:buClrTx/>
              <a:buSzTx/>
              <a:buFontTx/>
              <a:buNone/>
              <a:tabLst/>
              <a:defRPr/>
            </a:pPr>
            <a:endParaRPr kumimoji="0" lang="en-US" altLang="zh-CN" sz="1820" b="1"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grpSp>
        <p:nvGrpSpPr>
          <p:cNvPr id="90" name="组合 89">
            <a:extLst>
              <a:ext uri="{FF2B5EF4-FFF2-40B4-BE49-F238E27FC236}">
                <a16:creationId xmlns:a16="http://schemas.microsoft.com/office/drawing/2014/main" xmlns="" id="{7B1BFA11-D53C-46E3-BEB4-25D6B76BB053}"/>
              </a:ext>
            </a:extLst>
          </p:cNvPr>
          <p:cNvGrpSpPr/>
          <p:nvPr/>
        </p:nvGrpSpPr>
        <p:grpSpPr>
          <a:xfrm>
            <a:off x="6652891" y="1683435"/>
            <a:ext cx="3911698" cy="4602509"/>
            <a:chOff x="8604250" y="1665288"/>
            <a:chExt cx="2703513" cy="4045039"/>
          </a:xfrm>
        </p:grpSpPr>
        <p:sp>
          <p:nvSpPr>
            <p:cNvPr id="91" name="圆角矩形 22">
              <a:extLst>
                <a:ext uri="{FF2B5EF4-FFF2-40B4-BE49-F238E27FC236}">
                  <a16:creationId xmlns:a16="http://schemas.microsoft.com/office/drawing/2014/main" xmlns="" id="{7B6F310A-4725-4EA2-B6D3-9A89569A8626}"/>
                </a:ext>
              </a:extLst>
            </p:cNvPr>
            <p:cNvSpPr>
              <a:spLocks noChangeAspect="1"/>
            </p:cNvSpPr>
            <p:nvPr/>
          </p:nvSpPr>
          <p:spPr>
            <a:xfrm>
              <a:off x="8604250" y="1744663"/>
              <a:ext cx="2703513" cy="3827462"/>
            </a:xfrm>
            <a:prstGeom prst="roundRect">
              <a:avLst>
                <a:gd name="adj" fmla="val 1429"/>
              </a:avLst>
            </a:prstGeom>
            <a:noFill/>
            <a:ln w="3175" cap="flat" cmpd="sng" algn="ctr">
              <a:solidFill>
                <a:srgbClr val="333F4F"/>
              </a:solidFill>
              <a:prstDash val="solid"/>
            </a:ln>
            <a:effectLst/>
          </p:spPr>
          <p:txBody>
            <a:bodyPr lIns="334003" tIns="835008" rIns="334003" bIns="417505" anchor="ctr"/>
            <a:lstStyle/>
            <a:p>
              <a:pPr marL="0" marR="0" lvl="0" indent="0" algn="just" defTabSz="914400" eaLnBrk="0" fontAlgn="base" latinLnBrk="0" hangingPunct="0">
                <a:lnSpc>
                  <a:spcPct val="120000"/>
                </a:lnSpc>
                <a:spcBef>
                  <a:spcPts val="695"/>
                </a:spcBef>
                <a:spcAft>
                  <a:spcPts val="695"/>
                </a:spcAft>
                <a:buClrTx/>
                <a:buSzTx/>
                <a:buFontTx/>
                <a:buNone/>
                <a:tabLst/>
                <a:defRPr/>
              </a:pPr>
              <a:endParaRPr kumimoji="0" lang="zh-CN" altLang="en-US" sz="1820" b="1" i="0" u="none" strike="noStrike" kern="0" cap="none" spc="0" normalizeH="0" baseline="0" noProof="0" dirty="0">
                <a:ln>
                  <a:noFill/>
                </a:ln>
                <a:solidFill>
                  <a:srgbClr val="454545"/>
                </a:solidFill>
                <a:effectLst/>
                <a:uLnTx/>
                <a:uFillTx/>
                <a:latin typeface="微软雅黑" panose="020B0503020204020204" pitchFamily="34" charset="-122"/>
                <a:ea typeface="微软雅黑"/>
                <a:cs typeface="+mn-cs"/>
              </a:endParaRPr>
            </a:p>
          </p:txBody>
        </p:sp>
        <p:sp>
          <p:nvSpPr>
            <p:cNvPr id="92" name="任意多边形 23">
              <a:extLst>
                <a:ext uri="{FF2B5EF4-FFF2-40B4-BE49-F238E27FC236}">
                  <a16:creationId xmlns:a16="http://schemas.microsoft.com/office/drawing/2014/main" xmlns="" id="{D232FFED-925B-4CFE-8CCC-8350696C4799}"/>
                </a:ext>
              </a:extLst>
            </p:cNvPr>
            <p:cNvSpPr/>
            <p:nvPr/>
          </p:nvSpPr>
          <p:spPr>
            <a:xfrm>
              <a:off x="9034463" y="1665288"/>
              <a:ext cx="200025" cy="79375"/>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rgbClr val="445469">
                <a:lumMod val="50000"/>
              </a:srgbClr>
            </a:solidFill>
            <a:ln w="25400" cap="flat" cmpd="sng" algn="ctr">
              <a:noFill/>
              <a:prstDash val="solid"/>
            </a:ln>
            <a:effectLst/>
          </p:spPr>
          <p:txBody>
            <a:bodyPr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3065" b="1" i="0" u="none" strike="noStrike" kern="0" cap="none" spc="0" normalizeH="0" baseline="0" noProof="0" dirty="0">
                <a:ln>
                  <a:noFill/>
                </a:ln>
                <a:solidFill>
                  <a:srgbClr val="FFFFFF"/>
                </a:solidFill>
                <a:effectLst/>
                <a:uLnTx/>
                <a:uFillTx/>
                <a:latin typeface="微软雅黑" panose="020B0503020204020204" pitchFamily="34" charset="-122"/>
                <a:ea typeface="微软雅黑"/>
                <a:cs typeface="+mn-cs"/>
              </a:endParaRPr>
            </a:p>
          </p:txBody>
        </p:sp>
        <p:sp>
          <p:nvSpPr>
            <p:cNvPr id="93" name="任意多边形 24">
              <a:extLst>
                <a:ext uri="{FF2B5EF4-FFF2-40B4-BE49-F238E27FC236}">
                  <a16:creationId xmlns:a16="http://schemas.microsoft.com/office/drawing/2014/main" xmlns="" id="{F2CE16CB-755C-47CF-A997-A7072A78C8AC}"/>
                </a:ext>
              </a:extLst>
            </p:cNvPr>
            <p:cNvSpPr/>
            <p:nvPr/>
          </p:nvSpPr>
          <p:spPr>
            <a:xfrm>
              <a:off x="10726738" y="1665288"/>
              <a:ext cx="190500" cy="79375"/>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rgbClr val="445469">
                <a:lumMod val="50000"/>
              </a:srgbClr>
            </a:solidFill>
            <a:ln w="25400" cap="flat" cmpd="sng" algn="ctr">
              <a:noFill/>
              <a:prstDash val="solid"/>
            </a:ln>
            <a:effectLst/>
          </p:spPr>
          <p:txBody>
            <a:bodyPr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3065" b="1" i="0" u="none" strike="noStrike" kern="0" cap="none" spc="0" normalizeH="0" baseline="0" noProof="0" dirty="0">
                <a:ln>
                  <a:noFill/>
                </a:ln>
                <a:solidFill>
                  <a:srgbClr val="FFFFFF"/>
                </a:solidFill>
                <a:effectLst/>
                <a:uLnTx/>
                <a:uFillTx/>
                <a:latin typeface="微软雅黑" panose="020B0503020204020204" pitchFamily="34" charset="-122"/>
                <a:ea typeface="微软雅黑"/>
                <a:cs typeface="+mn-cs"/>
              </a:endParaRPr>
            </a:p>
          </p:txBody>
        </p:sp>
        <p:sp>
          <p:nvSpPr>
            <p:cNvPr id="94" name="任意多边形 25">
              <a:extLst>
                <a:ext uri="{FF2B5EF4-FFF2-40B4-BE49-F238E27FC236}">
                  <a16:creationId xmlns:a16="http://schemas.microsoft.com/office/drawing/2014/main" xmlns="" id="{105646D2-E284-4790-A170-F7D67CBD0195}"/>
                </a:ext>
              </a:extLst>
            </p:cNvPr>
            <p:cNvSpPr/>
            <p:nvPr/>
          </p:nvSpPr>
          <p:spPr>
            <a:xfrm>
              <a:off x="9136063" y="1665288"/>
              <a:ext cx="1677987" cy="427037"/>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rgbClr val="333F4F"/>
            </a:solidFill>
            <a:ln w="3175" cap="flat" cmpd="sng" algn="ctr">
              <a:noFill/>
              <a:prstDash val="solid"/>
            </a:ln>
            <a:effectLst/>
          </p:spPr>
          <p:txBody>
            <a:bodyPr lIns="106046" tIns="53023" rIns="106046" bIns="53023" anchor="ctr"/>
            <a:lstStyle/>
            <a:p>
              <a:pPr lvl="0" algn="ctr" eaLnBrk="0" fontAlgn="base" hangingPunct="0">
                <a:spcBef>
                  <a:spcPct val="0"/>
                </a:spcBef>
                <a:spcAft>
                  <a:spcPct val="0"/>
                </a:spcAft>
                <a:defRPr/>
              </a:pPr>
              <a:r>
                <a:rPr lang="zh-CN" altLang="en-US" sz="2400" b="1" kern="0" dirty="0">
                  <a:solidFill>
                    <a:srgbClr val="FFFFFF"/>
                  </a:solidFill>
                  <a:latin typeface="微软雅黑" panose="020B0503020204020204" pitchFamily="34" charset="-122"/>
                  <a:ea typeface="微软雅黑"/>
                </a:rPr>
                <a:t>“两性一度”</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a:cs typeface="+mn-cs"/>
              </a:endParaRPr>
            </a:p>
          </p:txBody>
        </p:sp>
        <p:sp>
          <p:nvSpPr>
            <p:cNvPr id="95" name="矩形 94">
              <a:extLst>
                <a:ext uri="{FF2B5EF4-FFF2-40B4-BE49-F238E27FC236}">
                  <a16:creationId xmlns:a16="http://schemas.microsoft.com/office/drawing/2014/main" xmlns="" id="{40BEDB7B-DDB1-45D4-BC05-BA2AE7A568BF}"/>
                </a:ext>
              </a:extLst>
            </p:cNvPr>
            <p:cNvSpPr/>
            <p:nvPr/>
          </p:nvSpPr>
          <p:spPr>
            <a:xfrm>
              <a:off x="8669931" y="2471827"/>
              <a:ext cx="2382837" cy="3238500"/>
            </a:xfrm>
            <a:prstGeom prst="rect">
              <a:avLst/>
            </a:prstGeom>
          </p:spPr>
          <p:txBody>
            <a:bodyPr lIns="106046" tIns="53023" rIns="106046" bIns="53023"/>
            <a:lstStyle/>
            <a:p>
              <a:pPr marL="0" marR="0" lvl="0" indent="0" algn="just" defTabSz="914400" eaLnBrk="0" fontAlgn="base" latinLnBrk="0" hangingPunct="0">
                <a:lnSpc>
                  <a:spcPct val="130000"/>
                </a:lnSpc>
                <a:spcBef>
                  <a:spcPts val="695"/>
                </a:spcBef>
                <a:spcAft>
                  <a:spcPts val="695"/>
                </a:spcAft>
                <a:buClr>
                  <a:srgbClr val="00B050"/>
                </a:buClr>
                <a:buSzPct val="80000"/>
                <a:buFontTx/>
                <a:buNone/>
                <a:tabLst/>
                <a:defRPr/>
              </a:pPr>
              <a:r>
                <a:rPr kumimoji="0" lang="zh-CN" altLang="en-US" sz="20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课程目标 </a:t>
              </a:r>
              <a:r>
                <a:rPr kumimoji="0" lang="zh-CN" altLang="en-US" sz="2000" i="0" u="none" strike="noStrike" kern="0" cap="none" spc="0" normalizeH="0" baseline="0" noProof="0" dirty="0">
                  <a:ln>
                    <a:noFill/>
                  </a:ln>
                  <a:effectLst/>
                  <a:uLnTx/>
                  <a:uFillTx/>
                  <a:latin typeface="黑体" panose="02010609060101010101" pitchFamily="49" charset="-122"/>
                  <a:ea typeface="黑体" panose="02010609060101010101" pitchFamily="49" charset="-122"/>
                </a:rPr>
                <a:t>突出高阶性</a:t>
              </a:r>
            </a:p>
          </p:txBody>
        </p:sp>
      </p:grpSp>
      <p:sp>
        <p:nvSpPr>
          <p:cNvPr id="13" name="矩形: 圆角 12">
            <a:extLst>
              <a:ext uri="{FF2B5EF4-FFF2-40B4-BE49-F238E27FC236}">
                <a16:creationId xmlns:a16="http://schemas.microsoft.com/office/drawing/2014/main" xmlns="" id="{34D71F9B-4A10-429B-B57F-688CEA237A4F}"/>
              </a:ext>
            </a:extLst>
          </p:cNvPr>
          <p:cNvSpPr/>
          <p:nvPr/>
        </p:nvSpPr>
        <p:spPr>
          <a:xfrm>
            <a:off x="10564588" y="2632162"/>
            <a:ext cx="1155489" cy="444678"/>
          </a:xfrm>
          <a:prstGeom prst="roundRect">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黑体" panose="02010609060101010101" pitchFamily="49" charset="-122"/>
                <a:ea typeface="黑体" panose="02010609060101010101" pitchFamily="49" charset="-122"/>
              </a:rPr>
              <a:t>高阶性</a:t>
            </a:r>
          </a:p>
        </p:txBody>
      </p:sp>
      <p:sp>
        <p:nvSpPr>
          <p:cNvPr id="96" name="矩形: 圆角 95">
            <a:extLst>
              <a:ext uri="{FF2B5EF4-FFF2-40B4-BE49-F238E27FC236}">
                <a16:creationId xmlns:a16="http://schemas.microsoft.com/office/drawing/2014/main" xmlns="" id="{D2D1C6FE-0F7C-4D1C-AA7B-00D8A79F1387}"/>
              </a:ext>
            </a:extLst>
          </p:cNvPr>
          <p:cNvSpPr/>
          <p:nvPr/>
        </p:nvSpPr>
        <p:spPr>
          <a:xfrm>
            <a:off x="10552586" y="3604051"/>
            <a:ext cx="1155489" cy="444678"/>
          </a:xfrm>
          <a:prstGeom prst="roundRect">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黑体" panose="02010609060101010101" pitchFamily="49" charset="-122"/>
                <a:ea typeface="黑体" panose="02010609060101010101" pitchFamily="49" charset="-122"/>
              </a:rPr>
              <a:t>创新性</a:t>
            </a:r>
          </a:p>
        </p:txBody>
      </p:sp>
      <p:sp>
        <p:nvSpPr>
          <p:cNvPr id="97" name="矩形: 圆角 96">
            <a:extLst>
              <a:ext uri="{FF2B5EF4-FFF2-40B4-BE49-F238E27FC236}">
                <a16:creationId xmlns:a16="http://schemas.microsoft.com/office/drawing/2014/main" xmlns="" id="{88C1F1EA-0AD5-402A-9443-FC590A296D6C}"/>
              </a:ext>
            </a:extLst>
          </p:cNvPr>
          <p:cNvSpPr/>
          <p:nvPr/>
        </p:nvSpPr>
        <p:spPr>
          <a:xfrm>
            <a:off x="10565077" y="4735122"/>
            <a:ext cx="1155489" cy="444678"/>
          </a:xfrm>
          <a:prstGeom prst="roundRect">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黑体" panose="02010609060101010101" pitchFamily="49" charset="-122"/>
                <a:ea typeface="黑体" panose="02010609060101010101" pitchFamily="49" charset="-122"/>
              </a:rPr>
              <a:t>挑战度</a:t>
            </a:r>
          </a:p>
        </p:txBody>
      </p:sp>
      <p:pic>
        <p:nvPicPr>
          <p:cNvPr id="38914" name="Picture 2" descr="http://nic.upc.edu.cn/_upload/article/images/86/f7/1e95d7ab40c2bd78f53a4d89be3f/07adb443-1e46-405c-b5b2-be13bfba1e10.jpg"/>
          <p:cNvPicPr>
            <a:picLocks noChangeAspect="1" noChangeArrowheads="1"/>
          </p:cNvPicPr>
          <p:nvPr/>
        </p:nvPicPr>
        <p:blipFill>
          <a:blip r:embed="rId4"/>
          <a:srcRect/>
          <a:stretch>
            <a:fillRect/>
          </a:stretch>
        </p:blipFill>
        <p:spPr bwMode="auto">
          <a:xfrm>
            <a:off x="165852" y="4071942"/>
            <a:ext cx="1785950" cy="1755850"/>
          </a:xfrm>
          <a:prstGeom prst="rect">
            <a:avLst/>
          </a:prstGeom>
          <a:noFill/>
        </p:spPr>
      </p:pic>
      <p:pic>
        <p:nvPicPr>
          <p:cNvPr id="23" name="Picture 2" descr="C:\Users\Administrator\Desktop\校名校标 透明.png"/>
          <p:cNvPicPr>
            <a:picLocks noChangeAspect="1" noChangeArrowheads="1"/>
          </p:cNvPicPr>
          <p:nvPr/>
        </p:nvPicPr>
        <p:blipFill>
          <a:blip r:embed="rId5"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2547511357"/>
      </p:ext>
    </p:extLst>
  </p:cSld>
  <p:clrMapOvr>
    <a:masterClrMapping/>
  </p:clrMapOvr>
  <p:transition spd="slow" advTm="0">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5733256"/>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矩形 7"/>
          <p:cNvSpPr/>
          <p:nvPr/>
        </p:nvSpPr>
        <p:spPr>
          <a:xfrm>
            <a:off x="3911736" y="3448143"/>
            <a:ext cx="5256584" cy="10698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资源构建目标导向</a:t>
            </a:r>
            <a:endParaRPr kumimoji="0" lang="en-US" altLang="zh-CN"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3" name="文本框 2">
            <a:extLst>
              <a:ext uri="{FF2B5EF4-FFF2-40B4-BE49-F238E27FC236}">
                <a16:creationId xmlns:a16="http://schemas.microsoft.com/office/drawing/2014/main" xmlns="" id="{F95ECD8C-C513-4D15-A491-08A25F88012E}"/>
              </a:ext>
            </a:extLst>
          </p:cNvPr>
          <p:cNvSpPr txBox="1">
            <a:spLocks noChangeArrowheads="1"/>
          </p:cNvSpPr>
          <p:nvPr/>
        </p:nvSpPr>
        <p:spPr bwMode="auto">
          <a:xfrm>
            <a:off x="5735166" y="1484784"/>
            <a:ext cx="16097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6600" b="0" i="0" u="none" strike="noStrike" kern="1200" cap="none" spc="0" normalizeH="0" baseline="0" noProof="0" dirty="0">
                <a:ln>
                  <a:noFill/>
                </a:ln>
                <a:solidFill>
                  <a:srgbClr val="333F4F"/>
                </a:solidFill>
                <a:effectLst/>
                <a:uLnTx/>
                <a:uFillTx/>
                <a:latin typeface="Impact" panose="020B0806030902050204" pitchFamily="34" charset="0"/>
                <a:ea typeface="微软雅黑" panose="020B0503020204020204" pitchFamily="34" charset="-122"/>
                <a:cs typeface="+mn-cs"/>
              </a:rPr>
              <a:t>3</a:t>
            </a:r>
            <a:endParaRPr kumimoji="0" lang="zh-CN" altLang="en-US" sz="16600" b="0" i="0" u="none" strike="noStrike" kern="1200" cap="none" spc="0" normalizeH="0" baseline="0" noProof="0" dirty="0">
              <a:ln>
                <a:noFill/>
              </a:ln>
              <a:solidFill>
                <a:srgbClr val="333F4F"/>
              </a:solidFill>
              <a:effectLst/>
              <a:uLnTx/>
              <a:uFillTx/>
              <a:latin typeface="Impact" panose="020B0806030902050204" pitchFamily="34" charset="0"/>
              <a:ea typeface="微软雅黑" panose="020B0503020204020204" pitchFamily="34" charset="-122"/>
              <a:cs typeface="+mn-cs"/>
            </a:endParaRPr>
          </a:p>
        </p:txBody>
      </p:sp>
      <p:sp>
        <p:nvSpPr>
          <p:cNvPr id="13" name="椭圆 12">
            <a:extLst>
              <a:ext uri="{FF2B5EF4-FFF2-40B4-BE49-F238E27FC236}">
                <a16:creationId xmlns:a16="http://schemas.microsoft.com/office/drawing/2014/main" xmlns="" id="{D2D84979-24E6-41D1-9C29-644CE3D016F8}"/>
              </a:ext>
            </a:extLst>
          </p:cNvPr>
          <p:cNvSpPr>
            <a:spLocks noChangeArrowheads="1"/>
          </p:cNvSpPr>
          <p:nvPr/>
        </p:nvSpPr>
        <p:spPr bwMode="auto">
          <a:xfrm>
            <a:off x="4871070" y="2222721"/>
            <a:ext cx="1080000" cy="1080000"/>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9" name="稻壳儿小白白(http://dwz.cn/Wu2UP)">
            <a:extLst>
              <a:ext uri="{FF2B5EF4-FFF2-40B4-BE49-F238E27FC236}">
                <a16:creationId xmlns:a16="http://schemas.microsoft.com/office/drawing/2014/main" xmlns="" id="{0C65F721-BDF2-44B5-96C0-F954554E620C}"/>
              </a:ext>
            </a:extLst>
          </p:cNvPr>
          <p:cNvSpPr>
            <a:spLocks noEditPoints="1"/>
          </p:cNvSpPr>
          <p:nvPr/>
        </p:nvSpPr>
        <p:spPr bwMode="auto">
          <a:xfrm>
            <a:off x="5087094" y="2492896"/>
            <a:ext cx="648072" cy="576064"/>
          </a:xfrm>
          <a:custGeom>
            <a:avLst/>
            <a:gdLst>
              <a:gd name="T0" fmla="*/ 2147483646 w 68"/>
              <a:gd name="T1" fmla="*/ 2147483646 h 63"/>
              <a:gd name="T2" fmla="*/ 2147483646 w 68"/>
              <a:gd name="T3" fmla="*/ 2147483646 h 63"/>
              <a:gd name="T4" fmla="*/ 2147483646 w 68"/>
              <a:gd name="T5" fmla="*/ 2147483646 h 63"/>
              <a:gd name="T6" fmla="*/ 2147483646 w 68"/>
              <a:gd name="T7" fmla="*/ 2147483646 h 63"/>
              <a:gd name="T8" fmla="*/ 2147483646 w 68"/>
              <a:gd name="T9" fmla="*/ 2147483646 h 63"/>
              <a:gd name="T10" fmla="*/ 2147483646 w 68"/>
              <a:gd name="T11" fmla="*/ 2147483646 h 63"/>
              <a:gd name="T12" fmla="*/ 2147483646 w 68"/>
              <a:gd name="T13" fmla="*/ 2147483646 h 63"/>
              <a:gd name="T14" fmla="*/ 2147483646 w 68"/>
              <a:gd name="T15" fmla="*/ 2147483646 h 63"/>
              <a:gd name="T16" fmla="*/ 0 w 68"/>
              <a:gd name="T17" fmla="*/ 2147483646 h 63"/>
              <a:gd name="T18" fmla="*/ 2147483646 w 68"/>
              <a:gd name="T19" fmla="*/ 2147483646 h 63"/>
              <a:gd name="T20" fmla="*/ 2147483646 w 68"/>
              <a:gd name="T21" fmla="*/ 2147483646 h 63"/>
              <a:gd name="T22" fmla="*/ 2147483646 w 68"/>
              <a:gd name="T23" fmla="*/ 2147483646 h 63"/>
              <a:gd name="T24" fmla="*/ 2147483646 w 68"/>
              <a:gd name="T25" fmla="*/ 2147483646 h 63"/>
              <a:gd name="T26" fmla="*/ 2147483646 w 68"/>
              <a:gd name="T27" fmla="*/ 2147483646 h 63"/>
              <a:gd name="T28" fmla="*/ 2147483646 w 68"/>
              <a:gd name="T29" fmla="*/ 2147483646 h 63"/>
              <a:gd name="T30" fmla="*/ 2147483646 w 68"/>
              <a:gd name="T31" fmla="*/ 2147483646 h 63"/>
              <a:gd name="T32" fmla="*/ 2147483646 w 68"/>
              <a:gd name="T33" fmla="*/ 2147483646 h 63"/>
              <a:gd name="T34" fmla="*/ 2147483646 w 68"/>
              <a:gd name="T35" fmla="*/ 2147483646 h 63"/>
              <a:gd name="T36" fmla="*/ 2147483646 w 68"/>
              <a:gd name="T37" fmla="*/ 2147483646 h 63"/>
              <a:gd name="T38" fmla="*/ 2147483646 w 68"/>
              <a:gd name="T39" fmla="*/ 2147483646 h 63"/>
              <a:gd name="T40" fmla="*/ 2147483646 w 68"/>
              <a:gd name="T41" fmla="*/ 2147483646 h 63"/>
              <a:gd name="T42" fmla="*/ 2147483646 w 68"/>
              <a:gd name="T43" fmla="*/ 2147483646 h 63"/>
              <a:gd name="T44" fmla="*/ 2147483646 w 68"/>
              <a:gd name="T45" fmla="*/ 2147483646 h 63"/>
              <a:gd name="T46" fmla="*/ 2147483646 w 68"/>
              <a:gd name="T47" fmla="*/ 2147483646 h 63"/>
              <a:gd name="T48" fmla="*/ 2147483646 w 68"/>
              <a:gd name="T49" fmla="*/ 2147483646 h 63"/>
              <a:gd name="T50" fmla="*/ 2147483646 w 68"/>
              <a:gd name="T51" fmla="*/ 2147483646 h 63"/>
              <a:gd name="T52" fmla="*/ 2147483646 w 68"/>
              <a:gd name="T53" fmla="*/ 2147483646 h 63"/>
              <a:gd name="T54" fmla="*/ 2147483646 w 68"/>
              <a:gd name="T55" fmla="*/ 0 h 63"/>
              <a:gd name="T56" fmla="*/ 2147483646 w 68"/>
              <a:gd name="T57" fmla="*/ 2147483646 h 63"/>
              <a:gd name="T58" fmla="*/ 2147483646 w 68"/>
              <a:gd name="T59" fmla="*/ 2147483646 h 63"/>
              <a:gd name="T60" fmla="*/ 2147483646 w 68"/>
              <a:gd name="T61" fmla="*/ 2147483646 h 63"/>
              <a:gd name="T62" fmla="*/ 2147483646 w 68"/>
              <a:gd name="T63" fmla="*/ 2147483646 h 63"/>
              <a:gd name="T64" fmla="*/ 2147483646 w 68"/>
              <a:gd name="T65" fmla="*/ 2147483646 h 63"/>
              <a:gd name="T66" fmla="*/ 2147483646 w 68"/>
              <a:gd name="T67" fmla="*/ 2147483646 h 63"/>
              <a:gd name="T68" fmla="*/ 2147483646 w 68"/>
              <a:gd name="T69" fmla="*/ 2147483646 h 63"/>
              <a:gd name="T70" fmla="*/ 2147483646 w 68"/>
              <a:gd name="T71" fmla="*/ 2147483646 h 63"/>
              <a:gd name="T72" fmla="*/ 2147483646 w 68"/>
              <a:gd name="T73" fmla="*/ 2147483646 h 63"/>
              <a:gd name="T74" fmla="*/ 2147483646 w 68"/>
              <a:gd name="T75" fmla="*/ 2147483646 h 63"/>
              <a:gd name="T76" fmla="*/ 2147483646 w 68"/>
              <a:gd name="T77" fmla="*/ 2147483646 h 63"/>
              <a:gd name="T78" fmla="*/ 2147483646 w 68"/>
              <a:gd name="T79" fmla="*/ 2147483646 h 63"/>
              <a:gd name="T80" fmla="*/ 2147483646 w 68"/>
              <a:gd name="T81" fmla="*/ 2147483646 h 63"/>
              <a:gd name="T82" fmla="*/ 2147483646 w 68"/>
              <a:gd name="T83" fmla="*/ 2147483646 h 63"/>
              <a:gd name="T84" fmla="*/ 2147483646 w 68"/>
              <a:gd name="T85" fmla="*/ 2147483646 h 63"/>
              <a:gd name="T86" fmla="*/ 2147483646 w 68"/>
              <a:gd name="T87" fmla="*/ 2147483646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63"/>
              <a:gd name="T134" fmla="*/ 68 w 68"/>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45469"/>
              </a:solidFill>
              <a:effectLst/>
              <a:uLnTx/>
              <a:uFillTx/>
              <a:latin typeface="Arial" panose="020B0604020202020204" pitchFamily="34" charset="0"/>
              <a:ea typeface="微软雅黑" panose="020B0503020204020204" pitchFamily="34" charset="-122"/>
            </a:endParaRPr>
          </a:p>
        </p:txBody>
      </p:sp>
      <p:pic>
        <p:nvPicPr>
          <p:cNvPr id="11"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3088019023"/>
      </p:ext>
    </p:extLst>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par>
                                <p:cTn id="11" presetID="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4537382" y="771322"/>
            <a:ext cx="3115647"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000" dirty="0">
                <a:solidFill>
                  <a:prstClr val="white"/>
                </a:solidFill>
                <a:latin typeface="微软雅黑" pitchFamily="34" charset="-122"/>
                <a:ea typeface="微软雅黑" pitchFamily="34" charset="-122"/>
              </a:rPr>
              <a:t>建课</a:t>
            </a: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流程</a:t>
            </a:r>
          </a:p>
        </p:txBody>
      </p:sp>
      <p:grpSp>
        <p:nvGrpSpPr>
          <p:cNvPr id="33" name="组合 32">
            <a:extLst>
              <a:ext uri="{FF2B5EF4-FFF2-40B4-BE49-F238E27FC236}">
                <a16:creationId xmlns:a16="http://schemas.microsoft.com/office/drawing/2014/main" xmlns="" id="{DBC53A1A-3145-4413-B03D-0B1FF5393076}"/>
              </a:ext>
            </a:extLst>
          </p:cNvPr>
          <p:cNvGrpSpPr/>
          <p:nvPr/>
        </p:nvGrpSpPr>
        <p:grpSpPr>
          <a:xfrm>
            <a:off x="22093" y="1916832"/>
            <a:ext cx="1884637" cy="753855"/>
            <a:chOff x="0" y="2322485"/>
            <a:chExt cx="1884637" cy="753855"/>
          </a:xfrm>
        </p:grpSpPr>
        <p:sp>
          <p:nvSpPr>
            <p:cNvPr id="64" name="箭头: V 形 63">
              <a:extLst>
                <a:ext uri="{FF2B5EF4-FFF2-40B4-BE49-F238E27FC236}">
                  <a16:creationId xmlns:a16="http://schemas.microsoft.com/office/drawing/2014/main" xmlns="" id="{263977F5-55B6-4701-8DF3-2E216AE159E5}"/>
                </a:ext>
              </a:extLst>
            </p:cNvPr>
            <p:cNvSpPr/>
            <p:nvPr/>
          </p:nvSpPr>
          <p:spPr>
            <a:xfrm>
              <a:off x="0" y="2322485"/>
              <a:ext cx="1884637" cy="753855"/>
            </a:xfrm>
            <a:prstGeom prst="chevron">
              <a:avLst/>
            </a:prstGeom>
            <a:solidFill>
              <a:srgbClr val="3C405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5" name="箭头: V 形 4">
              <a:extLst>
                <a:ext uri="{FF2B5EF4-FFF2-40B4-BE49-F238E27FC236}">
                  <a16:creationId xmlns:a16="http://schemas.microsoft.com/office/drawing/2014/main" xmlns="" id="{09B03F01-7110-4ACD-92D9-5FAB18C700EA}"/>
                </a:ext>
              </a:extLst>
            </p:cNvPr>
            <p:cNvSpPr txBox="1"/>
            <p:nvPr/>
          </p:nvSpPr>
          <p:spPr>
            <a:xfrm>
              <a:off x="376928" y="2322485"/>
              <a:ext cx="1130782" cy="753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zh-CN" altLang="en-US" sz="2000" b="1" kern="1200" dirty="0">
                  <a:latin typeface="黑体" panose="02010609060101010101" pitchFamily="49" charset="-122"/>
                  <a:ea typeface="黑体" panose="02010609060101010101" pitchFamily="49" charset="-122"/>
                </a:rPr>
                <a:t>组建</a:t>
              </a:r>
              <a:endParaRPr lang="en-US" altLang="zh-CN" sz="2000" b="1" kern="1200" dirty="0">
                <a:latin typeface="黑体" panose="02010609060101010101" pitchFamily="49" charset="-122"/>
                <a:ea typeface="黑体" panose="02010609060101010101" pitchFamily="49" charset="-122"/>
              </a:endParaRPr>
            </a:p>
            <a:p>
              <a:pPr marL="0" lvl="0" indent="0" algn="ctr" defTabSz="889000">
                <a:lnSpc>
                  <a:spcPct val="100000"/>
                </a:lnSpc>
                <a:spcBef>
                  <a:spcPct val="0"/>
                </a:spcBef>
                <a:spcAft>
                  <a:spcPts val="0"/>
                </a:spcAft>
                <a:buNone/>
              </a:pPr>
              <a:r>
                <a:rPr lang="zh-CN" altLang="en-US" sz="2000" b="1" kern="1200" dirty="0">
                  <a:latin typeface="黑体" panose="02010609060101010101" pitchFamily="49" charset="-122"/>
                  <a:ea typeface="黑体" panose="02010609060101010101" pitchFamily="49" charset="-122"/>
                </a:rPr>
                <a:t>课程团队</a:t>
              </a:r>
            </a:p>
          </p:txBody>
        </p:sp>
      </p:grpSp>
      <p:grpSp>
        <p:nvGrpSpPr>
          <p:cNvPr id="36" name="组合 35">
            <a:extLst>
              <a:ext uri="{FF2B5EF4-FFF2-40B4-BE49-F238E27FC236}">
                <a16:creationId xmlns:a16="http://schemas.microsoft.com/office/drawing/2014/main" xmlns="" id="{920093A1-B654-445E-82EC-0F50EBC7A7D1}"/>
              </a:ext>
            </a:extLst>
          </p:cNvPr>
          <p:cNvGrpSpPr/>
          <p:nvPr/>
        </p:nvGrpSpPr>
        <p:grpSpPr>
          <a:xfrm>
            <a:off x="1718266" y="1916832"/>
            <a:ext cx="1884637" cy="753855"/>
            <a:chOff x="1696173" y="2322485"/>
            <a:chExt cx="1884637" cy="753855"/>
          </a:xfrm>
        </p:grpSpPr>
        <p:sp>
          <p:nvSpPr>
            <p:cNvPr id="62" name="箭头: V 形 61">
              <a:extLst>
                <a:ext uri="{FF2B5EF4-FFF2-40B4-BE49-F238E27FC236}">
                  <a16:creationId xmlns:a16="http://schemas.microsoft.com/office/drawing/2014/main" xmlns="" id="{5057E66F-3E73-4564-9B2E-76CDD59AA142}"/>
                </a:ext>
              </a:extLst>
            </p:cNvPr>
            <p:cNvSpPr/>
            <p:nvPr/>
          </p:nvSpPr>
          <p:spPr>
            <a:xfrm>
              <a:off x="1696173" y="2322485"/>
              <a:ext cx="1884637" cy="753855"/>
            </a:xfrm>
            <a:prstGeom prst="chevron">
              <a:avLst/>
            </a:prstGeom>
            <a:solidFill>
              <a:srgbClr val="3C405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箭头: V 形 6">
              <a:extLst>
                <a:ext uri="{FF2B5EF4-FFF2-40B4-BE49-F238E27FC236}">
                  <a16:creationId xmlns:a16="http://schemas.microsoft.com/office/drawing/2014/main" xmlns="" id="{BD98A554-5D3F-4F0E-9C0D-F513E5EFF406}"/>
                </a:ext>
              </a:extLst>
            </p:cNvPr>
            <p:cNvSpPr txBox="1"/>
            <p:nvPr/>
          </p:nvSpPr>
          <p:spPr>
            <a:xfrm>
              <a:off x="2073101" y="2322485"/>
              <a:ext cx="1130782" cy="753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确定</a:t>
              </a:r>
              <a:endParaRPr lang="en-US" altLang="zh-CN" sz="2000" b="1" kern="1200" dirty="0">
                <a:solidFill>
                  <a:prstClr val="white"/>
                </a:solidFill>
                <a:latin typeface="黑体" panose="02010609060101010101" pitchFamily="49" charset="-122"/>
                <a:ea typeface="黑体" panose="02010609060101010101" pitchFamily="49" charset="-122"/>
                <a:cs typeface="+mn-cs"/>
              </a:endParaRPr>
            </a:p>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课程结构</a:t>
              </a:r>
            </a:p>
          </p:txBody>
        </p:sp>
      </p:grpSp>
      <p:grpSp>
        <p:nvGrpSpPr>
          <p:cNvPr id="37" name="组合 36">
            <a:extLst>
              <a:ext uri="{FF2B5EF4-FFF2-40B4-BE49-F238E27FC236}">
                <a16:creationId xmlns:a16="http://schemas.microsoft.com/office/drawing/2014/main" xmlns="" id="{A48123A8-B7E9-43DA-8161-0655392080D0}"/>
              </a:ext>
            </a:extLst>
          </p:cNvPr>
          <p:cNvGrpSpPr/>
          <p:nvPr/>
        </p:nvGrpSpPr>
        <p:grpSpPr>
          <a:xfrm>
            <a:off x="3414440" y="1916832"/>
            <a:ext cx="1884637" cy="753855"/>
            <a:chOff x="3392347" y="2322485"/>
            <a:chExt cx="1884637" cy="753855"/>
          </a:xfrm>
        </p:grpSpPr>
        <p:sp>
          <p:nvSpPr>
            <p:cNvPr id="60" name="箭头: V 形 59">
              <a:extLst>
                <a:ext uri="{FF2B5EF4-FFF2-40B4-BE49-F238E27FC236}">
                  <a16:creationId xmlns:a16="http://schemas.microsoft.com/office/drawing/2014/main" xmlns="" id="{F9471915-0D6A-4E62-BF2D-DF26BF48CE5F}"/>
                </a:ext>
              </a:extLst>
            </p:cNvPr>
            <p:cNvSpPr/>
            <p:nvPr/>
          </p:nvSpPr>
          <p:spPr>
            <a:xfrm>
              <a:off x="3392347" y="2322485"/>
              <a:ext cx="1884637" cy="753855"/>
            </a:xfrm>
            <a:prstGeom prst="chevron">
              <a:avLst/>
            </a:prstGeom>
            <a:solidFill>
              <a:srgbClr val="3C405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箭头: V 形 8">
              <a:extLst>
                <a:ext uri="{FF2B5EF4-FFF2-40B4-BE49-F238E27FC236}">
                  <a16:creationId xmlns:a16="http://schemas.microsoft.com/office/drawing/2014/main" xmlns="" id="{332825E5-6A98-45AB-B4F2-C4C83C7E7FD9}"/>
                </a:ext>
              </a:extLst>
            </p:cNvPr>
            <p:cNvSpPr txBox="1"/>
            <p:nvPr/>
          </p:nvSpPr>
          <p:spPr>
            <a:xfrm>
              <a:off x="3769275" y="2322485"/>
              <a:ext cx="1130782" cy="753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制作</a:t>
              </a:r>
              <a:endParaRPr lang="en-US" altLang="zh-CN" sz="2000" b="1" kern="1200" dirty="0">
                <a:solidFill>
                  <a:prstClr val="white"/>
                </a:solidFill>
                <a:latin typeface="黑体" panose="02010609060101010101" pitchFamily="49" charset="-122"/>
                <a:ea typeface="黑体" panose="02010609060101010101" pitchFamily="49" charset="-122"/>
                <a:cs typeface="+mn-cs"/>
              </a:endParaRPr>
            </a:p>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单元样课</a:t>
              </a:r>
            </a:p>
          </p:txBody>
        </p:sp>
      </p:grpSp>
      <p:grpSp>
        <p:nvGrpSpPr>
          <p:cNvPr id="39" name="组合 38">
            <a:extLst>
              <a:ext uri="{FF2B5EF4-FFF2-40B4-BE49-F238E27FC236}">
                <a16:creationId xmlns:a16="http://schemas.microsoft.com/office/drawing/2014/main" xmlns="" id="{E797A467-1CFC-40D8-AD56-D060AE6B2BE4}"/>
              </a:ext>
            </a:extLst>
          </p:cNvPr>
          <p:cNvGrpSpPr/>
          <p:nvPr/>
        </p:nvGrpSpPr>
        <p:grpSpPr>
          <a:xfrm>
            <a:off x="5110614" y="1916832"/>
            <a:ext cx="1884637" cy="753855"/>
            <a:chOff x="5088521" y="2322485"/>
            <a:chExt cx="1884637" cy="753855"/>
          </a:xfrm>
        </p:grpSpPr>
        <p:sp>
          <p:nvSpPr>
            <p:cNvPr id="58" name="箭头: V 形 57">
              <a:extLst>
                <a:ext uri="{FF2B5EF4-FFF2-40B4-BE49-F238E27FC236}">
                  <a16:creationId xmlns:a16="http://schemas.microsoft.com/office/drawing/2014/main" xmlns="" id="{5737F723-EA01-4BD0-A680-AB14243EA723}"/>
                </a:ext>
              </a:extLst>
            </p:cNvPr>
            <p:cNvSpPr/>
            <p:nvPr/>
          </p:nvSpPr>
          <p:spPr>
            <a:xfrm>
              <a:off x="5088521" y="2322485"/>
              <a:ext cx="1884637" cy="753855"/>
            </a:xfrm>
            <a:prstGeom prst="chevron">
              <a:avLst/>
            </a:prstGeom>
            <a:solidFill>
              <a:srgbClr val="3C405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9" name="箭头: V 形 10">
              <a:extLst>
                <a:ext uri="{FF2B5EF4-FFF2-40B4-BE49-F238E27FC236}">
                  <a16:creationId xmlns:a16="http://schemas.microsoft.com/office/drawing/2014/main" xmlns="" id="{4044E70D-CC0B-4D8B-9DE1-DC32003DC604}"/>
                </a:ext>
              </a:extLst>
            </p:cNvPr>
            <p:cNvSpPr txBox="1"/>
            <p:nvPr/>
          </p:nvSpPr>
          <p:spPr>
            <a:xfrm>
              <a:off x="5465449" y="2322485"/>
              <a:ext cx="1130782" cy="753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完成</a:t>
              </a:r>
              <a:endParaRPr lang="en-US" altLang="zh-CN" sz="2000" b="1" kern="1200" dirty="0">
                <a:solidFill>
                  <a:prstClr val="white"/>
                </a:solidFill>
                <a:latin typeface="黑体" panose="02010609060101010101" pitchFamily="49" charset="-122"/>
                <a:ea typeface="黑体" panose="02010609060101010101" pitchFamily="49" charset="-122"/>
                <a:cs typeface="+mn-cs"/>
              </a:endParaRPr>
            </a:p>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脚本撰写</a:t>
              </a:r>
            </a:p>
          </p:txBody>
        </p:sp>
      </p:grpSp>
      <p:grpSp>
        <p:nvGrpSpPr>
          <p:cNvPr id="40" name="组合 39">
            <a:extLst>
              <a:ext uri="{FF2B5EF4-FFF2-40B4-BE49-F238E27FC236}">
                <a16:creationId xmlns:a16="http://schemas.microsoft.com/office/drawing/2014/main" xmlns="" id="{1FBB03D7-BAE1-431F-98B8-1B0AEED8B459}"/>
              </a:ext>
            </a:extLst>
          </p:cNvPr>
          <p:cNvGrpSpPr/>
          <p:nvPr/>
        </p:nvGrpSpPr>
        <p:grpSpPr>
          <a:xfrm>
            <a:off x="6806787" y="1916832"/>
            <a:ext cx="1884637" cy="753855"/>
            <a:chOff x="6784694" y="2322485"/>
            <a:chExt cx="1884637" cy="753855"/>
          </a:xfrm>
        </p:grpSpPr>
        <p:sp>
          <p:nvSpPr>
            <p:cNvPr id="47" name="箭头: V 形 46">
              <a:extLst>
                <a:ext uri="{FF2B5EF4-FFF2-40B4-BE49-F238E27FC236}">
                  <a16:creationId xmlns:a16="http://schemas.microsoft.com/office/drawing/2014/main" xmlns="" id="{455D3487-5C16-4FA2-9145-A91F93352E4E}"/>
                </a:ext>
              </a:extLst>
            </p:cNvPr>
            <p:cNvSpPr/>
            <p:nvPr/>
          </p:nvSpPr>
          <p:spPr>
            <a:xfrm>
              <a:off x="6784694" y="2322485"/>
              <a:ext cx="1884637" cy="753855"/>
            </a:xfrm>
            <a:prstGeom prst="chevron">
              <a:avLst/>
            </a:prstGeom>
            <a:solidFill>
              <a:srgbClr val="3C405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箭头: V 形 12">
              <a:extLst>
                <a:ext uri="{FF2B5EF4-FFF2-40B4-BE49-F238E27FC236}">
                  <a16:creationId xmlns:a16="http://schemas.microsoft.com/office/drawing/2014/main" xmlns="" id="{C50FF666-66F5-4774-8710-AC184C5CE200}"/>
                </a:ext>
              </a:extLst>
            </p:cNvPr>
            <p:cNvSpPr txBox="1"/>
            <p:nvPr/>
          </p:nvSpPr>
          <p:spPr>
            <a:xfrm>
              <a:off x="7161622" y="2322485"/>
              <a:ext cx="1130782" cy="753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启动</a:t>
              </a:r>
              <a:endParaRPr lang="en-US" altLang="zh-CN" sz="2000" b="1" kern="1200" dirty="0">
                <a:solidFill>
                  <a:prstClr val="white"/>
                </a:solidFill>
                <a:latin typeface="黑体" panose="02010609060101010101" pitchFamily="49" charset="-122"/>
                <a:ea typeface="黑体" panose="02010609060101010101" pitchFamily="49" charset="-122"/>
                <a:cs typeface="+mn-cs"/>
              </a:endParaRPr>
            </a:p>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全面录课</a:t>
              </a:r>
            </a:p>
          </p:txBody>
        </p:sp>
      </p:grpSp>
      <p:grpSp>
        <p:nvGrpSpPr>
          <p:cNvPr id="41" name="组合 40">
            <a:extLst>
              <a:ext uri="{FF2B5EF4-FFF2-40B4-BE49-F238E27FC236}">
                <a16:creationId xmlns:a16="http://schemas.microsoft.com/office/drawing/2014/main" xmlns="" id="{F7E86227-4184-4CA5-93BE-1578AB4A50B2}"/>
              </a:ext>
            </a:extLst>
          </p:cNvPr>
          <p:cNvGrpSpPr/>
          <p:nvPr/>
        </p:nvGrpSpPr>
        <p:grpSpPr>
          <a:xfrm>
            <a:off x="8502961" y="1916832"/>
            <a:ext cx="1884637" cy="753855"/>
            <a:chOff x="8480868" y="2322485"/>
            <a:chExt cx="1884637" cy="753855"/>
          </a:xfrm>
        </p:grpSpPr>
        <p:sp>
          <p:nvSpPr>
            <p:cNvPr id="45" name="箭头: V 形 44">
              <a:extLst>
                <a:ext uri="{FF2B5EF4-FFF2-40B4-BE49-F238E27FC236}">
                  <a16:creationId xmlns:a16="http://schemas.microsoft.com/office/drawing/2014/main" xmlns="" id="{2EEB93BF-5822-4026-801C-C1529FA7DC35}"/>
                </a:ext>
              </a:extLst>
            </p:cNvPr>
            <p:cNvSpPr/>
            <p:nvPr/>
          </p:nvSpPr>
          <p:spPr>
            <a:xfrm>
              <a:off x="8480868" y="2322485"/>
              <a:ext cx="1884637" cy="753855"/>
            </a:xfrm>
            <a:prstGeom prst="chevron">
              <a:avLst/>
            </a:prstGeom>
            <a:solidFill>
              <a:srgbClr val="3C405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箭头: V 形 14">
              <a:extLst>
                <a:ext uri="{FF2B5EF4-FFF2-40B4-BE49-F238E27FC236}">
                  <a16:creationId xmlns:a16="http://schemas.microsoft.com/office/drawing/2014/main" xmlns="" id="{3E53724C-B9A5-4B1D-A601-B903DB879232}"/>
                </a:ext>
              </a:extLst>
            </p:cNvPr>
            <p:cNvSpPr txBox="1"/>
            <p:nvPr/>
          </p:nvSpPr>
          <p:spPr>
            <a:xfrm>
              <a:off x="8857796" y="2322485"/>
              <a:ext cx="1130782" cy="753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建设</a:t>
              </a:r>
              <a:endParaRPr lang="en-US" altLang="zh-CN" sz="2000" b="1" kern="1200" dirty="0">
                <a:solidFill>
                  <a:prstClr val="white"/>
                </a:solidFill>
                <a:latin typeface="黑体" panose="02010609060101010101" pitchFamily="49" charset="-122"/>
                <a:ea typeface="黑体" panose="02010609060101010101" pitchFamily="49" charset="-122"/>
                <a:cs typeface="+mn-cs"/>
              </a:endParaRPr>
            </a:p>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配套资源</a:t>
              </a:r>
            </a:p>
          </p:txBody>
        </p:sp>
      </p:grpSp>
      <p:grpSp>
        <p:nvGrpSpPr>
          <p:cNvPr id="42" name="组合 41">
            <a:extLst>
              <a:ext uri="{FF2B5EF4-FFF2-40B4-BE49-F238E27FC236}">
                <a16:creationId xmlns:a16="http://schemas.microsoft.com/office/drawing/2014/main" xmlns="" id="{AE57F3B6-E7C1-436C-95CC-461B1A15BE22}"/>
              </a:ext>
            </a:extLst>
          </p:cNvPr>
          <p:cNvGrpSpPr/>
          <p:nvPr/>
        </p:nvGrpSpPr>
        <p:grpSpPr>
          <a:xfrm>
            <a:off x="10199135" y="1916832"/>
            <a:ext cx="1884637" cy="753855"/>
            <a:chOff x="10177042" y="2322485"/>
            <a:chExt cx="1884637" cy="753855"/>
          </a:xfrm>
        </p:grpSpPr>
        <p:sp>
          <p:nvSpPr>
            <p:cNvPr id="43" name="箭头: V 形 42">
              <a:extLst>
                <a:ext uri="{FF2B5EF4-FFF2-40B4-BE49-F238E27FC236}">
                  <a16:creationId xmlns:a16="http://schemas.microsoft.com/office/drawing/2014/main" xmlns="" id="{047CE2A5-29B6-48B6-B011-FA81EF71D379}"/>
                </a:ext>
              </a:extLst>
            </p:cNvPr>
            <p:cNvSpPr/>
            <p:nvPr/>
          </p:nvSpPr>
          <p:spPr>
            <a:xfrm>
              <a:off x="10177042" y="2322485"/>
              <a:ext cx="1884637" cy="753855"/>
            </a:xfrm>
            <a:prstGeom prst="chevron">
              <a:avLst/>
            </a:prstGeom>
            <a:solidFill>
              <a:srgbClr val="3C405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箭头: V 形 16">
              <a:extLst>
                <a:ext uri="{FF2B5EF4-FFF2-40B4-BE49-F238E27FC236}">
                  <a16:creationId xmlns:a16="http://schemas.microsoft.com/office/drawing/2014/main" xmlns="" id="{0217DECC-62B9-4C3F-B639-29F34A1DDBE8}"/>
                </a:ext>
              </a:extLst>
            </p:cNvPr>
            <p:cNvSpPr txBox="1"/>
            <p:nvPr/>
          </p:nvSpPr>
          <p:spPr>
            <a:xfrm>
              <a:off x="10553970" y="2322485"/>
              <a:ext cx="1130782" cy="753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课程</a:t>
              </a:r>
              <a:endParaRPr lang="en-US" altLang="zh-CN" sz="2000" b="1" kern="1200" dirty="0">
                <a:solidFill>
                  <a:prstClr val="white"/>
                </a:solidFill>
                <a:latin typeface="黑体" panose="02010609060101010101" pitchFamily="49" charset="-122"/>
                <a:ea typeface="黑体" panose="02010609060101010101" pitchFamily="49" charset="-122"/>
                <a:cs typeface="+mn-cs"/>
              </a:endParaRPr>
            </a:p>
            <a:p>
              <a:pPr marL="0" lvl="0" indent="0" algn="ctr" defTabSz="889000">
                <a:lnSpc>
                  <a:spcPct val="100000"/>
                </a:lnSpc>
                <a:spcBef>
                  <a:spcPct val="0"/>
                </a:spcBef>
                <a:spcAft>
                  <a:spcPts val="0"/>
                </a:spcAft>
                <a:buNone/>
              </a:pPr>
              <a:r>
                <a:rPr lang="zh-CN" altLang="en-US" sz="2000" b="1" kern="1200" dirty="0">
                  <a:solidFill>
                    <a:prstClr val="white"/>
                  </a:solidFill>
                  <a:latin typeface="黑体" panose="02010609060101010101" pitchFamily="49" charset="-122"/>
                  <a:ea typeface="黑体" panose="02010609060101010101" pitchFamily="49" charset="-122"/>
                  <a:cs typeface="+mn-cs"/>
                </a:rPr>
                <a:t>上线</a:t>
              </a:r>
            </a:p>
          </p:txBody>
        </p:sp>
      </p:grpSp>
      <p:pic>
        <p:nvPicPr>
          <p:cNvPr id="16" name="图片 15">
            <a:extLst>
              <a:ext uri="{FF2B5EF4-FFF2-40B4-BE49-F238E27FC236}">
                <a16:creationId xmlns:a16="http://schemas.microsoft.com/office/drawing/2014/main" xmlns="" id="{52F3AD7D-9043-4463-ADDB-2AFD6E4D7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9353" y="3521588"/>
            <a:ext cx="3813043" cy="2859782"/>
          </a:xfrm>
          <a:prstGeom prst="rect">
            <a:avLst/>
          </a:prstGeom>
        </p:spPr>
      </p:pic>
      <p:pic>
        <p:nvPicPr>
          <p:cNvPr id="18" name="图片 17">
            <a:extLst>
              <a:ext uri="{FF2B5EF4-FFF2-40B4-BE49-F238E27FC236}">
                <a16:creationId xmlns:a16="http://schemas.microsoft.com/office/drawing/2014/main" xmlns="" id="{4EDB1ED0-F255-4507-9269-2A8D56B7BA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61253" y="3521587"/>
            <a:ext cx="3813044" cy="2859783"/>
          </a:xfrm>
          <a:prstGeom prst="rect">
            <a:avLst/>
          </a:prstGeom>
        </p:spPr>
      </p:pic>
      <p:pic>
        <p:nvPicPr>
          <p:cNvPr id="1026" name="Picture 2"/>
          <p:cNvPicPr>
            <a:picLocks noChangeAspect="1" noChangeArrowheads="1"/>
          </p:cNvPicPr>
          <p:nvPr/>
        </p:nvPicPr>
        <p:blipFill>
          <a:blip r:embed="rId5" cstate="print"/>
          <a:stretch>
            <a:fillRect/>
          </a:stretch>
        </p:blipFill>
        <p:spPr bwMode="auto">
          <a:xfrm>
            <a:off x="8309784" y="2995981"/>
            <a:ext cx="2643206" cy="3862019"/>
          </a:xfrm>
          <a:prstGeom prst="rect">
            <a:avLst/>
          </a:prstGeom>
          <a:noFill/>
          <a:ln w="9525">
            <a:noFill/>
            <a:miter lim="800000"/>
            <a:headEnd/>
            <a:tailEnd/>
          </a:ln>
          <a:effectLst/>
        </p:spPr>
      </p:pic>
      <p:pic>
        <p:nvPicPr>
          <p:cNvPr id="28" name="Picture 2" descr="C:\Users\Administrator\Desktop\校名校标 透明.png"/>
          <p:cNvPicPr>
            <a:picLocks noChangeAspect="1" noChangeArrowheads="1"/>
          </p:cNvPicPr>
          <p:nvPr/>
        </p:nvPicPr>
        <p:blipFill>
          <a:blip r:embed="rId6"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3261983451"/>
      </p:ext>
    </p:extLst>
  </p:cSld>
  <p:clrMapOvr>
    <a:masterClrMapping/>
  </p:clrMapOvr>
  <p:transition spd="slow" advTm="0">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4439022" y="541562"/>
            <a:ext cx="3119611"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课程团队</a:t>
            </a:r>
          </a:p>
        </p:txBody>
      </p:sp>
      <p:pic>
        <p:nvPicPr>
          <p:cNvPr id="3" name="图片 2">
            <a:extLst>
              <a:ext uri="{FF2B5EF4-FFF2-40B4-BE49-F238E27FC236}">
                <a16:creationId xmlns:a16="http://schemas.microsoft.com/office/drawing/2014/main" xmlns="" id="{69ADE561-564B-4623-980D-3940356DA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662" y="2177280"/>
            <a:ext cx="4434239" cy="3325679"/>
          </a:xfrm>
          <a:prstGeom prst="rect">
            <a:avLst/>
          </a:prstGeom>
        </p:spPr>
      </p:pic>
      <p:pic>
        <p:nvPicPr>
          <p:cNvPr id="8" name="图片 7">
            <a:extLst>
              <a:ext uri="{FF2B5EF4-FFF2-40B4-BE49-F238E27FC236}">
                <a16:creationId xmlns:a16="http://schemas.microsoft.com/office/drawing/2014/main" xmlns="" id="{FBD5C9B9-A9C4-4F26-A564-FC1521391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197" y="1298785"/>
            <a:ext cx="4535120" cy="2550434"/>
          </a:xfrm>
          <a:prstGeom prst="rect">
            <a:avLst/>
          </a:prstGeom>
        </p:spPr>
      </p:pic>
      <p:pic>
        <p:nvPicPr>
          <p:cNvPr id="10" name="图片 9">
            <a:extLst>
              <a:ext uri="{FF2B5EF4-FFF2-40B4-BE49-F238E27FC236}">
                <a16:creationId xmlns:a16="http://schemas.microsoft.com/office/drawing/2014/main" xmlns="" id="{7A6B5751-3182-4212-B1C9-B1664C7A5E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263" y="4122509"/>
            <a:ext cx="4535119" cy="2735491"/>
          </a:xfrm>
          <a:prstGeom prst="rect">
            <a:avLst/>
          </a:prstGeom>
        </p:spPr>
      </p:pic>
      <p:pic>
        <p:nvPicPr>
          <p:cNvPr id="7" name="Picture 2" descr="C:\Users\Administrator\Desktop\校名校标 透明.png"/>
          <p:cNvPicPr>
            <a:picLocks noChangeAspect="1" noChangeArrowheads="1"/>
          </p:cNvPicPr>
          <p:nvPr/>
        </p:nvPicPr>
        <p:blipFill>
          <a:blip r:embed="rId6"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825352052"/>
      </p:ext>
    </p:extLst>
  </p:cSld>
  <p:clrMapOvr>
    <a:masterClrMapping/>
  </p:clrMapOvr>
  <p:transition spd="slow" advTm="0">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4493326" y="663057"/>
            <a:ext cx="2861775"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课程结构</a:t>
            </a:r>
          </a:p>
        </p:txBody>
      </p:sp>
      <p:pic>
        <p:nvPicPr>
          <p:cNvPr id="7" name="图片 1" descr="图9">
            <a:extLst>
              <a:ext uri="{FF2B5EF4-FFF2-40B4-BE49-F238E27FC236}">
                <a16:creationId xmlns:a16="http://schemas.microsoft.com/office/drawing/2014/main" xmlns="" id="{DCEF28CA-D8F2-4DD7-B35B-CA37B6FDE58B}"/>
              </a:ext>
            </a:extLst>
          </p:cNvPr>
          <p:cNvPicPr>
            <a:picLocks noChangeAspect="1"/>
          </p:cNvPicPr>
          <p:nvPr>
            <p:custDataLst>
              <p:tags r:id="rId1"/>
            </p:custDataLst>
          </p:nvPr>
        </p:nvPicPr>
        <p:blipFill>
          <a:blip r:embed="rId4" cstate="print"/>
          <a:stretch>
            <a:fillRect/>
          </a:stretch>
        </p:blipFill>
        <p:spPr>
          <a:xfrm>
            <a:off x="638224" y="2386967"/>
            <a:ext cx="4721841" cy="2766829"/>
          </a:xfrm>
          <a:prstGeom prst="rect">
            <a:avLst/>
          </a:prstGeom>
          <a:noFill/>
          <a:ln w="9525">
            <a:noFill/>
          </a:ln>
        </p:spPr>
      </p:pic>
      <p:grpSp>
        <p:nvGrpSpPr>
          <p:cNvPr id="2" name="组合 1">
            <a:extLst>
              <a:ext uri="{FF2B5EF4-FFF2-40B4-BE49-F238E27FC236}">
                <a16:creationId xmlns:a16="http://schemas.microsoft.com/office/drawing/2014/main" xmlns="" id="{0520799B-DC4D-4AD1-B53C-5ED16A740DE4}"/>
              </a:ext>
            </a:extLst>
          </p:cNvPr>
          <p:cNvGrpSpPr/>
          <p:nvPr/>
        </p:nvGrpSpPr>
        <p:grpSpPr>
          <a:xfrm>
            <a:off x="6311230" y="1794054"/>
            <a:ext cx="4383138" cy="3928086"/>
            <a:chOff x="6417464" y="1076345"/>
            <a:chExt cx="5810405" cy="5326043"/>
          </a:xfrm>
        </p:grpSpPr>
        <p:sp>
          <p:nvSpPr>
            <p:cNvPr id="9" name="稻壳儿小白白(http://dwz.cn/Wu2UP)">
              <a:extLst>
                <a:ext uri="{FF2B5EF4-FFF2-40B4-BE49-F238E27FC236}">
                  <a16:creationId xmlns:a16="http://schemas.microsoft.com/office/drawing/2014/main" xmlns="" id="{B4D0191A-4985-4880-B707-BF5F28EC3704}"/>
                </a:ext>
              </a:extLst>
            </p:cNvPr>
            <p:cNvSpPr>
              <a:spLocks noChangeArrowheads="1"/>
            </p:cNvSpPr>
            <p:nvPr/>
          </p:nvSpPr>
          <p:spPr bwMode="auto">
            <a:xfrm>
              <a:off x="7332663" y="1211262"/>
              <a:ext cx="4895206" cy="1012825"/>
            </a:xfrm>
            <a:prstGeom prst="rect">
              <a:avLst/>
            </a:prstGeom>
            <a:noFill/>
            <a:ln w="25400">
              <a:solidFill>
                <a:srgbClr val="ADBACA"/>
              </a:solidFill>
              <a:bevel/>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zh-CN" sz="3100" b="0" i="0" u="none" strike="noStrike" kern="0" cap="none" spc="0" normalizeH="0" baseline="0" noProof="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稻壳儿小白白(http://dwz.cn/Wu2UP)">
              <a:extLst>
                <a:ext uri="{FF2B5EF4-FFF2-40B4-BE49-F238E27FC236}">
                  <a16:creationId xmlns:a16="http://schemas.microsoft.com/office/drawing/2014/main" xmlns="" id="{2015F29C-6391-43EA-9DFC-B70DB00A768B}"/>
                </a:ext>
              </a:extLst>
            </p:cNvPr>
            <p:cNvSpPr>
              <a:spLocks noChangeArrowheads="1"/>
            </p:cNvSpPr>
            <p:nvPr/>
          </p:nvSpPr>
          <p:spPr bwMode="auto">
            <a:xfrm>
              <a:off x="7332662" y="2568575"/>
              <a:ext cx="4895204" cy="1014413"/>
            </a:xfrm>
            <a:prstGeom prst="rect">
              <a:avLst/>
            </a:prstGeom>
            <a:noFill/>
            <a:ln w="25400">
              <a:solidFill>
                <a:srgbClr val="ADBACA"/>
              </a:solidFill>
              <a:bevel/>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zh-CN" sz="3100" b="0" i="0" u="none" strike="noStrike" kern="0" cap="none" spc="0" normalizeH="0" baseline="0" noProof="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稻壳儿小白白(http://dwz.cn/Wu2UP)">
              <a:extLst>
                <a:ext uri="{FF2B5EF4-FFF2-40B4-BE49-F238E27FC236}">
                  <a16:creationId xmlns:a16="http://schemas.microsoft.com/office/drawing/2014/main" xmlns="" id="{B95F73E7-DAD7-4B7F-8043-DE505B44ACD5}"/>
                </a:ext>
              </a:extLst>
            </p:cNvPr>
            <p:cNvSpPr>
              <a:spLocks noChangeArrowheads="1"/>
            </p:cNvSpPr>
            <p:nvPr/>
          </p:nvSpPr>
          <p:spPr bwMode="auto">
            <a:xfrm>
              <a:off x="7332663" y="3927475"/>
              <a:ext cx="4895203" cy="1014413"/>
            </a:xfrm>
            <a:prstGeom prst="rect">
              <a:avLst/>
            </a:prstGeom>
            <a:noFill/>
            <a:ln w="22225">
              <a:solidFill>
                <a:srgbClr val="ADBACA"/>
              </a:solidFill>
              <a:bevel/>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zh-CN" sz="3100" b="0" i="0" u="none" strike="noStrike" kern="0" cap="none" spc="0" normalizeH="0" baseline="0" noProof="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稻壳儿小白白(http://dwz.cn/Wu2UP)">
              <a:extLst>
                <a:ext uri="{FF2B5EF4-FFF2-40B4-BE49-F238E27FC236}">
                  <a16:creationId xmlns:a16="http://schemas.microsoft.com/office/drawing/2014/main" xmlns="" id="{37F06734-2BAC-4920-9C2A-827CD346C246}"/>
                </a:ext>
              </a:extLst>
            </p:cNvPr>
            <p:cNvSpPr>
              <a:spLocks noChangeArrowheads="1"/>
            </p:cNvSpPr>
            <p:nvPr/>
          </p:nvSpPr>
          <p:spPr bwMode="auto">
            <a:xfrm>
              <a:off x="7332662" y="5286375"/>
              <a:ext cx="4895202" cy="1014413"/>
            </a:xfrm>
            <a:prstGeom prst="rect">
              <a:avLst/>
            </a:prstGeom>
            <a:noFill/>
            <a:ln w="25400">
              <a:solidFill>
                <a:srgbClr val="ADBACA"/>
              </a:solidFill>
              <a:bevel/>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zh-CN" sz="3100" b="0" i="0" u="none" strike="noStrike" kern="0" cap="none" spc="0" normalizeH="0" baseline="0" noProof="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稻壳儿小白白(http://dwz.cn/Wu2UP)">
              <a:extLst>
                <a:ext uri="{FF2B5EF4-FFF2-40B4-BE49-F238E27FC236}">
                  <a16:creationId xmlns:a16="http://schemas.microsoft.com/office/drawing/2014/main" xmlns="" id="{81515926-4FCA-45AF-B0B2-6CFA86F7F129}"/>
                </a:ext>
              </a:extLst>
            </p:cNvPr>
            <p:cNvSpPr>
              <a:spLocks noChangeArrowheads="1"/>
            </p:cNvSpPr>
            <p:nvPr/>
          </p:nvSpPr>
          <p:spPr bwMode="auto">
            <a:xfrm>
              <a:off x="6419850" y="5184775"/>
              <a:ext cx="1217613" cy="1217613"/>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zh-CN" sz="3100" b="0" i="0" u="none" strike="noStrike" kern="0" cap="none" spc="0" normalizeH="0" baseline="0" noProof="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稻壳儿小白白(http://dwz.cn/Wu2UP)">
              <a:extLst>
                <a:ext uri="{FF2B5EF4-FFF2-40B4-BE49-F238E27FC236}">
                  <a16:creationId xmlns:a16="http://schemas.microsoft.com/office/drawing/2014/main" xmlns="" id="{9632522A-5A32-47AC-840E-635B14842614}"/>
                </a:ext>
              </a:extLst>
            </p:cNvPr>
            <p:cNvSpPr>
              <a:spLocks noChangeArrowheads="1"/>
            </p:cNvSpPr>
            <p:nvPr/>
          </p:nvSpPr>
          <p:spPr bwMode="auto">
            <a:xfrm>
              <a:off x="6417464" y="1076345"/>
              <a:ext cx="1217613" cy="1216025"/>
            </a:xfrm>
            <a:prstGeom prst="ellipse">
              <a:avLst/>
            </a:prstGeom>
            <a:solidFill>
              <a:srgbClr val="2A6D83"/>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zh-CN" sz="31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稻壳儿小白白(http://dwz.cn/Wu2UP)">
              <a:extLst>
                <a:ext uri="{FF2B5EF4-FFF2-40B4-BE49-F238E27FC236}">
                  <a16:creationId xmlns:a16="http://schemas.microsoft.com/office/drawing/2014/main" xmlns="" id="{82B743F4-B41E-4BE6-8039-114B1E9CCD2B}"/>
                </a:ext>
              </a:extLst>
            </p:cNvPr>
            <p:cNvSpPr>
              <a:spLocks noChangeArrowheads="1"/>
            </p:cNvSpPr>
            <p:nvPr/>
          </p:nvSpPr>
          <p:spPr bwMode="auto">
            <a:xfrm>
              <a:off x="6419850" y="3825875"/>
              <a:ext cx="1217613" cy="1217613"/>
            </a:xfrm>
            <a:prstGeom prst="ellipse">
              <a:avLst/>
            </a:prstGeom>
            <a:solidFill>
              <a:srgbClr val="2A6D83"/>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zh-CN" sz="31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稻壳儿小白白(http://dwz.cn/Wu2UP)">
              <a:extLst>
                <a:ext uri="{FF2B5EF4-FFF2-40B4-BE49-F238E27FC236}">
                  <a16:creationId xmlns:a16="http://schemas.microsoft.com/office/drawing/2014/main" xmlns="" id="{1AFC64C3-AC4F-4A75-86E6-23B63E3CEDC1}"/>
                </a:ext>
              </a:extLst>
            </p:cNvPr>
            <p:cNvSpPr>
              <a:spLocks noChangeArrowheads="1"/>
            </p:cNvSpPr>
            <p:nvPr/>
          </p:nvSpPr>
          <p:spPr bwMode="auto">
            <a:xfrm>
              <a:off x="6419850" y="2466975"/>
              <a:ext cx="1217613" cy="1217613"/>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zh-CN" sz="3100" b="0" i="0" u="none" strike="noStrike" kern="0" cap="none" spc="0" normalizeH="0" baseline="0" noProof="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稻壳儿小白白(http://dwz.cn/Wu2UP)">
              <a:extLst>
                <a:ext uri="{FF2B5EF4-FFF2-40B4-BE49-F238E27FC236}">
                  <a16:creationId xmlns:a16="http://schemas.microsoft.com/office/drawing/2014/main" xmlns="" id="{E07AF8C4-9335-49DA-8187-4C54CAEDFFE7}"/>
                </a:ext>
              </a:extLst>
            </p:cNvPr>
            <p:cNvSpPr>
              <a:spLocks noChangeAspect="1" noEditPoints="1"/>
            </p:cNvSpPr>
            <p:nvPr/>
          </p:nvSpPr>
          <p:spPr bwMode="auto">
            <a:xfrm>
              <a:off x="6743700" y="2790825"/>
              <a:ext cx="569913" cy="569913"/>
            </a:xfrm>
            <a:custGeom>
              <a:avLst/>
              <a:gdLst>
                <a:gd name="T0" fmla="*/ 2147483646 w 67"/>
                <a:gd name="T1" fmla="*/ 2147483646 h 67"/>
                <a:gd name="T2" fmla="*/ 2147483646 w 67"/>
                <a:gd name="T3" fmla="*/ 2147483646 h 67"/>
                <a:gd name="T4" fmla="*/ 2147483646 w 67"/>
                <a:gd name="T5" fmla="*/ 2147483646 h 67"/>
                <a:gd name="T6" fmla="*/ 2147483646 w 67"/>
                <a:gd name="T7" fmla="*/ 2147483646 h 67"/>
                <a:gd name="T8" fmla="*/ 0 w 67"/>
                <a:gd name="T9" fmla="*/ 2147483646 h 67"/>
                <a:gd name="T10" fmla="*/ 2147483646 w 67"/>
                <a:gd name="T11" fmla="*/ 0 h 67"/>
                <a:gd name="T12" fmla="*/ 2147483646 w 67"/>
                <a:gd name="T13" fmla="*/ 2147483646 h 67"/>
                <a:gd name="T14" fmla="*/ 2147483646 w 67"/>
                <a:gd name="T15" fmla="*/ 2147483646 h 67"/>
                <a:gd name="T16" fmla="*/ 2147483646 w 67"/>
                <a:gd name="T17" fmla="*/ 2147483646 h 67"/>
                <a:gd name="T18" fmla="*/ 2147483646 w 67"/>
                <a:gd name="T19" fmla="*/ 2147483646 h 67"/>
                <a:gd name="T20" fmla="*/ 2147483646 w 67"/>
                <a:gd name="T21" fmla="*/ 2147483646 h 67"/>
                <a:gd name="T22" fmla="*/ 2147483646 w 67"/>
                <a:gd name="T23" fmla="*/ 2147483646 h 67"/>
                <a:gd name="T24" fmla="*/ 2147483646 w 67"/>
                <a:gd name="T25" fmla="*/ 2147483646 h 67"/>
                <a:gd name="T26" fmla="*/ 2147483646 w 67"/>
                <a:gd name="T27" fmla="*/ 2147483646 h 67"/>
                <a:gd name="T28" fmla="*/ 2147483646 w 67"/>
                <a:gd name="T29" fmla="*/ 2147483646 h 67"/>
                <a:gd name="T30" fmla="*/ 2147483646 w 67"/>
                <a:gd name="T31" fmla="*/ 2147483646 h 67"/>
                <a:gd name="T32" fmla="*/ 2147483646 w 67"/>
                <a:gd name="T33" fmla="*/ 2147483646 h 67"/>
                <a:gd name="T34" fmla="*/ 2147483646 w 67"/>
                <a:gd name="T35" fmla="*/ 2147483646 h 67"/>
                <a:gd name="T36" fmla="*/ 2147483646 w 67"/>
                <a:gd name="T37" fmla="*/ 2147483646 h 67"/>
                <a:gd name="T38" fmla="*/ 2147483646 w 67"/>
                <a:gd name="T39" fmla="*/ 2147483646 h 67"/>
                <a:gd name="T40" fmla="*/ 2147483646 w 67"/>
                <a:gd name="T41" fmla="*/ 2147483646 h 67"/>
                <a:gd name="T42" fmla="*/ 2147483646 w 67"/>
                <a:gd name="T43" fmla="*/ 2147483646 h 67"/>
                <a:gd name="T44" fmla="*/ 2147483646 w 67"/>
                <a:gd name="T45" fmla="*/ 2147483646 h 67"/>
                <a:gd name="T46" fmla="*/ 2147483646 w 67"/>
                <a:gd name="T47" fmla="*/ 2147483646 h 67"/>
                <a:gd name="T48" fmla="*/ 2147483646 w 67"/>
                <a:gd name="T49" fmla="*/ 2147483646 h 67"/>
                <a:gd name="T50" fmla="*/ 2147483646 w 67"/>
                <a:gd name="T51" fmla="*/ 2147483646 h 67"/>
                <a:gd name="T52" fmla="*/ 2147483646 w 67"/>
                <a:gd name="T53" fmla="*/ 2147483646 h 67"/>
                <a:gd name="T54" fmla="*/ 2147483646 w 67"/>
                <a:gd name="T55" fmla="*/ 2147483646 h 67"/>
                <a:gd name="T56" fmla="*/ 2147483646 w 67"/>
                <a:gd name="T57" fmla="*/ 2147483646 h 67"/>
                <a:gd name="T58" fmla="*/ 2147483646 w 67"/>
                <a:gd name="T59" fmla="*/ 2147483646 h 67"/>
                <a:gd name="T60" fmla="*/ 2147483646 w 67"/>
                <a:gd name="T61" fmla="*/ 2147483646 h 67"/>
                <a:gd name="T62" fmla="*/ 2147483646 w 67"/>
                <a:gd name="T63" fmla="*/ 2147483646 h 67"/>
                <a:gd name="T64" fmla="*/ 2147483646 w 67"/>
                <a:gd name="T65" fmla="*/ 2147483646 h 67"/>
                <a:gd name="T66" fmla="*/ 2147483646 w 67"/>
                <a:gd name="T67" fmla="*/ 2147483646 h 67"/>
                <a:gd name="T68" fmla="*/ 2147483646 w 67"/>
                <a:gd name="T69" fmla="*/ 2147483646 h 67"/>
                <a:gd name="T70" fmla="*/ 2147483646 w 67"/>
                <a:gd name="T71" fmla="*/ 2147483646 h 67"/>
                <a:gd name="T72" fmla="*/ 2147483646 w 67"/>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67"/>
                <a:gd name="T113" fmla="*/ 67 w 67"/>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cs"/>
              </a:endParaRPr>
            </a:p>
          </p:txBody>
        </p:sp>
        <p:sp>
          <p:nvSpPr>
            <p:cNvPr id="34" name="稻壳儿小白白(http://dwz.cn/Wu2UP)">
              <a:extLst>
                <a:ext uri="{FF2B5EF4-FFF2-40B4-BE49-F238E27FC236}">
                  <a16:creationId xmlns:a16="http://schemas.microsoft.com/office/drawing/2014/main" xmlns="" id="{19B9BFB8-95FA-4F73-964D-44F14B542486}"/>
                </a:ext>
              </a:extLst>
            </p:cNvPr>
            <p:cNvSpPr txBox="1">
              <a:spLocks noChangeArrowheads="1"/>
            </p:cNvSpPr>
            <p:nvPr/>
          </p:nvSpPr>
          <p:spPr bwMode="auto">
            <a:xfrm>
              <a:off x="7729266" y="1225990"/>
              <a:ext cx="3143250" cy="50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60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zh-CN" sz="24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rPr>
                <a:t>Moral Education</a:t>
              </a:r>
            </a:p>
          </p:txBody>
        </p:sp>
        <p:sp>
          <p:nvSpPr>
            <p:cNvPr id="35" name="稻壳儿小白白(http://dwz.cn/Wu2UP)">
              <a:extLst>
                <a:ext uri="{FF2B5EF4-FFF2-40B4-BE49-F238E27FC236}">
                  <a16:creationId xmlns:a16="http://schemas.microsoft.com/office/drawing/2014/main" xmlns="" id="{0162C56B-5F1C-4D3A-94AF-C0E42EBBD450}"/>
                </a:ext>
              </a:extLst>
            </p:cNvPr>
            <p:cNvSpPr txBox="1">
              <a:spLocks noChangeArrowheads="1"/>
            </p:cNvSpPr>
            <p:nvPr/>
          </p:nvSpPr>
          <p:spPr bwMode="auto">
            <a:xfrm>
              <a:off x="7729266" y="1665288"/>
              <a:ext cx="2502173" cy="50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1"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mn-cs"/>
                  <a:sym typeface="Arial" panose="020B0604020202020204" pitchFamily="34" charset="0"/>
                </a:rPr>
                <a:t>思想育人</a:t>
              </a:r>
              <a:endParaRPr kumimoji="0" lang="en-US" altLang="zh-CN" sz="2400" b="1"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pic>
          <p:nvPicPr>
            <p:cNvPr id="48" name="Picture 5" descr="D:\360data\重要数据\桌面\未标题-4.png">
              <a:extLst>
                <a:ext uri="{FF2B5EF4-FFF2-40B4-BE49-F238E27FC236}">
                  <a16:creationId xmlns:a16="http://schemas.microsoft.com/office/drawing/2014/main" xmlns="" id="{CFE1D8D0-55C4-434C-B4EB-A26D6F71C8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5392" y="4099134"/>
              <a:ext cx="618222" cy="5961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7" descr="D:\360data\重要数据\桌面\未标题-1.png">
              <a:extLst>
                <a:ext uri="{FF2B5EF4-FFF2-40B4-BE49-F238E27FC236}">
                  <a16:creationId xmlns:a16="http://schemas.microsoft.com/office/drawing/2014/main" xmlns="" id="{D9A0388F-20B6-4729-A1A7-209FCA3829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3701" y="5482910"/>
              <a:ext cx="671445" cy="579119"/>
            </a:xfrm>
            <a:prstGeom prst="rect">
              <a:avLst/>
            </a:prstGeom>
            <a:noFill/>
            <a:extLst>
              <a:ext uri="{909E8E84-426E-40DD-AFC4-6F175D3DCCD1}">
                <a14:hiddenFill xmlns:a14="http://schemas.microsoft.com/office/drawing/2010/main">
                  <a:solidFill>
                    <a:srgbClr val="FFFFFF"/>
                  </a:solidFill>
                </a14:hiddenFill>
              </a:ext>
            </a:extLst>
          </p:spPr>
        </p:pic>
        <p:sp>
          <p:nvSpPr>
            <p:cNvPr id="50" name="稻壳儿小白白(http://dwz.cn/Wu2UP)">
              <a:extLst>
                <a:ext uri="{FF2B5EF4-FFF2-40B4-BE49-F238E27FC236}">
                  <a16:creationId xmlns:a16="http://schemas.microsoft.com/office/drawing/2014/main" xmlns="" id="{E209317F-37E8-45D7-A478-206701606450}"/>
                </a:ext>
              </a:extLst>
            </p:cNvPr>
            <p:cNvSpPr>
              <a:spLocks noEditPoints="1"/>
            </p:cNvSpPr>
            <p:nvPr/>
          </p:nvSpPr>
          <p:spPr bwMode="auto">
            <a:xfrm>
              <a:off x="6790873" y="1365731"/>
              <a:ext cx="541337" cy="798513"/>
            </a:xfrm>
            <a:custGeom>
              <a:avLst/>
              <a:gdLst>
                <a:gd name="T0" fmla="*/ 2147483646 w 42"/>
                <a:gd name="T1" fmla="*/ 2147483646 h 62"/>
                <a:gd name="T2" fmla="*/ 2147483646 w 42"/>
                <a:gd name="T3" fmla="*/ 2147483646 h 62"/>
                <a:gd name="T4" fmla="*/ 2147483646 w 42"/>
                <a:gd name="T5" fmla="*/ 2147483646 h 62"/>
                <a:gd name="T6" fmla="*/ 2147483646 w 42"/>
                <a:gd name="T7" fmla="*/ 2147483646 h 62"/>
                <a:gd name="T8" fmla="*/ 2147483646 w 42"/>
                <a:gd name="T9" fmla="*/ 2147483646 h 62"/>
                <a:gd name="T10" fmla="*/ 2147483646 w 42"/>
                <a:gd name="T11" fmla="*/ 2147483646 h 62"/>
                <a:gd name="T12" fmla="*/ 2147483646 w 42"/>
                <a:gd name="T13" fmla="*/ 2147483646 h 62"/>
                <a:gd name="T14" fmla="*/ 2147483646 w 42"/>
                <a:gd name="T15" fmla="*/ 2147483646 h 62"/>
                <a:gd name="T16" fmla="*/ 2147483646 w 42"/>
                <a:gd name="T17" fmla="*/ 2147483646 h 62"/>
                <a:gd name="T18" fmla="*/ 2147483646 w 42"/>
                <a:gd name="T19" fmla="*/ 2147483646 h 62"/>
                <a:gd name="T20" fmla="*/ 2147483646 w 42"/>
                <a:gd name="T21" fmla="*/ 2147483646 h 62"/>
                <a:gd name="T22" fmla="*/ 2147483646 w 42"/>
                <a:gd name="T23" fmla="*/ 2147483646 h 62"/>
                <a:gd name="T24" fmla="*/ 2147483646 w 42"/>
                <a:gd name="T25" fmla="*/ 2147483646 h 62"/>
                <a:gd name="T26" fmla="*/ 2147483646 w 42"/>
                <a:gd name="T27" fmla="*/ 2147483646 h 62"/>
                <a:gd name="T28" fmla="*/ 2147483646 w 42"/>
                <a:gd name="T29" fmla="*/ 2147483646 h 62"/>
                <a:gd name="T30" fmla="*/ 2147483646 w 42"/>
                <a:gd name="T31" fmla="*/ 2147483646 h 62"/>
                <a:gd name="T32" fmla="*/ 2147483646 w 42"/>
                <a:gd name="T33" fmla="*/ 2147483646 h 62"/>
                <a:gd name="T34" fmla="*/ 0 w 42"/>
                <a:gd name="T35" fmla="*/ 2147483646 h 62"/>
                <a:gd name="T36" fmla="*/ 2147483646 w 42"/>
                <a:gd name="T37" fmla="*/ 0 h 62"/>
                <a:gd name="T38" fmla="*/ 2147483646 w 42"/>
                <a:gd name="T39" fmla="*/ 2147483646 h 62"/>
                <a:gd name="T40" fmla="*/ 2147483646 w 42"/>
                <a:gd name="T41" fmla="*/ 2147483646 h 62"/>
                <a:gd name="T42" fmla="*/ 2147483646 w 42"/>
                <a:gd name="T43" fmla="*/ 2147483646 h 62"/>
                <a:gd name="T44" fmla="*/ 2147483646 w 42"/>
                <a:gd name="T45" fmla="*/ 2147483646 h 62"/>
                <a:gd name="T46" fmla="*/ 2147483646 w 42"/>
                <a:gd name="T47" fmla="*/ 2147483646 h 62"/>
                <a:gd name="T48" fmla="*/ 2147483646 w 42"/>
                <a:gd name="T49" fmla="*/ 2147483646 h 62"/>
                <a:gd name="T50" fmla="*/ 2147483646 w 42"/>
                <a:gd name="T51" fmla="*/ 2147483646 h 62"/>
                <a:gd name="T52" fmla="*/ 2147483646 w 42"/>
                <a:gd name="T53" fmla="*/ 2147483646 h 62"/>
                <a:gd name="T54" fmla="*/ 2147483646 w 42"/>
                <a:gd name="T55" fmla="*/ 2147483646 h 62"/>
                <a:gd name="T56" fmla="*/ 2147483646 w 42"/>
                <a:gd name="T57" fmla="*/ 2147483646 h 62"/>
                <a:gd name="T58" fmla="*/ 2147483646 w 42"/>
                <a:gd name="T59" fmla="*/ 2147483646 h 62"/>
                <a:gd name="T60" fmla="*/ 2147483646 w 42"/>
                <a:gd name="T61" fmla="*/ 2147483646 h 62"/>
                <a:gd name="T62" fmla="*/ 2147483646 w 42"/>
                <a:gd name="T63" fmla="*/ 2147483646 h 62"/>
                <a:gd name="T64" fmla="*/ 2147483646 w 42"/>
                <a:gd name="T65" fmla="*/ 2147483646 h 62"/>
                <a:gd name="T66" fmla="*/ 2147483646 w 42"/>
                <a:gd name="T67" fmla="*/ 2147483646 h 62"/>
                <a:gd name="T68" fmla="*/ 2147483646 w 42"/>
                <a:gd name="T69" fmla="*/ 2147483646 h 62"/>
                <a:gd name="T70" fmla="*/ 2147483646 w 42"/>
                <a:gd name="T71" fmla="*/ 2147483646 h 62"/>
                <a:gd name="T72" fmla="*/ 2147483646 w 42"/>
                <a:gd name="T73" fmla="*/ 2147483646 h 62"/>
                <a:gd name="T74" fmla="*/ 2147483646 w 42"/>
                <a:gd name="T75" fmla="*/ 2147483646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62"/>
                <a:gd name="T116" fmla="*/ 42 w 42"/>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cs"/>
              </a:endParaRPr>
            </a:p>
          </p:txBody>
        </p:sp>
      </p:grpSp>
      <p:sp>
        <p:nvSpPr>
          <p:cNvPr id="51" name="稻壳儿小白白(http://dwz.cn/Wu2UP)">
            <a:extLst>
              <a:ext uri="{FF2B5EF4-FFF2-40B4-BE49-F238E27FC236}">
                <a16:creationId xmlns:a16="http://schemas.microsoft.com/office/drawing/2014/main" xmlns="" id="{C62CB458-DDD4-4E7F-88E2-DA2B6FB7A50B}"/>
              </a:ext>
            </a:extLst>
          </p:cNvPr>
          <p:cNvSpPr txBox="1">
            <a:spLocks noChangeArrowheads="1"/>
          </p:cNvSpPr>
          <p:nvPr/>
        </p:nvSpPr>
        <p:spPr bwMode="auto">
          <a:xfrm>
            <a:off x="7095338" y="2857496"/>
            <a:ext cx="3692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60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zh-CN" sz="24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rPr>
              <a:t>Vocabulary Expansion</a:t>
            </a:r>
          </a:p>
        </p:txBody>
      </p:sp>
      <p:sp>
        <p:nvSpPr>
          <p:cNvPr id="52" name="稻壳儿小白白(http://dwz.cn/Wu2UP)">
            <a:extLst>
              <a:ext uri="{FF2B5EF4-FFF2-40B4-BE49-F238E27FC236}">
                <a16:creationId xmlns:a16="http://schemas.microsoft.com/office/drawing/2014/main" xmlns="" id="{1D6EA0A7-117E-40B5-BBB7-C70B04C525BB}"/>
              </a:ext>
            </a:extLst>
          </p:cNvPr>
          <p:cNvSpPr txBox="1">
            <a:spLocks noChangeArrowheads="1"/>
          </p:cNvSpPr>
          <p:nvPr/>
        </p:nvSpPr>
        <p:spPr bwMode="auto">
          <a:xfrm>
            <a:off x="7309652" y="3214686"/>
            <a:ext cx="1887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1"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mn-cs"/>
                <a:sym typeface="Arial" panose="020B0604020202020204" pitchFamily="34" charset="0"/>
              </a:rPr>
              <a:t>词汇拓展</a:t>
            </a:r>
            <a:endParaRPr kumimoji="0" lang="en-US" altLang="zh-CN" sz="2400" b="1"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53" name="稻壳儿小白白(http://dwz.cn/Wu2UP)">
            <a:extLst>
              <a:ext uri="{FF2B5EF4-FFF2-40B4-BE49-F238E27FC236}">
                <a16:creationId xmlns:a16="http://schemas.microsoft.com/office/drawing/2014/main" xmlns="" id="{83B76DBA-C57A-48B0-A608-2AE02C198795}"/>
              </a:ext>
            </a:extLst>
          </p:cNvPr>
          <p:cNvSpPr txBox="1">
            <a:spLocks noChangeArrowheads="1"/>
          </p:cNvSpPr>
          <p:nvPr/>
        </p:nvSpPr>
        <p:spPr bwMode="auto">
          <a:xfrm>
            <a:off x="7095338" y="3929066"/>
            <a:ext cx="2940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60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zh-CN" sz="24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rPr>
              <a:t>Efficient Reading</a:t>
            </a:r>
          </a:p>
        </p:txBody>
      </p:sp>
      <p:sp>
        <p:nvSpPr>
          <p:cNvPr id="54" name="稻壳儿小白白(http://dwz.cn/Wu2UP)">
            <a:extLst>
              <a:ext uri="{FF2B5EF4-FFF2-40B4-BE49-F238E27FC236}">
                <a16:creationId xmlns:a16="http://schemas.microsoft.com/office/drawing/2014/main" xmlns="" id="{9AF792C5-E1D4-4350-851F-0A644BF3781D}"/>
              </a:ext>
            </a:extLst>
          </p:cNvPr>
          <p:cNvSpPr txBox="1">
            <a:spLocks noChangeArrowheads="1"/>
          </p:cNvSpPr>
          <p:nvPr/>
        </p:nvSpPr>
        <p:spPr bwMode="auto">
          <a:xfrm>
            <a:off x="7309652" y="4214818"/>
            <a:ext cx="1887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1"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mn-cs"/>
                <a:sym typeface="Arial" panose="020B0604020202020204" pitchFamily="34" charset="0"/>
              </a:rPr>
              <a:t>高效阅读</a:t>
            </a:r>
            <a:endParaRPr kumimoji="0" lang="en-US" altLang="zh-CN" sz="2400" b="1"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55" name="稻壳儿小白白(http://dwz.cn/Wu2UP)">
            <a:extLst>
              <a:ext uri="{FF2B5EF4-FFF2-40B4-BE49-F238E27FC236}">
                <a16:creationId xmlns:a16="http://schemas.microsoft.com/office/drawing/2014/main" xmlns="" id="{7B690E48-F88C-471F-9605-8BDA492A229E}"/>
              </a:ext>
            </a:extLst>
          </p:cNvPr>
          <p:cNvSpPr txBox="1">
            <a:spLocks noChangeArrowheads="1"/>
          </p:cNvSpPr>
          <p:nvPr/>
        </p:nvSpPr>
        <p:spPr bwMode="auto">
          <a:xfrm>
            <a:off x="7023900" y="4929198"/>
            <a:ext cx="2940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60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zh-CN" sz="24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rPr>
              <a:t>Effective</a:t>
            </a:r>
            <a:r>
              <a:rPr kumimoji="0" lang="zh-CN" altLang="en-US" sz="24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en-US" altLang="zh-CN" sz="2400" b="1"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rPr>
              <a:t>Writing</a:t>
            </a:r>
          </a:p>
        </p:txBody>
      </p:sp>
      <p:sp>
        <p:nvSpPr>
          <p:cNvPr id="56" name="稻壳儿小白白(http://dwz.cn/Wu2UP)">
            <a:extLst>
              <a:ext uri="{FF2B5EF4-FFF2-40B4-BE49-F238E27FC236}">
                <a16:creationId xmlns:a16="http://schemas.microsoft.com/office/drawing/2014/main" xmlns="" id="{ECCCC0A6-2010-47FC-84EA-0C9F4A313F23}"/>
              </a:ext>
            </a:extLst>
          </p:cNvPr>
          <p:cNvSpPr txBox="1">
            <a:spLocks noChangeArrowheads="1"/>
          </p:cNvSpPr>
          <p:nvPr/>
        </p:nvSpPr>
        <p:spPr bwMode="auto">
          <a:xfrm>
            <a:off x="7281888" y="5297677"/>
            <a:ext cx="1887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1"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mn-cs"/>
                <a:sym typeface="Arial" panose="020B0604020202020204" pitchFamily="34" charset="0"/>
              </a:rPr>
              <a:t>有效写作</a:t>
            </a:r>
            <a:endParaRPr kumimoji="0" lang="en-US" altLang="zh-CN" sz="2400" b="1"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cxnSp>
        <p:nvCxnSpPr>
          <p:cNvPr id="8" name="直接箭头连接符 7">
            <a:extLst>
              <a:ext uri="{FF2B5EF4-FFF2-40B4-BE49-F238E27FC236}">
                <a16:creationId xmlns:a16="http://schemas.microsoft.com/office/drawing/2014/main" xmlns="" id="{F41F9863-8740-48EA-9A45-308CF120427A}"/>
              </a:ext>
            </a:extLst>
          </p:cNvPr>
          <p:cNvCxnSpPr>
            <a:cxnSpLocks/>
          </p:cNvCxnSpPr>
          <p:nvPr/>
        </p:nvCxnSpPr>
        <p:spPr>
          <a:xfrm>
            <a:off x="6173655" y="1961526"/>
            <a:ext cx="0" cy="374278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xmlns="" id="{5A6E4BF7-56E6-484E-B87B-A1D31C26893D}"/>
              </a:ext>
            </a:extLst>
          </p:cNvPr>
          <p:cNvCxnSpPr>
            <a:cxnSpLocks/>
          </p:cNvCxnSpPr>
          <p:nvPr/>
        </p:nvCxnSpPr>
        <p:spPr>
          <a:xfrm flipV="1">
            <a:off x="10817034" y="1893559"/>
            <a:ext cx="0" cy="375364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xmlns="" id="{B7BC8540-9EF8-468F-82F3-276FCE1BAF54}"/>
              </a:ext>
            </a:extLst>
          </p:cNvPr>
          <p:cNvSpPr txBox="1"/>
          <p:nvPr/>
        </p:nvSpPr>
        <p:spPr>
          <a:xfrm>
            <a:off x="5685331" y="2801849"/>
            <a:ext cx="477767" cy="156966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德育为魂</a:t>
            </a:r>
          </a:p>
        </p:txBody>
      </p:sp>
      <p:sp>
        <p:nvSpPr>
          <p:cNvPr id="38" name="文本框 37">
            <a:extLst>
              <a:ext uri="{FF2B5EF4-FFF2-40B4-BE49-F238E27FC236}">
                <a16:creationId xmlns:a16="http://schemas.microsoft.com/office/drawing/2014/main" xmlns="" id="{E917235A-0545-4288-BD5B-974F82D7EBE5}"/>
              </a:ext>
            </a:extLst>
          </p:cNvPr>
          <p:cNvSpPr txBox="1"/>
          <p:nvPr/>
        </p:nvSpPr>
        <p:spPr>
          <a:xfrm>
            <a:off x="10810114" y="2786058"/>
            <a:ext cx="477767" cy="156966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能力为重</a:t>
            </a:r>
          </a:p>
        </p:txBody>
      </p:sp>
      <p:pic>
        <p:nvPicPr>
          <p:cNvPr id="33" name="Picture 2" descr="C:\Users\Administrator\Desktop\校名校标 透明.png"/>
          <p:cNvPicPr>
            <a:picLocks noChangeAspect="1" noChangeArrowheads="1"/>
          </p:cNvPicPr>
          <p:nvPr/>
        </p:nvPicPr>
        <p:blipFill>
          <a:blip r:embed="rId7"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8978715"/>
      </p:ext>
    </p:extLst>
  </p:cSld>
  <p:clrMapOvr>
    <a:masterClrMapping/>
  </p:clrMapOvr>
  <p:transition spd="slow" advTm="0">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5147193" y="629650"/>
            <a:ext cx="3048154"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课程结构</a:t>
            </a:r>
          </a:p>
        </p:txBody>
      </p:sp>
      <p:pic>
        <p:nvPicPr>
          <p:cNvPr id="4" name="图片 3">
            <a:extLst>
              <a:ext uri="{FF2B5EF4-FFF2-40B4-BE49-F238E27FC236}">
                <a16:creationId xmlns:a16="http://schemas.microsoft.com/office/drawing/2014/main" xmlns="" id="{C2B058B4-8AE0-4EF7-B2C4-58C5ACCAAC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516" y="1478899"/>
            <a:ext cx="3960440" cy="4910019"/>
          </a:xfrm>
          <a:prstGeom prst="rect">
            <a:avLst/>
          </a:prstGeom>
        </p:spPr>
      </p:pic>
      <p:pic>
        <p:nvPicPr>
          <p:cNvPr id="12" name="图片 11">
            <a:extLst>
              <a:ext uri="{FF2B5EF4-FFF2-40B4-BE49-F238E27FC236}">
                <a16:creationId xmlns:a16="http://schemas.microsoft.com/office/drawing/2014/main" xmlns="" id="{1C059E80-8F4B-44BA-B290-F47B9FA0D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662" y="1671757"/>
            <a:ext cx="5472608" cy="4524301"/>
          </a:xfrm>
          <a:prstGeom prst="rect">
            <a:avLst/>
          </a:prstGeom>
        </p:spPr>
      </p:pic>
      <p:pic>
        <p:nvPicPr>
          <p:cNvPr id="7" name="Picture 2" descr="C:\Users\Administrator\Desktop\校名校标 透明.png"/>
          <p:cNvPicPr>
            <a:picLocks noChangeAspect="1" noChangeArrowheads="1"/>
          </p:cNvPicPr>
          <p:nvPr/>
        </p:nvPicPr>
        <p:blipFill>
          <a:blip r:embed="rId5"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179417265"/>
      </p:ext>
    </p:extLst>
  </p:cSld>
  <p:clrMapOvr>
    <a:masterClrMapping/>
  </p:clrMapOvr>
  <p:transition spd="slow" advTm="0">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3790950" y="708248"/>
            <a:ext cx="4608512"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思想育人模块构建</a:t>
            </a:r>
          </a:p>
        </p:txBody>
      </p:sp>
      <p:pic>
        <p:nvPicPr>
          <p:cNvPr id="4" name="图片 3">
            <a:extLst>
              <a:ext uri="{FF2B5EF4-FFF2-40B4-BE49-F238E27FC236}">
                <a16:creationId xmlns:a16="http://schemas.microsoft.com/office/drawing/2014/main" xmlns="" id="{E94C7308-4FE8-4F03-8BD4-FD9420D94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92" y="3573016"/>
            <a:ext cx="4806633" cy="1916632"/>
          </a:xfrm>
          <a:prstGeom prst="rect">
            <a:avLst/>
          </a:prstGeom>
        </p:spPr>
      </p:pic>
      <p:sp>
        <p:nvSpPr>
          <p:cNvPr id="8" name="文本框 7">
            <a:extLst>
              <a:ext uri="{FF2B5EF4-FFF2-40B4-BE49-F238E27FC236}">
                <a16:creationId xmlns:a16="http://schemas.microsoft.com/office/drawing/2014/main" xmlns="" id="{70D8937D-6AE8-42BF-833B-4A6C98211134}"/>
              </a:ext>
            </a:extLst>
          </p:cNvPr>
          <p:cNvSpPr txBox="1"/>
          <p:nvPr/>
        </p:nvSpPr>
        <p:spPr>
          <a:xfrm>
            <a:off x="766614" y="2208639"/>
            <a:ext cx="10873208" cy="369332"/>
          </a:xfrm>
          <a:prstGeom prst="rect">
            <a:avLst/>
          </a:prstGeom>
          <a:noFill/>
        </p:spPr>
        <p:txBody>
          <a:bodyPr wrap="square">
            <a:spAutoFit/>
          </a:bodyPr>
          <a:lstStyle/>
          <a:p>
            <a:endParaRPr lang="zh-CN" altLang="en-US" dirty="0"/>
          </a:p>
        </p:txBody>
      </p:sp>
      <p:sp>
        <p:nvSpPr>
          <p:cNvPr id="9" name="TextBox 61">
            <a:extLst>
              <a:ext uri="{FF2B5EF4-FFF2-40B4-BE49-F238E27FC236}">
                <a16:creationId xmlns:a16="http://schemas.microsoft.com/office/drawing/2014/main" xmlns="" id="{BF4D576E-8D4C-4031-B00A-9E708F0A51C9}"/>
              </a:ext>
            </a:extLst>
          </p:cNvPr>
          <p:cNvSpPr txBox="1"/>
          <p:nvPr/>
        </p:nvSpPr>
        <p:spPr>
          <a:xfrm>
            <a:off x="923292" y="1556792"/>
            <a:ext cx="10559852" cy="1631216"/>
          </a:xfrm>
          <a:prstGeom prst="rect">
            <a:avLst/>
          </a:prstGeom>
          <a:noFill/>
          <a:ln w="12700">
            <a:solidFill>
              <a:srgbClr val="FF3300"/>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333333"/>
                </a:solidFill>
                <a:effectLst/>
                <a:uLnTx/>
                <a:uFillTx/>
                <a:latin typeface="黑体" panose="02010609060101010101" pitchFamily="49" charset="-122"/>
                <a:ea typeface="黑体" panose="02010609060101010101" pitchFamily="49" charset="-122"/>
              </a:rPr>
              <a:t>    落实立德树人根本任务，必须将</a:t>
            </a: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价值塑造、知识传授和能力培养</a:t>
            </a:r>
            <a:r>
              <a:rPr kumimoji="0" lang="zh-CN" altLang="en-US" sz="2000" b="0" i="0" u="none" strike="noStrike" kern="1200" cap="none" spc="0" normalizeH="0" baseline="0" noProof="0" dirty="0">
                <a:ln>
                  <a:noFill/>
                </a:ln>
                <a:solidFill>
                  <a:srgbClr val="333333"/>
                </a:solidFill>
                <a:effectLst/>
                <a:uLnTx/>
                <a:uFillTx/>
                <a:latin typeface="黑体" panose="02010609060101010101" pitchFamily="49" charset="-122"/>
                <a:ea typeface="黑体" panose="02010609060101010101" pitchFamily="49" charset="-122"/>
              </a:rPr>
              <a:t>三者融为一体、不可割裂。全面推进课程思政建设，就是要寓价值观引导于知识传授和能力培养之中，</a:t>
            </a:r>
            <a:r>
              <a:rPr lang="en-US" altLang="zh-CN" sz="2000" dirty="0">
                <a:solidFill>
                  <a:srgbClr val="333333"/>
                </a:solidFill>
                <a:latin typeface="黑体" panose="02010609060101010101" pitchFamily="49" charset="-122"/>
                <a:ea typeface="黑体" panose="02010609060101010101" pitchFamily="49" charset="-122"/>
              </a:rPr>
              <a:t>……</a:t>
            </a:r>
            <a:endParaRPr kumimoji="0" lang="en-US" altLang="zh-CN" sz="2000" b="0" i="0" u="none" strike="noStrike" kern="1200" cap="none" spc="0" normalizeH="0" baseline="0" noProof="0" dirty="0">
              <a:ln>
                <a:noFill/>
              </a:ln>
              <a:solidFill>
                <a:srgbClr val="333333"/>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333333"/>
                </a:solidFill>
                <a:effectLst/>
                <a:uLnTx/>
                <a:uFillTx/>
                <a:latin typeface="黑体" panose="02010609060101010101" pitchFamily="49" charset="-122"/>
                <a:ea typeface="黑体" panose="02010609060101010101" pitchFamily="49" charset="-122"/>
              </a:rPr>
              <a:t>    要紧紧抓住</a:t>
            </a:r>
            <a:r>
              <a:rPr kumimoji="0" lang="zh-CN" altLang="en-US" sz="200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教师队伍“主力军”、课程建设“主战场”、课堂教学“主渠道”</a:t>
            </a:r>
            <a:r>
              <a:rPr kumimoji="0" lang="zh-CN" altLang="en-US" sz="2000" b="0" i="0" u="none" strike="noStrike" kern="1200" cap="none" spc="0" normalizeH="0" baseline="0" noProof="0" dirty="0">
                <a:ln>
                  <a:noFill/>
                </a:ln>
                <a:solidFill>
                  <a:srgbClr val="333333"/>
                </a:solidFill>
                <a:effectLst/>
                <a:uLnTx/>
                <a:uFillTx/>
                <a:latin typeface="黑体" panose="02010609060101010101" pitchFamily="49" charset="-122"/>
                <a:ea typeface="黑体" panose="02010609060101010101" pitchFamily="49" charset="-122"/>
              </a:rPr>
              <a:t>，让所有高校、所有教师、所有课程都承担好育人责任，</a:t>
            </a:r>
            <a:r>
              <a:rPr kumimoji="0" lang="en-US" altLang="zh-CN" sz="2000" b="0" i="0" u="none" strike="noStrike" kern="1200" cap="none" spc="0" normalizeH="0" baseline="0" noProof="0" dirty="0">
                <a:ln>
                  <a:noFill/>
                </a:ln>
                <a:solidFill>
                  <a:srgbClr val="333333"/>
                </a:solidFill>
                <a:effectLst/>
                <a:uLnTx/>
                <a:uFillTx/>
                <a:latin typeface="黑体" panose="02010609060101010101" pitchFamily="49" charset="-122"/>
                <a:ea typeface="黑体" panose="02010609060101010101" pitchFamily="49" charset="-122"/>
                <a:cs typeface="+mn-cs"/>
              </a:rPr>
              <a:t>……</a:t>
            </a:r>
            <a:endParaRPr kumimoji="0" lang="en-US" altLang="zh-CN" sz="2000" b="0" i="0" u="none" strike="noStrike" kern="1200" cap="none" spc="0" normalizeH="0" baseline="0" noProof="0" dirty="0">
              <a:ln>
                <a:noFill/>
              </a:ln>
              <a:solidFill>
                <a:srgbClr val="333333"/>
              </a:solidFill>
              <a:effectLst/>
              <a:uLnTx/>
              <a:uFillTx/>
              <a:latin typeface="黑体" panose="02010609060101010101" pitchFamily="49" charset="-122"/>
              <a:ea typeface="黑体" panose="02010609060101010101" pitchFamily="49" charset="-122"/>
            </a:endParaRPr>
          </a:p>
          <a:p>
            <a:pPr lvl="0">
              <a:defRPr/>
            </a:pPr>
            <a:r>
              <a:rPr lang="en-US" altLang="zh-CN" sz="2000" dirty="0">
                <a:solidFill>
                  <a:srgbClr val="333333"/>
                </a:solidFill>
                <a:latin typeface="黑体" panose="02010609060101010101" pitchFamily="49" charset="-122"/>
                <a:ea typeface="黑体" panose="02010609060101010101" pitchFamily="49" charset="-122"/>
              </a:rPr>
              <a:t>                                  (《</a:t>
            </a:r>
            <a:r>
              <a:rPr lang="zh-CN" altLang="zh-CN" sz="2000" kern="100" dirty="0">
                <a:solidFill>
                  <a:srgbClr val="000000"/>
                </a:solidFill>
                <a:latin typeface="黑体" panose="02010609060101010101" pitchFamily="49" charset="-122"/>
                <a:ea typeface="黑体" panose="02010609060101010101" pitchFamily="49" charset="-122"/>
                <a:cs typeface="宋体" panose="02010600030101010101" pitchFamily="2" charset="-122"/>
              </a:rPr>
              <a:t>高等学校课程思政建设指导纲要</a:t>
            </a:r>
            <a:r>
              <a:rPr lang="en-US" altLang="zh-CN" sz="2000" dirty="0">
                <a:solidFill>
                  <a:srgbClr val="333333"/>
                </a:solidFill>
                <a:latin typeface="黑体" panose="02010609060101010101" pitchFamily="49" charset="-122"/>
                <a:ea typeface="黑体" panose="02010609060101010101" pitchFamily="49" charset="-122"/>
              </a:rPr>
              <a:t>》</a:t>
            </a:r>
            <a:r>
              <a:rPr lang="zh-CN" altLang="en-US" sz="2000" dirty="0">
                <a:solidFill>
                  <a:srgbClr val="333333"/>
                </a:solidFill>
                <a:latin typeface="黑体" panose="02010609060101010101" pitchFamily="49" charset="-122"/>
                <a:ea typeface="黑体" panose="02010609060101010101" pitchFamily="49" charset="-122"/>
              </a:rPr>
              <a:t>，</a:t>
            </a:r>
            <a:r>
              <a:rPr lang="en-US" altLang="zh-CN" sz="2000" dirty="0">
                <a:solidFill>
                  <a:srgbClr val="333333"/>
                </a:solidFill>
                <a:latin typeface="黑体" panose="02010609060101010101" pitchFamily="49" charset="-122"/>
                <a:ea typeface="黑体" panose="02010609060101010101" pitchFamily="49" charset="-122"/>
              </a:rPr>
              <a:t>2020-05-28</a:t>
            </a:r>
            <a:r>
              <a:rPr lang="zh-CN" altLang="en-US" sz="2000" dirty="0">
                <a:solidFill>
                  <a:srgbClr val="333333"/>
                </a:solidFill>
                <a:latin typeface="黑体" panose="02010609060101010101" pitchFamily="49" charset="-122"/>
                <a:ea typeface="黑体" panose="02010609060101010101" pitchFamily="49" charset="-122"/>
              </a:rPr>
              <a:t>）</a:t>
            </a:r>
            <a:endPar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p:txBody>
      </p:sp>
      <p:sp>
        <p:nvSpPr>
          <p:cNvPr id="10" name="TextBox 61">
            <a:extLst>
              <a:ext uri="{FF2B5EF4-FFF2-40B4-BE49-F238E27FC236}">
                <a16:creationId xmlns:a16="http://schemas.microsoft.com/office/drawing/2014/main" xmlns="" id="{26FF7A2A-3C1E-4F22-ADC6-84D6AC494501}"/>
              </a:ext>
            </a:extLst>
          </p:cNvPr>
          <p:cNvSpPr txBox="1"/>
          <p:nvPr/>
        </p:nvSpPr>
        <p:spPr>
          <a:xfrm>
            <a:off x="5879182" y="3388480"/>
            <a:ext cx="5603962" cy="2554545"/>
          </a:xfrm>
          <a:prstGeom prst="rect">
            <a:avLst/>
          </a:prstGeom>
          <a:noFill/>
          <a:ln w="12700">
            <a:solidFill>
              <a:srgbClr val="FF3300"/>
            </a:solidFill>
          </a:ln>
        </p:spPr>
        <p:txBody>
          <a:bodyPr wrap="square" rtlCol="0" anchor="ctr">
            <a:spAutoFit/>
          </a:bodyPr>
          <a:lstStyle/>
          <a:p>
            <a:pPr indent="304800" algn="just"/>
            <a:r>
              <a:rPr lang="zh-CN" altLang="zh-CN" sz="20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外语课程是中西方文化交流和碰撞的前沿阵地，因其人文性而具有独特的育人价值。</a:t>
            </a:r>
            <a:endParaRPr lang="en-US" altLang="zh-CN" sz="20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indent="304800" algn="just"/>
            <a:endParaRPr lang="en-US" altLang="zh-CN" sz="20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indent="304800" algn="just"/>
            <a:r>
              <a:rPr lang="zh-CN" altLang="zh-CN" sz="2000" kern="100"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基于课程内容，梳理育人思想</a:t>
            </a:r>
            <a:r>
              <a:rPr lang="zh-CN" altLang="zh-CN" sz="20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，设定思政教育主线，引导学生站稳中国立场，正确作出价值判断选择，</a:t>
            </a:r>
            <a:r>
              <a:rPr lang="zh-CN" altLang="zh-CN" sz="2000" kern="100"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培养责任担当、家国情怀与国际视野</a:t>
            </a:r>
            <a:r>
              <a:rPr lang="zh-CN" altLang="zh-CN" sz="20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，是落实外语课程思政教育的抓手</a:t>
            </a:r>
            <a:r>
              <a:rPr lang="zh-CN" altLang="en-US" sz="2000" kern="100" dirty="0">
                <a:solidFill>
                  <a:srgbClr val="000000"/>
                </a:solidFill>
                <a:latin typeface="黑体" panose="02010609060101010101" pitchFamily="49" charset="-122"/>
                <a:ea typeface="黑体" panose="02010609060101010101" pitchFamily="49" charset="-122"/>
                <a:cs typeface="宋体" panose="02010600030101010101" pitchFamily="2" charset="-122"/>
              </a:rPr>
              <a:t>。（俞婷，</a:t>
            </a:r>
            <a:r>
              <a:rPr lang="en-US" altLang="zh-CN" sz="2000" kern="100" dirty="0">
                <a:solidFill>
                  <a:srgbClr val="000000"/>
                </a:solidFill>
                <a:latin typeface="黑体" panose="02010609060101010101" pitchFamily="49" charset="-122"/>
                <a:ea typeface="黑体" panose="02010609060101010101" pitchFamily="49" charset="-122"/>
                <a:cs typeface="宋体" panose="02010600030101010101" pitchFamily="2" charset="-122"/>
              </a:rPr>
              <a:t>2020</a:t>
            </a:r>
            <a:r>
              <a:rPr lang="zh-CN" altLang="en-US" sz="2000" kern="100" dirty="0">
                <a:solidFill>
                  <a:srgbClr val="000000"/>
                </a:solidFill>
                <a:latin typeface="黑体" panose="02010609060101010101" pitchFamily="49" charset="-122"/>
                <a:ea typeface="黑体" panose="02010609060101010101" pitchFamily="49" charset="-122"/>
                <a:cs typeface="宋体" panose="02010600030101010101" pitchFamily="2" charset="-122"/>
              </a:rPr>
              <a:t>）</a:t>
            </a:r>
            <a:endParaRPr lang="en-US" altLang="zh-CN" sz="20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indent="304800" algn="just"/>
            <a:r>
              <a:rPr lang="en-US" altLang="zh-CN" sz="2000" kern="100" dirty="0">
                <a:solidFill>
                  <a:srgbClr val="000000"/>
                </a:solidFill>
                <a:latin typeface="黑体" panose="02010609060101010101" pitchFamily="49" charset="-122"/>
                <a:ea typeface="黑体" panose="02010609060101010101" pitchFamily="49" charset="-122"/>
                <a:cs typeface="宋体" panose="02010600030101010101" pitchFamily="2" charset="-122"/>
              </a:rPr>
              <a:t>                       </a:t>
            </a:r>
            <a:endParaRPr lang="en-US" altLang="zh-CN" sz="20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p:txBody>
      </p:sp>
      <p:pic>
        <p:nvPicPr>
          <p:cNvPr id="11" name="Picture 2" descr="C:\Users\Administrator\Desktop\校名校标 透明.png"/>
          <p:cNvPicPr>
            <a:picLocks noChangeAspect="1" noChangeArrowheads="1"/>
          </p:cNvPicPr>
          <p:nvPr/>
        </p:nvPicPr>
        <p:blipFill>
          <a:blip r:embed="rId4"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2644535160"/>
      </p:ext>
    </p:extLst>
  </p:cSld>
  <p:clrMapOvr>
    <a:masterClrMapping/>
  </p:clrMapOvr>
  <p:transition spd="slow" advTm="0">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3790950" y="717420"/>
            <a:ext cx="4752528"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思想育人</a:t>
            </a:r>
            <a:r>
              <a:rPr lang="zh-CN" altLang="en-US" sz="4000" dirty="0">
                <a:solidFill>
                  <a:prstClr val="white"/>
                </a:solidFill>
                <a:latin typeface="微软雅黑" pitchFamily="34" charset="-122"/>
                <a:ea typeface="微软雅黑" pitchFamily="34" charset="-122"/>
              </a:rPr>
              <a:t>模块构建</a:t>
            </a:r>
            <a:endPar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aphicFrame>
        <p:nvGraphicFramePr>
          <p:cNvPr id="3" name="表格 2">
            <a:extLst>
              <a:ext uri="{FF2B5EF4-FFF2-40B4-BE49-F238E27FC236}">
                <a16:creationId xmlns:a16="http://schemas.microsoft.com/office/drawing/2014/main" xmlns="" id="{080E8B50-E5A6-4766-8B95-9E95BB6C9423}"/>
              </a:ext>
            </a:extLst>
          </p:cNvPr>
          <p:cNvGraphicFramePr>
            <a:graphicFrameLocks noGrp="1"/>
          </p:cNvGraphicFramePr>
          <p:nvPr>
            <p:extLst>
              <p:ext uri="{D42A27DB-BD31-4B8C-83A1-F6EECF244321}">
                <p14:modId xmlns:p14="http://schemas.microsoft.com/office/powerpoint/2010/main" val="2527685478"/>
              </p:ext>
            </p:extLst>
          </p:nvPr>
        </p:nvGraphicFramePr>
        <p:xfrm>
          <a:off x="910630" y="1603920"/>
          <a:ext cx="10297144" cy="5162560"/>
        </p:xfrm>
        <a:graphic>
          <a:graphicData uri="http://schemas.openxmlformats.org/drawingml/2006/table">
            <a:tbl>
              <a:tblPr firstRow="1" firstCol="1" bandRow="1"/>
              <a:tblGrid>
                <a:gridCol w="576064">
                  <a:extLst>
                    <a:ext uri="{9D8B030D-6E8A-4147-A177-3AD203B41FA5}">
                      <a16:colId xmlns:a16="http://schemas.microsoft.com/office/drawing/2014/main" xmlns="" val="498777926"/>
                    </a:ext>
                  </a:extLst>
                </a:gridCol>
                <a:gridCol w="1872208">
                  <a:extLst>
                    <a:ext uri="{9D8B030D-6E8A-4147-A177-3AD203B41FA5}">
                      <a16:colId xmlns:a16="http://schemas.microsoft.com/office/drawing/2014/main" xmlns="" val="3650393044"/>
                    </a:ext>
                  </a:extLst>
                </a:gridCol>
                <a:gridCol w="1296144">
                  <a:extLst>
                    <a:ext uri="{9D8B030D-6E8A-4147-A177-3AD203B41FA5}">
                      <a16:colId xmlns:a16="http://schemas.microsoft.com/office/drawing/2014/main" xmlns="" val="3808334911"/>
                    </a:ext>
                  </a:extLst>
                </a:gridCol>
                <a:gridCol w="2016224">
                  <a:extLst>
                    <a:ext uri="{9D8B030D-6E8A-4147-A177-3AD203B41FA5}">
                      <a16:colId xmlns:a16="http://schemas.microsoft.com/office/drawing/2014/main" xmlns="" val="1319103682"/>
                    </a:ext>
                  </a:extLst>
                </a:gridCol>
                <a:gridCol w="3312368">
                  <a:extLst>
                    <a:ext uri="{9D8B030D-6E8A-4147-A177-3AD203B41FA5}">
                      <a16:colId xmlns:a16="http://schemas.microsoft.com/office/drawing/2014/main" xmlns="" val="245898402"/>
                    </a:ext>
                  </a:extLst>
                </a:gridCol>
                <a:gridCol w="1224136">
                  <a:extLst>
                    <a:ext uri="{9D8B030D-6E8A-4147-A177-3AD203B41FA5}">
                      <a16:colId xmlns:a16="http://schemas.microsoft.com/office/drawing/2014/main" xmlns="" val="2381613590"/>
                    </a:ext>
                  </a:extLst>
                </a:gridCol>
              </a:tblGrid>
              <a:tr h="208958">
                <a:tc>
                  <a:txBody>
                    <a:bodyPr/>
                    <a:lstStyle/>
                    <a:p>
                      <a:pPr algn="ctr">
                        <a:spcBef>
                          <a:spcPts val="600"/>
                        </a:spcBef>
                      </a:pPr>
                      <a:r>
                        <a:rPr lang="zh-CN" sz="1200" b="1" kern="100" dirty="0">
                          <a:solidFill>
                            <a:srgbClr val="000000"/>
                          </a:solidFill>
                          <a:effectLst/>
                          <a:latin typeface="+mn-ea"/>
                          <a:ea typeface="+mn-ea"/>
                        </a:rPr>
                        <a:t>单元</a:t>
                      </a:r>
                      <a:endParaRPr lang="zh-CN" sz="1200" kern="100" dirty="0">
                        <a:effectLst/>
                        <a:latin typeface="+mn-ea"/>
                        <a:ea typeface="+mn-ea"/>
                      </a:endParaRPr>
                    </a:p>
                  </a:txBody>
                  <a:tcPr marL="39180" marR="391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zh-CN" sz="1200" b="1" kern="100">
                          <a:solidFill>
                            <a:srgbClr val="000000"/>
                          </a:solidFill>
                          <a:effectLst/>
                          <a:latin typeface="+mn-ea"/>
                          <a:ea typeface="+mn-ea"/>
                        </a:rPr>
                        <a:t>主题</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zh-CN" sz="1200" b="1" kern="100">
                          <a:solidFill>
                            <a:srgbClr val="000000"/>
                          </a:solidFill>
                          <a:effectLst/>
                          <a:latin typeface="+mn-ea"/>
                          <a:ea typeface="+mn-ea"/>
                        </a:rPr>
                        <a:t>德育要点</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zh-CN" sz="1200" b="1" kern="100">
                          <a:solidFill>
                            <a:srgbClr val="000000"/>
                          </a:solidFill>
                          <a:effectLst/>
                          <a:latin typeface="+mn-ea"/>
                          <a:ea typeface="+mn-ea"/>
                        </a:rPr>
                        <a:t>德育目标</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zh-CN" sz="1200" b="1" kern="100">
                          <a:solidFill>
                            <a:srgbClr val="000000"/>
                          </a:solidFill>
                          <a:effectLst/>
                          <a:latin typeface="+mn-ea"/>
                          <a:ea typeface="+mn-ea"/>
                        </a:rPr>
                        <a:t>德育素材</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zh-CN" sz="1200" b="1" kern="100">
                          <a:solidFill>
                            <a:srgbClr val="000000"/>
                          </a:solidFill>
                          <a:effectLst/>
                          <a:latin typeface="+mn-ea"/>
                          <a:ea typeface="+mn-ea"/>
                        </a:rPr>
                        <a:t>成效评价</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8421733"/>
                  </a:ext>
                </a:extLst>
              </a:tr>
              <a:tr h="602204">
                <a:tc>
                  <a:txBody>
                    <a:bodyPr/>
                    <a:lstStyle/>
                    <a:p>
                      <a:pPr algn="ctr">
                        <a:lnSpc>
                          <a:spcPts val="1200"/>
                        </a:lnSpc>
                      </a:pPr>
                      <a:r>
                        <a:rPr lang="en-US" sz="1200" kern="100" dirty="0">
                          <a:solidFill>
                            <a:srgbClr val="000000"/>
                          </a:solidFill>
                          <a:effectLst/>
                          <a:latin typeface="+mn-ea"/>
                          <a:ea typeface="+mn-ea"/>
                        </a:rPr>
                        <a:t>1</a:t>
                      </a:r>
                      <a:endParaRPr lang="zh-CN" sz="1200" kern="100" dirty="0">
                        <a:effectLst/>
                        <a:latin typeface="+mn-ea"/>
                        <a:ea typeface="+mn-ea"/>
                      </a:endParaRPr>
                    </a:p>
                  </a:txBody>
                  <a:tcPr marL="39180" marR="391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pPr>
                      <a:r>
                        <a:rPr lang="en-US" sz="1200" kern="100" dirty="0">
                          <a:solidFill>
                            <a:srgbClr val="000000"/>
                          </a:solidFill>
                          <a:effectLst/>
                          <a:latin typeface="+mn-ea"/>
                          <a:ea typeface="+mn-ea"/>
                        </a:rPr>
                        <a:t>Fresh Start</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zh-CN" sz="1200" kern="100">
                          <a:solidFill>
                            <a:srgbClr val="000000"/>
                          </a:solidFill>
                          <a:effectLst/>
                          <a:latin typeface="+mn-ea"/>
                          <a:ea typeface="+mn-ea"/>
                        </a:rPr>
                        <a:t>“成人”之旅</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zh-CN" sz="1200" kern="100">
                          <a:solidFill>
                            <a:srgbClr val="000000"/>
                          </a:solidFill>
                          <a:effectLst/>
                          <a:latin typeface="+mn-ea"/>
                          <a:ea typeface="+mn-ea"/>
                        </a:rPr>
                        <a:t>理解“成人”内涵、“大学”之道，树立对大学生活的正确认知。</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a:solidFill>
                            <a:srgbClr val="000000"/>
                          </a:solidFill>
                          <a:effectLst/>
                          <a:latin typeface="+mn-ea"/>
                          <a:ea typeface="+mn-ea"/>
                        </a:rPr>
                        <a:t>1.</a:t>
                      </a:r>
                      <a:r>
                        <a:rPr lang="zh-CN" sz="1200" kern="100">
                          <a:solidFill>
                            <a:srgbClr val="000000"/>
                          </a:solidFill>
                          <a:effectLst/>
                          <a:latin typeface="+mn-ea"/>
                          <a:ea typeface="+mn-ea"/>
                        </a:rPr>
                        <a:t>《礼记》、《荀子》、《墨子》等古籍名句</a:t>
                      </a:r>
                      <a:endParaRPr lang="zh-CN" sz="1200" kern="100">
                        <a:effectLst/>
                        <a:latin typeface="+mn-ea"/>
                        <a:ea typeface="+mn-ea"/>
                      </a:endParaRPr>
                    </a:p>
                    <a:p>
                      <a:pPr algn="just">
                        <a:lnSpc>
                          <a:spcPts val="1600"/>
                        </a:lnSpc>
                      </a:pPr>
                      <a:r>
                        <a:rPr lang="en-US" sz="1200" kern="100">
                          <a:solidFill>
                            <a:srgbClr val="000000"/>
                          </a:solidFill>
                          <a:effectLst/>
                          <a:latin typeface="+mn-ea"/>
                          <a:ea typeface="+mn-ea"/>
                        </a:rPr>
                        <a:t>2.</a:t>
                      </a:r>
                      <a:r>
                        <a:rPr lang="zh-CN" sz="1200" kern="100">
                          <a:solidFill>
                            <a:srgbClr val="000000"/>
                          </a:solidFill>
                          <a:effectLst/>
                          <a:latin typeface="+mn-ea"/>
                          <a:ea typeface="+mn-ea"/>
                        </a:rPr>
                        <a:t>古代成人礼视频</a:t>
                      </a:r>
                      <a:endParaRPr lang="zh-CN" sz="1200" kern="100">
                        <a:effectLst/>
                        <a:latin typeface="+mn-ea"/>
                        <a:ea typeface="+mn-ea"/>
                      </a:endParaRPr>
                    </a:p>
                    <a:p>
                      <a:pPr algn="just">
                        <a:lnSpc>
                          <a:spcPts val="1600"/>
                        </a:lnSpc>
                      </a:pPr>
                      <a:r>
                        <a:rPr lang="en-US" sz="1200" kern="100">
                          <a:solidFill>
                            <a:srgbClr val="000000"/>
                          </a:solidFill>
                          <a:effectLst/>
                          <a:latin typeface="+mn-ea"/>
                          <a:ea typeface="+mn-ea"/>
                        </a:rPr>
                        <a:t>3.</a:t>
                      </a:r>
                      <a:r>
                        <a:rPr lang="zh-CN" sz="1200" kern="100">
                          <a:solidFill>
                            <a:srgbClr val="000000"/>
                          </a:solidFill>
                          <a:effectLst/>
                          <a:latin typeface="+mn-ea"/>
                          <a:ea typeface="+mn-ea"/>
                        </a:rPr>
                        <a:t>习近平谈治国理政</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a:solidFill>
                            <a:srgbClr val="000000"/>
                          </a:solidFill>
                          <a:effectLst/>
                          <a:latin typeface="+mn-ea"/>
                          <a:ea typeface="+mn-ea"/>
                        </a:rPr>
                        <a:t>1.</a:t>
                      </a:r>
                      <a:r>
                        <a:rPr lang="zh-CN" sz="1200" kern="100">
                          <a:solidFill>
                            <a:srgbClr val="000000"/>
                          </a:solidFill>
                          <a:effectLst/>
                          <a:latin typeface="+mn-ea"/>
                          <a:ea typeface="+mn-ea"/>
                        </a:rPr>
                        <a:t>问卷调查</a:t>
                      </a:r>
                      <a:endParaRPr lang="zh-CN" sz="1200" kern="100">
                        <a:effectLst/>
                        <a:latin typeface="+mn-ea"/>
                        <a:ea typeface="+mn-ea"/>
                      </a:endParaRPr>
                    </a:p>
                    <a:p>
                      <a:pPr algn="just">
                        <a:lnSpc>
                          <a:spcPts val="1600"/>
                        </a:lnSpc>
                      </a:pPr>
                      <a:r>
                        <a:rPr lang="en-US" sz="1200" kern="100">
                          <a:solidFill>
                            <a:srgbClr val="000000"/>
                          </a:solidFill>
                          <a:effectLst/>
                          <a:latin typeface="+mn-ea"/>
                          <a:ea typeface="+mn-ea"/>
                        </a:rPr>
                        <a:t>2.</a:t>
                      </a:r>
                      <a:r>
                        <a:rPr lang="zh-CN" sz="1200" kern="100">
                          <a:solidFill>
                            <a:srgbClr val="000000"/>
                          </a:solidFill>
                          <a:effectLst/>
                          <a:latin typeface="+mn-ea"/>
                          <a:ea typeface="+mn-ea"/>
                        </a:rPr>
                        <a:t>课堂展示</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0329537"/>
                  </a:ext>
                </a:extLst>
              </a:tr>
              <a:tr h="863401">
                <a:tc>
                  <a:txBody>
                    <a:bodyPr/>
                    <a:lstStyle/>
                    <a:p>
                      <a:pPr algn="ctr">
                        <a:lnSpc>
                          <a:spcPts val="1200"/>
                        </a:lnSpc>
                      </a:pPr>
                      <a:r>
                        <a:rPr lang="en-US" sz="1200" kern="100">
                          <a:solidFill>
                            <a:srgbClr val="000000"/>
                          </a:solidFill>
                          <a:effectLst/>
                          <a:latin typeface="+mn-ea"/>
                          <a:ea typeface="+mn-ea"/>
                        </a:rPr>
                        <a:t>2</a:t>
                      </a:r>
                      <a:endParaRPr lang="zh-CN" sz="1200" kern="100">
                        <a:effectLst/>
                        <a:latin typeface="+mn-ea"/>
                        <a:ea typeface="+mn-ea"/>
                      </a:endParaRPr>
                    </a:p>
                  </a:txBody>
                  <a:tcPr marL="39180" marR="391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pPr>
                      <a:r>
                        <a:rPr lang="en-US" sz="1200" kern="100" dirty="0">
                          <a:solidFill>
                            <a:srgbClr val="000000"/>
                          </a:solidFill>
                          <a:effectLst/>
                          <a:latin typeface="+mn-ea"/>
                          <a:ea typeface="+mn-ea"/>
                        </a:rPr>
                        <a:t>Loving Parents, Loving Children</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zh-CN" sz="1200" kern="100" dirty="0">
                          <a:solidFill>
                            <a:srgbClr val="000000"/>
                          </a:solidFill>
                          <a:effectLst/>
                          <a:latin typeface="+mn-ea"/>
                          <a:ea typeface="+mn-ea"/>
                        </a:rPr>
                        <a:t>孝道</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zh-CN" sz="1200" kern="100" dirty="0">
                          <a:solidFill>
                            <a:srgbClr val="000000"/>
                          </a:solidFill>
                          <a:effectLst/>
                          <a:latin typeface="+mn-ea"/>
                          <a:ea typeface="+mn-ea"/>
                        </a:rPr>
                        <a:t>理解孝道内涵，弘扬中华传统美德。</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a:solidFill>
                            <a:srgbClr val="000000"/>
                          </a:solidFill>
                          <a:effectLst/>
                          <a:latin typeface="+mn-ea"/>
                          <a:ea typeface="+mn-ea"/>
                        </a:rPr>
                        <a:t>1.</a:t>
                      </a:r>
                      <a:r>
                        <a:rPr lang="zh-CN" sz="1200" kern="100">
                          <a:solidFill>
                            <a:srgbClr val="000000"/>
                          </a:solidFill>
                          <a:effectLst/>
                          <a:latin typeface="+mn-ea"/>
                          <a:ea typeface="+mn-ea"/>
                        </a:rPr>
                        <a:t>《孝经》、《孟子》、《木兰诗》等古籍名句</a:t>
                      </a:r>
                      <a:endParaRPr lang="zh-CN" sz="1200" kern="100">
                        <a:effectLst/>
                        <a:latin typeface="+mn-ea"/>
                        <a:ea typeface="+mn-ea"/>
                      </a:endParaRPr>
                    </a:p>
                    <a:p>
                      <a:pPr algn="just">
                        <a:lnSpc>
                          <a:spcPts val="1600"/>
                        </a:lnSpc>
                      </a:pPr>
                      <a:r>
                        <a:rPr lang="en-US" sz="1200" kern="100">
                          <a:solidFill>
                            <a:srgbClr val="000000"/>
                          </a:solidFill>
                          <a:effectLst/>
                          <a:latin typeface="+mn-ea"/>
                          <a:ea typeface="+mn-ea"/>
                        </a:rPr>
                        <a:t>2.</a:t>
                      </a:r>
                      <a:r>
                        <a:rPr lang="zh-CN" sz="1200" kern="100">
                          <a:solidFill>
                            <a:srgbClr val="000000"/>
                          </a:solidFill>
                          <a:effectLst/>
                          <a:latin typeface="+mn-ea"/>
                          <a:ea typeface="+mn-ea"/>
                        </a:rPr>
                        <a:t>《二十四孝》典型人物</a:t>
                      </a:r>
                      <a:endParaRPr lang="zh-CN" sz="1200" kern="100">
                        <a:effectLst/>
                        <a:latin typeface="+mn-ea"/>
                        <a:ea typeface="+mn-ea"/>
                      </a:endParaRPr>
                    </a:p>
                    <a:p>
                      <a:pPr algn="just">
                        <a:lnSpc>
                          <a:spcPts val="1600"/>
                        </a:lnSpc>
                      </a:pPr>
                      <a:r>
                        <a:rPr lang="en-US" sz="1200" kern="100">
                          <a:solidFill>
                            <a:srgbClr val="000000"/>
                          </a:solidFill>
                          <a:effectLst/>
                          <a:latin typeface="+mn-ea"/>
                          <a:ea typeface="+mn-ea"/>
                        </a:rPr>
                        <a:t>3.</a:t>
                      </a:r>
                      <a:r>
                        <a:rPr lang="zh-CN" sz="1200" kern="100">
                          <a:solidFill>
                            <a:srgbClr val="000000"/>
                          </a:solidFill>
                          <a:effectLst/>
                          <a:latin typeface="+mn-ea"/>
                          <a:ea typeface="+mn-ea"/>
                        </a:rPr>
                        <a:t>古诗《游子吟》</a:t>
                      </a:r>
                      <a:endParaRPr lang="zh-CN" sz="1200" kern="100">
                        <a:effectLst/>
                        <a:latin typeface="+mn-ea"/>
                        <a:ea typeface="+mn-ea"/>
                      </a:endParaRPr>
                    </a:p>
                    <a:p>
                      <a:pPr algn="just">
                        <a:lnSpc>
                          <a:spcPts val="1600"/>
                        </a:lnSpc>
                      </a:pPr>
                      <a:r>
                        <a:rPr lang="en-US" sz="1200" kern="100">
                          <a:solidFill>
                            <a:srgbClr val="000000"/>
                          </a:solidFill>
                          <a:effectLst/>
                          <a:latin typeface="+mn-ea"/>
                          <a:ea typeface="+mn-ea"/>
                        </a:rPr>
                        <a:t>4.</a:t>
                      </a:r>
                      <a:r>
                        <a:rPr lang="zh-CN" sz="1200" kern="100">
                          <a:solidFill>
                            <a:srgbClr val="000000"/>
                          </a:solidFill>
                          <a:effectLst/>
                          <a:latin typeface="+mn-ea"/>
                          <a:ea typeface="+mn-ea"/>
                        </a:rPr>
                        <a:t>羊羔跪乳、乌鸦反哺等成语</a:t>
                      </a:r>
                      <a:endParaRPr lang="zh-CN" sz="1200" kern="100">
                        <a:effectLst/>
                        <a:latin typeface="+mn-ea"/>
                        <a:ea typeface="+mn-ea"/>
                      </a:endParaRPr>
                    </a:p>
                    <a:p>
                      <a:pPr algn="just">
                        <a:lnSpc>
                          <a:spcPts val="1600"/>
                        </a:lnSpc>
                      </a:pPr>
                      <a:r>
                        <a:rPr lang="en-US" sz="1200" kern="100">
                          <a:solidFill>
                            <a:srgbClr val="000000"/>
                          </a:solidFill>
                          <a:effectLst/>
                          <a:latin typeface="+mn-ea"/>
                          <a:ea typeface="+mn-ea"/>
                        </a:rPr>
                        <a:t>5.</a:t>
                      </a:r>
                      <a:r>
                        <a:rPr lang="zh-CN" sz="1200" kern="100">
                          <a:solidFill>
                            <a:srgbClr val="000000"/>
                          </a:solidFill>
                          <a:effectLst/>
                          <a:latin typeface="+mn-ea"/>
                          <a:ea typeface="+mn-ea"/>
                        </a:rPr>
                        <a:t>重阳节的寓意</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a:solidFill>
                            <a:srgbClr val="000000"/>
                          </a:solidFill>
                          <a:effectLst/>
                          <a:latin typeface="+mn-ea"/>
                          <a:ea typeface="+mn-ea"/>
                        </a:rPr>
                        <a:t>1.</a:t>
                      </a:r>
                      <a:r>
                        <a:rPr lang="zh-CN" sz="1200" kern="100">
                          <a:solidFill>
                            <a:srgbClr val="000000"/>
                          </a:solidFill>
                          <a:effectLst/>
                          <a:latin typeface="+mn-ea"/>
                          <a:ea typeface="+mn-ea"/>
                        </a:rPr>
                        <a:t>角色扮演</a:t>
                      </a:r>
                      <a:endParaRPr lang="zh-CN" sz="1200" kern="100">
                        <a:effectLst/>
                        <a:latin typeface="+mn-ea"/>
                        <a:ea typeface="+mn-ea"/>
                      </a:endParaRPr>
                    </a:p>
                    <a:p>
                      <a:pPr algn="just">
                        <a:lnSpc>
                          <a:spcPts val="1600"/>
                        </a:lnSpc>
                      </a:pPr>
                      <a:r>
                        <a:rPr lang="en-US" sz="1200" kern="100">
                          <a:solidFill>
                            <a:srgbClr val="000000"/>
                          </a:solidFill>
                          <a:effectLst/>
                          <a:latin typeface="+mn-ea"/>
                          <a:ea typeface="+mn-ea"/>
                        </a:rPr>
                        <a:t>2.</a:t>
                      </a:r>
                      <a:r>
                        <a:rPr lang="zh-CN" sz="1200" kern="100">
                          <a:solidFill>
                            <a:srgbClr val="000000"/>
                          </a:solidFill>
                          <a:effectLst/>
                          <a:latin typeface="+mn-ea"/>
                          <a:ea typeface="+mn-ea"/>
                        </a:rPr>
                        <a:t>演讲</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6097691"/>
                  </a:ext>
                </a:extLst>
              </a:tr>
              <a:tr h="735714">
                <a:tc>
                  <a:txBody>
                    <a:bodyPr/>
                    <a:lstStyle/>
                    <a:p>
                      <a:pPr algn="ctr">
                        <a:lnSpc>
                          <a:spcPts val="1200"/>
                        </a:lnSpc>
                      </a:pPr>
                      <a:r>
                        <a:rPr lang="en-US" sz="1200" kern="100">
                          <a:solidFill>
                            <a:srgbClr val="000000"/>
                          </a:solidFill>
                          <a:effectLst/>
                          <a:latin typeface="+mn-ea"/>
                          <a:ea typeface="+mn-ea"/>
                        </a:rPr>
                        <a:t>3</a:t>
                      </a:r>
                      <a:endParaRPr lang="zh-CN" sz="1200" kern="100">
                        <a:effectLst/>
                        <a:latin typeface="+mn-ea"/>
                        <a:ea typeface="+mn-ea"/>
                      </a:endParaRPr>
                    </a:p>
                  </a:txBody>
                  <a:tcPr marL="39180" marR="391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pPr>
                      <a:r>
                        <a:rPr lang="en-US" sz="1200" kern="100">
                          <a:solidFill>
                            <a:srgbClr val="000000"/>
                          </a:solidFill>
                          <a:effectLst/>
                          <a:latin typeface="+mn-ea"/>
                          <a:ea typeface="+mn-ea"/>
                        </a:rPr>
                        <a:t>Digital Campus</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zh-CN" sz="1200" kern="100">
                          <a:solidFill>
                            <a:srgbClr val="000000"/>
                          </a:solidFill>
                          <a:effectLst/>
                          <a:latin typeface="+mn-ea"/>
                          <a:ea typeface="+mn-ea"/>
                        </a:rPr>
                        <a:t>科技无处不在</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zh-CN" sz="1200" kern="100" dirty="0">
                          <a:solidFill>
                            <a:srgbClr val="000000"/>
                          </a:solidFill>
                          <a:effectLst/>
                          <a:latin typeface="+mn-ea"/>
                          <a:ea typeface="+mn-ea"/>
                        </a:rPr>
                        <a:t>了解我国科技发展新成就，增强荣誉感和自豪感</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dirty="0">
                          <a:solidFill>
                            <a:srgbClr val="000000"/>
                          </a:solidFill>
                          <a:effectLst/>
                          <a:latin typeface="+mn-ea"/>
                          <a:ea typeface="+mn-ea"/>
                        </a:rPr>
                        <a:t>1.</a:t>
                      </a:r>
                      <a:r>
                        <a:rPr lang="zh-CN" sz="1200" kern="100" dirty="0">
                          <a:solidFill>
                            <a:srgbClr val="000000"/>
                          </a:solidFill>
                          <a:effectLst/>
                          <a:latin typeface="+mn-ea"/>
                          <a:ea typeface="+mn-ea"/>
                        </a:rPr>
                        <a:t>科技赋能各行各业的实例</a:t>
                      </a:r>
                      <a:endParaRPr lang="zh-CN" sz="1200" kern="100" dirty="0">
                        <a:effectLst/>
                        <a:latin typeface="+mn-ea"/>
                        <a:ea typeface="+mn-ea"/>
                      </a:endParaRPr>
                    </a:p>
                    <a:p>
                      <a:pPr algn="just">
                        <a:lnSpc>
                          <a:spcPts val="1600"/>
                        </a:lnSpc>
                      </a:pPr>
                      <a:r>
                        <a:rPr lang="en-US" sz="1200" kern="100" dirty="0">
                          <a:solidFill>
                            <a:srgbClr val="000000"/>
                          </a:solidFill>
                          <a:effectLst/>
                          <a:latin typeface="+mn-ea"/>
                          <a:ea typeface="+mn-ea"/>
                        </a:rPr>
                        <a:t>2.</a:t>
                      </a:r>
                      <a:r>
                        <a:rPr lang="zh-CN" sz="1200" kern="100" dirty="0">
                          <a:solidFill>
                            <a:srgbClr val="000000"/>
                          </a:solidFill>
                          <a:effectLst/>
                          <a:latin typeface="+mn-ea"/>
                          <a:ea typeface="+mn-ea"/>
                        </a:rPr>
                        <a:t>习近平谈治国理政</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a:solidFill>
                            <a:srgbClr val="000000"/>
                          </a:solidFill>
                          <a:effectLst/>
                          <a:latin typeface="+mn-ea"/>
                          <a:ea typeface="+mn-ea"/>
                        </a:rPr>
                        <a:t>1.</a:t>
                      </a:r>
                      <a:r>
                        <a:rPr lang="zh-CN" sz="1200" kern="100">
                          <a:solidFill>
                            <a:srgbClr val="000000"/>
                          </a:solidFill>
                          <a:effectLst/>
                          <a:latin typeface="+mn-ea"/>
                          <a:ea typeface="+mn-ea"/>
                        </a:rPr>
                        <a:t>角色扮演</a:t>
                      </a:r>
                      <a:endParaRPr lang="zh-CN" sz="1200" kern="100">
                        <a:effectLst/>
                        <a:latin typeface="+mn-ea"/>
                        <a:ea typeface="+mn-ea"/>
                      </a:endParaRPr>
                    </a:p>
                    <a:p>
                      <a:pPr algn="just">
                        <a:lnSpc>
                          <a:spcPts val="1600"/>
                        </a:lnSpc>
                      </a:pPr>
                      <a:r>
                        <a:rPr lang="en-US" sz="1200" kern="100">
                          <a:solidFill>
                            <a:srgbClr val="000000"/>
                          </a:solidFill>
                          <a:effectLst/>
                          <a:latin typeface="+mn-ea"/>
                          <a:ea typeface="+mn-ea"/>
                        </a:rPr>
                        <a:t>2.</a:t>
                      </a:r>
                      <a:r>
                        <a:rPr lang="zh-CN" sz="1200" kern="100">
                          <a:solidFill>
                            <a:srgbClr val="000000"/>
                          </a:solidFill>
                          <a:effectLst/>
                          <a:latin typeface="+mn-ea"/>
                          <a:ea typeface="+mn-ea"/>
                        </a:rPr>
                        <a:t>小组讨论</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4308765"/>
                  </a:ext>
                </a:extLst>
              </a:tr>
              <a:tr h="1224136">
                <a:tc>
                  <a:txBody>
                    <a:bodyPr/>
                    <a:lstStyle/>
                    <a:p>
                      <a:pPr algn="ctr">
                        <a:lnSpc>
                          <a:spcPts val="1200"/>
                        </a:lnSpc>
                      </a:pPr>
                      <a:r>
                        <a:rPr lang="en-US" sz="1200" kern="100">
                          <a:solidFill>
                            <a:srgbClr val="000000"/>
                          </a:solidFill>
                          <a:effectLst/>
                          <a:latin typeface="+mn-ea"/>
                          <a:ea typeface="+mn-ea"/>
                        </a:rPr>
                        <a:t>4</a:t>
                      </a:r>
                      <a:endParaRPr lang="zh-CN" sz="1200" kern="100">
                        <a:effectLst/>
                        <a:latin typeface="+mn-ea"/>
                        <a:ea typeface="+mn-ea"/>
                      </a:endParaRPr>
                    </a:p>
                  </a:txBody>
                  <a:tcPr marL="39180" marR="391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pPr>
                      <a:r>
                        <a:rPr lang="en-US" sz="1200" kern="100">
                          <a:solidFill>
                            <a:srgbClr val="000000"/>
                          </a:solidFill>
                          <a:effectLst/>
                          <a:latin typeface="+mn-ea"/>
                          <a:ea typeface="+mn-ea"/>
                        </a:rPr>
                        <a:t>Heroes of Our Time</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zh-CN" sz="1200" kern="100">
                          <a:solidFill>
                            <a:srgbClr val="000000"/>
                          </a:solidFill>
                          <a:effectLst/>
                          <a:latin typeface="+mn-ea"/>
                          <a:ea typeface="+mn-ea"/>
                        </a:rPr>
                        <a:t>后方英雄，默默闪耀</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zh-CN" sz="1200" kern="100" dirty="0">
                          <a:solidFill>
                            <a:srgbClr val="000000"/>
                          </a:solidFill>
                          <a:effectLst/>
                          <a:latin typeface="+mn-ea"/>
                          <a:ea typeface="+mn-ea"/>
                        </a:rPr>
                        <a:t>弘扬英雄精神，汇聚磅礴力量</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dirty="0">
                          <a:solidFill>
                            <a:srgbClr val="000000"/>
                          </a:solidFill>
                          <a:effectLst/>
                          <a:latin typeface="+mn-ea"/>
                          <a:ea typeface="+mn-ea"/>
                        </a:rPr>
                        <a:t>1.</a:t>
                      </a:r>
                      <a:r>
                        <a:rPr lang="zh-CN" sz="1200" kern="100" dirty="0">
                          <a:solidFill>
                            <a:srgbClr val="000000"/>
                          </a:solidFill>
                          <a:effectLst/>
                          <a:latin typeface="+mn-ea"/>
                          <a:ea typeface="+mn-ea"/>
                        </a:rPr>
                        <a:t>定义溯源：《左转》、《汉书》</a:t>
                      </a:r>
                      <a:endParaRPr lang="zh-CN" sz="1200" kern="100" dirty="0">
                        <a:effectLst/>
                        <a:latin typeface="+mn-ea"/>
                        <a:ea typeface="+mn-ea"/>
                      </a:endParaRPr>
                    </a:p>
                    <a:p>
                      <a:pPr algn="just">
                        <a:lnSpc>
                          <a:spcPts val="1600"/>
                        </a:lnSpc>
                      </a:pPr>
                      <a:r>
                        <a:rPr lang="en-US" sz="1200" kern="100" dirty="0">
                          <a:solidFill>
                            <a:srgbClr val="000000"/>
                          </a:solidFill>
                          <a:effectLst/>
                          <a:latin typeface="+mn-ea"/>
                          <a:ea typeface="+mn-ea"/>
                        </a:rPr>
                        <a:t>2.</a:t>
                      </a:r>
                      <a:r>
                        <a:rPr lang="zh-CN" sz="1200" kern="100" dirty="0">
                          <a:solidFill>
                            <a:srgbClr val="000000"/>
                          </a:solidFill>
                          <a:effectLst/>
                          <a:latin typeface="+mn-ea"/>
                          <a:ea typeface="+mn-ea"/>
                        </a:rPr>
                        <a:t>历史英雄人物：炎黄、秦始皇、唐太宗、后羿、大禹、岳飞、文天祥、戚继光、林则徐</a:t>
                      </a:r>
                      <a:endParaRPr lang="zh-CN" sz="1200" kern="100" dirty="0">
                        <a:effectLst/>
                        <a:latin typeface="+mn-ea"/>
                        <a:ea typeface="+mn-ea"/>
                      </a:endParaRPr>
                    </a:p>
                    <a:p>
                      <a:pPr algn="just">
                        <a:lnSpc>
                          <a:spcPts val="1600"/>
                        </a:lnSpc>
                      </a:pPr>
                      <a:r>
                        <a:rPr lang="en-US" sz="1200" kern="100" dirty="0">
                          <a:solidFill>
                            <a:srgbClr val="000000"/>
                          </a:solidFill>
                          <a:effectLst/>
                          <a:latin typeface="+mn-ea"/>
                          <a:ea typeface="+mn-ea"/>
                        </a:rPr>
                        <a:t>3.</a:t>
                      </a:r>
                      <a:r>
                        <a:rPr lang="zh-CN" sz="1200" kern="100" dirty="0">
                          <a:solidFill>
                            <a:srgbClr val="000000"/>
                          </a:solidFill>
                          <a:effectLst/>
                          <a:latin typeface="+mn-ea"/>
                          <a:ea typeface="+mn-ea"/>
                        </a:rPr>
                        <a:t>烈士纪念日、《英烈保护法》、共和国勋章</a:t>
                      </a:r>
                      <a:endParaRPr lang="zh-CN" sz="1200" kern="100" dirty="0">
                        <a:effectLst/>
                        <a:latin typeface="+mn-ea"/>
                        <a:ea typeface="+mn-ea"/>
                      </a:endParaRPr>
                    </a:p>
                    <a:p>
                      <a:pPr algn="just">
                        <a:lnSpc>
                          <a:spcPts val="1600"/>
                        </a:lnSpc>
                      </a:pPr>
                      <a:r>
                        <a:rPr lang="en-US" sz="1200" kern="100" dirty="0">
                          <a:solidFill>
                            <a:srgbClr val="000000"/>
                          </a:solidFill>
                          <a:effectLst/>
                          <a:latin typeface="+mn-ea"/>
                          <a:ea typeface="+mn-ea"/>
                        </a:rPr>
                        <a:t>4.</a:t>
                      </a:r>
                      <a:r>
                        <a:rPr lang="zh-CN" sz="1200" kern="100" dirty="0">
                          <a:solidFill>
                            <a:srgbClr val="000000"/>
                          </a:solidFill>
                          <a:effectLst/>
                          <a:latin typeface="+mn-ea"/>
                          <a:ea typeface="+mn-ea"/>
                        </a:rPr>
                        <a:t>新冠疫情抗击典型案例</a:t>
                      </a:r>
                      <a:endParaRPr lang="zh-CN" sz="1200" kern="100" dirty="0">
                        <a:effectLst/>
                        <a:latin typeface="+mn-ea"/>
                        <a:ea typeface="+mn-ea"/>
                      </a:endParaRPr>
                    </a:p>
                    <a:p>
                      <a:pPr algn="just">
                        <a:lnSpc>
                          <a:spcPts val="1600"/>
                        </a:lnSpc>
                      </a:pPr>
                      <a:r>
                        <a:rPr lang="en-US" sz="1200" kern="100" dirty="0">
                          <a:solidFill>
                            <a:srgbClr val="000000"/>
                          </a:solidFill>
                          <a:effectLst/>
                          <a:latin typeface="+mn-ea"/>
                          <a:ea typeface="+mn-ea"/>
                        </a:rPr>
                        <a:t>5.</a:t>
                      </a:r>
                      <a:r>
                        <a:rPr lang="zh-CN" sz="1200" kern="100" dirty="0">
                          <a:solidFill>
                            <a:srgbClr val="000000"/>
                          </a:solidFill>
                          <a:effectLst/>
                          <a:latin typeface="+mn-ea"/>
                          <a:ea typeface="+mn-ea"/>
                        </a:rPr>
                        <a:t>习近平谈治国理政</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a:solidFill>
                            <a:srgbClr val="000000"/>
                          </a:solidFill>
                          <a:effectLst/>
                          <a:latin typeface="+mn-ea"/>
                          <a:ea typeface="+mn-ea"/>
                        </a:rPr>
                        <a:t>1.</a:t>
                      </a:r>
                      <a:r>
                        <a:rPr lang="zh-CN" sz="1200" kern="100">
                          <a:solidFill>
                            <a:srgbClr val="000000"/>
                          </a:solidFill>
                          <a:effectLst/>
                          <a:latin typeface="+mn-ea"/>
                          <a:ea typeface="+mn-ea"/>
                        </a:rPr>
                        <a:t>小组讨论</a:t>
                      </a:r>
                      <a:endParaRPr lang="zh-CN" sz="1200" kern="100">
                        <a:effectLst/>
                        <a:latin typeface="+mn-ea"/>
                        <a:ea typeface="+mn-ea"/>
                      </a:endParaRPr>
                    </a:p>
                    <a:p>
                      <a:pPr algn="just">
                        <a:lnSpc>
                          <a:spcPts val="1600"/>
                        </a:lnSpc>
                      </a:pPr>
                      <a:r>
                        <a:rPr lang="en-US" sz="1200" kern="100">
                          <a:solidFill>
                            <a:srgbClr val="000000"/>
                          </a:solidFill>
                          <a:effectLst/>
                          <a:latin typeface="+mn-ea"/>
                          <a:ea typeface="+mn-ea"/>
                        </a:rPr>
                        <a:t>2.</a:t>
                      </a:r>
                      <a:r>
                        <a:rPr lang="zh-CN" sz="1200" kern="100">
                          <a:solidFill>
                            <a:srgbClr val="000000"/>
                          </a:solidFill>
                          <a:effectLst/>
                          <a:latin typeface="+mn-ea"/>
                          <a:ea typeface="+mn-ea"/>
                        </a:rPr>
                        <a:t>演讲</a:t>
                      </a:r>
                      <a:endParaRPr lang="zh-CN" sz="1200" kern="10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3082085"/>
                  </a:ext>
                </a:extLst>
              </a:tr>
              <a:tr h="950467">
                <a:tc>
                  <a:txBody>
                    <a:bodyPr/>
                    <a:lstStyle/>
                    <a:p>
                      <a:pPr algn="ctr">
                        <a:lnSpc>
                          <a:spcPts val="1200"/>
                        </a:lnSpc>
                      </a:pPr>
                      <a:r>
                        <a:rPr lang="en-US" sz="1200" kern="100" dirty="0">
                          <a:solidFill>
                            <a:srgbClr val="000000"/>
                          </a:solidFill>
                          <a:effectLst/>
                          <a:latin typeface="+mn-ea"/>
                          <a:ea typeface="+mn-ea"/>
                        </a:rPr>
                        <a:t>5</a:t>
                      </a:r>
                      <a:endParaRPr lang="zh-CN" sz="1200" kern="100" dirty="0">
                        <a:effectLst/>
                        <a:latin typeface="+mn-ea"/>
                        <a:ea typeface="+mn-ea"/>
                      </a:endParaRPr>
                    </a:p>
                  </a:txBody>
                  <a:tcPr marL="39180" marR="391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pPr>
                      <a:r>
                        <a:rPr lang="en-US" sz="1200" kern="100" dirty="0">
                          <a:solidFill>
                            <a:srgbClr val="000000"/>
                          </a:solidFill>
                          <a:effectLst/>
                          <a:latin typeface="+mn-ea"/>
                          <a:ea typeface="+mn-ea"/>
                        </a:rPr>
                        <a:t>Winning Is Not Everything</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zh-CN" sz="1200" kern="100" dirty="0">
                          <a:solidFill>
                            <a:srgbClr val="000000"/>
                          </a:solidFill>
                          <a:effectLst/>
                          <a:latin typeface="+mn-ea"/>
                          <a:ea typeface="+mn-ea"/>
                        </a:rPr>
                        <a:t>生命在于运动</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zh-CN" sz="1200" kern="100" dirty="0">
                          <a:solidFill>
                            <a:srgbClr val="000000"/>
                          </a:solidFill>
                          <a:effectLst/>
                          <a:latin typeface="+mn-ea"/>
                          <a:ea typeface="+mn-ea"/>
                        </a:rPr>
                        <a:t>推动全民健身，共筑体育强国</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dirty="0">
                          <a:solidFill>
                            <a:srgbClr val="000000"/>
                          </a:solidFill>
                          <a:effectLst/>
                          <a:latin typeface="+mn-ea"/>
                          <a:ea typeface="+mn-ea"/>
                        </a:rPr>
                        <a:t>1.</a:t>
                      </a:r>
                      <a:r>
                        <a:rPr lang="zh-CN" sz="1200" kern="100" dirty="0">
                          <a:solidFill>
                            <a:srgbClr val="000000"/>
                          </a:solidFill>
                          <a:effectLst/>
                          <a:latin typeface="+mn-ea"/>
                          <a:ea typeface="+mn-ea"/>
                        </a:rPr>
                        <a:t>古今运动举例：马球、蹴鞠、武术、太极</a:t>
                      </a:r>
                      <a:endParaRPr lang="zh-CN" sz="1200" kern="100" dirty="0">
                        <a:effectLst/>
                        <a:latin typeface="+mn-ea"/>
                        <a:ea typeface="+mn-ea"/>
                      </a:endParaRPr>
                    </a:p>
                    <a:p>
                      <a:pPr algn="just">
                        <a:lnSpc>
                          <a:spcPts val="1600"/>
                        </a:lnSpc>
                      </a:pPr>
                      <a:r>
                        <a:rPr lang="en-US" sz="1200" kern="100" dirty="0">
                          <a:solidFill>
                            <a:srgbClr val="000000"/>
                          </a:solidFill>
                          <a:effectLst/>
                          <a:latin typeface="+mn-ea"/>
                          <a:ea typeface="+mn-ea"/>
                        </a:rPr>
                        <a:t>2.</a:t>
                      </a:r>
                      <a:r>
                        <a:rPr lang="zh-CN" sz="1200" kern="100" dirty="0">
                          <a:solidFill>
                            <a:srgbClr val="000000"/>
                          </a:solidFill>
                          <a:effectLst/>
                          <a:latin typeface="+mn-ea"/>
                          <a:ea typeface="+mn-ea"/>
                        </a:rPr>
                        <a:t>全民健身日、奥运精神、</a:t>
                      </a:r>
                      <a:r>
                        <a:rPr lang="en-US" sz="1200" kern="100" dirty="0">
                          <a:solidFill>
                            <a:srgbClr val="000000"/>
                          </a:solidFill>
                          <a:effectLst/>
                          <a:latin typeface="+mn-ea"/>
                          <a:ea typeface="+mn-ea"/>
                        </a:rPr>
                        <a:t>2020</a:t>
                      </a:r>
                      <a:r>
                        <a:rPr lang="zh-CN" sz="1200" kern="100" dirty="0">
                          <a:solidFill>
                            <a:srgbClr val="000000"/>
                          </a:solidFill>
                          <a:effectLst/>
                          <a:latin typeface="+mn-ea"/>
                          <a:ea typeface="+mn-ea"/>
                        </a:rPr>
                        <a:t>成都世界运动会</a:t>
                      </a:r>
                      <a:endParaRPr lang="zh-CN" sz="1200" kern="100" dirty="0">
                        <a:effectLst/>
                        <a:latin typeface="+mn-ea"/>
                        <a:ea typeface="+mn-ea"/>
                      </a:endParaRPr>
                    </a:p>
                    <a:p>
                      <a:pPr algn="just">
                        <a:lnSpc>
                          <a:spcPts val="1600"/>
                        </a:lnSpc>
                      </a:pPr>
                      <a:r>
                        <a:rPr lang="en-US" sz="1200" kern="100" dirty="0">
                          <a:solidFill>
                            <a:srgbClr val="000000"/>
                          </a:solidFill>
                          <a:effectLst/>
                          <a:latin typeface="+mn-ea"/>
                          <a:ea typeface="+mn-ea"/>
                        </a:rPr>
                        <a:t>3.</a:t>
                      </a:r>
                      <a:r>
                        <a:rPr lang="zh-CN" sz="1200" kern="100" dirty="0">
                          <a:solidFill>
                            <a:srgbClr val="000000"/>
                          </a:solidFill>
                          <a:effectLst/>
                          <a:latin typeface="+mn-ea"/>
                          <a:ea typeface="+mn-ea"/>
                        </a:rPr>
                        <a:t>《论语》、《易传》、《正蒙》古籍名句</a:t>
                      </a:r>
                      <a:endParaRPr lang="zh-CN" sz="1200" kern="100" dirty="0">
                        <a:effectLst/>
                        <a:latin typeface="+mn-ea"/>
                        <a:ea typeface="+mn-ea"/>
                      </a:endParaRPr>
                    </a:p>
                    <a:p>
                      <a:pPr algn="just">
                        <a:lnSpc>
                          <a:spcPts val="1600"/>
                        </a:lnSpc>
                      </a:pPr>
                      <a:r>
                        <a:rPr lang="en-US" sz="1200" kern="100" dirty="0">
                          <a:solidFill>
                            <a:srgbClr val="000000"/>
                          </a:solidFill>
                          <a:effectLst/>
                          <a:latin typeface="+mn-ea"/>
                          <a:ea typeface="+mn-ea"/>
                        </a:rPr>
                        <a:t>4.</a:t>
                      </a:r>
                      <a:r>
                        <a:rPr lang="zh-CN" sz="1200" kern="100" dirty="0">
                          <a:solidFill>
                            <a:srgbClr val="000000"/>
                          </a:solidFill>
                          <a:effectLst/>
                          <a:latin typeface="+mn-ea"/>
                          <a:ea typeface="+mn-ea"/>
                        </a:rPr>
                        <a:t>习近平谈治国理政</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dirty="0">
                          <a:solidFill>
                            <a:srgbClr val="000000"/>
                          </a:solidFill>
                          <a:effectLst/>
                          <a:latin typeface="+mn-ea"/>
                          <a:ea typeface="+mn-ea"/>
                        </a:rPr>
                        <a:t>1.</a:t>
                      </a:r>
                      <a:r>
                        <a:rPr lang="zh-CN" sz="1200" kern="100" dirty="0">
                          <a:solidFill>
                            <a:srgbClr val="000000"/>
                          </a:solidFill>
                          <a:effectLst/>
                          <a:latin typeface="+mn-ea"/>
                          <a:ea typeface="+mn-ea"/>
                        </a:rPr>
                        <a:t>问卷调查</a:t>
                      </a:r>
                      <a:endParaRPr lang="zh-CN" sz="1200" kern="100" dirty="0">
                        <a:effectLst/>
                        <a:latin typeface="+mn-ea"/>
                        <a:ea typeface="+mn-ea"/>
                      </a:endParaRPr>
                    </a:p>
                    <a:p>
                      <a:pPr algn="just">
                        <a:lnSpc>
                          <a:spcPts val="1600"/>
                        </a:lnSpc>
                      </a:pPr>
                      <a:r>
                        <a:rPr lang="en-US" sz="1200" kern="100" dirty="0">
                          <a:solidFill>
                            <a:srgbClr val="000000"/>
                          </a:solidFill>
                          <a:effectLst/>
                          <a:latin typeface="+mn-ea"/>
                          <a:ea typeface="+mn-ea"/>
                        </a:rPr>
                        <a:t>2.</a:t>
                      </a:r>
                      <a:r>
                        <a:rPr lang="zh-CN" sz="1200" kern="100" dirty="0">
                          <a:solidFill>
                            <a:srgbClr val="000000"/>
                          </a:solidFill>
                          <a:effectLst/>
                          <a:latin typeface="+mn-ea"/>
                          <a:ea typeface="+mn-ea"/>
                        </a:rPr>
                        <a:t>课堂展示</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482589"/>
                  </a:ext>
                </a:extLst>
              </a:tr>
              <a:tr h="417685">
                <a:tc>
                  <a:txBody>
                    <a:bodyPr/>
                    <a:lstStyle/>
                    <a:p>
                      <a:pPr algn="ctr">
                        <a:lnSpc>
                          <a:spcPts val="1200"/>
                        </a:lnSpc>
                      </a:pPr>
                      <a:r>
                        <a:rPr lang="en-US" altLang="zh-CN" sz="1200" b="1" kern="100" dirty="0">
                          <a:effectLst/>
                          <a:latin typeface="+mn-ea"/>
                          <a:ea typeface="+mn-ea"/>
                        </a:rPr>
                        <a:t>6</a:t>
                      </a:r>
                      <a:endParaRPr lang="zh-CN" sz="1200" b="1" kern="100" dirty="0">
                        <a:effectLst/>
                        <a:latin typeface="+mn-ea"/>
                        <a:ea typeface="+mn-ea"/>
                      </a:endParaRPr>
                    </a:p>
                  </a:txBody>
                  <a:tcPr marL="39180" marR="391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pPr>
                      <a:r>
                        <a:rPr lang="en-US" altLang="zh-CN" sz="1200" kern="100" dirty="0">
                          <a:effectLst/>
                          <a:latin typeface="+mn-ea"/>
                          <a:ea typeface="+mn-ea"/>
                        </a:rPr>
                        <a:t>……</a:t>
                      </a: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endParaRPr lang="zh-CN" sz="1200" kern="100" dirty="0">
                        <a:effectLst/>
                        <a:latin typeface="+mn-ea"/>
                        <a:ea typeface="+mn-ea"/>
                      </a:endParaRPr>
                    </a:p>
                  </a:txBody>
                  <a:tcPr marL="39180" marR="391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2382832"/>
                  </a:ext>
                </a:extLst>
              </a:tr>
            </a:tbl>
          </a:graphicData>
        </a:graphic>
      </p:graphicFrame>
      <p:pic>
        <p:nvPicPr>
          <p:cNvPr id="7"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3267452620"/>
      </p:ext>
    </p:extLst>
  </p:cSld>
  <p:clrMapOvr>
    <a:masterClrMapping/>
  </p:clrMapOvr>
  <p:transition spd="slow" advTm="0">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1468"/>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33256"/>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67014" y="1245371"/>
            <a:ext cx="6032058" cy="4149406"/>
          </a:xfrm>
          <a:prstGeom prst="rect">
            <a:avLst/>
          </a:prstGeom>
        </p:spPr>
        <p:txBody>
          <a:bodyPr wrap="square">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新形势 新要求 新起点</a:t>
            </a:r>
            <a:endParaRPr lang="en-US" altLang="zh-CN" sz="3600" b="1" dirty="0">
              <a:latin typeface="微软雅黑" panose="020B0503020204020204" pitchFamily="34" charset="-122"/>
              <a:ea typeface="微软雅黑" panose="020B0503020204020204" pitchFamily="34" charset="-122"/>
            </a:endParaRPr>
          </a:p>
          <a:p>
            <a:pPr>
              <a:lnSpc>
                <a:spcPct val="150000"/>
              </a:lnSpc>
            </a:pPr>
            <a:r>
              <a:rPr lang="zh-CN" altLang="en-US" sz="3600" b="1" dirty="0">
                <a:latin typeface="微软雅黑" panose="020B0503020204020204" pitchFamily="34" charset="-122"/>
                <a:ea typeface="微软雅黑" panose="020B0503020204020204" pitchFamily="34" charset="-122"/>
              </a:rPr>
              <a:t>慕课设计问题导向</a:t>
            </a:r>
            <a:endParaRPr lang="en-US" altLang="zh-CN" sz="3600" b="1" dirty="0">
              <a:latin typeface="微软雅黑" panose="020B0503020204020204" pitchFamily="34" charset="-122"/>
              <a:ea typeface="微软雅黑" panose="020B0503020204020204" pitchFamily="34" charset="-122"/>
            </a:endParaRPr>
          </a:p>
          <a:p>
            <a:pPr>
              <a:lnSpc>
                <a:spcPct val="150000"/>
              </a:lnSpc>
            </a:pPr>
            <a:r>
              <a:rPr lang="zh-CN" altLang="en-US" sz="3600" b="1" dirty="0">
                <a:latin typeface="微软雅黑" panose="020B0503020204020204" pitchFamily="34" charset="-122"/>
                <a:ea typeface="微软雅黑" panose="020B0503020204020204" pitchFamily="34" charset="-122"/>
              </a:rPr>
              <a:t>资源构建目标导向</a:t>
            </a:r>
            <a:endParaRPr lang="en-US" altLang="zh-CN" sz="3600" b="1" dirty="0">
              <a:latin typeface="微软雅黑" panose="020B0503020204020204" pitchFamily="34" charset="-122"/>
              <a:ea typeface="微软雅黑" panose="020B0503020204020204" pitchFamily="34" charset="-122"/>
            </a:endParaRPr>
          </a:p>
          <a:p>
            <a:pPr>
              <a:lnSpc>
                <a:spcPct val="150000"/>
              </a:lnSpc>
            </a:pPr>
            <a:r>
              <a:rPr lang="zh-CN" altLang="en-US" sz="3600" b="1" dirty="0">
                <a:latin typeface="微软雅黑" panose="020B0503020204020204" pitchFamily="34" charset="-122"/>
                <a:ea typeface="微软雅黑" panose="020B0503020204020204" pitchFamily="34" charset="-122"/>
              </a:rPr>
              <a:t>教学模式成效导向</a:t>
            </a:r>
            <a:endParaRPr lang="en-US" altLang="zh-CN" sz="3600" b="1" dirty="0">
              <a:latin typeface="微软雅黑" panose="020B0503020204020204" pitchFamily="34" charset="-122"/>
              <a:ea typeface="微软雅黑" panose="020B0503020204020204" pitchFamily="34" charset="-122"/>
            </a:endParaRPr>
          </a:p>
          <a:p>
            <a:pPr>
              <a:lnSpc>
                <a:spcPct val="150000"/>
              </a:lnSpc>
            </a:pPr>
            <a:r>
              <a:rPr lang="zh-CN" altLang="en-US" sz="3600" b="1" dirty="0">
                <a:latin typeface="微软雅黑" panose="020B0503020204020204" pitchFamily="34" charset="-122"/>
                <a:ea typeface="微软雅黑" panose="020B0503020204020204" pitchFamily="34" charset="-122"/>
              </a:rPr>
              <a:t>新作为 新收获 新展望</a:t>
            </a:r>
          </a:p>
        </p:txBody>
      </p:sp>
      <p:grpSp>
        <p:nvGrpSpPr>
          <p:cNvPr id="22" name="组合 21"/>
          <p:cNvGrpSpPr/>
          <p:nvPr/>
        </p:nvGrpSpPr>
        <p:grpSpPr>
          <a:xfrm>
            <a:off x="3668758" y="2239878"/>
            <a:ext cx="648000" cy="648000"/>
            <a:chOff x="8393340" y="1988840"/>
            <a:chExt cx="877066" cy="877066"/>
          </a:xfrm>
        </p:grpSpPr>
        <p:sp>
          <p:nvSpPr>
            <p:cNvPr id="23" name="椭圆 22"/>
            <p:cNvSpPr>
              <a:spLocks noChangeArrowheads="1"/>
            </p:cNvSpPr>
            <p:nvPr/>
          </p:nvSpPr>
          <p:spPr bwMode="auto">
            <a:xfrm>
              <a:off x="8393340" y="198884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dirty="0">
                <a:solidFill>
                  <a:srgbClr val="FFFFFF"/>
                </a:solidFill>
                <a:latin typeface="宋体" panose="02010600030101010101" pitchFamily="2" charset="-122"/>
                <a:sym typeface="宋体" panose="02010600030101010101" pitchFamily="2" charset="-122"/>
              </a:endParaRPr>
            </a:p>
          </p:txBody>
        </p:sp>
        <p:pic>
          <p:nvPicPr>
            <p:cNvPr id="24" name="Picture 7" descr="D:\360data\重要数据\桌面\未标题-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7120" y="2146591"/>
              <a:ext cx="564516" cy="486893"/>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椭圆 25"/>
          <p:cNvSpPr>
            <a:spLocks noChangeArrowheads="1"/>
          </p:cNvSpPr>
          <p:nvPr/>
        </p:nvSpPr>
        <p:spPr bwMode="auto">
          <a:xfrm>
            <a:off x="3652042" y="1420159"/>
            <a:ext cx="648000" cy="648000"/>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29" name="椭圆 28"/>
          <p:cNvSpPr>
            <a:spLocks noChangeArrowheads="1"/>
          </p:cNvSpPr>
          <p:nvPr/>
        </p:nvSpPr>
        <p:spPr bwMode="auto">
          <a:xfrm>
            <a:off x="3652042" y="4682870"/>
            <a:ext cx="648000" cy="648000"/>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35" name="椭圆 34"/>
          <p:cNvSpPr>
            <a:spLocks noChangeArrowheads="1"/>
          </p:cNvSpPr>
          <p:nvPr/>
        </p:nvSpPr>
        <p:spPr bwMode="auto">
          <a:xfrm>
            <a:off x="3668758" y="3052738"/>
            <a:ext cx="648000" cy="648000"/>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nvGrpSpPr>
          <p:cNvPr id="37" name="28"/>
          <p:cNvGrpSpPr>
            <a:grpSpLocks/>
          </p:cNvGrpSpPr>
          <p:nvPr/>
        </p:nvGrpSpPr>
        <p:grpSpPr bwMode="auto">
          <a:xfrm>
            <a:off x="815716" y="2113854"/>
            <a:ext cx="2070100" cy="2062163"/>
            <a:chOff x="909662" y="1382264"/>
            <a:chExt cx="2069729" cy="2062138"/>
          </a:xfrm>
        </p:grpSpPr>
        <p:sp>
          <p:nvSpPr>
            <p:cNvPr id="38" name="弧形 37"/>
            <p:cNvSpPr/>
            <p:nvPr/>
          </p:nvSpPr>
          <p:spPr>
            <a:xfrm>
              <a:off x="917598" y="1382264"/>
              <a:ext cx="2061793" cy="2062138"/>
            </a:xfrm>
            <a:prstGeom prst="arc">
              <a:avLst>
                <a:gd name="adj1" fmla="val 16565820"/>
                <a:gd name="adj2" fmla="val 505695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9" name="弧形 38"/>
            <p:cNvSpPr/>
            <p:nvPr/>
          </p:nvSpPr>
          <p:spPr>
            <a:xfrm flipH="1">
              <a:off x="909662" y="1382264"/>
              <a:ext cx="2061792" cy="2062138"/>
            </a:xfrm>
            <a:prstGeom prst="arc">
              <a:avLst>
                <a:gd name="adj1" fmla="val 16451007"/>
                <a:gd name="adj2" fmla="val 4656997"/>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pSp>
      <p:grpSp>
        <p:nvGrpSpPr>
          <p:cNvPr id="2" name="组合 1">
            <a:extLst>
              <a:ext uri="{FF2B5EF4-FFF2-40B4-BE49-F238E27FC236}">
                <a16:creationId xmlns:a16="http://schemas.microsoft.com/office/drawing/2014/main" xmlns="" id="{5AB63876-F0A1-4CBE-A87D-E9F7E51F726A}"/>
              </a:ext>
            </a:extLst>
          </p:cNvPr>
          <p:cNvGrpSpPr/>
          <p:nvPr/>
        </p:nvGrpSpPr>
        <p:grpSpPr>
          <a:xfrm>
            <a:off x="990341" y="2296837"/>
            <a:ext cx="1720850" cy="1720850"/>
            <a:chOff x="288053" y="412027"/>
            <a:chExt cx="1720850" cy="1720850"/>
          </a:xfrm>
        </p:grpSpPr>
        <p:sp>
          <p:nvSpPr>
            <p:cNvPr id="40" name="1"/>
            <p:cNvSpPr/>
            <p:nvPr/>
          </p:nvSpPr>
          <p:spPr bwMode="auto">
            <a:xfrm>
              <a:off x="288053" y="412027"/>
              <a:ext cx="1720850" cy="17208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600" noProof="1"/>
            </a:p>
          </p:txBody>
        </p:sp>
        <p:sp>
          <p:nvSpPr>
            <p:cNvPr id="41" name="2"/>
            <p:cNvSpPr/>
            <p:nvPr/>
          </p:nvSpPr>
          <p:spPr bwMode="auto">
            <a:xfrm>
              <a:off x="451604" y="571480"/>
              <a:ext cx="1409700" cy="1409700"/>
            </a:xfrm>
            <a:prstGeom prst="ellipse">
              <a:avLst/>
            </a:prstGeom>
            <a:solidFill>
              <a:srgbClr val="E93F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pSp>
      <p:sp>
        <p:nvSpPr>
          <p:cNvPr id="42" name="TextBox 41"/>
          <p:cNvSpPr txBox="1"/>
          <p:nvPr/>
        </p:nvSpPr>
        <p:spPr bwMode="auto">
          <a:xfrm>
            <a:off x="1284916" y="2557097"/>
            <a:ext cx="1107996" cy="1200329"/>
          </a:xfrm>
          <a:prstGeom prst="rect">
            <a:avLst/>
          </a:prstGeom>
          <a:noFill/>
        </p:spPr>
        <p:txBody>
          <a:bodyPr wrap="square" anchor="ctr">
            <a:spAutoFit/>
          </a:bodyPr>
          <a:lstStyle/>
          <a:p>
            <a:pPr algn="ctr" fontAlgn="auto">
              <a:defRPr/>
            </a:pPr>
            <a:r>
              <a:rPr lang="zh-CN" altLang="en-US" sz="5400" b="1" baseline="12000" noProof="1">
                <a:solidFill>
                  <a:schemeClr val="bg1"/>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内容</a:t>
            </a:r>
            <a:endParaRPr lang="en-US" altLang="zh-CN" sz="5400" b="1" baseline="12000" noProof="1">
              <a:solidFill>
                <a:schemeClr val="bg1"/>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endParaRPr>
          </a:p>
          <a:p>
            <a:pPr algn="ctr" fontAlgn="auto">
              <a:defRPr/>
            </a:pPr>
            <a:r>
              <a:rPr lang="zh-CN" altLang="en-US" sz="5400" b="1" baseline="12000" noProof="1">
                <a:solidFill>
                  <a:schemeClr val="bg1"/>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提纲</a:t>
            </a:r>
          </a:p>
        </p:txBody>
      </p:sp>
      <p:sp>
        <p:nvSpPr>
          <p:cNvPr id="32" name="椭圆 31">
            <a:extLst>
              <a:ext uri="{FF2B5EF4-FFF2-40B4-BE49-F238E27FC236}">
                <a16:creationId xmlns:a16="http://schemas.microsoft.com/office/drawing/2014/main" xmlns="" id="{7CF2CB46-BE21-49A1-9C1A-B6B279B719AF}"/>
              </a:ext>
            </a:extLst>
          </p:cNvPr>
          <p:cNvSpPr>
            <a:spLocks noChangeArrowheads="1"/>
          </p:cNvSpPr>
          <p:nvPr/>
        </p:nvSpPr>
        <p:spPr bwMode="auto">
          <a:xfrm>
            <a:off x="3652042" y="3852921"/>
            <a:ext cx="648000" cy="648000"/>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44" name="稻壳儿小白白(http://dwz.cn/Wu2UP)">
            <a:extLst>
              <a:ext uri="{FF2B5EF4-FFF2-40B4-BE49-F238E27FC236}">
                <a16:creationId xmlns:a16="http://schemas.microsoft.com/office/drawing/2014/main" xmlns="" id="{DC857050-3086-4470-8DF1-72FD00FD5635}"/>
              </a:ext>
            </a:extLst>
          </p:cNvPr>
          <p:cNvSpPr>
            <a:spLocks noChangeAspect="1" noEditPoints="1"/>
          </p:cNvSpPr>
          <p:nvPr/>
        </p:nvSpPr>
        <p:spPr bwMode="auto">
          <a:xfrm rot="-5400000">
            <a:off x="3808891" y="4017411"/>
            <a:ext cx="313389" cy="359290"/>
          </a:xfrm>
          <a:custGeom>
            <a:avLst/>
            <a:gdLst>
              <a:gd name="T0" fmla="*/ 2147483646 w 67"/>
              <a:gd name="T1" fmla="*/ 2147483646 h 68"/>
              <a:gd name="T2" fmla="*/ 2147483646 w 67"/>
              <a:gd name="T3" fmla="*/ 2147483646 h 68"/>
              <a:gd name="T4" fmla="*/ 2147483646 w 67"/>
              <a:gd name="T5" fmla="*/ 2147483646 h 68"/>
              <a:gd name="T6" fmla="*/ 2147483646 w 67"/>
              <a:gd name="T7" fmla="*/ 2147483646 h 68"/>
              <a:gd name="T8" fmla="*/ 0 w 67"/>
              <a:gd name="T9" fmla="*/ 2147483646 h 68"/>
              <a:gd name="T10" fmla="*/ 0 w 67"/>
              <a:gd name="T11" fmla="*/ 2147483646 h 68"/>
              <a:gd name="T12" fmla="*/ 2147483646 w 67"/>
              <a:gd name="T13" fmla="*/ 2147483646 h 68"/>
              <a:gd name="T14" fmla="*/ 2147483646 w 67"/>
              <a:gd name="T15" fmla="*/ 2147483646 h 68"/>
              <a:gd name="T16" fmla="*/ 2147483646 w 67"/>
              <a:gd name="T17" fmla="*/ 2147483646 h 68"/>
              <a:gd name="T18" fmla="*/ 2147483646 w 67"/>
              <a:gd name="T19" fmla="*/ 0 h 68"/>
              <a:gd name="T20" fmla="*/ 2147483646 w 67"/>
              <a:gd name="T21" fmla="*/ 0 h 68"/>
              <a:gd name="T22" fmla="*/ 2147483646 w 67"/>
              <a:gd name="T23" fmla="*/ 2147483646 h 68"/>
              <a:gd name="T24" fmla="*/ 2147483646 w 67"/>
              <a:gd name="T25" fmla="*/ 2147483646 h 68"/>
              <a:gd name="T26" fmla="*/ 2147483646 w 67"/>
              <a:gd name="T27" fmla="*/ 2147483646 h 68"/>
              <a:gd name="T28" fmla="*/ 2147483646 w 67"/>
              <a:gd name="T29" fmla="*/ 2147483646 h 68"/>
              <a:gd name="T30" fmla="*/ 2147483646 w 67"/>
              <a:gd name="T31" fmla="*/ 2147483646 h 68"/>
              <a:gd name="T32" fmla="*/ 2147483646 w 67"/>
              <a:gd name="T33" fmla="*/ 2147483646 h 68"/>
              <a:gd name="T34" fmla="*/ 2147483646 w 67"/>
              <a:gd name="T35" fmla="*/ 2147483646 h 68"/>
              <a:gd name="T36" fmla="*/ 2147483646 w 67"/>
              <a:gd name="T37" fmla="*/ 2147483646 h 68"/>
              <a:gd name="T38" fmla="*/ 2147483646 w 67"/>
              <a:gd name="T39" fmla="*/ 2147483646 h 68"/>
              <a:gd name="T40" fmla="*/ 2147483646 w 67"/>
              <a:gd name="T41" fmla="*/ 2147483646 h 68"/>
              <a:gd name="T42" fmla="*/ 2147483646 w 67"/>
              <a:gd name="T43" fmla="*/ 0 h 68"/>
              <a:gd name="T44" fmla="*/ 2147483646 w 67"/>
              <a:gd name="T45" fmla="*/ 0 h 68"/>
              <a:gd name="T46" fmla="*/ 2147483646 w 67"/>
              <a:gd name="T47" fmla="*/ 2147483646 h 68"/>
              <a:gd name="T48" fmla="*/ 2147483646 w 67"/>
              <a:gd name="T49" fmla="*/ 2147483646 h 68"/>
              <a:gd name="T50" fmla="*/ 2147483646 w 67"/>
              <a:gd name="T51" fmla="*/ 2147483646 h 68"/>
              <a:gd name="T52" fmla="*/ 2147483646 w 67"/>
              <a:gd name="T53" fmla="*/ 2147483646 h 68"/>
              <a:gd name="T54" fmla="*/ 2147483646 w 67"/>
              <a:gd name="T55" fmla="*/ 2147483646 h 68"/>
              <a:gd name="T56" fmla="*/ 2147483646 w 67"/>
              <a:gd name="T57" fmla="*/ 2147483646 h 68"/>
              <a:gd name="T58" fmla="*/ 2147483646 w 67"/>
              <a:gd name="T59" fmla="*/ 2147483646 h 68"/>
              <a:gd name="T60" fmla="*/ 2147483646 w 67"/>
              <a:gd name="T61" fmla="*/ 2147483646 h 68"/>
              <a:gd name="T62" fmla="*/ 2147483646 w 67"/>
              <a:gd name="T63" fmla="*/ 2147483646 h 68"/>
              <a:gd name="T64" fmla="*/ 2147483646 w 67"/>
              <a:gd name="T65" fmla="*/ 2147483646 h 68"/>
              <a:gd name="T66" fmla="*/ 2147483646 w 67"/>
              <a:gd name="T67" fmla="*/ 2147483646 h 68"/>
              <a:gd name="T68" fmla="*/ 2147483646 w 67"/>
              <a:gd name="T69" fmla="*/ 2147483646 h 68"/>
              <a:gd name="T70" fmla="*/ 2147483646 w 67"/>
              <a:gd name="T71" fmla="*/ 2147483646 h 68"/>
              <a:gd name="T72" fmla="*/ 2147483646 w 67"/>
              <a:gd name="T73" fmla="*/ 2147483646 h 68"/>
              <a:gd name="T74" fmla="*/ 2147483646 w 67"/>
              <a:gd name="T75" fmla="*/ 2147483646 h 68"/>
              <a:gd name="T76" fmla="*/ 2147483646 w 67"/>
              <a:gd name="T77" fmla="*/ 2147483646 h 68"/>
              <a:gd name="T78" fmla="*/ 2147483646 w 67"/>
              <a:gd name="T79" fmla="*/ 2147483646 h 68"/>
              <a:gd name="T80" fmla="*/ 2147483646 w 67"/>
              <a:gd name="T81" fmla="*/ 2147483646 h 68"/>
              <a:gd name="T82" fmla="*/ 2147483646 w 67"/>
              <a:gd name="T83" fmla="*/ 2147483646 h 68"/>
              <a:gd name="T84" fmla="*/ 2147483646 w 67"/>
              <a:gd name="T85" fmla="*/ 2147483646 h 68"/>
              <a:gd name="T86" fmla="*/ 2147483646 w 67"/>
              <a:gd name="T87" fmla="*/ 2147483646 h 68"/>
              <a:gd name="T88" fmla="*/ 2147483646 w 67"/>
              <a:gd name="T89" fmla="*/ 2147483646 h 68"/>
              <a:gd name="T90" fmla="*/ 2147483646 w 67"/>
              <a:gd name="T91" fmla="*/ 2147483646 h 68"/>
              <a:gd name="T92" fmla="*/ 2147483646 w 67"/>
              <a:gd name="T93" fmla="*/ 2147483646 h 68"/>
              <a:gd name="T94" fmla="*/ 2147483646 w 67"/>
              <a:gd name="T95" fmla="*/ 2147483646 h 68"/>
              <a:gd name="T96" fmla="*/ 2147483646 w 67"/>
              <a:gd name="T97" fmla="*/ 2147483646 h 68"/>
              <a:gd name="T98" fmla="*/ 2147483646 w 67"/>
              <a:gd name="T99" fmla="*/ 2147483646 h 68"/>
              <a:gd name="T100" fmla="*/ 2147483646 w 67"/>
              <a:gd name="T101" fmla="*/ 2147483646 h 68"/>
              <a:gd name="T102" fmla="*/ 2147483646 w 67"/>
              <a:gd name="T103" fmla="*/ 2147483646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68"/>
              <a:gd name="T158" fmla="*/ 67 w 67"/>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68">
                <a:moveTo>
                  <a:pt x="26" y="55"/>
                </a:moveTo>
                <a:cubicBezTo>
                  <a:pt x="14" y="67"/>
                  <a:pt x="14" y="67"/>
                  <a:pt x="14" y="67"/>
                </a:cubicBezTo>
                <a:cubicBezTo>
                  <a:pt x="14" y="68"/>
                  <a:pt x="14" y="68"/>
                  <a:pt x="13" y="68"/>
                </a:cubicBezTo>
                <a:cubicBezTo>
                  <a:pt x="13" y="68"/>
                  <a:pt x="13" y="68"/>
                  <a:pt x="12" y="67"/>
                </a:cubicBezTo>
                <a:cubicBezTo>
                  <a:pt x="0" y="55"/>
                  <a:pt x="0" y="55"/>
                  <a:pt x="0" y="55"/>
                </a:cubicBezTo>
                <a:cubicBezTo>
                  <a:pt x="0" y="55"/>
                  <a:pt x="0" y="54"/>
                  <a:pt x="0" y="54"/>
                </a:cubicBezTo>
                <a:cubicBezTo>
                  <a:pt x="0" y="53"/>
                  <a:pt x="1" y="53"/>
                  <a:pt x="1" y="53"/>
                </a:cubicBezTo>
                <a:cubicBezTo>
                  <a:pt x="8" y="53"/>
                  <a:pt x="8" y="53"/>
                  <a:pt x="8" y="53"/>
                </a:cubicBezTo>
                <a:cubicBezTo>
                  <a:pt x="8" y="1"/>
                  <a:pt x="8" y="1"/>
                  <a:pt x="8" y="1"/>
                </a:cubicBezTo>
                <a:cubicBezTo>
                  <a:pt x="8" y="0"/>
                  <a:pt x="9" y="0"/>
                  <a:pt x="10" y="0"/>
                </a:cubicBezTo>
                <a:cubicBezTo>
                  <a:pt x="17" y="0"/>
                  <a:pt x="17" y="0"/>
                  <a:pt x="17" y="0"/>
                </a:cubicBezTo>
                <a:cubicBezTo>
                  <a:pt x="18" y="0"/>
                  <a:pt x="18" y="0"/>
                  <a:pt x="18" y="1"/>
                </a:cubicBezTo>
                <a:cubicBezTo>
                  <a:pt x="18" y="53"/>
                  <a:pt x="18" y="53"/>
                  <a:pt x="18" y="53"/>
                </a:cubicBezTo>
                <a:cubicBezTo>
                  <a:pt x="25" y="53"/>
                  <a:pt x="25" y="53"/>
                  <a:pt x="25" y="53"/>
                </a:cubicBezTo>
                <a:cubicBezTo>
                  <a:pt x="26" y="53"/>
                  <a:pt x="27" y="54"/>
                  <a:pt x="27" y="54"/>
                </a:cubicBezTo>
                <a:cubicBezTo>
                  <a:pt x="27" y="55"/>
                  <a:pt x="27" y="55"/>
                  <a:pt x="26" y="55"/>
                </a:cubicBezTo>
                <a:close/>
                <a:moveTo>
                  <a:pt x="67" y="8"/>
                </a:moveTo>
                <a:cubicBezTo>
                  <a:pt x="67" y="9"/>
                  <a:pt x="66" y="9"/>
                  <a:pt x="66" y="9"/>
                </a:cubicBezTo>
                <a:cubicBezTo>
                  <a:pt x="34" y="9"/>
                  <a:pt x="34" y="9"/>
                  <a:pt x="34" y="9"/>
                </a:cubicBezTo>
                <a:cubicBezTo>
                  <a:pt x="33" y="9"/>
                  <a:pt x="33" y="9"/>
                  <a:pt x="33" y="8"/>
                </a:cubicBezTo>
                <a:cubicBezTo>
                  <a:pt x="33" y="1"/>
                  <a:pt x="33" y="1"/>
                  <a:pt x="33" y="1"/>
                </a:cubicBezTo>
                <a:cubicBezTo>
                  <a:pt x="33" y="0"/>
                  <a:pt x="33" y="0"/>
                  <a:pt x="34" y="0"/>
                </a:cubicBezTo>
                <a:cubicBezTo>
                  <a:pt x="66" y="0"/>
                  <a:pt x="66" y="0"/>
                  <a:pt x="66" y="0"/>
                </a:cubicBezTo>
                <a:cubicBezTo>
                  <a:pt x="66" y="0"/>
                  <a:pt x="67" y="0"/>
                  <a:pt x="67" y="1"/>
                </a:cubicBezTo>
                <a:lnTo>
                  <a:pt x="67" y="8"/>
                </a:lnTo>
                <a:close/>
                <a:moveTo>
                  <a:pt x="60" y="28"/>
                </a:moveTo>
                <a:cubicBezTo>
                  <a:pt x="60" y="28"/>
                  <a:pt x="59" y="29"/>
                  <a:pt x="58" y="29"/>
                </a:cubicBezTo>
                <a:cubicBezTo>
                  <a:pt x="34" y="29"/>
                  <a:pt x="34" y="29"/>
                  <a:pt x="34" y="29"/>
                </a:cubicBezTo>
                <a:cubicBezTo>
                  <a:pt x="33" y="29"/>
                  <a:pt x="33" y="28"/>
                  <a:pt x="33" y="28"/>
                </a:cubicBezTo>
                <a:cubicBezTo>
                  <a:pt x="33" y="20"/>
                  <a:pt x="33" y="20"/>
                  <a:pt x="33" y="20"/>
                </a:cubicBezTo>
                <a:cubicBezTo>
                  <a:pt x="33" y="20"/>
                  <a:pt x="33" y="19"/>
                  <a:pt x="34" y="19"/>
                </a:cubicBezTo>
                <a:cubicBezTo>
                  <a:pt x="58" y="19"/>
                  <a:pt x="58" y="19"/>
                  <a:pt x="58" y="19"/>
                </a:cubicBezTo>
                <a:cubicBezTo>
                  <a:pt x="59" y="19"/>
                  <a:pt x="60" y="20"/>
                  <a:pt x="60" y="20"/>
                </a:cubicBezTo>
                <a:lnTo>
                  <a:pt x="60" y="28"/>
                </a:lnTo>
                <a:close/>
                <a:moveTo>
                  <a:pt x="52" y="47"/>
                </a:moveTo>
                <a:cubicBezTo>
                  <a:pt x="52" y="48"/>
                  <a:pt x="52" y="48"/>
                  <a:pt x="51" y="48"/>
                </a:cubicBezTo>
                <a:cubicBezTo>
                  <a:pt x="34" y="48"/>
                  <a:pt x="34" y="48"/>
                  <a:pt x="34" y="48"/>
                </a:cubicBezTo>
                <a:cubicBezTo>
                  <a:pt x="33" y="48"/>
                  <a:pt x="33" y="48"/>
                  <a:pt x="33" y="47"/>
                </a:cubicBezTo>
                <a:cubicBezTo>
                  <a:pt x="33" y="40"/>
                  <a:pt x="33" y="40"/>
                  <a:pt x="33" y="40"/>
                </a:cubicBezTo>
                <a:cubicBezTo>
                  <a:pt x="33" y="39"/>
                  <a:pt x="33" y="39"/>
                  <a:pt x="34" y="39"/>
                </a:cubicBezTo>
                <a:cubicBezTo>
                  <a:pt x="51" y="39"/>
                  <a:pt x="51" y="39"/>
                  <a:pt x="51" y="39"/>
                </a:cubicBezTo>
                <a:cubicBezTo>
                  <a:pt x="52" y="39"/>
                  <a:pt x="52" y="39"/>
                  <a:pt x="52" y="40"/>
                </a:cubicBezTo>
                <a:lnTo>
                  <a:pt x="52" y="47"/>
                </a:lnTo>
                <a:close/>
                <a:moveTo>
                  <a:pt x="45" y="67"/>
                </a:moveTo>
                <a:cubicBezTo>
                  <a:pt x="45" y="67"/>
                  <a:pt x="44" y="68"/>
                  <a:pt x="44" y="68"/>
                </a:cubicBezTo>
                <a:cubicBezTo>
                  <a:pt x="34" y="68"/>
                  <a:pt x="34" y="68"/>
                  <a:pt x="34" y="68"/>
                </a:cubicBezTo>
                <a:cubicBezTo>
                  <a:pt x="33" y="68"/>
                  <a:pt x="33" y="67"/>
                  <a:pt x="33" y="67"/>
                </a:cubicBezTo>
                <a:cubicBezTo>
                  <a:pt x="33" y="59"/>
                  <a:pt x="33" y="59"/>
                  <a:pt x="33" y="59"/>
                </a:cubicBezTo>
                <a:cubicBezTo>
                  <a:pt x="33" y="59"/>
                  <a:pt x="33" y="58"/>
                  <a:pt x="34" y="58"/>
                </a:cubicBezTo>
                <a:cubicBezTo>
                  <a:pt x="44" y="58"/>
                  <a:pt x="44" y="58"/>
                  <a:pt x="44" y="58"/>
                </a:cubicBezTo>
                <a:cubicBezTo>
                  <a:pt x="44" y="58"/>
                  <a:pt x="45" y="59"/>
                  <a:pt x="45" y="59"/>
                </a:cubicBezTo>
                <a:lnTo>
                  <a:pt x="4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eaLnBrk="0" fontAlgn="base" hangingPunct="0">
              <a:spcBef>
                <a:spcPct val="0"/>
              </a:spcBef>
              <a:spcAft>
                <a:spcPct val="0"/>
              </a:spcAft>
            </a:pPr>
            <a:endParaRPr lang="zh-CN" altLang="en-US" dirty="0">
              <a:solidFill>
                <a:srgbClr val="445469"/>
              </a:solidFill>
              <a:latin typeface="Arial" panose="020B0604020202020204" pitchFamily="34" charset="0"/>
              <a:ea typeface="微软雅黑" panose="020B0503020204020204" pitchFamily="34" charset="-122"/>
            </a:endParaRPr>
          </a:p>
        </p:txBody>
      </p:sp>
      <p:sp>
        <p:nvSpPr>
          <p:cNvPr id="48" name="稻壳儿小白白(http://dwz.cn/Wu2UP)">
            <a:extLst>
              <a:ext uri="{FF2B5EF4-FFF2-40B4-BE49-F238E27FC236}">
                <a16:creationId xmlns:a16="http://schemas.microsoft.com/office/drawing/2014/main" xmlns="" id="{1ECEAB51-93CE-45ED-ADF7-BB15EDEF9D6A}"/>
              </a:ext>
            </a:extLst>
          </p:cNvPr>
          <p:cNvSpPr>
            <a:spLocks noEditPoints="1"/>
          </p:cNvSpPr>
          <p:nvPr/>
        </p:nvSpPr>
        <p:spPr bwMode="auto">
          <a:xfrm>
            <a:off x="3771469" y="3192790"/>
            <a:ext cx="457539" cy="380226"/>
          </a:xfrm>
          <a:custGeom>
            <a:avLst/>
            <a:gdLst>
              <a:gd name="T0" fmla="*/ 2147483646 w 68"/>
              <a:gd name="T1" fmla="*/ 2147483646 h 63"/>
              <a:gd name="T2" fmla="*/ 2147483646 w 68"/>
              <a:gd name="T3" fmla="*/ 2147483646 h 63"/>
              <a:gd name="T4" fmla="*/ 2147483646 w 68"/>
              <a:gd name="T5" fmla="*/ 2147483646 h 63"/>
              <a:gd name="T6" fmla="*/ 2147483646 w 68"/>
              <a:gd name="T7" fmla="*/ 2147483646 h 63"/>
              <a:gd name="T8" fmla="*/ 2147483646 w 68"/>
              <a:gd name="T9" fmla="*/ 2147483646 h 63"/>
              <a:gd name="T10" fmla="*/ 2147483646 w 68"/>
              <a:gd name="T11" fmla="*/ 2147483646 h 63"/>
              <a:gd name="T12" fmla="*/ 2147483646 w 68"/>
              <a:gd name="T13" fmla="*/ 2147483646 h 63"/>
              <a:gd name="T14" fmla="*/ 2147483646 w 68"/>
              <a:gd name="T15" fmla="*/ 2147483646 h 63"/>
              <a:gd name="T16" fmla="*/ 0 w 68"/>
              <a:gd name="T17" fmla="*/ 2147483646 h 63"/>
              <a:gd name="T18" fmla="*/ 2147483646 w 68"/>
              <a:gd name="T19" fmla="*/ 2147483646 h 63"/>
              <a:gd name="T20" fmla="*/ 2147483646 w 68"/>
              <a:gd name="T21" fmla="*/ 2147483646 h 63"/>
              <a:gd name="T22" fmla="*/ 2147483646 w 68"/>
              <a:gd name="T23" fmla="*/ 2147483646 h 63"/>
              <a:gd name="T24" fmla="*/ 2147483646 w 68"/>
              <a:gd name="T25" fmla="*/ 2147483646 h 63"/>
              <a:gd name="T26" fmla="*/ 2147483646 w 68"/>
              <a:gd name="T27" fmla="*/ 2147483646 h 63"/>
              <a:gd name="T28" fmla="*/ 2147483646 w 68"/>
              <a:gd name="T29" fmla="*/ 2147483646 h 63"/>
              <a:gd name="T30" fmla="*/ 2147483646 w 68"/>
              <a:gd name="T31" fmla="*/ 2147483646 h 63"/>
              <a:gd name="T32" fmla="*/ 2147483646 w 68"/>
              <a:gd name="T33" fmla="*/ 2147483646 h 63"/>
              <a:gd name="T34" fmla="*/ 2147483646 w 68"/>
              <a:gd name="T35" fmla="*/ 2147483646 h 63"/>
              <a:gd name="T36" fmla="*/ 2147483646 w 68"/>
              <a:gd name="T37" fmla="*/ 2147483646 h 63"/>
              <a:gd name="T38" fmla="*/ 2147483646 w 68"/>
              <a:gd name="T39" fmla="*/ 2147483646 h 63"/>
              <a:gd name="T40" fmla="*/ 2147483646 w 68"/>
              <a:gd name="T41" fmla="*/ 2147483646 h 63"/>
              <a:gd name="T42" fmla="*/ 2147483646 w 68"/>
              <a:gd name="T43" fmla="*/ 2147483646 h 63"/>
              <a:gd name="T44" fmla="*/ 2147483646 w 68"/>
              <a:gd name="T45" fmla="*/ 2147483646 h 63"/>
              <a:gd name="T46" fmla="*/ 2147483646 w 68"/>
              <a:gd name="T47" fmla="*/ 2147483646 h 63"/>
              <a:gd name="T48" fmla="*/ 2147483646 w 68"/>
              <a:gd name="T49" fmla="*/ 2147483646 h 63"/>
              <a:gd name="T50" fmla="*/ 2147483646 w 68"/>
              <a:gd name="T51" fmla="*/ 2147483646 h 63"/>
              <a:gd name="T52" fmla="*/ 2147483646 w 68"/>
              <a:gd name="T53" fmla="*/ 2147483646 h 63"/>
              <a:gd name="T54" fmla="*/ 2147483646 w 68"/>
              <a:gd name="T55" fmla="*/ 0 h 63"/>
              <a:gd name="T56" fmla="*/ 2147483646 w 68"/>
              <a:gd name="T57" fmla="*/ 2147483646 h 63"/>
              <a:gd name="T58" fmla="*/ 2147483646 w 68"/>
              <a:gd name="T59" fmla="*/ 2147483646 h 63"/>
              <a:gd name="T60" fmla="*/ 2147483646 w 68"/>
              <a:gd name="T61" fmla="*/ 2147483646 h 63"/>
              <a:gd name="T62" fmla="*/ 2147483646 w 68"/>
              <a:gd name="T63" fmla="*/ 2147483646 h 63"/>
              <a:gd name="T64" fmla="*/ 2147483646 w 68"/>
              <a:gd name="T65" fmla="*/ 2147483646 h 63"/>
              <a:gd name="T66" fmla="*/ 2147483646 w 68"/>
              <a:gd name="T67" fmla="*/ 2147483646 h 63"/>
              <a:gd name="T68" fmla="*/ 2147483646 w 68"/>
              <a:gd name="T69" fmla="*/ 2147483646 h 63"/>
              <a:gd name="T70" fmla="*/ 2147483646 w 68"/>
              <a:gd name="T71" fmla="*/ 2147483646 h 63"/>
              <a:gd name="T72" fmla="*/ 2147483646 w 68"/>
              <a:gd name="T73" fmla="*/ 2147483646 h 63"/>
              <a:gd name="T74" fmla="*/ 2147483646 w 68"/>
              <a:gd name="T75" fmla="*/ 2147483646 h 63"/>
              <a:gd name="T76" fmla="*/ 2147483646 w 68"/>
              <a:gd name="T77" fmla="*/ 2147483646 h 63"/>
              <a:gd name="T78" fmla="*/ 2147483646 w 68"/>
              <a:gd name="T79" fmla="*/ 2147483646 h 63"/>
              <a:gd name="T80" fmla="*/ 2147483646 w 68"/>
              <a:gd name="T81" fmla="*/ 2147483646 h 63"/>
              <a:gd name="T82" fmla="*/ 2147483646 w 68"/>
              <a:gd name="T83" fmla="*/ 2147483646 h 63"/>
              <a:gd name="T84" fmla="*/ 2147483646 w 68"/>
              <a:gd name="T85" fmla="*/ 2147483646 h 63"/>
              <a:gd name="T86" fmla="*/ 2147483646 w 68"/>
              <a:gd name="T87" fmla="*/ 2147483646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63"/>
              <a:gd name="T134" fmla="*/ 68 w 68"/>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45469"/>
              </a:solidFill>
              <a:effectLst/>
              <a:uLnTx/>
              <a:uFillTx/>
              <a:latin typeface="Arial" panose="020B0604020202020204" pitchFamily="34" charset="0"/>
              <a:ea typeface="微软雅黑" panose="020B0503020204020204" pitchFamily="34" charset="-122"/>
            </a:endParaRPr>
          </a:p>
        </p:txBody>
      </p:sp>
      <p:grpSp>
        <p:nvGrpSpPr>
          <p:cNvPr id="51" name="组合 50">
            <a:extLst>
              <a:ext uri="{FF2B5EF4-FFF2-40B4-BE49-F238E27FC236}">
                <a16:creationId xmlns:a16="http://schemas.microsoft.com/office/drawing/2014/main" xmlns="" id="{4F0DCCB8-D843-44AA-9844-2C846376DB0D}"/>
              </a:ext>
            </a:extLst>
          </p:cNvPr>
          <p:cNvGrpSpPr/>
          <p:nvPr/>
        </p:nvGrpSpPr>
        <p:grpSpPr>
          <a:xfrm>
            <a:off x="3763988" y="1544552"/>
            <a:ext cx="457539" cy="366363"/>
            <a:chOff x="8556625" y="3559175"/>
            <a:chExt cx="387350" cy="325438"/>
          </a:xfrm>
        </p:grpSpPr>
        <p:sp>
          <p:nvSpPr>
            <p:cNvPr id="52" name="稻壳儿小白白(http://dwz.cn/Wu2UP)">
              <a:extLst>
                <a:ext uri="{FF2B5EF4-FFF2-40B4-BE49-F238E27FC236}">
                  <a16:creationId xmlns:a16="http://schemas.microsoft.com/office/drawing/2014/main" xmlns="" id="{76517F1D-42A2-4AE6-92B2-F43879593FC7}"/>
                </a:ext>
              </a:extLst>
            </p:cNvPr>
            <p:cNvSpPr/>
            <p:nvPr/>
          </p:nvSpPr>
          <p:spPr bwMode="auto">
            <a:xfrm>
              <a:off x="8623300" y="3656013"/>
              <a:ext cx="254000" cy="228600"/>
            </a:xfrm>
            <a:custGeom>
              <a:avLst/>
              <a:gdLst>
                <a:gd name="T0" fmla="*/ 0 w 161"/>
                <a:gd name="T1" fmla="*/ 2147483646 h 145"/>
                <a:gd name="T2" fmla="*/ 0 w 161"/>
                <a:gd name="T3" fmla="*/ 2147483646 h 145"/>
                <a:gd name="T4" fmla="*/ 2147483646 w 161"/>
                <a:gd name="T5" fmla="*/ 2147483646 h 145"/>
                <a:gd name="T6" fmla="*/ 2147483646 w 161"/>
                <a:gd name="T7" fmla="*/ 2147483646 h 145"/>
                <a:gd name="T8" fmla="*/ 2147483646 w 161"/>
                <a:gd name="T9" fmla="*/ 2147483646 h 145"/>
                <a:gd name="T10" fmla="*/ 2147483646 w 161"/>
                <a:gd name="T11" fmla="*/ 2147483646 h 145"/>
                <a:gd name="T12" fmla="*/ 2147483646 w 161"/>
                <a:gd name="T13" fmla="*/ 0 h 145"/>
                <a:gd name="T14" fmla="*/ 0 w 161"/>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45"/>
                <a:gd name="T26" fmla="*/ 161 w 161"/>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45">
                  <a:moveTo>
                    <a:pt x="0" y="62"/>
                  </a:moveTo>
                  <a:lnTo>
                    <a:pt x="0" y="145"/>
                  </a:lnTo>
                  <a:lnTo>
                    <a:pt x="31" y="145"/>
                  </a:lnTo>
                  <a:lnTo>
                    <a:pt x="130" y="145"/>
                  </a:lnTo>
                  <a:lnTo>
                    <a:pt x="161" y="145"/>
                  </a:lnTo>
                  <a:lnTo>
                    <a:pt x="161" y="62"/>
                  </a:lnTo>
                  <a:lnTo>
                    <a:pt x="81"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45469"/>
                </a:solidFill>
                <a:effectLst/>
                <a:uLnTx/>
                <a:uFillTx/>
                <a:latin typeface="Arial" panose="020B0604020202020204" pitchFamily="34" charset="0"/>
                <a:ea typeface="微软雅黑" panose="020B0503020204020204" pitchFamily="34" charset="-122"/>
              </a:endParaRPr>
            </a:p>
          </p:txBody>
        </p:sp>
        <p:sp>
          <p:nvSpPr>
            <p:cNvPr id="53" name="稻壳儿小白白(http://dwz.cn/Wu2UP)">
              <a:extLst>
                <a:ext uri="{FF2B5EF4-FFF2-40B4-BE49-F238E27FC236}">
                  <a16:creationId xmlns:a16="http://schemas.microsoft.com/office/drawing/2014/main" xmlns="" id="{6BC71018-AECC-4F06-8DD2-3EC5E52CB854}"/>
                </a:ext>
              </a:extLst>
            </p:cNvPr>
            <p:cNvSpPr/>
            <p:nvPr/>
          </p:nvSpPr>
          <p:spPr bwMode="auto">
            <a:xfrm>
              <a:off x="8556625" y="3559175"/>
              <a:ext cx="387350" cy="193675"/>
            </a:xfrm>
            <a:custGeom>
              <a:avLst/>
              <a:gdLst>
                <a:gd name="T0" fmla="*/ 2147483646 w 246"/>
                <a:gd name="T1" fmla="*/ 2147483646 h 123"/>
                <a:gd name="T2" fmla="*/ 2147483646 w 246"/>
                <a:gd name="T3" fmla="*/ 2147483646 h 123"/>
                <a:gd name="T4" fmla="*/ 2147483646 w 246"/>
                <a:gd name="T5" fmla="*/ 2147483646 h 123"/>
                <a:gd name="T6" fmla="*/ 2147483646 w 246"/>
                <a:gd name="T7" fmla="*/ 2147483646 h 123"/>
                <a:gd name="T8" fmla="*/ 2147483646 w 246"/>
                <a:gd name="T9" fmla="*/ 0 h 123"/>
                <a:gd name="T10" fmla="*/ 2147483646 w 246"/>
                <a:gd name="T11" fmla="*/ 0 h 123"/>
                <a:gd name="T12" fmla="*/ 2147483646 w 246"/>
                <a:gd name="T13" fmla="*/ 0 h 123"/>
                <a:gd name="T14" fmla="*/ 2147483646 w 246"/>
                <a:gd name="T15" fmla="*/ 0 h 123"/>
                <a:gd name="T16" fmla="*/ 2147483646 w 246"/>
                <a:gd name="T17" fmla="*/ 0 h 123"/>
                <a:gd name="T18" fmla="*/ 0 w 246"/>
                <a:gd name="T19" fmla="*/ 2147483646 h 123"/>
                <a:gd name="T20" fmla="*/ 2147483646 w 246"/>
                <a:gd name="T21" fmla="*/ 2147483646 h 123"/>
                <a:gd name="T22" fmla="*/ 2147483646 w 246"/>
                <a:gd name="T23" fmla="*/ 2147483646 h 123"/>
                <a:gd name="T24" fmla="*/ 2147483646 w 246"/>
                <a:gd name="T25" fmla="*/ 2147483646 h 123"/>
                <a:gd name="T26" fmla="*/ 2147483646 w 246"/>
                <a:gd name="T27" fmla="*/ 2147483646 h 123"/>
                <a:gd name="T28" fmla="*/ 2147483646 w 246"/>
                <a:gd name="T29" fmla="*/ 214748364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
                <a:gd name="T46" fmla="*/ 0 h 123"/>
                <a:gd name="T47" fmla="*/ 246 w 246"/>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 h="123">
                  <a:moveTo>
                    <a:pt x="225" y="80"/>
                  </a:moveTo>
                  <a:lnTo>
                    <a:pt x="225" y="21"/>
                  </a:lnTo>
                  <a:lnTo>
                    <a:pt x="182" y="21"/>
                  </a:lnTo>
                  <a:lnTo>
                    <a:pt x="182" y="47"/>
                  </a:lnTo>
                  <a:lnTo>
                    <a:pt x="123" y="0"/>
                  </a:lnTo>
                  <a:lnTo>
                    <a:pt x="0" y="97"/>
                  </a:lnTo>
                  <a:lnTo>
                    <a:pt x="21" y="123"/>
                  </a:lnTo>
                  <a:lnTo>
                    <a:pt x="123" y="42"/>
                  </a:lnTo>
                  <a:lnTo>
                    <a:pt x="225" y="123"/>
                  </a:lnTo>
                  <a:lnTo>
                    <a:pt x="246" y="97"/>
                  </a:lnTo>
                  <a:lnTo>
                    <a:pt x="225"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45469"/>
                </a:solidFill>
                <a:effectLst/>
                <a:uLnTx/>
                <a:uFillTx/>
                <a:latin typeface="Arial" panose="020B0604020202020204" pitchFamily="34" charset="0"/>
                <a:ea typeface="微软雅黑" panose="020B0503020204020204" pitchFamily="34" charset="-122"/>
              </a:endParaRPr>
            </a:p>
          </p:txBody>
        </p:sp>
      </p:grpSp>
      <p:sp>
        <p:nvSpPr>
          <p:cNvPr id="54" name="稻壳儿小白白(http://dwz.cn/Wu2UP)">
            <a:extLst>
              <a:ext uri="{FF2B5EF4-FFF2-40B4-BE49-F238E27FC236}">
                <a16:creationId xmlns:a16="http://schemas.microsoft.com/office/drawing/2014/main" xmlns="" id="{9CDB3591-2225-41A3-A2F2-218452FE51A4}"/>
              </a:ext>
            </a:extLst>
          </p:cNvPr>
          <p:cNvSpPr>
            <a:spLocks noEditPoints="1"/>
          </p:cNvSpPr>
          <p:nvPr/>
        </p:nvSpPr>
        <p:spPr bwMode="auto">
          <a:xfrm>
            <a:off x="3767212" y="4805351"/>
            <a:ext cx="454315" cy="351841"/>
          </a:xfrm>
          <a:custGeom>
            <a:avLst/>
            <a:gdLst>
              <a:gd name="T0" fmla="*/ 2147483646 w 287"/>
              <a:gd name="T1" fmla="*/ 2147483646 h 237"/>
              <a:gd name="T2" fmla="*/ 2147483646 w 287"/>
              <a:gd name="T3" fmla="*/ 2147483646 h 237"/>
              <a:gd name="T4" fmla="*/ 2147483646 w 287"/>
              <a:gd name="T5" fmla="*/ 2147483646 h 237"/>
              <a:gd name="T6" fmla="*/ 2147483646 w 287"/>
              <a:gd name="T7" fmla="*/ 2147483646 h 237"/>
              <a:gd name="T8" fmla="*/ 2147483646 w 287"/>
              <a:gd name="T9" fmla="*/ 2147483646 h 237"/>
              <a:gd name="T10" fmla="*/ 2147483646 w 287"/>
              <a:gd name="T11" fmla="*/ 2147483646 h 237"/>
              <a:gd name="T12" fmla="*/ 2147483646 w 287"/>
              <a:gd name="T13" fmla="*/ 2147483646 h 237"/>
              <a:gd name="T14" fmla="*/ 2147483646 w 287"/>
              <a:gd name="T15" fmla="*/ 2147483646 h 237"/>
              <a:gd name="T16" fmla="*/ 2147483646 w 287"/>
              <a:gd name="T17" fmla="*/ 2147483646 h 237"/>
              <a:gd name="T18" fmla="*/ 2147483646 w 287"/>
              <a:gd name="T19" fmla="*/ 2147483646 h 237"/>
              <a:gd name="T20" fmla="*/ 2147483646 w 287"/>
              <a:gd name="T21" fmla="*/ 2147483646 h 237"/>
              <a:gd name="T22" fmla="*/ 2147483646 w 287"/>
              <a:gd name="T23" fmla="*/ 2147483646 h 237"/>
              <a:gd name="T24" fmla="*/ 2147483646 w 287"/>
              <a:gd name="T25" fmla="*/ 2147483646 h 237"/>
              <a:gd name="T26" fmla="*/ 2147483646 w 287"/>
              <a:gd name="T27" fmla="*/ 2147483646 h 237"/>
              <a:gd name="T28" fmla="*/ 2147483646 w 287"/>
              <a:gd name="T29" fmla="*/ 2147483646 h 237"/>
              <a:gd name="T30" fmla="*/ 2147483646 w 287"/>
              <a:gd name="T31" fmla="*/ 2147483646 h 237"/>
              <a:gd name="T32" fmla="*/ 2147483646 w 287"/>
              <a:gd name="T33" fmla="*/ 2147483646 h 237"/>
              <a:gd name="T34" fmla="*/ 2147483646 w 287"/>
              <a:gd name="T35" fmla="*/ 2147483646 h 237"/>
              <a:gd name="T36" fmla="*/ 2147483646 w 287"/>
              <a:gd name="T37" fmla="*/ 2147483646 h 237"/>
              <a:gd name="T38" fmla="*/ 2147483646 w 287"/>
              <a:gd name="T39" fmla="*/ 2147483646 h 237"/>
              <a:gd name="T40" fmla="*/ 2147483646 w 287"/>
              <a:gd name="T41" fmla="*/ 2147483646 h 237"/>
              <a:gd name="T42" fmla="*/ 2147483646 w 287"/>
              <a:gd name="T43" fmla="*/ 2147483646 h 237"/>
              <a:gd name="T44" fmla="*/ 2147483646 w 287"/>
              <a:gd name="T45" fmla="*/ 2147483646 h 237"/>
              <a:gd name="T46" fmla="*/ 2147483646 w 287"/>
              <a:gd name="T47" fmla="*/ 2147483646 h 237"/>
              <a:gd name="T48" fmla="*/ 2147483646 w 287"/>
              <a:gd name="T49" fmla="*/ 2147483646 h 237"/>
              <a:gd name="T50" fmla="*/ 2147483646 w 287"/>
              <a:gd name="T51" fmla="*/ 2147483646 h 237"/>
              <a:gd name="T52" fmla="*/ 2147483646 w 287"/>
              <a:gd name="T53" fmla="*/ 2147483646 h 237"/>
              <a:gd name="T54" fmla="*/ 2147483646 w 287"/>
              <a:gd name="T55" fmla="*/ 2147483646 h 237"/>
              <a:gd name="T56" fmla="*/ 2147483646 w 287"/>
              <a:gd name="T57" fmla="*/ 2147483646 h 237"/>
              <a:gd name="T58" fmla="*/ 2147483646 w 287"/>
              <a:gd name="T59" fmla="*/ 2147483646 h 237"/>
              <a:gd name="T60" fmla="*/ 2147483646 w 287"/>
              <a:gd name="T61" fmla="*/ 2147483646 h 237"/>
              <a:gd name="T62" fmla="*/ 0 w 287"/>
              <a:gd name="T63" fmla="*/ 2147483646 h 237"/>
              <a:gd name="T64" fmla="*/ 0 w 287"/>
              <a:gd name="T65" fmla="*/ 2147483646 h 237"/>
              <a:gd name="T66" fmla="*/ 2147483646 w 287"/>
              <a:gd name="T67" fmla="*/ 2147483646 h 237"/>
              <a:gd name="T68" fmla="*/ 2147483646 w 287"/>
              <a:gd name="T69" fmla="*/ 0 h 237"/>
              <a:gd name="T70" fmla="*/ 2147483646 w 287"/>
              <a:gd name="T71" fmla="*/ 2147483646 h 237"/>
              <a:gd name="T72" fmla="*/ 2147483646 w 287"/>
              <a:gd name="T73" fmla="*/ 2147483646 h 237"/>
              <a:gd name="T74" fmla="*/ 2147483646 w 287"/>
              <a:gd name="T75" fmla="*/ 2147483646 h 237"/>
              <a:gd name="T76" fmla="*/ 2147483646 w 287"/>
              <a:gd name="T77" fmla="*/ 0 h 237"/>
              <a:gd name="T78" fmla="*/ 2147483646 w 287"/>
              <a:gd name="T79" fmla="*/ 2147483646 h 237"/>
              <a:gd name="T80" fmla="*/ 2147483646 w 287"/>
              <a:gd name="T81" fmla="*/ 2147483646 h 237"/>
              <a:gd name="T82" fmla="*/ 2147483646 w 287"/>
              <a:gd name="T83" fmla="*/ 2147483646 h 237"/>
              <a:gd name="T84" fmla="*/ 2147483646 w 287"/>
              <a:gd name="T85" fmla="*/ 2147483646 h 237"/>
              <a:gd name="T86" fmla="*/ 2147483646 w 287"/>
              <a:gd name="T87" fmla="*/ 2147483646 h 237"/>
              <a:gd name="T88" fmla="*/ 2147483646 w 287"/>
              <a:gd name="T89" fmla="*/ 2147483646 h 237"/>
              <a:gd name="T90" fmla="*/ 2147483646 w 287"/>
              <a:gd name="T91" fmla="*/ 2147483646 h 237"/>
              <a:gd name="T92" fmla="*/ 2147483646 w 287"/>
              <a:gd name="T93" fmla="*/ 2147483646 h 237"/>
              <a:gd name="T94" fmla="*/ 2147483646 w 287"/>
              <a:gd name="T95" fmla="*/ 2147483646 h 237"/>
              <a:gd name="T96" fmla="*/ 2147483646 w 287"/>
              <a:gd name="T97" fmla="*/ 2147483646 h 237"/>
              <a:gd name="T98" fmla="*/ 2147483646 w 287"/>
              <a:gd name="T99" fmla="*/ 2147483646 h 237"/>
              <a:gd name="T100" fmla="*/ 2147483646 w 287"/>
              <a:gd name="T101" fmla="*/ 2147483646 h 237"/>
              <a:gd name="T102" fmla="*/ 2147483646 w 287"/>
              <a:gd name="T103" fmla="*/ 2147483646 h 237"/>
              <a:gd name="T104" fmla="*/ 2147483646 w 287"/>
              <a:gd name="T105" fmla="*/ 2147483646 h 237"/>
              <a:gd name="T106" fmla="*/ 2147483646 w 287"/>
              <a:gd name="T107" fmla="*/ 2147483646 h 237"/>
              <a:gd name="T108" fmla="*/ 2147483646 w 287"/>
              <a:gd name="T109" fmla="*/ 2147483646 h 237"/>
              <a:gd name="T110" fmla="*/ 2147483646 w 287"/>
              <a:gd name="T111" fmla="*/ 2147483646 h 237"/>
              <a:gd name="T112" fmla="*/ 2147483646 w 287"/>
              <a:gd name="T113" fmla="*/ 2147483646 h 237"/>
              <a:gd name="T114" fmla="*/ 2147483646 w 287"/>
              <a:gd name="T115" fmla="*/ 2147483646 h 237"/>
              <a:gd name="T116" fmla="*/ 2147483646 w 287"/>
              <a:gd name="T117" fmla="*/ 2147483646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37"/>
              <a:gd name="T179" fmla="*/ 287 w 287"/>
              <a:gd name="T180" fmla="*/ 237 h 2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45469"/>
              </a:solidFill>
              <a:effectLst/>
              <a:uLnTx/>
              <a:uFillTx/>
              <a:latin typeface="Arial" panose="020B0604020202020204" pitchFamily="34" charset="0"/>
              <a:ea typeface="微软雅黑" panose="020B0503020204020204" pitchFamily="34" charset="-122"/>
            </a:endParaRPr>
          </a:p>
        </p:txBody>
      </p:sp>
      <p:pic>
        <p:nvPicPr>
          <p:cNvPr id="27" name="Picture 2" descr="C:\Users\Administrator\Desktop\校名校标 透明.png"/>
          <p:cNvPicPr>
            <a:picLocks noChangeAspect="1" noChangeArrowheads="1"/>
          </p:cNvPicPr>
          <p:nvPr/>
        </p:nvPicPr>
        <p:blipFill>
          <a:blip r:embed="rId4"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503613129"/>
      </p:ext>
    </p:extLst>
  </p:cSld>
  <p:clrMapOvr>
    <a:masterClrMapping/>
  </p:clrMapOvr>
  <p:transition spd="slow" advTm="0">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3790950" y="717420"/>
            <a:ext cx="4752528"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有效写作模块构建</a:t>
            </a:r>
          </a:p>
        </p:txBody>
      </p:sp>
      <p:graphicFrame>
        <p:nvGraphicFramePr>
          <p:cNvPr id="2" name="表格 1">
            <a:extLst>
              <a:ext uri="{FF2B5EF4-FFF2-40B4-BE49-F238E27FC236}">
                <a16:creationId xmlns:a16="http://schemas.microsoft.com/office/drawing/2014/main" xmlns="" id="{1FFFC34F-023C-45EA-BACC-A59DA95B5697}"/>
              </a:ext>
            </a:extLst>
          </p:cNvPr>
          <p:cNvGraphicFramePr>
            <a:graphicFrameLocks noGrp="1"/>
          </p:cNvGraphicFramePr>
          <p:nvPr>
            <p:extLst>
              <p:ext uri="{D42A27DB-BD31-4B8C-83A1-F6EECF244321}">
                <p14:modId xmlns:p14="http://schemas.microsoft.com/office/powerpoint/2010/main" val="2285830941"/>
              </p:ext>
            </p:extLst>
          </p:nvPr>
        </p:nvGraphicFramePr>
        <p:xfrm>
          <a:off x="1054646" y="1804665"/>
          <a:ext cx="10081120" cy="3248669"/>
        </p:xfrm>
        <a:graphic>
          <a:graphicData uri="http://schemas.openxmlformats.org/drawingml/2006/table">
            <a:tbl>
              <a:tblPr firstRow="1" firstCol="1" bandRow="1"/>
              <a:tblGrid>
                <a:gridCol w="692861">
                  <a:extLst>
                    <a:ext uri="{9D8B030D-6E8A-4147-A177-3AD203B41FA5}">
                      <a16:colId xmlns:a16="http://schemas.microsoft.com/office/drawing/2014/main" xmlns="" val="1795213189"/>
                    </a:ext>
                  </a:extLst>
                </a:gridCol>
                <a:gridCol w="4203682">
                  <a:extLst>
                    <a:ext uri="{9D8B030D-6E8A-4147-A177-3AD203B41FA5}">
                      <a16:colId xmlns:a16="http://schemas.microsoft.com/office/drawing/2014/main" xmlns="" val="1624787206"/>
                    </a:ext>
                  </a:extLst>
                </a:gridCol>
                <a:gridCol w="5184577">
                  <a:extLst>
                    <a:ext uri="{9D8B030D-6E8A-4147-A177-3AD203B41FA5}">
                      <a16:colId xmlns:a16="http://schemas.microsoft.com/office/drawing/2014/main" xmlns="" val="3117454960"/>
                    </a:ext>
                  </a:extLst>
                </a:gridCol>
              </a:tblGrid>
              <a:tr h="360040">
                <a:tc>
                  <a:txBody>
                    <a:bodyPr/>
                    <a:lstStyle/>
                    <a:p>
                      <a:pPr algn="ctr" fontAlgn="ctr"/>
                      <a:r>
                        <a:rPr lang="en-US" sz="1600" b="1" kern="100" dirty="0">
                          <a:effectLst/>
                          <a:latin typeface="Times New Roman" panose="02020603050405020304" pitchFamily="18" charset="0"/>
                          <a:ea typeface="等线" panose="02010600030101010101" pitchFamily="2" charset="-122"/>
                          <a:cs typeface="Times New Roman" panose="02020603050405020304" pitchFamily="18" charset="0"/>
                        </a:rPr>
                        <a:t>Units</a:t>
                      </a:r>
                      <a:endParaRPr lang="zh-CN" sz="16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kern="100" dirty="0">
                          <a:effectLst/>
                          <a:latin typeface="Times New Roman" panose="02020603050405020304" pitchFamily="18" charset="0"/>
                          <a:ea typeface="等线" panose="02010600030101010101" pitchFamily="2" charset="-122"/>
                          <a:cs typeface="Times New Roman" panose="02020603050405020304" pitchFamily="18" charset="0"/>
                        </a:rPr>
                        <a:t>Writing Skills</a:t>
                      </a:r>
                      <a:endParaRPr lang="zh-CN" sz="16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kern="100" dirty="0">
                          <a:effectLst/>
                          <a:latin typeface="Times New Roman" panose="02020603050405020304" pitchFamily="18" charset="0"/>
                          <a:ea typeface="等线" panose="02010600030101010101" pitchFamily="2" charset="-122"/>
                          <a:cs typeface="Times New Roman" panose="02020603050405020304" pitchFamily="18" charset="0"/>
                        </a:rPr>
                        <a:t>Writing Assignments</a:t>
                      </a:r>
                      <a:endParaRPr lang="zh-CN" sz="16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9315253"/>
                  </a:ext>
                </a:extLst>
              </a:tr>
              <a:tr h="360040">
                <a:tc>
                  <a:txBody>
                    <a:bodyPr/>
                    <a:lstStyle/>
                    <a:p>
                      <a:pPr algn="ctr"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 Paragraph with a Topic Sentence Supported by Details</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How to Succeed in College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2207079"/>
                  </a:ext>
                </a:extLst>
              </a:tr>
              <a:tr h="382196">
                <a:tc>
                  <a:txBody>
                    <a:bodyPr/>
                    <a:lstStyle/>
                    <a:p>
                      <a:pPr algn="ctr"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 Paragraph of Problem-Solution Pattern</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Write a problem-solution paragraph.</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3404752"/>
                  </a:ext>
                </a:extLst>
              </a:tr>
              <a:tr h="337884">
                <a:tc>
                  <a:txBody>
                    <a:bodyPr/>
                    <a:lstStyle/>
                    <a:p>
                      <a:pPr algn="ctr"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3</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 Paragraph of Cause and Effect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Would you like to turn on the camera while having online classes?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2612199"/>
                  </a:ext>
                </a:extLst>
              </a:tr>
              <a:tr h="360040">
                <a:tc>
                  <a:txBody>
                    <a:bodyPr/>
                    <a:lstStyle/>
                    <a:p>
                      <a:pPr algn="ctr"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4</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Paragraphs of Question-Example-Conclusion Pattern</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What Is Honesty/True Love……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4157718"/>
                  </a:ext>
                </a:extLst>
              </a:tr>
              <a:tr h="360040">
                <a:tc>
                  <a:txBody>
                    <a:bodyPr/>
                    <a:lstStyle/>
                    <a:p>
                      <a:pPr algn="ctr"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 Paragraph of Time Order</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My First Day in the University</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4588419"/>
                  </a:ext>
                </a:extLst>
              </a:tr>
              <a:tr h="360040">
                <a:tc>
                  <a:txBody>
                    <a:bodyPr/>
                    <a:lstStyle/>
                    <a:p>
                      <a:pPr algn="ctr"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6</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Paragraphs of Listing</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Benefits of Travelling</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5963656"/>
                  </a:ext>
                </a:extLst>
              </a:tr>
              <a:tr h="360040">
                <a:tc>
                  <a:txBody>
                    <a:bodyPr/>
                    <a:lstStyle/>
                    <a:p>
                      <a:pPr algn="ctr"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7</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 Paragraph of Examples</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Global Warming Is Dangerous</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85022"/>
                  </a:ext>
                </a:extLst>
              </a:tr>
              <a:tr h="368349">
                <a:tc>
                  <a:txBody>
                    <a:bodyPr/>
                    <a:lstStyle/>
                    <a:p>
                      <a:pPr algn="ctr"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8</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 Paragraph of Contrast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Online Learning and Face-to face Learning</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2229599"/>
                  </a:ext>
                </a:extLst>
              </a:tr>
            </a:tbl>
          </a:graphicData>
        </a:graphic>
      </p:graphicFrame>
      <p:pic>
        <p:nvPicPr>
          <p:cNvPr id="7"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1529481164"/>
      </p:ext>
    </p:extLst>
  </p:cSld>
  <p:clrMapOvr>
    <a:masterClrMapping/>
  </p:clrMapOvr>
  <p:transition spd="slow" advTm="0">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D3EDE47-5BD7-46B9-8294-D4A6AE7D1B82}"/>
              </a:ext>
            </a:extLst>
          </p:cNvPr>
          <p:cNvPicPr>
            <a:picLocks noChangeAspect="1"/>
          </p:cNvPicPr>
          <p:nvPr/>
        </p:nvPicPr>
        <p:blipFill>
          <a:blip r:embed="rId3"/>
          <a:stretch>
            <a:fillRect/>
          </a:stretch>
        </p:blipFill>
        <p:spPr>
          <a:xfrm>
            <a:off x="595391" y="1512435"/>
            <a:ext cx="5650461" cy="3603192"/>
          </a:xfrm>
          <a:prstGeom prst="rect">
            <a:avLst/>
          </a:prstGeom>
        </p:spPr>
      </p:pic>
      <p:sp>
        <p:nvSpPr>
          <p:cNvPr id="5" name="矩形 4">
            <a:extLst>
              <a:ext uri="{FF2B5EF4-FFF2-40B4-BE49-F238E27FC236}">
                <a16:creationId xmlns:a16="http://schemas.microsoft.com/office/drawing/2014/main" xmlns="" id="{225410D8-ED68-4D18-9E28-D94FA724337B}"/>
              </a:ext>
            </a:extLst>
          </p:cNvPr>
          <p:cNvSpPr/>
          <p:nvPr/>
        </p:nvSpPr>
        <p:spPr>
          <a:xfrm>
            <a:off x="4535400" y="548680"/>
            <a:ext cx="3119611"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课程上线</a:t>
            </a:r>
          </a:p>
        </p:txBody>
      </p:sp>
      <p:pic>
        <p:nvPicPr>
          <p:cNvPr id="12" name="图片 11">
            <a:extLst>
              <a:ext uri="{FF2B5EF4-FFF2-40B4-BE49-F238E27FC236}">
                <a16:creationId xmlns:a16="http://schemas.microsoft.com/office/drawing/2014/main" xmlns="" id="{9EF7E860-DEE3-4DAC-AB0B-6F6F2FBAF7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0446" y="1512435"/>
            <a:ext cx="5184576" cy="3603192"/>
          </a:xfrm>
          <a:prstGeom prst="rect">
            <a:avLst/>
          </a:prstGeom>
        </p:spPr>
      </p:pic>
      <p:pic>
        <p:nvPicPr>
          <p:cNvPr id="7" name="图片 6">
            <a:extLst>
              <a:ext uri="{FF2B5EF4-FFF2-40B4-BE49-F238E27FC236}">
                <a16:creationId xmlns:a16="http://schemas.microsoft.com/office/drawing/2014/main" xmlns="" id="{97E7EB29-37C0-4B80-AE15-C49081242642}"/>
              </a:ext>
            </a:extLst>
          </p:cNvPr>
          <p:cNvPicPr>
            <a:picLocks noChangeAspect="1"/>
          </p:cNvPicPr>
          <p:nvPr/>
        </p:nvPicPr>
        <p:blipFill>
          <a:blip r:embed="rId5"/>
          <a:stretch>
            <a:fillRect/>
          </a:stretch>
        </p:blipFill>
        <p:spPr>
          <a:xfrm>
            <a:off x="4523570" y="2143116"/>
            <a:ext cx="1369292" cy="1369292"/>
          </a:xfrm>
          <a:prstGeom prst="rect">
            <a:avLst/>
          </a:prstGeom>
        </p:spPr>
      </p:pic>
      <p:pic>
        <p:nvPicPr>
          <p:cNvPr id="8" name="Picture 2">
            <a:extLst>
              <a:ext uri="{FF2B5EF4-FFF2-40B4-BE49-F238E27FC236}">
                <a16:creationId xmlns:a16="http://schemas.microsoft.com/office/drawing/2014/main" xmlns="" id="{C94CD058-9ECB-441C-AD42-2429066644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81420" y="2285992"/>
            <a:ext cx="1000132" cy="10001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istrator\Desktop\校名校标 透明.png"/>
          <p:cNvPicPr>
            <a:picLocks noChangeAspect="1" noChangeArrowheads="1"/>
          </p:cNvPicPr>
          <p:nvPr/>
        </p:nvPicPr>
        <p:blipFill>
          <a:blip r:embed="rId7"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1715734083"/>
      </p:ext>
    </p:extLst>
  </p:cSld>
  <p:clrMapOvr>
    <a:masterClrMapping/>
  </p:clrMapOvr>
  <p:transition spd="slow" advTm="0">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4535400" y="548680"/>
            <a:ext cx="3119611"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学生反馈</a:t>
            </a:r>
          </a:p>
        </p:txBody>
      </p:sp>
      <p:pic>
        <p:nvPicPr>
          <p:cNvPr id="3" name="图片 2">
            <a:extLst>
              <a:ext uri="{FF2B5EF4-FFF2-40B4-BE49-F238E27FC236}">
                <a16:creationId xmlns:a16="http://schemas.microsoft.com/office/drawing/2014/main" xmlns="" id="{D95655F2-ED03-47CE-90C1-E8B7DA5F1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7538"/>
            <a:ext cx="2862985" cy="5550462"/>
          </a:xfrm>
          <a:prstGeom prst="rect">
            <a:avLst/>
          </a:prstGeom>
        </p:spPr>
      </p:pic>
      <p:pic>
        <p:nvPicPr>
          <p:cNvPr id="8" name="图片 7">
            <a:extLst>
              <a:ext uri="{FF2B5EF4-FFF2-40B4-BE49-F238E27FC236}">
                <a16:creationId xmlns:a16="http://schemas.microsoft.com/office/drawing/2014/main" xmlns="" id="{41B14CC5-0A2D-4C2C-9077-C21BEFC90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620" y="1328463"/>
            <a:ext cx="2592288" cy="5508612"/>
          </a:xfrm>
          <a:prstGeom prst="rect">
            <a:avLst/>
          </a:prstGeom>
        </p:spPr>
      </p:pic>
      <p:pic>
        <p:nvPicPr>
          <p:cNvPr id="10" name="图片 9">
            <a:extLst>
              <a:ext uri="{FF2B5EF4-FFF2-40B4-BE49-F238E27FC236}">
                <a16:creationId xmlns:a16="http://schemas.microsoft.com/office/drawing/2014/main" xmlns="" id="{3725FDE9-2473-4642-BC51-EB1208ECE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509" y="1340767"/>
            <a:ext cx="3320507" cy="5508613"/>
          </a:xfrm>
          <a:prstGeom prst="rect">
            <a:avLst/>
          </a:prstGeom>
        </p:spPr>
      </p:pic>
      <p:pic>
        <p:nvPicPr>
          <p:cNvPr id="13" name="图片 12">
            <a:extLst>
              <a:ext uri="{FF2B5EF4-FFF2-40B4-BE49-F238E27FC236}">
                <a16:creationId xmlns:a16="http://schemas.microsoft.com/office/drawing/2014/main" xmlns="" id="{E9F8DBE1-05D5-4052-9620-5CDC85A1FD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7614" y="1340767"/>
            <a:ext cx="2422799" cy="5545105"/>
          </a:xfrm>
          <a:prstGeom prst="rect">
            <a:avLst/>
          </a:prstGeom>
        </p:spPr>
      </p:pic>
      <p:pic>
        <p:nvPicPr>
          <p:cNvPr id="9" name="Picture 2" descr="C:\Users\Administrator\Desktop\校名校标 透明.png"/>
          <p:cNvPicPr>
            <a:picLocks noChangeAspect="1" noChangeArrowheads="1"/>
          </p:cNvPicPr>
          <p:nvPr/>
        </p:nvPicPr>
        <p:blipFill>
          <a:blip r:embed="rId7"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2147266318"/>
      </p:ext>
    </p:extLst>
  </p:cSld>
  <p:clrMapOvr>
    <a:masterClrMapping/>
  </p:clrMapOvr>
  <p:transition spd="slow" advTm="0">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5733256"/>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矩形 7"/>
          <p:cNvSpPr/>
          <p:nvPr/>
        </p:nvSpPr>
        <p:spPr>
          <a:xfrm>
            <a:off x="3466914" y="3419120"/>
            <a:ext cx="5256584" cy="10698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教学模式成效导向</a:t>
            </a:r>
            <a:endParaRPr kumimoji="0" lang="en-US" altLang="zh-CN"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3" name="文本框 2">
            <a:extLst>
              <a:ext uri="{FF2B5EF4-FFF2-40B4-BE49-F238E27FC236}">
                <a16:creationId xmlns:a16="http://schemas.microsoft.com/office/drawing/2014/main" xmlns="" id="{F95ECD8C-C513-4D15-A491-08A25F88012E}"/>
              </a:ext>
            </a:extLst>
          </p:cNvPr>
          <p:cNvSpPr txBox="1">
            <a:spLocks noChangeArrowheads="1"/>
          </p:cNvSpPr>
          <p:nvPr/>
        </p:nvSpPr>
        <p:spPr bwMode="auto">
          <a:xfrm>
            <a:off x="5735166" y="1484784"/>
            <a:ext cx="16097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6600" b="0" i="0" u="none" strike="noStrike" kern="1200" cap="none" spc="0" normalizeH="0" baseline="0" noProof="0" dirty="0">
                <a:ln>
                  <a:noFill/>
                </a:ln>
                <a:solidFill>
                  <a:srgbClr val="333F4F"/>
                </a:solidFill>
                <a:effectLst/>
                <a:uLnTx/>
                <a:uFillTx/>
                <a:latin typeface="Impact" panose="020B0806030902050204" pitchFamily="34" charset="0"/>
                <a:ea typeface="微软雅黑" panose="020B0503020204020204" pitchFamily="34" charset="-122"/>
                <a:cs typeface="+mn-cs"/>
              </a:rPr>
              <a:t>4</a:t>
            </a:r>
            <a:endParaRPr kumimoji="0" lang="zh-CN" altLang="en-US" sz="16600" b="0" i="0" u="none" strike="noStrike" kern="1200" cap="none" spc="0" normalizeH="0" baseline="0" noProof="0" dirty="0">
              <a:ln>
                <a:noFill/>
              </a:ln>
              <a:solidFill>
                <a:srgbClr val="333F4F"/>
              </a:solidFill>
              <a:effectLst/>
              <a:uLnTx/>
              <a:uFillTx/>
              <a:latin typeface="Impact" panose="020B0806030902050204" pitchFamily="34" charset="0"/>
              <a:ea typeface="微软雅黑" panose="020B0503020204020204" pitchFamily="34" charset="-122"/>
              <a:cs typeface="+mn-cs"/>
            </a:endParaRPr>
          </a:p>
        </p:txBody>
      </p:sp>
      <p:sp>
        <p:nvSpPr>
          <p:cNvPr id="13" name="椭圆 12">
            <a:extLst>
              <a:ext uri="{FF2B5EF4-FFF2-40B4-BE49-F238E27FC236}">
                <a16:creationId xmlns:a16="http://schemas.microsoft.com/office/drawing/2014/main" xmlns="" id="{45024CF5-0CFD-4DD7-B90E-C24471C37FA2}"/>
              </a:ext>
            </a:extLst>
          </p:cNvPr>
          <p:cNvSpPr>
            <a:spLocks noChangeArrowheads="1"/>
          </p:cNvSpPr>
          <p:nvPr/>
        </p:nvSpPr>
        <p:spPr bwMode="auto">
          <a:xfrm>
            <a:off x="4871070" y="2349000"/>
            <a:ext cx="1080000" cy="1080000"/>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9" name="稻壳儿小白白(http://dwz.cn/Wu2UP)">
            <a:extLst>
              <a:ext uri="{FF2B5EF4-FFF2-40B4-BE49-F238E27FC236}">
                <a16:creationId xmlns:a16="http://schemas.microsoft.com/office/drawing/2014/main" xmlns="" id="{AE8480F8-2545-4E16-A5C9-4ECDDAF6746A}"/>
              </a:ext>
            </a:extLst>
          </p:cNvPr>
          <p:cNvSpPr>
            <a:spLocks noChangeAspect="1" noEditPoints="1"/>
          </p:cNvSpPr>
          <p:nvPr/>
        </p:nvSpPr>
        <p:spPr bwMode="auto">
          <a:xfrm rot="-5400000">
            <a:off x="5130785" y="2542070"/>
            <a:ext cx="596598" cy="683980"/>
          </a:xfrm>
          <a:custGeom>
            <a:avLst/>
            <a:gdLst>
              <a:gd name="T0" fmla="*/ 2147483646 w 67"/>
              <a:gd name="T1" fmla="*/ 2147483646 h 68"/>
              <a:gd name="T2" fmla="*/ 2147483646 w 67"/>
              <a:gd name="T3" fmla="*/ 2147483646 h 68"/>
              <a:gd name="T4" fmla="*/ 2147483646 w 67"/>
              <a:gd name="T5" fmla="*/ 2147483646 h 68"/>
              <a:gd name="T6" fmla="*/ 2147483646 w 67"/>
              <a:gd name="T7" fmla="*/ 2147483646 h 68"/>
              <a:gd name="T8" fmla="*/ 0 w 67"/>
              <a:gd name="T9" fmla="*/ 2147483646 h 68"/>
              <a:gd name="T10" fmla="*/ 0 w 67"/>
              <a:gd name="T11" fmla="*/ 2147483646 h 68"/>
              <a:gd name="T12" fmla="*/ 2147483646 w 67"/>
              <a:gd name="T13" fmla="*/ 2147483646 h 68"/>
              <a:gd name="T14" fmla="*/ 2147483646 w 67"/>
              <a:gd name="T15" fmla="*/ 2147483646 h 68"/>
              <a:gd name="T16" fmla="*/ 2147483646 w 67"/>
              <a:gd name="T17" fmla="*/ 2147483646 h 68"/>
              <a:gd name="T18" fmla="*/ 2147483646 w 67"/>
              <a:gd name="T19" fmla="*/ 0 h 68"/>
              <a:gd name="T20" fmla="*/ 2147483646 w 67"/>
              <a:gd name="T21" fmla="*/ 0 h 68"/>
              <a:gd name="T22" fmla="*/ 2147483646 w 67"/>
              <a:gd name="T23" fmla="*/ 2147483646 h 68"/>
              <a:gd name="T24" fmla="*/ 2147483646 w 67"/>
              <a:gd name="T25" fmla="*/ 2147483646 h 68"/>
              <a:gd name="T26" fmla="*/ 2147483646 w 67"/>
              <a:gd name="T27" fmla="*/ 2147483646 h 68"/>
              <a:gd name="T28" fmla="*/ 2147483646 w 67"/>
              <a:gd name="T29" fmla="*/ 2147483646 h 68"/>
              <a:gd name="T30" fmla="*/ 2147483646 w 67"/>
              <a:gd name="T31" fmla="*/ 2147483646 h 68"/>
              <a:gd name="T32" fmla="*/ 2147483646 w 67"/>
              <a:gd name="T33" fmla="*/ 2147483646 h 68"/>
              <a:gd name="T34" fmla="*/ 2147483646 w 67"/>
              <a:gd name="T35" fmla="*/ 2147483646 h 68"/>
              <a:gd name="T36" fmla="*/ 2147483646 w 67"/>
              <a:gd name="T37" fmla="*/ 2147483646 h 68"/>
              <a:gd name="T38" fmla="*/ 2147483646 w 67"/>
              <a:gd name="T39" fmla="*/ 2147483646 h 68"/>
              <a:gd name="T40" fmla="*/ 2147483646 w 67"/>
              <a:gd name="T41" fmla="*/ 2147483646 h 68"/>
              <a:gd name="T42" fmla="*/ 2147483646 w 67"/>
              <a:gd name="T43" fmla="*/ 0 h 68"/>
              <a:gd name="T44" fmla="*/ 2147483646 w 67"/>
              <a:gd name="T45" fmla="*/ 0 h 68"/>
              <a:gd name="T46" fmla="*/ 2147483646 w 67"/>
              <a:gd name="T47" fmla="*/ 2147483646 h 68"/>
              <a:gd name="T48" fmla="*/ 2147483646 w 67"/>
              <a:gd name="T49" fmla="*/ 2147483646 h 68"/>
              <a:gd name="T50" fmla="*/ 2147483646 w 67"/>
              <a:gd name="T51" fmla="*/ 2147483646 h 68"/>
              <a:gd name="T52" fmla="*/ 2147483646 w 67"/>
              <a:gd name="T53" fmla="*/ 2147483646 h 68"/>
              <a:gd name="T54" fmla="*/ 2147483646 w 67"/>
              <a:gd name="T55" fmla="*/ 2147483646 h 68"/>
              <a:gd name="T56" fmla="*/ 2147483646 w 67"/>
              <a:gd name="T57" fmla="*/ 2147483646 h 68"/>
              <a:gd name="T58" fmla="*/ 2147483646 w 67"/>
              <a:gd name="T59" fmla="*/ 2147483646 h 68"/>
              <a:gd name="T60" fmla="*/ 2147483646 w 67"/>
              <a:gd name="T61" fmla="*/ 2147483646 h 68"/>
              <a:gd name="T62" fmla="*/ 2147483646 w 67"/>
              <a:gd name="T63" fmla="*/ 2147483646 h 68"/>
              <a:gd name="T64" fmla="*/ 2147483646 w 67"/>
              <a:gd name="T65" fmla="*/ 2147483646 h 68"/>
              <a:gd name="T66" fmla="*/ 2147483646 w 67"/>
              <a:gd name="T67" fmla="*/ 2147483646 h 68"/>
              <a:gd name="T68" fmla="*/ 2147483646 w 67"/>
              <a:gd name="T69" fmla="*/ 2147483646 h 68"/>
              <a:gd name="T70" fmla="*/ 2147483646 w 67"/>
              <a:gd name="T71" fmla="*/ 2147483646 h 68"/>
              <a:gd name="T72" fmla="*/ 2147483646 w 67"/>
              <a:gd name="T73" fmla="*/ 2147483646 h 68"/>
              <a:gd name="T74" fmla="*/ 2147483646 w 67"/>
              <a:gd name="T75" fmla="*/ 2147483646 h 68"/>
              <a:gd name="T76" fmla="*/ 2147483646 w 67"/>
              <a:gd name="T77" fmla="*/ 2147483646 h 68"/>
              <a:gd name="T78" fmla="*/ 2147483646 w 67"/>
              <a:gd name="T79" fmla="*/ 2147483646 h 68"/>
              <a:gd name="T80" fmla="*/ 2147483646 w 67"/>
              <a:gd name="T81" fmla="*/ 2147483646 h 68"/>
              <a:gd name="T82" fmla="*/ 2147483646 w 67"/>
              <a:gd name="T83" fmla="*/ 2147483646 h 68"/>
              <a:gd name="T84" fmla="*/ 2147483646 w 67"/>
              <a:gd name="T85" fmla="*/ 2147483646 h 68"/>
              <a:gd name="T86" fmla="*/ 2147483646 w 67"/>
              <a:gd name="T87" fmla="*/ 2147483646 h 68"/>
              <a:gd name="T88" fmla="*/ 2147483646 w 67"/>
              <a:gd name="T89" fmla="*/ 2147483646 h 68"/>
              <a:gd name="T90" fmla="*/ 2147483646 w 67"/>
              <a:gd name="T91" fmla="*/ 2147483646 h 68"/>
              <a:gd name="T92" fmla="*/ 2147483646 w 67"/>
              <a:gd name="T93" fmla="*/ 2147483646 h 68"/>
              <a:gd name="T94" fmla="*/ 2147483646 w 67"/>
              <a:gd name="T95" fmla="*/ 2147483646 h 68"/>
              <a:gd name="T96" fmla="*/ 2147483646 w 67"/>
              <a:gd name="T97" fmla="*/ 2147483646 h 68"/>
              <a:gd name="T98" fmla="*/ 2147483646 w 67"/>
              <a:gd name="T99" fmla="*/ 2147483646 h 68"/>
              <a:gd name="T100" fmla="*/ 2147483646 w 67"/>
              <a:gd name="T101" fmla="*/ 2147483646 h 68"/>
              <a:gd name="T102" fmla="*/ 2147483646 w 67"/>
              <a:gd name="T103" fmla="*/ 2147483646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68"/>
              <a:gd name="T158" fmla="*/ 67 w 67"/>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68">
                <a:moveTo>
                  <a:pt x="26" y="55"/>
                </a:moveTo>
                <a:cubicBezTo>
                  <a:pt x="14" y="67"/>
                  <a:pt x="14" y="67"/>
                  <a:pt x="14" y="67"/>
                </a:cubicBezTo>
                <a:cubicBezTo>
                  <a:pt x="14" y="68"/>
                  <a:pt x="14" y="68"/>
                  <a:pt x="13" y="68"/>
                </a:cubicBezTo>
                <a:cubicBezTo>
                  <a:pt x="13" y="68"/>
                  <a:pt x="13" y="68"/>
                  <a:pt x="12" y="67"/>
                </a:cubicBezTo>
                <a:cubicBezTo>
                  <a:pt x="0" y="55"/>
                  <a:pt x="0" y="55"/>
                  <a:pt x="0" y="55"/>
                </a:cubicBezTo>
                <a:cubicBezTo>
                  <a:pt x="0" y="55"/>
                  <a:pt x="0" y="54"/>
                  <a:pt x="0" y="54"/>
                </a:cubicBezTo>
                <a:cubicBezTo>
                  <a:pt x="0" y="53"/>
                  <a:pt x="1" y="53"/>
                  <a:pt x="1" y="53"/>
                </a:cubicBezTo>
                <a:cubicBezTo>
                  <a:pt x="8" y="53"/>
                  <a:pt x="8" y="53"/>
                  <a:pt x="8" y="53"/>
                </a:cubicBezTo>
                <a:cubicBezTo>
                  <a:pt x="8" y="1"/>
                  <a:pt x="8" y="1"/>
                  <a:pt x="8" y="1"/>
                </a:cubicBezTo>
                <a:cubicBezTo>
                  <a:pt x="8" y="0"/>
                  <a:pt x="9" y="0"/>
                  <a:pt x="10" y="0"/>
                </a:cubicBezTo>
                <a:cubicBezTo>
                  <a:pt x="17" y="0"/>
                  <a:pt x="17" y="0"/>
                  <a:pt x="17" y="0"/>
                </a:cubicBezTo>
                <a:cubicBezTo>
                  <a:pt x="18" y="0"/>
                  <a:pt x="18" y="0"/>
                  <a:pt x="18" y="1"/>
                </a:cubicBezTo>
                <a:cubicBezTo>
                  <a:pt x="18" y="53"/>
                  <a:pt x="18" y="53"/>
                  <a:pt x="18" y="53"/>
                </a:cubicBezTo>
                <a:cubicBezTo>
                  <a:pt x="25" y="53"/>
                  <a:pt x="25" y="53"/>
                  <a:pt x="25" y="53"/>
                </a:cubicBezTo>
                <a:cubicBezTo>
                  <a:pt x="26" y="53"/>
                  <a:pt x="27" y="54"/>
                  <a:pt x="27" y="54"/>
                </a:cubicBezTo>
                <a:cubicBezTo>
                  <a:pt x="27" y="55"/>
                  <a:pt x="27" y="55"/>
                  <a:pt x="26" y="55"/>
                </a:cubicBezTo>
                <a:close/>
                <a:moveTo>
                  <a:pt x="67" y="8"/>
                </a:moveTo>
                <a:cubicBezTo>
                  <a:pt x="67" y="9"/>
                  <a:pt x="66" y="9"/>
                  <a:pt x="66" y="9"/>
                </a:cubicBezTo>
                <a:cubicBezTo>
                  <a:pt x="34" y="9"/>
                  <a:pt x="34" y="9"/>
                  <a:pt x="34" y="9"/>
                </a:cubicBezTo>
                <a:cubicBezTo>
                  <a:pt x="33" y="9"/>
                  <a:pt x="33" y="9"/>
                  <a:pt x="33" y="8"/>
                </a:cubicBezTo>
                <a:cubicBezTo>
                  <a:pt x="33" y="1"/>
                  <a:pt x="33" y="1"/>
                  <a:pt x="33" y="1"/>
                </a:cubicBezTo>
                <a:cubicBezTo>
                  <a:pt x="33" y="0"/>
                  <a:pt x="33" y="0"/>
                  <a:pt x="34" y="0"/>
                </a:cubicBezTo>
                <a:cubicBezTo>
                  <a:pt x="66" y="0"/>
                  <a:pt x="66" y="0"/>
                  <a:pt x="66" y="0"/>
                </a:cubicBezTo>
                <a:cubicBezTo>
                  <a:pt x="66" y="0"/>
                  <a:pt x="67" y="0"/>
                  <a:pt x="67" y="1"/>
                </a:cubicBezTo>
                <a:lnTo>
                  <a:pt x="67" y="8"/>
                </a:lnTo>
                <a:close/>
                <a:moveTo>
                  <a:pt x="60" y="28"/>
                </a:moveTo>
                <a:cubicBezTo>
                  <a:pt x="60" y="28"/>
                  <a:pt x="59" y="29"/>
                  <a:pt x="58" y="29"/>
                </a:cubicBezTo>
                <a:cubicBezTo>
                  <a:pt x="34" y="29"/>
                  <a:pt x="34" y="29"/>
                  <a:pt x="34" y="29"/>
                </a:cubicBezTo>
                <a:cubicBezTo>
                  <a:pt x="33" y="29"/>
                  <a:pt x="33" y="28"/>
                  <a:pt x="33" y="28"/>
                </a:cubicBezTo>
                <a:cubicBezTo>
                  <a:pt x="33" y="20"/>
                  <a:pt x="33" y="20"/>
                  <a:pt x="33" y="20"/>
                </a:cubicBezTo>
                <a:cubicBezTo>
                  <a:pt x="33" y="20"/>
                  <a:pt x="33" y="19"/>
                  <a:pt x="34" y="19"/>
                </a:cubicBezTo>
                <a:cubicBezTo>
                  <a:pt x="58" y="19"/>
                  <a:pt x="58" y="19"/>
                  <a:pt x="58" y="19"/>
                </a:cubicBezTo>
                <a:cubicBezTo>
                  <a:pt x="59" y="19"/>
                  <a:pt x="60" y="20"/>
                  <a:pt x="60" y="20"/>
                </a:cubicBezTo>
                <a:lnTo>
                  <a:pt x="60" y="28"/>
                </a:lnTo>
                <a:close/>
                <a:moveTo>
                  <a:pt x="52" y="47"/>
                </a:moveTo>
                <a:cubicBezTo>
                  <a:pt x="52" y="48"/>
                  <a:pt x="52" y="48"/>
                  <a:pt x="51" y="48"/>
                </a:cubicBezTo>
                <a:cubicBezTo>
                  <a:pt x="34" y="48"/>
                  <a:pt x="34" y="48"/>
                  <a:pt x="34" y="48"/>
                </a:cubicBezTo>
                <a:cubicBezTo>
                  <a:pt x="33" y="48"/>
                  <a:pt x="33" y="48"/>
                  <a:pt x="33" y="47"/>
                </a:cubicBezTo>
                <a:cubicBezTo>
                  <a:pt x="33" y="40"/>
                  <a:pt x="33" y="40"/>
                  <a:pt x="33" y="40"/>
                </a:cubicBezTo>
                <a:cubicBezTo>
                  <a:pt x="33" y="39"/>
                  <a:pt x="33" y="39"/>
                  <a:pt x="34" y="39"/>
                </a:cubicBezTo>
                <a:cubicBezTo>
                  <a:pt x="51" y="39"/>
                  <a:pt x="51" y="39"/>
                  <a:pt x="51" y="39"/>
                </a:cubicBezTo>
                <a:cubicBezTo>
                  <a:pt x="52" y="39"/>
                  <a:pt x="52" y="39"/>
                  <a:pt x="52" y="40"/>
                </a:cubicBezTo>
                <a:lnTo>
                  <a:pt x="52" y="47"/>
                </a:lnTo>
                <a:close/>
                <a:moveTo>
                  <a:pt x="45" y="67"/>
                </a:moveTo>
                <a:cubicBezTo>
                  <a:pt x="45" y="67"/>
                  <a:pt x="44" y="68"/>
                  <a:pt x="44" y="68"/>
                </a:cubicBezTo>
                <a:cubicBezTo>
                  <a:pt x="34" y="68"/>
                  <a:pt x="34" y="68"/>
                  <a:pt x="34" y="68"/>
                </a:cubicBezTo>
                <a:cubicBezTo>
                  <a:pt x="33" y="68"/>
                  <a:pt x="33" y="67"/>
                  <a:pt x="33" y="67"/>
                </a:cubicBezTo>
                <a:cubicBezTo>
                  <a:pt x="33" y="59"/>
                  <a:pt x="33" y="59"/>
                  <a:pt x="33" y="59"/>
                </a:cubicBezTo>
                <a:cubicBezTo>
                  <a:pt x="33" y="59"/>
                  <a:pt x="33" y="58"/>
                  <a:pt x="34" y="58"/>
                </a:cubicBezTo>
                <a:cubicBezTo>
                  <a:pt x="44" y="58"/>
                  <a:pt x="44" y="58"/>
                  <a:pt x="44" y="58"/>
                </a:cubicBezTo>
                <a:cubicBezTo>
                  <a:pt x="44" y="58"/>
                  <a:pt x="45" y="59"/>
                  <a:pt x="45" y="59"/>
                </a:cubicBezTo>
                <a:lnTo>
                  <a:pt x="4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eaLnBrk="0" fontAlgn="base" hangingPunct="0">
              <a:spcBef>
                <a:spcPct val="0"/>
              </a:spcBef>
              <a:spcAft>
                <a:spcPct val="0"/>
              </a:spcAft>
            </a:pPr>
            <a:endParaRPr lang="zh-CN" altLang="en-US" dirty="0">
              <a:solidFill>
                <a:srgbClr val="445469"/>
              </a:solidFill>
              <a:latin typeface="Arial" panose="020B0604020202020204" pitchFamily="34" charset="0"/>
              <a:ea typeface="微软雅黑" panose="020B0503020204020204" pitchFamily="34" charset="-122"/>
            </a:endParaRPr>
          </a:p>
        </p:txBody>
      </p:sp>
      <p:pic>
        <p:nvPicPr>
          <p:cNvPr id="11"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2029751897"/>
      </p:ext>
    </p:extLst>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3461265" y="814065"/>
            <a:ext cx="5483905"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混合式教学模式构建</a:t>
            </a:r>
          </a:p>
        </p:txBody>
      </p:sp>
      <p:pic>
        <p:nvPicPr>
          <p:cNvPr id="15" name="图片 14">
            <a:extLst>
              <a:ext uri="{FF2B5EF4-FFF2-40B4-BE49-F238E27FC236}">
                <a16:creationId xmlns:a16="http://schemas.microsoft.com/office/drawing/2014/main" xmlns="" id="{7F3660F7-6FD0-4233-9910-9AEBE43258B8}"/>
              </a:ext>
            </a:extLst>
          </p:cNvPr>
          <p:cNvPicPr/>
          <p:nvPr/>
        </p:nvPicPr>
        <p:blipFill>
          <a:blip r:embed="rId3" cstate="print"/>
          <a:stretch>
            <a:fillRect/>
          </a:stretch>
        </p:blipFill>
        <p:spPr>
          <a:xfrm>
            <a:off x="838622" y="2060848"/>
            <a:ext cx="5565674" cy="3050497"/>
          </a:xfrm>
          <a:prstGeom prst="rect">
            <a:avLst/>
          </a:prstGeom>
        </p:spPr>
      </p:pic>
      <p:grpSp>
        <p:nvGrpSpPr>
          <p:cNvPr id="7" name="组合 6">
            <a:extLst>
              <a:ext uri="{FF2B5EF4-FFF2-40B4-BE49-F238E27FC236}">
                <a16:creationId xmlns:a16="http://schemas.microsoft.com/office/drawing/2014/main" xmlns="" id="{ACA326AC-1412-4213-8BAC-D21F7AD02ED1}"/>
              </a:ext>
            </a:extLst>
          </p:cNvPr>
          <p:cNvGrpSpPr/>
          <p:nvPr/>
        </p:nvGrpSpPr>
        <p:grpSpPr>
          <a:xfrm>
            <a:off x="7535366" y="1910001"/>
            <a:ext cx="3715944" cy="2983146"/>
            <a:chOff x="6981376" y="2128199"/>
            <a:chExt cx="3715944" cy="2983146"/>
          </a:xfrm>
        </p:grpSpPr>
        <p:grpSp>
          <p:nvGrpSpPr>
            <p:cNvPr id="11" name="chenying0907 24">
              <a:extLst>
                <a:ext uri="{FF2B5EF4-FFF2-40B4-BE49-F238E27FC236}">
                  <a16:creationId xmlns:a16="http://schemas.microsoft.com/office/drawing/2014/main" xmlns="" id="{4B161850-BB37-4E25-810E-87724D6EFA35}"/>
                </a:ext>
              </a:extLst>
            </p:cNvPr>
            <p:cNvGrpSpPr/>
            <p:nvPr/>
          </p:nvGrpSpPr>
          <p:grpSpPr>
            <a:xfrm>
              <a:off x="7809826" y="2922587"/>
              <a:ext cx="2526730" cy="1944045"/>
              <a:chOff x="4167731" y="2775958"/>
              <a:chExt cx="3600300" cy="2770041"/>
            </a:xfrm>
          </p:grpSpPr>
          <p:sp>
            <p:nvSpPr>
              <p:cNvPr id="12" name="直角三角形 11">
                <a:extLst>
                  <a:ext uri="{FF2B5EF4-FFF2-40B4-BE49-F238E27FC236}">
                    <a16:creationId xmlns:a16="http://schemas.microsoft.com/office/drawing/2014/main" xmlns="" id="{03FA9AD1-DBA8-4B43-9192-6DB5701E402F}"/>
                  </a:ext>
                </a:extLst>
              </p:cNvPr>
              <p:cNvSpPr/>
              <p:nvPr/>
            </p:nvSpPr>
            <p:spPr>
              <a:xfrm rot="5400000">
                <a:off x="6415710" y="2976571"/>
                <a:ext cx="936000" cy="1768642"/>
              </a:xfrm>
              <a:prstGeom prst="r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5F7797"/>
                  </a:solidFill>
                  <a:effectLst/>
                  <a:uLnTx/>
                  <a:uFillTx/>
                  <a:latin typeface="Arial"/>
                  <a:ea typeface="微软雅黑"/>
                  <a:cs typeface="+mn-cs"/>
                </a:endParaRPr>
              </a:p>
            </p:txBody>
          </p:sp>
          <p:sp>
            <p:nvSpPr>
              <p:cNvPr id="13" name="直角三角形 12">
                <a:extLst>
                  <a:ext uri="{FF2B5EF4-FFF2-40B4-BE49-F238E27FC236}">
                    <a16:creationId xmlns:a16="http://schemas.microsoft.com/office/drawing/2014/main" xmlns="" id="{F3343A23-F9DD-475F-9664-4C6A2F107AF4}"/>
                  </a:ext>
                </a:extLst>
              </p:cNvPr>
              <p:cNvSpPr/>
              <p:nvPr/>
            </p:nvSpPr>
            <p:spPr>
              <a:xfrm rot="10800000">
                <a:off x="5000373" y="3777357"/>
                <a:ext cx="936000" cy="1768642"/>
              </a:xfrm>
              <a:prstGeom prst="rtTriangl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5F7797"/>
                  </a:solidFill>
                  <a:effectLst/>
                  <a:uLnTx/>
                  <a:uFillTx/>
                  <a:latin typeface="Arial"/>
                  <a:ea typeface="微软雅黑"/>
                  <a:cs typeface="+mn-cs"/>
                </a:endParaRPr>
              </a:p>
            </p:txBody>
          </p:sp>
          <p:sp>
            <p:nvSpPr>
              <p:cNvPr id="14" name="直角三角形 13">
                <a:extLst>
                  <a:ext uri="{FF2B5EF4-FFF2-40B4-BE49-F238E27FC236}">
                    <a16:creationId xmlns:a16="http://schemas.microsoft.com/office/drawing/2014/main" xmlns="" id="{06D5A328-C47E-49D4-B61F-78AA222FB76E}"/>
                  </a:ext>
                </a:extLst>
              </p:cNvPr>
              <p:cNvSpPr/>
              <p:nvPr/>
            </p:nvSpPr>
            <p:spPr>
              <a:xfrm rot="16200000">
                <a:off x="4584052" y="2359637"/>
                <a:ext cx="936000" cy="1768642"/>
              </a:xfrm>
              <a:prstGeom prst="rtTriangl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5F7797"/>
                  </a:solidFill>
                  <a:effectLst/>
                  <a:uLnTx/>
                  <a:uFillTx/>
                  <a:latin typeface="Arial"/>
                  <a:ea typeface="微软雅黑"/>
                  <a:cs typeface="+mn-cs"/>
                </a:endParaRPr>
              </a:p>
            </p:txBody>
          </p:sp>
        </p:grpSp>
        <p:sp>
          <p:nvSpPr>
            <p:cNvPr id="16" name="椭圆 31">
              <a:extLst>
                <a:ext uri="{FF2B5EF4-FFF2-40B4-BE49-F238E27FC236}">
                  <a16:creationId xmlns:a16="http://schemas.microsoft.com/office/drawing/2014/main" xmlns="" id="{75AF96BD-968B-40EE-9FB7-501577DDC2FB}"/>
                </a:ext>
              </a:extLst>
            </p:cNvPr>
            <p:cNvSpPr/>
            <p:nvPr/>
          </p:nvSpPr>
          <p:spPr>
            <a:xfrm rot="16200000">
              <a:off x="7560557" y="2363051"/>
              <a:ext cx="2716606" cy="277998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46537A"/>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7200" b="0" i="0" u="none" strike="noStrike" kern="1200" cap="none" spc="0" normalizeH="0" baseline="0" noProof="0" dirty="0">
                <a:ln>
                  <a:noFill/>
                </a:ln>
                <a:solidFill>
                  <a:srgbClr val="46537A"/>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7" name="任意多边形 31">
              <a:extLst>
                <a:ext uri="{FF2B5EF4-FFF2-40B4-BE49-F238E27FC236}">
                  <a16:creationId xmlns:a16="http://schemas.microsoft.com/office/drawing/2014/main" xmlns="" id="{910CADEA-B0E6-4D7E-8767-59679DC7B40A}"/>
                </a:ext>
              </a:extLst>
            </p:cNvPr>
            <p:cNvSpPr/>
            <p:nvPr/>
          </p:nvSpPr>
          <p:spPr>
            <a:xfrm flipH="1">
              <a:off x="6981376" y="3508178"/>
              <a:ext cx="1362487" cy="768903"/>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CC66"/>
            </a:solidFill>
            <a:ln w="38100" cap="rnd">
              <a:solidFill>
                <a:srgbClr val="46537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a:ea typeface="微软雅黑"/>
                  <a:cs typeface="+mn-cs"/>
                </a:rPr>
                <a:t>Transmission</a:t>
              </a:r>
              <a:endParaRPr kumimoji="0" lang="zh-CN" altLang="en-US" sz="1200" b="1" i="0" u="none" strike="noStrike" kern="1200" cap="none" spc="0" normalizeH="0" baseline="0" noProof="0" dirty="0">
                <a:ln>
                  <a:noFill/>
                </a:ln>
                <a:solidFill>
                  <a:prstClr val="black"/>
                </a:solidFill>
                <a:effectLst/>
                <a:uLnTx/>
                <a:uFillTx/>
                <a:latin typeface="微软雅黑"/>
                <a:ea typeface="微软雅黑"/>
                <a:cs typeface="+mn-cs"/>
                <a:sym typeface="+mn-lt"/>
              </a:endParaRPr>
            </a:p>
          </p:txBody>
        </p:sp>
        <p:sp>
          <p:nvSpPr>
            <p:cNvPr id="18" name="任意多边形 30">
              <a:extLst>
                <a:ext uri="{FF2B5EF4-FFF2-40B4-BE49-F238E27FC236}">
                  <a16:creationId xmlns:a16="http://schemas.microsoft.com/office/drawing/2014/main" xmlns="" id="{E0F2E809-1120-4E81-B063-A6BFB898FAE2}"/>
                </a:ext>
              </a:extLst>
            </p:cNvPr>
            <p:cNvSpPr/>
            <p:nvPr/>
          </p:nvSpPr>
          <p:spPr>
            <a:xfrm rot="265296" flipH="1">
              <a:off x="8489344" y="2128199"/>
              <a:ext cx="1325608" cy="77981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CC66"/>
            </a:solidFill>
            <a:ln w="38100" cap="rnd">
              <a:solidFill>
                <a:srgbClr val="46537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a:ea typeface="微软雅黑"/>
                  <a:cs typeface="+mn-cs"/>
                </a:rPr>
                <a:t>Internalization</a:t>
              </a:r>
              <a:endParaRPr kumimoji="0" lang="zh-CN" altLang="en-US" sz="1200" b="1"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9" name="任意多边形 33">
              <a:extLst>
                <a:ext uri="{FF2B5EF4-FFF2-40B4-BE49-F238E27FC236}">
                  <a16:creationId xmlns:a16="http://schemas.microsoft.com/office/drawing/2014/main" xmlns="" id="{41284D88-EDC5-4734-B856-7EDF2E4A3E81}"/>
                </a:ext>
              </a:extLst>
            </p:cNvPr>
            <p:cNvSpPr/>
            <p:nvPr/>
          </p:nvSpPr>
          <p:spPr>
            <a:xfrm flipH="1">
              <a:off x="9318488" y="3963088"/>
              <a:ext cx="1378832" cy="80867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CC66"/>
            </a:solidFill>
            <a:ln w="38100" cap="rnd">
              <a:solidFill>
                <a:srgbClr val="46537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a:ea typeface="微软雅黑"/>
                  <a:cs typeface="+mn-cs"/>
                </a:rPr>
                <a:t>Consolidation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a:ea typeface="微软雅黑"/>
                  <a:cs typeface="+mn-cs"/>
                </a:rPr>
                <a:t>Expansion</a:t>
              </a:r>
              <a:endParaRPr kumimoji="0" lang="zh-CN" altLang="en-US" sz="1200" b="1" i="0" u="none" strike="noStrike" kern="1200" cap="none" spc="0" normalizeH="0" baseline="0" noProof="0" dirty="0">
                <a:ln>
                  <a:noFill/>
                </a:ln>
                <a:solidFill>
                  <a:prstClr val="black"/>
                </a:solidFill>
                <a:effectLst/>
                <a:uLnTx/>
                <a:uFillTx/>
                <a:latin typeface="微软雅黑"/>
                <a:ea typeface="微软雅黑"/>
                <a:cs typeface="+mn-cs"/>
                <a:sym typeface="+mn-lt"/>
              </a:endParaRPr>
            </a:p>
          </p:txBody>
        </p:sp>
        <p:sp>
          <p:nvSpPr>
            <p:cNvPr id="20" name="矩形 19">
              <a:extLst>
                <a:ext uri="{FF2B5EF4-FFF2-40B4-BE49-F238E27FC236}">
                  <a16:creationId xmlns:a16="http://schemas.microsoft.com/office/drawing/2014/main" xmlns="" id="{36645C43-ED5B-4AA3-8AAB-BBA510AE123B}"/>
                </a:ext>
              </a:extLst>
            </p:cNvPr>
            <p:cNvSpPr/>
            <p:nvPr/>
          </p:nvSpPr>
          <p:spPr>
            <a:xfrm>
              <a:off x="8222064" y="3466296"/>
              <a:ext cx="1620815" cy="40011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微软雅黑"/>
                  <a:ea typeface="微软雅黑"/>
                  <a:cs typeface="+mn-cs"/>
                </a:rPr>
                <a:t>knowledge</a:t>
              </a:r>
              <a:endParaRPr kumimoji="0" lang="zh-CN" altLang="en-US" sz="2000" b="1" i="0" u="none" strike="noStrike" kern="1200" cap="none" spc="0" normalizeH="0" baseline="0" noProof="0" dirty="0">
                <a:ln>
                  <a:noFill/>
                </a:ln>
                <a:solidFill>
                  <a:prstClr val="black"/>
                </a:solidFill>
                <a:effectLst/>
                <a:uLnTx/>
                <a:uFillTx/>
                <a:latin typeface="微软雅黑"/>
                <a:ea typeface="微软雅黑"/>
                <a:cs typeface="+mn-cs"/>
              </a:endParaRPr>
            </a:p>
          </p:txBody>
        </p:sp>
      </p:grpSp>
      <p:sp>
        <p:nvSpPr>
          <p:cNvPr id="21" name="Freeform 5">
            <a:extLst>
              <a:ext uri="{FF2B5EF4-FFF2-40B4-BE49-F238E27FC236}">
                <a16:creationId xmlns:a16="http://schemas.microsoft.com/office/drawing/2014/main" xmlns="" id="{ED1F2975-9AE4-40B7-9EB4-D28A6A16A194}"/>
              </a:ext>
            </a:extLst>
          </p:cNvPr>
          <p:cNvSpPr>
            <a:spLocks noEditPoints="1"/>
          </p:cNvSpPr>
          <p:nvPr/>
        </p:nvSpPr>
        <p:spPr bwMode="auto">
          <a:xfrm rot="10800000">
            <a:off x="6527254" y="3487184"/>
            <a:ext cx="864095" cy="384572"/>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26F6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5F7797"/>
              </a:solidFill>
              <a:effectLst/>
              <a:uLnTx/>
              <a:uFillTx/>
              <a:latin typeface="Arial"/>
              <a:ea typeface="微软雅黑"/>
              <a:cs typeface="+mn-cs"/>
            </a:endParaRPr>
          </a:p>
        </p:txBody>
      </p:sp>
      <p:sp>
        <p:nvSpPr>
          <p:cNvPr id="22" name="TextBox 85">
            <a:extLst>
              <a:ext uri="{FF2B5EF4-FFF2-40B4-BE49-F238E27FC236}">
                <a16:creationId xmlns:a16="http://schemas.microsoft.com/office/drawing/2014/main" xmlns="" id="{95103BF8-D3EE-4430-A524-04DECCAAA3B6}"/>
              </a:ext>
            </a:extLst>
          </p:cNvPr>
          <p:cNvSpPr txBox="1"/>
          <p:nvPr/>
        </p:nvSpPr>
        <p:spPr>
          <a:xfrm>
            <a:off x="1990750" y="5277126"/>
            <a:ext cx="8208912" cy="315471"/>
          </a:xfrm>
          <a:prstGeom prst="rect">
            <a:avLst/>
          </a:prstGeom>
          <a:noFill/>
        </p:spPr>
        <p:txBody>
          <a:bodyPr wrap="square" lIns="68580" tIns="34290" rIns="68580" bIns="34290" rtlCol="0">
            <a:spAutoFit/>
          </a:bodyPr>
          <a:lstStyle/>
          <a:p>
            <a:r>
              <a:rPr lang="en-US" altLang="zh-CN" sz="1600" b="1" dirty="0">
                <a:solidFill>
                  <a:srgbClr val="FF0000"/>
                </a:solidFill>
                <a:latin typeface="Arial" panose="020B0604020202020204" pitchFamily="34" charset="0"/>
                <a:cs typeface="Arial" panose="020B0604020202020204" pitchFamily="34" charset="0"/>
              </a:rPr>
              <a:t>An effective teaching model of College English in ubiquitous learning environment</a:t>
            </a:r>
            <a:endParaRPr lang="zh-CN" altLang="en-US" sz="1600" b="1" dirty="0">
              <a:solidFill>
                <a:srgbClr val="FF0000"/>
              </a:solidFill>
              <a:latin typeface="Arial" panose="020B0604020202020204" pitchFamily="34" charset="0"/>
              <a:cs typeface="Arial" panose="020B0604020202020204" pitchFamily="34" charset="0"/>
            </a:endParaRPr>
          </a:p>
        </p:txBody>
      </p:sp>
      <p:grpSp>
        <p:nvGrpSpPr>
          <p:cNvPr id="23" name="组 1">
            <a:extLst>
              <a:ext uri="{FF2B5EF4-FFF2-40B4-BE49-F238E27FC236}">
                <a16:creationId xmlns:a16="http://schemas.microsoft.com/office/drawing/2014/main" xmlns="" id="{03BA8858-C7A9-4061-A693-F781C4243F63}"/>
              </a:ext>
            </a:extLst>
          </p:cNvPr>
          <p:cNvGrpSpPr/>
          <p:nvPr/>
        </p:nvGrpSpPr>
        <p:grpSpPr>
          <a:xfrm>
            <a:off x="2318268" y="2834580"/>
            <a:ext cx="2285993" cy="2074352"/>
            <a:chOff x="4603306" y="2670554"/>
            <a:chExt cx="1664673" cy="1370291"/>
          </a:xfrm>
        </p:grpSpPr>
        <p:sp>
          <p:nvSpPr>
            <p:cNvPr id="24" name="chenying0907 201">
              <a:extLst>
                <a:ext uri="{FF2B5EF4-FFF2-40B4-BE49-F238E27FC236}">
                  <a16:creationId xmlns:a16="http://schemas.microsoft.com/office/drawing/2014/main" xmlns="" id="{CA62D5B9-4E56-4FA9-9B3B-4642C2A451A7}"/>
                </a:ext>
              </a:extLst>
            </p:cNvPr>
            <p:cNvSpPr/>
            <p:nvPr/>
          </p:nvSpPr>
          <p:spPr>
            <a:xfrm>
              <a:off x="4603306" y="2670554"/>
              <a:ext cx="1664673" cy="1370291"/>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3000">
                <a:solidFill>
                  <a:srgbClr val="FFFFFF"/>
                </a:solidFill>
                <a:effectLst>
                  <a:outerShdw blurRad="38100" dist="12700" dir="5400000">
                    <a:srgbClr val="000000">
                      <a:alpha val="50000"/>
                    </a:srgbClr>
                  </a:outerShdw>
                </a:effectLst>
                <a:latin typeface="Arial"/>
                <a:ea typeface="微软雅黑"/>
              </a:endParaRPr>
            </a:p>
          </p:txBody>
        </p:sp>
        <p:sp>
          <p:nvSpPr>
            <p:cNvPr id="25" name="文本框 24">
              <a:extLst>
                <a:ext uri="{FF2B5EF4-FFF2-40B4-BE49-F238E27FC236}">
                  <a16:creationId xmlns:a16="http://schemas.microsoft.com/office/drawing/2014/main" xmlns="" id="{13486513-1210-4199-85BD-C01BCCAB6161}"/>
                </a:ext>
              </a:extLst>
            </p:cNvPr>
            <p:cNvSpPr txBox="1"/>
            <p:nvPr/>
          </p:nvSpPr>
          <p:spPr>
            <a:xfrm>
              <a:off x="5072513" y="3224314"/>
              <a:ext cx="997180" cy="272209"/>
            </a:xfrm>
            <a:prstGeom prst="rect">
              <a:avLst/>
            </a:prstGeom>
            <a:noFill/>
          </p:spPr>
          <p:txBody>
            <a:bodyPr wrap="square" rtlCol="0">
              <a:spAutoFit/>
            </a:bodyPr>
            <a:lstStyle/>
            <a:p>
              <a:pPr defTabSz="685800" fontAlgn="base">
                <a:spcBef>
                  <a:spcPct val="0"/>
                </a:spcBef>
                <a:spcAft>
                  <a:spcPct val="0"/>
                </a:spcAft>
              </a:pPr>
              <a:r>
                <a:rPr kumimoji="1" lang="en-US" altLang="zh-CN" sz="2000" b="1" dirty="0">
                  <a:solidFill>
                    <a:prstClr val="black"/>
                  </a:solidFill>
                  <a:latin typeface="Arial Black" panose="020B0A04020102020204" pitchFamily="34" charset="0"/>
                  <a:ea typeface="萝莉体 第二版" panose="02000500000000000000" pitchFamily="2" charset="-122"/>
                </a:rPr>
                <a:t>synergy</a:t>
              </a:r>
              <a:endParaRPr kumimoji="1" lang="zh-CN" altLang="en-US" sz="2000" b="1" dirty="0">
                <a:solidFill>
                  <a:prstClr val="black"/>
                </a:solidFill>
                <a:latin typeface="Arial Black" panose="020B0A04020102020204" pitchFamily="34" charset="0"/>
                <a:ea typeface="萝莉体 第二版" panose="02000500000000000000" pitchFamily="2" charset="-122"/>
              </a:endParaRPr>
            </a:p>
          </p:txBody>
        </p:sp>
      </p:grpSp>
      <p:pic>
        <p:nvPicPr>
          <p:cNvPr id="26" name="Picture 2" descr="C:\Users\Administrator\Desktop\校名校标 透明.png"/>
          <p:cNvPicPr>
            <a:picLocks noChangeAspect="1" noChangeArrowheads="1"/>
          </p:cNvPicPr>
          <p:nvPr/>
        </p:nvPicPr>
        <p:blipFill>
          <a:blip r:embed="rId7"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1574350600"/>
      </p:ext>
    </p:extLst>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animEffect transition="in" filter="fade">
                                      <p:cBhvr>
                                        <p:cTn id="9" dur="10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2566814" y="696618"/>
            <a:ext cx="7056784"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打造线上线下</a:t>
            </a:r>
            <a:r>
              <a:rPr lang="zh-CN" altLang="en-US" sz="4000" dirty="0">
                <a:solidFill>
                  <a:prstClr val="white"/>
                </a:solidFill>
                <a:latin typeface="微软雅黑" pitchFamily="34" charset="-122"/>
                <a:ea typeface="微软雅黑" pitchFamily="34" charset="-122"/>
              </a:rPr>
              <a:t>混合式“金课”</a:t>
            </a:r>
            <a:endPar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8" name="文本框 7">
            <a:extLst>
              <a:ext uri="{FF2B5EF4-FFF2-40B4-BE49-F238E27FC236}">
                <a16:creationId xmlns:a16="http://schemas.microsoft.com/office/drawing/2014/main" xmlns="" id="{70D8937D-6AE8-42BF-833B-4A6C98211134}"/>
              </a:ext>
            </a:extLst>
          </p:cNvPr>
          <p:cNvSpPr txBox="1"/>
          <p:nvPr/>
        </p:nvSpPr>
        <p:spPr>
          <a:xfrm>
            <a:off x="766614" y="2208639"/>
            <a:ext cx="108732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aphicFrame>
        <p:nvGraphicFramePr>
          <p:cNvPr id="2" name="表格 1">
            <a:extLst>
              <a:ext uri="{FF2B5EF4-FFF2-40B4-BE49-F238E27FC236}">
                <a16:creationId xmlns:a16="http://schemas.microsoft.com/office/drawing/2014/main" xmlns="" id="{CB2EE8FB-06E9-42BA-ABD8-514A8A2A529D}"/>
              </a:ext>
            </a:extLst>
          </p:cNvPr>
          <p:cNvGraphicFramePr>
            <a:graphicFrameLocks noGrp="1"/>
          </p:cNvGraphicFramePr>
          <p:nvPr>
            <p:extLst>
              <p:ext uri="{D42A27DB-BD31-4B8C-83A1-F6EECF244321}">
                <p14:modId xmlns:p14="http://schemas.microsoft.com/office/powerpoint/2010/main" val="968951075"/>
              </p:ext>
            </p:extLst>
          </p:nvPr>
        </p:nvGraphicFramePr>
        <p:xfrm>
          <a:off x="1558702" y="1700808"/>
          <a:ext cx="9289033" cy="4065956"/>
        </p:xfrm>
        <a:graphic>
          <a:graphicData uri="http://schemas.openxmlformats.org/drawingml/2006/table">
            <a:tbl>
              <a:tblPr firstRow="1" firstCol="1" bandRow="1"/>
              <a:tblGrid>
                <a:gridCol w="2011028">
                  <a:extLst>
                    <a:ext uri="{9D8B030D-6E8A-4147-A177-3AD203B41FA5}">
                      <a16:colId xmlns:a16="http://schemas.microsoft.com/office/drawing/2014/main" xmlns="" val="92770839"/>
                    </a:ext>
                  </a:extLst>
                </a:gridCol>
                <a:gridCol w="2011028">
                  <a:extLst>
                    <a:ext uri="{9D8B030D-6E8A-4147-A177-3AD203B41FA5}">
                      <a16:colId xmlns:a16="http://schemas.microsoft.com/office/drawing/2014/main" xmlns="" val="974171860"/>
                    </a:ext>
                  </a:extLst>
                </a:gridCol>
                <a:gridCol w="2585607">
                  <a:extLst>
                    <a:ext uri="{9D8B030D-6E8A-4147-A177-3AD203B41FA5}">
                      <a16:colId xmlns:a16="http://schemas.microsoft.com/office/drawing/2014/main" xmlns="" val="1827210259"/>
                    </a:ext>
                  </a:extLst>
                </a:gridCol>
                <a:gridCol w="2681370">
                  <a:extLst>
                    <a:ext uri="{9D8B030D-6E8A-4147-A177-3AD203B41FA5}">
                      <a16:colId xmlns:a16="http://schemas.microsoft.com/office/drawing/2014/main" xmlns="" val="745386497"/>
                    </a:ext>
                  </a:extLst>
                </a:gridCol>
              </a:tblGrid>
              <a:tr h="408356">
                <a:tc>
                  <a:txBody>
                    <a:bodyPr/>
                    <a:lstStyle/>
                    <a:p>
                      <a:pPr algn="ctr"/>
                      <a:r>
                        <a:rPr lang="zh-CN" sz="2000" b="1" kern="100" dirty="0">
                          <a:solidFill>
                            <a:schemeClr val="bg1"/>
                          </a:solidFill>
                          <a:effectLst/>
                          <a:latin typeface="+mn-ea"/>
                          <a:ea typeface="+mn-ea"/>
                          <a:cs typeface="Times New Roman" panose="02020603050405020304" pitchFamily="18" charset="0"/>
                        </a:rPr>
                        <a:t>教学阶段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C405A"/>
                    </a:solidFill>
                  </a:tcPr>
                </a:tc>
                <a:tc>
                  <a:txBody>
                    <a:bodyPr/>
                    <a:lstStyle/>
                    <a:p>
                      <a:pPr algn="ctr"/>
                      <a:r>
                        <a:rPr lang="zh-CN" sz="2000" b="1" kern="100" dirty="0">
                          <a:solidFill>
                            <a:schemeClr val="bg1"/>
                          </a:solidFill>
                          <a:effectLst/>
                          <a:latin typeface="+mn-ea"/>
                          <a:ea typeface="+mn-ea"/>
                          <a:cs typeface="Times New Roman" panose="02020603050405020304" pitchFamily="18" charset="0"/>
                        </a:rPr>
                        <a:t>教学方式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C405A"/>
                    </a:solidFill>
                  </a:tcPr>
                </a:tc>
                <a:tc>
                  <a:txBody>
                    <a:bodyPr/>
                    <a:lstStyle/>
                    <a:p>
                      <a:pPr algn="ctr"/>
                      <a:r>
                        <a:rPr lang="zh-CN" sz="2000" b="1" kern="100" dirty="0">
                          <a:solidFill>
                            <a:schemeClr val="bg1"/>
                          </a:solidFill>
                          <a:effectLst/>
                          <a:latin typeface="+mn-ea"/>
                          <a:ea typeface="+mn-ea"/>
                          <a:cs typeface="Times New Roman" panose="02020603050405020304" pitchFamily="18" charset="0"/>
                        </a:rPr>
                        <a:t>教师任务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C405A"/>
                    </a:solidFill>
                  </a:tcPr>
                </a:tc>
                <a:tc>
                  <a:txBody>
                    <a:bodyPr/>
                    <a:lstStyle/>
                    <a:p>
                      <a:pPr algn="ctr"/>
                      <a:r>
                        <a:rPr lang="zh-CN" sz="2000" b="1" kern="100" dirty="0">
                          <a:solidFill>
                            <a:schemeClr val="bg1"/>
                          </a:solidFill>
                          <a:effectLst/>
                          <a:latin typeface="+mn-ea"/>
                          <a:ea typeface="+mn-ea"/>
                          <a:cs typeface="Times New Roman" panose="02020603050405020304" pitchFamily="18" charset="0"/>
                        </a:rPr>
                        <a:t>学生任务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C405A"/>
                    </a:solidFill>
                  </a:tcPr>
                </a:tc>
                <a:extLst>
                  <a:ext uri="{0D108BD9-81ED-4DB2-BD59-A6C34878D82A}">
                    <a16:rowId xmlns:a16="http://schemas.microsoft.com/office/drawing/2014/main" xmlns="" val="2057518888"/>
                  </a:ext>
                </a:extLst>
              </a:tr>
              <a:tr h="1140165">
                <a:tc>
                  <a:txBody>
                    <a:bodyPr/>
                    <a:lstStyle/>
                    <a:p>
                      <a:pPr algn="ctr"/>
                      <a:r>
                        <a:rPr lang="zh-CN" sz="2000" kern="100" dirty="0">
                          <a:effectLst/>
                          <a:latin typeface="+mn-ea"/>
                          <a:ea typeface="+mn-ea"/>
                          <a:cs typeface="Times New Roman" panose="02020603050405020304" pitchFamily="18" charset="0"/>
                        </a:rPr>
                        <a:t>课前导学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zh-CN" sz="2000" kern="100" dirty="0">
                          <a:effectLst/>
                          <a:latin typeface="+mn-ea"/>
                          <a:ea typeface="+mn-ea"/>
                          <a:cs typeface="Times New Roman" panose="02020603050405020304" pitchFamily="18" charset="0"/>
                        </a:rPr>
                        <a:t>线上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buFont typeface="+mj-lt"/>
                        <a:buAutoNum type="arabicPeriod"/>
                      </a:pPr>
                      <a:r>
                        <a:rPr lang="zh-CN" sz="2000" kern="100" dirty="0">
                          <a:effectLst/>
                          <a:latin typeface="+mn-ea"/>
                          <a:ea typeface="+mn-ea"/>
                          <a:cs typeface="Times New Roman" panose="02020603050405020304" pitchFamily="18" charset="0"/>
                        </a:rPr>
                        <a:t>内容分析</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资源设计</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任务发布</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引发问题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ctr">
                        <a:buNone/>
                      </a:pPr>
                      <a:r>
                        <a:rPr lang="en-US" altLang="zh-CN" sz="2000" kern="100" dirty="0">
                          <a:effectLst/>
                          <a:latin typeface="+mn-ea"/>
                          <a:ea typeface="+mn-ea"/>
                          <a:cs typeface="Times New Roman" panose="02020603050405020304" pitchFamily="18" charset="0"/>
                        </a:rPr>
                        <a:t>1. </a:t>
                      </a:r>
                      <a:r>
                        <a:rPr lang="zh-CN" sz="2000" kern="100" dirty="0">
                          <a:effectLst/>
                          <a:latin typeface="+mn-ea"/>
                          <a:ea typeface="+mn-ea"/>
                          <a:cs typeface="Times New Roman" panose="02020603050405020304" pitchFamily="18" charset="0"/>
                        </a:rPr>
                        <a:t>课前预习</a:t>
                      </a:r>
                      <a:endParaRPr lang="en-US" altLang="zh-CN" sz="2000" kern="100" dirty="0">
                        <a:effectLst/>
                        <a:latin typeface="+mn-ea"/>
                        <a:ea typeface="+mn-ea"/>
                        <a:cs typeface="Times New Roman" panose="02020603050405020304" pitchFamily="18" charset="0"/>
                      </a:endParaRPr>
                    </a:p>
                    <a:p>
                      <a:pPr marL="0" indent="0" algn="ctr">
                        <a:buNone/>
                      </a:pPr>
                      <a:r>
                        <a:rPr lang="en-US" altLang="zh-CN" sz="2000" kern="100" dirty="0">
                          <a:effectLst/>
                          <a:latin typeface="+mn-ea"/>
                          <a:ea typeface="+mn-ea"/>
                          <a:cs typeface="Times New Roman" panose="02020603050405020304" pitchFamily="18" charset="0"/>
                        </a:rPr>
                        <a:t>2. </a:t>
                      </a:r>
                      <a:r>
                        <a:rPr lang="zh-CN" sz="2000" kern="100" dirty="0">
                          <a:effectLst/>
                          <a:latin typeface="+mn-ea"/>
                          <a:ea typeface="+mn-ea"/>
                          <a:cs typeface="Times New Roman" panose="02020603050405020304" pitchFamily="18" charset="0"/>
                        </a:rPr>
                        <a:t>观看视频</a:t>
                      </a:r>
                      <a:endParaRPr lang="en-US" altLang="zh-CN" sz="2000" kern="100" dirty="0">
                        <a:effectLst/>
                        <a:latin typeface="+mn-ea"/>
                        <a:ea typeface="+mn-ea"/>
                        <a:cs typeface="Times New Roman" panose="02020603050405020304" pitchFamily="18" charset="0"/>
                      </a:endParaRPr>
                    </a:p>
                    <a:p>
                      <a:pPr marL="0" indent="0" algn="ctr">
                        <a:buNone/>
                      </a:pPr>
                      <a:r>
                        <a:rPr lang="en-US" altLang="zh-CN" sz="2000" kern="100" dirty="0">
                          <a:effectLst/>
                          <a:latin typeface="+mn-ea"/>
                          <a:ea typeface="+mn-ea"/>
                          <a:cs typeface="Times New Roman" panose="02020603050405020304" pitchFamily="18" charset="0"/>
                        </a:rPr>
                        <a:t>3. </a:t>
                      </a:r>
                      <a:r>
                        <a:rPr lang="zh-CN" sz="2000" kern="100" dirty="0">
                          <a:effectLst/>
                          <a:latin typeface="+mn-ea"/>
                          <a:ea typeface="+mn-ea"/>
                          <a:cs typeface="Times New Roman" panose="02020603050405020304" pitchFamily="18" charset="0"/>
                        </a:rPr>
                        <a:t>提交作业</a:t>
                      </a:r>
                      <a:endParaRPr lang="en-US" altLang="zh-CN" sz="2000" kern="100" dirty="0">
                        <a:effectLst/>
                        <a:latin typeface="+mn-ea"/>
                        <a:ea typeface="+mn-ea"/>
                        <a:cs typeface="Times New Roman" panose="02020603050405020304" pitchFamily="18" charset="0"/>
                      </a:endParaRPr>
                    </a:p>
                    <a:p>
                      <a:pPr marL="0" indent="0" algn="ctr">
                        <a:buNone/>
                      </a:pPr>
                      <a:r>
                        <a:rPr lang="en-US" altLang="zh-CN" sz="2000" kern="100" dirty="0">
                          <a:effectLst/>
                          <a:latin typeface="+mn-ea"/>
                          <a:ea typeface="+mn-ea"/>
                          <a:cs typeface="Times New Roman" panose="02020603050405020304" pitchFamily="18" charset="0"/>
                        </a:rPr>
                        <a:t>4. </a:t>
                      </a:r>
                      <a:r>
                        <a:rPr lang="zh-CN" sz="2000" kern="100" dirty="0">
                          <a:effectLst/>
                          <a:latin typeface="+mn-ea"/>
                          <a:ea typeface="+mn-ea"/>
                          <a:cs typeface="Times New Roman" panose="02020603050405020304" pitchFamily="18" charset="0"/>
                        </a:rPr>
                        <a:t>提出问题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715707305"/>
                  </a:ext>
                </a:extLst>
              </a:tr>
              <a:tr h="1140165">
                <a:tc>
                  <a:txBody>
                    <a:bodyPr/>
                    <a:lstStyle/>
                    <a:p>
                      <a:pPr algn="ctr"/>
                      <a:r>
                        <a:rPr lang="zh-CN" sz="2000" kern="100">
                          <a:effectLst/>
                          <a:latin typeface="+mn-ea"/>
                          <a:ea typeface="+mn-ea"/>
                          <a:cs typeface="Times New Roman" panose="02020603050405020304" pitchFamily="18" charset="0"/>
                        </a:rPr>
                        <a:t>课堂研学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zh-CN" sz="2000" kern="100" dirty="0">
                          <a:effectLst/>
                          <a:latin typeface="+mn-ea"/>
                          <a:ea typeface="+mn-ea"/>
                          <a:cs typeface="Times New Roman" panose="02020603050405020304" pitchFamily="18" charset="0"/>
                        </a:rPr>
                        <a:t>线下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buFont typeface="+mj-lt"/>
                        <a:buAutoNum type="arabicPeriod"/>
                      </a:pPr>
                      <a:r>
                        <a:rPr lang="zh-CN" sz="2000" kern="100" dirty="0">
                          <a:effectLst/>
                          <a:latin typeface="+mn-ea"/>
                          <a:ea typeface="+mn-ea"/>
                          <a:cs typeface="Times New Roman" panose="02020603050405020304" pitchFamily="18" charset="0"/>
                        </a:rPr>
                        <a:t>确定问题</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组织研讨</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教学点拨</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评价反馈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buFont typeface="+mj-lt"/>
                        <a:buAutoNum type="arabicPeriod"/>
                      </a:pPr>
                      <a:r>
                        <a:rPr lang="zh-CN" sz="2000" kern="100" dirty="0">
                          <a:effectLst/>
                          <a:latin typeface="+mn-ea"/>
                          <a:ea typeface="+mn-ea"/>
                          <a:cs typeface="Times New Roman" panose="02020603050405020304" pitchFamily="18" charset="0"/>
                        </a:rPr>
                        <a:t>协作探究</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小组讨论</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成果交流</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解决问题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757641905"/>
                  </a:ext>
                </a:extLst>
              </a:tr>
              <a:tr h="1140165">
                <a:tc>
                  <a:txBody>
                    <a:bodyPr/>
                    <a:lstStyle/>
                    <a:p>
                      <a:pPr algn="ctr"/>
                      <a:r>
                        <a:rPr lang="zh-CN" sz="2000" kern="100">
                          <a:effectLst/>
                          <a:latin typeface="+mn-ea"/>
                          <a:ea typeface="+mn-ea"/>
                          <a:cs typeface="Times New Roman" panose="02020603050405020304" pitchFamily="18" charset="0"/>
                        </a:rPr>
                        <a:t>课后练学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zh-CN" sz="2000" kern="100">
                          <a:effectLst/>
                          <a:latin typeface="+mn-ea"/>
                          <a:ea typeface="+mn-ea"/>
                          <a:cs typeface="Times New Roman" panose="02020603050405020304" pitchFamily="18" charset="0"/>
                        </a:rPr>
                        <a:t>线上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buFont typeface="+mj-lt"/>
                        <a:buAutoNum type="arabicPeriod"/>
                      </a:pPr>
                      <a:r>
                        <a:rPr lang="zh-CN" sz="2000" kern="100" dirty="0">
                          <a:effectLst/>
                          <a:latin typeface="+mn-ea"/>
                          <a:ea typeface="+mn-ea"/>
                          <a:cs typeface="Times New Roman" panose="02020603050405020304" pitchFamily="18" charset="0"/>
                        </a:rPr>
                        <a:t>任务设置</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测试设计</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评价反馈</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反思完善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ctr">
                        <a:buFont typeface="+mj-lt"/>
                        <a:buAutoNum type="arabicPeriod"/>
                      </a:pPr>
                      <a:r>
                        <a:rPr lang="zh-CN" sz="2000" kern="100" dirty="0">
                          <a:effectLst/>
                          <a:latin typeface="+mn-ea"/>
                          <a:ea typeface="+mn-ea"/>
                          <a:cs typeface="Times New Roman" panose="02020603050405020304" pitchFamily="18" charset="0"/>
                        </a:rPr>
                        <a:t>复习巩固</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拓展学习</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讨论分享</a:t>
                      </a:r>
                    </a:p>
                    <a:p>
                      <a:pPr marL="342900" lvl="0" indent="-342900" algn="ctr">
                        <a:buFont typeface="+mj-lt"/>
                        <a:buAutoNum type="arabicPeriod"/>
                      </a:pPr>
                      <a:r>
                        <a:rPr lang="zh-CN" sz="2000" kern="100" dirty="0">
                          <a:effectLst/>
                          <a:latin typeface="+mn-ea"/>
                          <a:ea typeface="+mn-ea"/>
                          <a:cs typeface="Times New Roman" panose="02020603050405020304" pitchFamily="18" charset="0"/>
                        </a:rPr>
                        <a:t>单元测试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6049855"/>
                  </a:ext>
                </a:extLst>
              </a:tr>
            </a:tbl>
          </a:graphicData>
        </a:graphic>
      </p:graphicFrame>
      <p:grpSp>
        <p:nvGrpSpPr>
          <p:cNvPr id="20" name="组 1">
            <a:extLst>
              <a:ext uri="{FF2B5EF4-FFF2-40B4-BE49-F238E27FC236}">
                <a16:creationId xmlns:a16="http://schemas.microsoft.com/office/drawing/2014/main" xmlns="" id="{B10B9D0E-339E-4690-B0A0-C05CCC458750}"/>
              </a:ext>
            </a:extLst>
          </p:cNvPr>
          <p:cNvGrpSpPr/>
          <p:nvPr/>
        </p:nvGrpSpPr>
        <p:grpSpPr>
          <a:xfrm>
            <a:off x="6743278" y="2418353"/>
            <a:ext cx="3240360" cy="2574748"/>
            <a:chOff x="4529321" y="2717649"/>
            <a:chExt cx="1664673" cy="1370291"/>
          </a:xfrm>
        </p:grpSpPr>
        <p:sp>
          <p:nvSpPr>
            <p:cNvPr id="21" name="chenying0907 201">
              <a:extLst>
                <a:ext uri="{FF2B5EF4-FFF2-40B4-BE49-F238E27FC236}">
                  <a16:creationId xmlns:a16="http://schemas.microsoft.com/office/drawing/2014/main" xmlns="" id="{8EF4F7AA-6A37-4516-8197-5E4CF75DC92A}"/>
                </a:ext>
              </a:extLst>
            </p:cNvPr>
            <p:cNvSpPr/>
            <p:nvPr/>
          </p:nvSpPr>
          <p:spPr>
            <a:xfrm>
              <a:off x="4529321" y="2717649"/>
              <a:ext cx="1664673" cy="1370291"/>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3000">
                <a:solidFill>
                  <a:srgbClr val="FFFFFF"/>
                </a:solidFill>
                <a:effectLst>
                  <a:outerShdw blurRad="38100" dist="12700" dir="5400000">
                    <a:srgbClr val="000000">
                      <a:alpha val="50000"/>
                    </a:srgbClr>
                  </a:outerShdw>
                </a:effectLst>
                <a:latin typeface="Arial"/>
                <a:ea typeface="微软雅黑"/>
              </a:endParaRPr>
            </a:p>
          </p:txBody>
        </p:sp>
        <p:sp>
          <p:nvSpPr>
            <p:cNvPr id="22" name="文本框 21">
              <a:extLst>
                <a:ext uri="{FF2B5EF4-FFF2-40B4-BE49-F238E27FC236}">
                  <a16:creationId xmlns:a16="http://schemas.microsoft.com/office/drawing/2014/main" xmlns="" id="{9B1DFB0B-1BB5-4E0C-A5BD-1B6256996A06}"/>
                </a:ext>
              </a:extLst>
            </p:cNvPr>
            <p:cNvSpPr txBox="1"/>
            <p:nvPr/>
          </p:nvSpPr>
          <p:spPr>
            <a:xfrm>
              <a:off x="5011850" y="3263565"/>
              <a:ext cx="997180" cy="278460"/>
            </a:xfrm>
            <a:prstGeom prst="rect">
              <a:avLst/>
            </a:prstGeom>
            <a:noFill/>
          </p:spPr>
          <p:txBody>
            <a:bodyPr wrap="square" rtlCol="0">
              <a:spAutoFit/>
            </a:bodyPr>
            <a:lstStyle/>
            <a:p>
              <a:pPr defTabSz="685800" fontAlgn="base">
                <a:spcBef>
                  <a:spcPct val="0"/>
                </a:spcBef>
                <a:spcAft>
                  <a:spcPct val="0"/>
                </a:spcAft>
              </a:pPr>
              <a:r>
                <a:rPr kumimoji="1" lang="en-US" altLang="zh-CN" sz="2800" b="1" dirty="0">
                  <a:solidFill>
                    <a:prstClr val="black"/>
                  </a:solidFill>
                  <a:latin typeface="Arial Black" panose="020B0A04020102020204" pitchFamily="34" charset="0"/>
                  <a:ea typeface="萝莉体 第二版" panose="02000500000000000000" pitchFamily="2" charset="-122"/>
                </a:rPr>
                <a:t>synergy</a:t>
              </a:r>
              <a:endParaRPr kumimoji="1" lang="zh-CN" altLang="en-US" sz="2800" b="1" dirty="0">
                <a:solidFill>
                  <a:prstClr val="black"/>
                </a:solidFill>
                <a:latin typeface="Arial Black" panose="020B0A04020102020204" pitchFamily="34" charset="0"/>
                <a:ea typeface="萝莉体 第二版" panose="02000500000000000000" pitchFamily="2" charset="-122"/>
              </a:endParaRPr>
            </a:p>
          </p:txBody>
        </p:sp>
      </p:grpSp>
      <p:pic>
        <p:nvPicPr>
          <p:cNvPr id="9"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3941288799"/>
      </p:ext>
    </p:extLst>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5733256"/>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矩形 7"/>
          <p:cNvSpPr/>
          <p:nvPr/>
        </p:nvSpPr>
        <p:spPr>
          <a:xfrm>
            <a:off x="3299668" y="3448143"/>
            <a:ext cx="6480720" cy="10698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新作为 新收获 新展望</a:t>
            </a:r>
            <a:endParaRPr kumimoji="0" lang="en-US" altLang="zh-CN"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3" name="文本框 2">
            <a:extLst>
              <a:ext uri="{FF2B5EF4-FFF2-40B4-BE49-F238E27FC236}">
                <a16:creationId xmlns:a16="http://schemas.microsoft.com/office/drawing/2014/main" xmlns="" id="{F95ECD8C-C513-4D15-A491-08A25F88012E}"/>
              </a:ext>
            </a:extLst>
          </p:cNvPr>
          <p:cNvSpPr txBox="1">
            <a:spLocks noChangeArrowheads="1"/>
          </p:cNvSpPr>
          <p:nvPr/>
        </p:nvSpPr>
        <p:spPr bwMode="auto">
          <a:xfrm>
            <a:off x="5735166" y="1484784"/>
            <a:ext cx="16097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6600" b="0" i="0" u="none" strike="noStrike" kern="1200" cap="none" spc="0" normalizeH="0" baseline="0" noProof="0" dirty="0">
                <a:ln>
                  <a:noFill/>
                </a:ln>
                <a:solidFill>
                  <a:srgbClr val="333F4F"/>
                </a:solidFill>
                <a:effectLst/>
                <a:uLnTx/>
                <a:uFillTx/>
                <a:latin typeface="Impact" panose="020B0806030902050204" pitchFamily="34" charset="0"/>
                <a:ea typeface="微软雅黑" panose="020B0503020204020204" pitchFamily="34" charset="-122"/>
                <a:cs typeface="+mn-cs"/>
              </a:rPr>
              <a:t>5</a:t>
            </a:r>
            <a:endParaRPr kumimoji="0" lang="zh-CN" altLang="en-US" sz="16600" b="0" i="0" u="none" strike="noStrike" kern="1200" cap="none" spc="0" normalizeH="0" baseline="0" noProof="0" dirty="0">
              <a:ln>
                <a:noFill/>
              </a:ln>
              <a:solidFill>
                <a:srgbClr val="333F4F"/>
              </a:solidFill>
              <a:effectLst/>
              <a:uLnTx/>
              <a:uFillTx/>
              <a:latin typeface="Impact" panose="020B0806030902050204" pitchFamily="34" charset="0"/>
              <a:ea typeface="微软雅黑" panose="020B0503020204020204" pitchFamily="34" charset="-122"/>
              <a:cs typeface="+mn-cs"/>
            </a:endParaRPr>
          </a:p>
        </p:txBody>
      </p:sp>
      <p:sp>
        <p:nvSpPr>
          <p:cNvPr id="13" name="椭圆 12">
            <a:extLst>
              <a:ext uri="{FF2B5EF4-FFF2-40B4-BE49-F238E27FC236}">
                <a16:creationId xmlns:a16="http://schemas.microsoft.com/office/drawing/2014/main" xmlns="" id="{935897F5-6D6A-4F28-BB28-943567637231}"/>
              </a:ext>
            </a:extLst>
          </p:cNvPr>
          <p:cNvSpPr>
            <a:spLocks noChangeArrowheads="1"/>
          </p:cNvSpPr>
          <p:nvPr/>
        </p:nvSpPr>
        <p:spPr bwMode="auto">
          <a:xfrm>
            <a:off x="4799062" y="2222721"/>
            <a:ext cx="1080000" cy="1080000"/>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9" name="稻壳儿小白白(http://dwz.cn/Wu2UP)">
            <a:extLst>
              <a:ext uri="{FF2B5EF4-FFF2-40B4-BE49-F238E27FC236}">
                <a16:creationId xmlns:a16="http://schemas.microsoft.com/office/drawing/2014/main" xmlns="" id="{868AA32E-ECEE-4104-9A6A-0746771B1018}"/>
              </a:ext>
            </a:extLst>
          </p:cNvPr>
          <p:cNvSpPr>
            <a:spLocks noEditPoints="1"/>
          </p:cNvSpPr>
          <p:nvPr/>
        </p:nvSpPr>
        <p:spPr bwMode="auto">
          <a:xfrm>
            <a:off x="5015086" y="2492896"/>
            <a:ext cx="648072" cy="504056"/>
          </a:xfrm>
          <a:custGeom>
            <a:avLst/>
            <a:gdLst>
              <a:gd name="T0" fmla="*/ 2147483646 w 287"/>
              <a:gd name="T1" fmla="*/ 2147483646 h 237"/>
              <a:gd name="T2" fmla="*/ 2147483646 w 287"/>
              <a:gd name="T3" fmla="*/ 2147483646 h 237"/>
              <a:gd name="T4" fmla="*/ 2147483646 w 287"/>
              <a:gd name="T5" fmla="*/ 2147483646 h 237"/>
              <a:gd name="T6" fmla="*/ 2147483646 w 287"/>
              <a:gd name="T7" fmla="*/ 2147483646 h 237"/>
              <a:gd name="T8" fmla="*/ 2147483646 w 287"/>
              <a:gd name="T9" fmla="*/ 2147483646 h 237"/>
              <a:gd name="T10" fmla="*/ 2147483646 w 287"/>
              <a:gd name="T11" fmla="*/ 2147483646 h 237"/>
              <a:gd name="T12" fmla="*/ 2147483646 w 287"/>
              <a:gd name="T13" fmla="*/ 2147483646 h 237"/>
              <a:gd name="T14" fmla="*/ 2147483646 w 287"/>
              <a:gd name="T15" fmla="*/ 2147483646 h 237"/>
              <a:gd name="T16" fmla="*/ 2147483646 w 287"/>
              <a:gd name="T17" fmla="*/ 2147483646 h 237"/>
              <a:gd name="T18" fmla="*/ 2147483646 w 287"/>
              <a:gd name="T19" fmla="*/ 2147483646 h 237"/>
              <a:gd name="T20" fmla="*/ 2147483646 w 287"/>
              <a:gd name="T21" fmla="*/ 2147483646 h 237"/>
              <a:gd name="T22" fmla="*/ 2147483646 w 287"/>
              <a:gd name="T23" fmla="*/ 2147483646 h 237"/>
              <a:gd name="T24" fmla="*/ 2147483646 w 287"/>
              <a:gd name="T25" fmla="*/ 2147483646 h 237"/>
              <a:gd name="T26" fmla="*/ 2147483646 w 287"/>
              <a:gd name="T27" fmla="*/ 2147483646 h 237"/>
              <a:gd name="T28" fmla="*/ 2147483646 w 287"/>
              <a:gd name="T29" fmla="*/ 2147483646 h 237"/>
              <a:gd name="T30" fmla="*/ 2147483646 w 287"/>
              <a:gd name="T31" fmla="*/ 2147483646 h 237"/>
              <a:gd name="T32" fmla="*/ 2147483646 w 287"/>
              <a:gd name="T33" fmla="*/ 2147483646 h 237"/>
              <a:gd name="T34" fmla="*/ 2147483646 w 287"/>
              <a:gd name="T35" fmla="*/ 2147483646 h 237"/>
              <a:gd name="T36" fmla="*/ 2147483646 w 287"/>
              <a:gd name="T37" fmla="*/ 2147483646 h 237"/>
              <a:gd name="T38" fmla="*/ 2147483646 w 287"/>
              <a:gd name="T39" fmla="*/ 2147483646 h 237"/>
              <a:gd name="T40" fmla="*/ 2147483646 w 287"/>
              <a:gd name="T41" fmla="*/ 2147483646 h 237"/>
              <a:gd name="T42" fmla="*/ 2147483646 w 287"/>
              <a:gd name="T43" fmla="*/ 2147483646 h 237"/>
              <a:gd name="T44" fmla="*/ 2147483646 w 287"/>
              <a:gd name="T45" fmla="*/ 2147483646 h 237"/>
              <a:gd name="T46" fmla="*/ 2147483646 w 287"/>
              <a:gd name="T47" fmla="*/ 2147483646 h 237"/>
              <a:gd name="T48" fmla="*/ 2147483646 w 287"/>
              <a:gd name="T49" fmla="*/ 2147483646 h 237"/>
              <a:gd name="T50" fmla="*/ 2147483646 w 287"/>
              <a:gd name="T51" fmla="*/ 2147483646 h 237"/>
              <a:gd name="T52" fmla="*/ 2147483646 w 287"/>
              <a:gd name="T53" fmla="*/ 2147483646 h 237"/>
              <a:gd name="T54" fmla="*/ 2147483646 w 287"/>
              <a:gd name="T55" fmla="*/ 2147483646 h 237"/>
              <a:gd name="T56" fmla="*/ 2147483646 w 287"/>
              <a:gd name="T57" fmla="*/ 2147483646 h 237"/>
              <a:gd name="T58" fmla="*/ 2147483646 w 287"/>
              <a:gd name="T59" fmla="*/ 2147483646 h 237"/>
              <a:gd name="T60" fmla="*/ 2147483646 w 287"/>
              <a:gd name="T61" fmla="*/ 2147483646 h 237"/>
              <a:gd name="T62" fmla="*/ 0 w 287"/>
              <a:gd name="T63" fmla="*/ 2147483646 h 237"/>
              <a:gd name="T64" fmla="*/ 0 w 287"/>
              <a:gd name="T65" fmla="*/ 2147483646 h 237"/>
              <a:gd name="T66" fmla="*/ 2147483646 w 287"/>
              <a:gd name="T67" fmla="*/ 2147483646 h 237"/>
              <a:gd name="T68" fmla="*/ 2147483646 w 287"/>
              <a:gd name="T69" fmla="*/ 0 h 237"/>
              <a:gd name="T70" fmla="*/ 2147483646 w 287"/>
              <a:gd name="T71" fmla="*/ 2147483646 h 237"/>
              <a:gd name="T72" fmla="*/ 2147483646 w 287"/>
              <a:gd name="T73" fmla="*/ 2147483646 h 237"/>
              <a:gd name="T74" fmla="*/ 2147483646 w 287"/>
              <a:gd name="T75" fmla="*/ 2147483646 h 237"/>
              <a:gd name="T76" fmla="*/ 2147483646 w 287"/>
              <a:gd name="T77" fmla="*/ 0 h 237"/>
              <a:gd name="T78" fmla="*/ 2147483646 w 287"/>
              <a:gd name="T79" fmla="*/ 2147483646 h 237"/>
              <a:gd name="T80" fmla="*/ 2147483646 w 287"/>
              <a:gd name="T81" fmla="*/ 2147483646 h 237"/>
              <a:gd name="T82" fmla="*/ 2147483646 w 287"/>
              <a:gd name="T83" fmla="*/ 2147483646 h 237"/>
              <a:gd name="T84" fmla="*/ 2147483646 w 287"/>
              <a:gd name="T85" fmla="*/ 2147483646 h 237"/>
              <a:gd name="T86" fmla="*/ 2147483646 w 287"/>
              <a:gd name="T87" fmla="*/ 2147483646 h 237"/>
              <a:gd name="T88" fmla="*/ 2147483646 w 287"/>
              <a:gd name="T89" fmla="*/ 2147483646 h 237"/>
              <a:gd name="T90" fmla="*/ 2147483646 w 287"/>
              <a:gd name="T91" fmla="*/ 2147483646 h 237"/>
              <a:gd name="T92" fmla="*/ 2147483646 w 287"/>
              <a:gd name="T93" fmla="*/ 2147483646 h 237"/>
              <a:gd name="T94" fmla="*/ 2147483646 w 287"/>
              <a:gd name="T95" fmla="*/ 2147483646 h 237"/>
              <a:gd name="T96" fmla="*/ 2147483646 w 287"/>
              <a:gd name="T97" fmla="*/ 2147483646 h 237"/>
              <a:gd name="T98" fmla="*/ 2147483646 w 287"/>
              <a:gd name="T99" fmla="*/ 2147483646 h 237"/>
              <a:gd name="T100" fmla="*/ 2147483646 w 287"/>
              <a:gd name="T101" fmla="*/ 2147483646 h 237"/>
              <a:gd name="T102" fmla="*/ 2147483646 w 287"/>
              <a:gd name="T103" fmla="*/ 2147483646 h 237"/>
              <a:gd name="T104" fmla="*/ 2147483646 w 287"/>
              <a:gd name="T105" fmla="*/ 2147483646 h 237"/>
              <a:gd name="T106" fmla="*/ 2147483646 w 287"/>
              <a:gd name="T107" fmla="*/ 2147483646 h 237"/>
              <a:gd name="T108" fmla="*/ 2147483646 w 287"/>
              <a:gd name="T109" fmla="*/ 2147483646 h 237"/>
              <a:gd name="T110" fmla="*/ 2147483646 w 287"/>
              <a:gd name="T111" fmla="*/ 2147483646 h 237"/>
              <a:gd name="T112" fmla="*/ 2147483646 w 287"/>
              <a:gd name="T113" fmla="*/ 2147483646 h 237"/>
              <a:gd name="T114" fmla="*/ 2147483646 w 287"/>
              <a:gd name="T115" fmla="*/ 2147483646 h 237"/>
              <a:gd name="T116" fmla="*/ 2147483646 w 287"/>
              <a:gd name="T117" fmla="*/ 2147483646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37"/>
              <a:gd name="T179" fmla="*/ 287 w 287"/>
              <a:gd name="T180" fmla="*/ 237 h 2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45469"/>
              </a:solidFill>
              <a:effectLst/>
              <a:uLnTx/>
              <a:uFillTx/>
              <a:latin typeface="Arial" panose="020B0604020202020204" pitchFamily="34" charset="0"/>
              <a:ea typeface="微软雅黑" panose="020B0503020204020204" pitchFamily="34" charset="-122"/>
            </a:endParaRPr>
          </a:p>
        </p:txBody>
      </p:sp>
      <p:pic>
        <p:nvPicPr>
          <p:cNvPr id="11"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576485205"/>
      </p:ext>
    </p:extLst>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par>
                                <p:cTn id="11" presetID="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4186994" y="667135"/>
            <a:ext cx="3816424"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新作为 新收获</a:t>
            </a:r>
          </a:p>
        </p:txBody>
      </p:sp>
      <p:sp>
        <p:nvSpPr>
          <p:cNvPr id="8" name="文本框 7">
            <a:extLst>
              <a:ext uri="{FF2B5EF4-FFF2-40B4-BE49-F238E27FC236}">
                <a16:creationId xmlns:a16="http://schemas.microsoft.com/office/drawing/2014/main" xmlns="" id="{70D8937D-6AE8-42BF-833B-4A6C98211134}"/>
              </a:ext>
            </a:extLst>
          </p:cNvPr>
          <p:cNvSpPr txBox="1"/>
          <p:nvPr/>
        </p:nvSpPr>
        <p:spPr>
          <a:xfrm>
            <a:off x="766614" y="2208639"/>
            <a:ext cx="108732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aphicFrame>
        <p:nvGraphicFramePr>
          <p:cNvPr id="3" name="表格 2">
            <a:extLst>
              <a:ext uri="{FF2B5EF4-FFF2-40B4-BE49-F238E27FC236}">
                <a16:creationId xmlns:a16="http://schemas.microsoft.com/office/drawing/2014/main" xmlns="" id="{F6426E6E-869F-4135-AF74-3737F65419E5}"/>
              </a:ext>
            </a:extLst>
          </p:cNvPr>
          <p:cNvGraphicFramePr>
            <a:graphicFrameLocks noGrp="1"/>
          </p:cNvGraphicFramePr>
          <p:nvPr>
            <p:extLst>
              <p:ext uri="{D42A27DB-BD31-4B8C-83A1-F6EECF244321}">
                <p14:modId xmlns:p14="http://schemas.microsoft.com/office/powerpoint/2010/main" val="2948925303"/>
              </p:ext>
            </p:extLst>
          </p:nvPr>
        </p:nvGraphicFramePr>
        <p:xfrm>
          <a:off x="1126654" y="1700808"/>
          <a:ext cx="9937104" cy="4791426"/>
        </p:xfrm>
        <a:graphic>
          <a:graphicData uri="http://schemas.openxmlformats.org/drawingml/2006/table">
            <a:tbl>
              <a:tblPr firstRow="1" firstCol="1" bandRow="1"/>
              <a:tblGrid>
                <a:gridCol w="864096">
                  <a:extLst>
                    <a:ext uri="{9D8B030D-6E8A-4147-A177-3AD203B41FA5}">
                      <a16:colId xmlns:a16="http://schemas.microsoft.com/office/drawing/2014/main" xmlns="" val="4132628957"/>
                    </a:ext>
                  </a:extLst>
                </a:gridCol>
                <a:gridCol w="7920880">
                  <a:extLst>
                    <a:ext uri="{9D8B030D-6E8A-4147-A177-3AD203B41FA5}">
                      <a16:colId xmlns:a16="http://schemas.microsoft.com/office/drawing/2014/main" xmlns="" val="1591673820"/>
                    </a:ext>
                  </a:extLst>
                </a:gridCol>
                <a:gridCol w="1152128">
                  <a:extLst>
                    <a:ext uri="{9D8B030D-6E8A-4147-A177-3AD203B41FA5}">
                      <a16:colId xmlns:a16="http://schemas.microsoft.com/office/drawing/2014/main" xmlns="" val="3784954622"/>
                    </a:ext>
                  </a:extLst>
                </a:gridCol>
              </a:tblGrid>
              <a:tr h="2536637">
                <a:tc>
                  <a:txBody>
                    <a:bodyPr/>
                    <a:lstStyle/>
                    <a:p>
                      <a:pPr algn="just"/>
                      <a:r>
                        <a:rPr lang="zh-CN" sz="28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教研项目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C405A"/>
                    </a:solidFill>
                  </a:tcPr>
                </a:tc>
                <a:tc>
                  <a:txBody>
                    <a:bodyPr/>
                    <a:lstStyle/>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泛在学习环境下师生协同发展的大学英语有效教学研究</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基于教育信息化的大学英语多模态教学模式构建与实践</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大学英语课程思政的实践路径研究</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核心素养理念下的大学英语思辨能力培养模式构建</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师生协同基于</a:t>
                      </a: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U</a:t>
                      </a: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校园的大学英语混合式教学模式研究</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基于布鲁姆教育目标分类理论的混合式大学英语课程思政探究与实践</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大学英语“课程育人”资源建设、融入路径及成效评价研究</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《中国文化》数字化课程资源建设及其混合式教学实践</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面向“金课”建设的外语教师课程思政教学能力提升研究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2018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2018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2019</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2019</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2020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 2020 </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新申报</a:t>
                      </a:r>
                    </a:p>
                    <a:p>
                      <a:pPr algn="ct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新申报</a:t>
                      </a:r>
                    </a:p>
                    <a:p>
                      <a:pPr algn="ct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新申报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437268236"/>
                  </a:ext>
                </a:extLst>
              </a:tr>
              <a:tr h="2254789">
                <a:tc>
                  <a:txBody>
                    <a:bodyPr/>
                    <a:lstStyle/>
                    <a:p>
                      <a:pPr algn="just"/>
                      <a:r>
                        <a:rPr lang="zh-CN" sz="28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教学获奖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C405A"/>
                    </a:solidFill>
                  </a:tcPr>
                </a:tc>
                <a:tc>
                  <a:txBody>
                    <a:bodyPr/>
                    <a:lstStyle/>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河北省金课团队大赛一等奖 </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河北省外语教学大赛特等奖</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河北省外语教学大赛二等奖</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中国外语微课大赛河北赛区一等奖、全国二等奖</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中国外语微课大赛河北赛区一等奖</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河北省</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外语</a:t>
                      </a: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课程思政教学大赛二等奖</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河北科技大学教学创新大赛一等奖</a:t>
                      </a:r>
                    </a:p>
                    <a:p>
                      <a:pPr marL="342900" lvl="0" indent="-342900" algn="just">
                        <a:buFont typeface="+mj-lt"/>
                        <a:buAutoNum type="arabicPeriod"/>
                      </a:pPr>
                      <a:r>
                        <a:rPr lang="zh-CN" sz="1800" kern="100" dirty="0">
                          <a:effectLst/>
                          <a:latin typeface="等线" panose="02010600030101010101" pitchFamily="2" charset="-122"/>
                          <a:ea typeface="等线" panose="02010600030101010101" pitchFamily="2" charset="-122"/>
                          <a:cs typeface="Times New Roman" panose="02020603050405020304" pitchFamily="18" charset="0"/>
                        </a:rPr>
                        <a:t>河北科技大学课程思政示范课程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2020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2018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2019</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2019</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2020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2020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2020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800" kern="100" dirty="0">
                          <a:effectLst/>
                          <a:latin typeface="等线" panose="02010600030101010101" pitchFamily="2" charset="-122"/>
                          <a:ea typeface="等线" panose="02010600030101010101" pitchFamily="2" charset="-122"/>
                          <a:cs typeface="Times New Roman" panose="02020603050405020304" pitchFamily="18" charset="0"/>
                        </a:rPr>
                        <a:t>2020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701682628"/>
                  </a:ext>
                </a:extLst>
              </a:tr>
            </a:tbl>
          </a:graphicData>
        </a:graphic>
      </p:graphicFrame>
      <p:pic>
        <p:nvPicPr>
          <p:cNvPr id="7"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3919984539"/>
      </p:ext>
    </p:extLst>
  </p:cSld>
  <p:clrMapOvr>
    <a:masterClrMapping/>
  </p:clrMapOvr>
  <p:transition spd="slow" advTm="0">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25410D8-ED68-4D18-9E28-D94FA724337B}"/>
              </a:ext>
            </a:extLst>
          </p:cNvPr>
          <p:cNvSpPr/>
          <p:nvPr/>
        </p:nvSpPr>
        <p:spPr>
          <a:xfrm>
            <a:off x="4871070" y="667135"/>
            <a:ext cx="3132348"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新展望</a:t>
            </a:r>
          </a:p>
        </p:txBody>
      </p:sp>
      <p:sp>
        <p:nvSpPr>
          <p:cNvPr id="8" name="文本框 7">
            <a:extLst>
              <a:ext uri="{FF2B5EF4-FFF2-40B4-BE49-F238E27FC236}">
                <a16:creationId xmlns:a16="http://schemas.microsoft.com/office/drawing/2014/main" xmlns="" id="{70D8937D-6AE8-42BF-833B-4A6C98211134}"/>
              </a:ext>
            </a:extLst>
          </p:cNvPr>
          <p:cNvSpPr txBox="1"/>
          <p:nvPr/>
        </p:nvSpPr>
        <p:spPr>
          <a:xfrm>
            <a:off x="406574" y="1535315"/>
            <a:ext cx="108732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7" name="TextBox 61">
            <a:extLst>
              <a:ext uri="{FF2B5EF4-FFF2-40B4-BE49-F238E27FC236}">
                <a16:creationId xmlns:a16="http://schemas.microsoft.com/office/drawing/2014/main" xmlns="" id="{B014A794-0D71-419A-8834-8816DE95B3C4}"/>
              </a:ext>
            </a:extLst>
          </p:cNvPr>
          <p:cNvSpPr txBox="1"/>
          <p:nvPr/>
        </p:nvSpPr>
        <p:spPr>
          <a:xfrm>
            <a:off x="1391621" y="1778045"/>
            <a:ext cx="5068903" cy="4031873"/>
          </a:xfrm>
          <a:prstGeom prst="rect">
            <a:avLst/>
          </a:prstGeom>
          <a:noFill/>
          <a:ln w="12700">
            <a:solidFill>
              <a:srgbClr val="FF3300"/>
            </a:solidFill>
          </a:ln>
        </p:spPr>
        <p:txBody>
          <a:bodyPr wrap="square" rtlCol="0" anchor="ctr">
            <a:spAutoFit/>
          </a:bodyPr>
          <a:lstStyle/>
          <a:p>
            <a:pPr indent="304800" algn="just"/>
            <a:r>
              <a:rPr lang="zh-CN" altLang="en-US" sz="32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一流大学</a:t>
            </a:r>
            <a:endParaRPr lang="en-US" altLang="zh-CN" sz="32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indent="304800" algn="just"/>
            <a:r>
              <a:rPr lang="zh-CN" altLang="en-US" sz="32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一流师资</a:t>
            </a:r>
            <a:endParaRPr lang="en-US" altLang="zh-CN" sz="32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indent="304800" algn="just"/>
            <a:r>
              <a:rPr lang="zh-CN" altLang="en-US" sz="32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一流课程</a:t>
            </a:r>
            <a:endParaRPr lang="en-US" altLang="zh-CN" sz="32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indent="304800" algn="just"/>
            <a:r>
              <a:rPr lang="zh-CN" altLang="en-US" sz="32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永远在路上！</a:t>
            </a:r>
            <a:endParaRPr lang="en-US" altLang="zh-CN" sz="32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indent="304800" algn="just"/>
            <a:endParaRPr lang="en-US" altLang="zh-CN" sz="32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indent="304800" algn="just"/>
            <a:r>
              <a:rPr lang="zh-CN" altLang="en-US" sz="3200" kern="100" dirty="0">
                <a:solidFill>
                  <a:srgbClr val="000000"/>
                </a:solidFill>
                <a:latin typeface="黑体" panose="02010609060101010101" pitchFamily="49" charset="-122"/>
                <a:ea typeface="黑体" panose="02010609060101010101" pitchFamily="49" charset="-122"/>
                <a:cs typeface="宋体" panose="02010600030101010101" pitchFamily="2" charset="-122"/>
              </a:rPr>
              <a:t>面向“金课”建设</a:t>
            </a:r>
            <a:endParaRPr lang="en-US" altLang="zh-CN" sz="3200" kern="100" dirty="0">
              <a:solidFill>
                <a:srgbClr val="000000"/>
              </a:solidFill>
              <a:latin typeface="黑体" panose="02010609060101010101" pitchFamily="49" charset="-122"/>
              <a:ea typeface="黑体" panose="02010609060101010101" pitchFamily="49" charset="-122"/>
              <a:cs typeface="宋体" panose="02010600030101010101" pitchFamily="2" charset="-122"/>
            </a:endParaRPr>
          </a:p>
          <a:p>
            <a:pPr indent="304800"/>
            <a:r>
              <a:rPr lang="zh-CN" altLang="en-US" sz="3200" kern="100" dirty="0">
                <a:solidFill>
                  <a:srgbClr val="000000"/>
                </a:solidFill>
                <a:latin typeface="黑体" panose="02010609060101010101" pitchFamily="49" charset="-122"/>
                <a:ea typeface="黑体" panose="02010609060101010101" pitchFamily="49" charset="-122"/>
                <a:cs typeface="宋体" panose="02010600030101010101" pitchFamily="2" charset="-122"/>
              </a:rPr>
              <a:t>大学英语混合式教学探索</a:t>
            </a:r>
            <a:endParaRPr lang="en-US" altLang="zh-CN" sz="3200" kern="100" dirty="0">
              <a:solidFill>
                <a:srgbClr val="000000"/>
              </a:solidFill>
              <a:latin typeface="黑体" panose="02010609060101010101" pitchFamily="49" charset="-122"/>
              <a:ea typeface="黑体" panose="02010609060101010101" pitchFamily="49" charset="-122"/>
              <a:cs typeface="宋体" panose="02010600030101010101" pitchFamily="2" charset="-122"/>
            </a:endParaRPr>
          </a:p>
          <a:p>
            <a:pPr indent="304800" algn="just"/>
            <a:r>
              <a:rPr lang="zh-CN" altLang="en-US" sz="3200" kern="100" dirty="0">
                <a:solidFill>
                  <a:srgbClr val="000000"/>
                </a:solidFill>
                <a:latin typeface="黑体" panose="02010609060101010101" pitchFamily="49" charset="-122"/>
                <a:ea typeface="黑体" panose="02010609060101010101" pitchFamily="49" charset="-122"/>
                <a:cs typeface="宋体" panose="02010600030101010101" pitchFamily="2" charset="-122"/>
              </a:rPr>
              <a:t>我们一直在努力！</a:t>
            </a:r>
            <a:r>
              <a:rPr lang="en-US" altLang="zh-CN" sz="3200" kern="100" dirty="0">
                <a:solidFill>
                  <a:srgbClr val="000000"/>
                </a:solidFill>
                <a:latin typeface="黑体" panose="02010609060101010101" pitchFamily="49" charset="-122"/>
                <a:ea typeface="黑体" panose="02010609060101010101" pitchFamily="49" charset="-122"/>
                <a:cs typeface="宋体" panose="02010600030101010101" pitchFamily="2" charset="-122"/>
              </a:rPr>
              <a:t>                       </a:t>
            </a:r>
            <a:endParaRPr lang="en-US" altLang="zh-CN" sz="32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p:txBody>
      </p:sp>
      <p:pic>
        <p:nvPicPr>
          <p:cNvPr id="9" name="图片 8">
            <a:extLst>
              <a:ext uri="{FF2B5EF4-FFF2-40B4-BE49-F238E27FC236}">
                <a16:creationId xmlns:a16="http://schemas.microsoft.com/office/drawing/2014/main" xmlns="" id="{97E7EB29-37C0-4B80-AE15-C49081242642}"/>
              </a:ext>
            </a:extLst>
          </p:cNvPr>
          <p:cNvPicPr>
            <a:picLocks noChangeAspect="1"/>
          </p:cNvPicPr>
          <p:nvPr/>
        </p:nvPicPr>
        <p:blipFill>
          <a:blip r:embed="rId3"/>
          <a:stretch>
            <a:fillRect/>
          </a:stretch>
        </p:blipFill>
        <p:spPr>
          <a:xfrm>
            <a:off x="7192352" y="1904647"/>
            <a:ext cx="1512168" cy="1512168"/>
          </a:xfrm>
          <a:prstGeom prst="rect">
            <a:avLst/>
          </a:prstGeom>
        </p:spPr>
      </p:pic>
      <p:pic>
        <p:nvPicPr>
          <p:cNvPr id="10242" name="Picture 2">
            <a:extLst>
              <a:ext uri="{FF2B5EF4-FFF2-40B4-BE49-F238E27FC236}">
                <a16:creationId xmlns:a16="http://schemas.microsoft.com/office/drawing/2014/main" xmlns="" id="{C94CD058-9ECB-441C-AD42-242906664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352" y="4077072"/>
            <a:ext cx="1559970" cy="155997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xmlns="" id="{A568CD1F-0087-44FC-B61B-5242E2E1ADC8}"/>
              </a:ext>
            </a:extLst>
          </p:cNvPr>
          <p:cNvPicPr>
            <a:picLocks noChangeAspect="1"/>
          </p:cNvPicPr>
          <p:nvPr/>
        </p:nvPicPr>
        <p:blipFill>
          <a:blip r:embed="rId5"/>
          <a:stretch>
            <a:fillRect/>
          </a:stretch>
        </p:blipFill>
        <p:spPr>
          <a:xfrm>
            <a:off x="9278591" y="4642628"/>
            <a:ext cx="1320079" cy="562365"/>
          </a:xfrm>
          <a:prstGeom prst="rect">
            <a:avLst/>
          </a:prstGeom>
        </p:spPr>
      </p:pic>
      <p:pic>
        <p:nvPicPr>
          <p:cNvPr id="10" name="Picture 2" descr="C:\Users\Administrator\Desktop\校名校标 透明.png"/>
          <p:cNvPicPr>
            <a:picLocks noChangeAspect="1" noChangeArrowheads="1"/>
          </p:cNvPicPr>
          <p:nvPr/>
        </p:nvPicPr>
        <p:blipFill>
          <a:blip r:embed="rId6"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2043630873"/>
      </p:ext>
    </p:extLst>
  </p:cSld>
  <p:clrMapOvr>
    <a:masterClrMapping/>
  </p:clrMapOvr>
  <p:transition spd="slow" advTm="0">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70D8937D-6AE8-42BF-833B-4A6C98211134}"/>
              </a:ext>
            </a:extLst>
          </p:cNvPr>
          <p:cNvSpPr txBox="1"/>
          <p:nvPr/>
        </p:nvSpPr>
        <p:spPr>
          <a:xfrm>
            <a:off x="406574" y="1535315"/>
            <a:ext cx="108732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7" name="TextBox 61">
            <a:extLst>
              <a:ext uri="{FF2B5EF4-FFF2-40B4-BE49-F238E27FC236}">
                <a16:creationId xmlns:a16="http://schemas.microsoft.com/office/drawing/2014/main" xmlns="" id="{B014A794-0D71-419A-8834-8816DE95B3C4}"/>
              </a:ext>
            </a:extLst>
          </p:cNvPr>
          <p:cNvSpPr txBox="1"/>
          <p:nvPr/>
        </p:nvSpPr>
        <p:spPr>
          <a:xfrm>
            <a:off x="665918" y="1643050"/>
            <a:ext cx="11001452" cy="3539430"/>
          </a:xfrm>
          <a:prstGeom prst="rect">
            <a:avLst/>
          </a:prstGeom>
          <a:noFill/>
          <a:ln w="12700">
            <a:solidFill>
              <a:srgbClr val="FF3300"/>
            </a:solidFill>
          </a:ln>
        </p:spPr>
        <p:txBody>
          <a:bodyPr wrap="square" rtlCol="0" anchor="ctr">
            <a:spAutoFit/>
          </a:bodyPr>
          <a:lstStyle/>
          <a:p>
            <a:pPr indent="304800" algn="just"/>
            <a:r>
              <a:rPr lang="en-US" altLang="zh-CN" sz="2000" kern="100" dirty="0">
                <a:solidFill>
                  <a:srgbClr val="FF0000"/>
                </a:solidFill>
                <a:latin typeface="+mn-ea"/>
                <a:cs typeface="宋体" panose="02010600030101010101" pitchFamily="2" charset="-122"/>
              </a:rPr>
              <a:t>【</a:t>
            </a:r>
            <a:r>
              <a:rPr lang="zh-CN" altLang="en-US" sz="2400" kern="100" dirty="0">
                <a:solidFill>
                  <a:srgbClr val="FF0000"/>
                </a:solidFill>
                <a:latin typeface="黑体" pitchFamily="49" charset="-122"/>
                <a:ea typeface="黑体" pitchFamily="49" charset="-122"/>
                <a:cs typeface="宋体" panose="02010600030101010101" pitchFamily="2" charset="-122"/>
              </a:rPr>
              <a:t>参考文献</a:t>
            </a:r>
            <a:r>
              <a:rPr lang="en-US" altLang="zh-CN" sz="2000" kern="100" dirty="0">
                <a:solidFill>
                  <a:srgbClr val="FF0000"/>
                </a:solidFill>
                <a:latin typeface="+mn-ea"/>
                <a:cs typeface="宋体" panose="02010600030101010101" pitchFamily="2" charset="-122"/>
              </a:rPr>
              <a:t>】</a:t>
            </a:r>
          </a:p>
          <a:p>
            <a:pPr indent="304800" algn="just">
              <a:buAutoNum type="arabicPeriod"/>
            </a:pPr>
            <a:endParaRPr lang="en-US" altLang="zh-CN" sz="2000" kern="100" dirty="0">
              <a:solidFill>
                <a:srgbClr val="000000"/>
              </a:solidFill>
              <a:latin typeface="+mn-ea"/>
              <a:cs typeface="宋体" panose="02010600030101010101" pitchFamily="2" charset="-122"/>
            </a:endParaRPr>
          </a:p>
          <a:p>
            <a:pPr indent="304800" algn="just"/>
            <a:r>
              <a:rPr lang="zh-CN" altLang="en-US" sz="2000" kern="100" dirty="0">
                <a:solidFill>
                  <a:srgbClr val="000000"/>
                </a:solidFill>
                <a:latin typeface="+mn-ea"/>
                <a:cs typeface="宋体" panose="02010600030101010101" pitchFamily="2" charset="-122"/>
              </a:rPr>
              <a:t>吴岩司长在</a:t>
            </a:r>
            <a:r>
              <a:rPr lang="en-US" altLang="zh-CN" sz="2000" kern="100" dirty="0">
                <a:solidFill>
                  <a:srgbClr val="000000"/>
                </a:solidFill>
                <a:latin typeface="+mn-ea"/>
                <a:cs typeface="宋体" panose="02010600030101010101" pitchFamily="2" charset="-122"/>
              </a:rPr>
              <a:t>2020</a:t>
            </a:r>
            <a:r>
              <a:rPr lang="zh-CN" altLang="en-US" sz="2000" kern="100" dirty="0">
                <a:solidFill>
                  <a:srgbClr val="000000"/>
                </a:solidFill>
                <a:latin typeface="+mn-ea"/>
                <a:cs typeface="宋体" panose="02010600030101010101" pitchFamily="2" charset="-122"/>
              </a:rPr>
              <a:t>年全国高教处长会暨高等学校教学指导委员会工作会议上的讲话</a:t>
            </a:r>
            <a:r>
              <a:rPr lang="en-US" altLang="zh-CN" sz="2000" kern="100" dirty="0">
                <a:solidFill>
                  <a:srgbClr val="000000"/>
                </a:solidFill>
                <a:latin typeface="+mn-ea"/>
                <a:cs typeface="宋体" panose="02010600030101010101" pitchFamily="2" charset="-122"/>
              </a:rPr>
              <a:t>.2020-06-15.</a:t>
            </a:r>
          </a:p>
          <a:p>
            <a:pPr indent="304800" algn="just"/>
            <a:r>
              <a:rPr lang="zh-CN" altLang="en-US" sz="2000" kern="100" dirty="0">
                <a:solidFill>
                  <a:srgbClr val="000000"/>
                </a:solidFill>
                <a:latin typeface="+mn-ea"/>
                <a:cs typeface="宋体" panose="02010600030101010101" pitchFamily="2" charset="-122"/>
              </a:rPr>
              <a:t>陈宝生部长在世界慕课大会上的致辞</a:t>
            </a:r>
            <a:r>
              <a:rPr lang="en-US" altLang="zh-CN" sz="2000" kern="100" dirty="0">
                <a:solidFill>
                  <a:srgbClr val="000000"/>
                </a:solidFill>
                <a:latin typeface="+mn-ea"/>
                <a:cs typeface="宋体" panose="02010600030101010101" pitchFamily="2" charset="-122"/>
              </a:rPr>
              <a:t>.2020-12-11.</a:t>
            </a:r>
          </a:p>
          <a:p>
            <a:pPr indent="304800" algn="just"/>
            <a:r>
              <a:rPr lang="zh-CN" altLang="en-US" sz="2000" kern="100" dirty="0">
                <a:solidFill>
                  <a:srgbClr val="000000"/>
                </a:solidFill>
                <a:latin typeface="+mn-ea"/>
                <a:cs typeface="宋体" panose="02010600030101010101" pitchFamily="2" charset="-122"/>
              </a:rPr>
              <a:t>世界慕课联盟</a:t>
            </a:r>
            <a:r>
              <a:rPr lang="en-US" altLang="zh-CN" sz="2000" kern="100" dirty="0">
                <a:solidFill>
                  <a:srgbClr val="000000"/>
                </a:solidFill>
                <a:latin typeface="+mn-ea"/>
                <a:cs typeface="宋体" panose="02010600030101010101" pitchFamily="2" charset="-122"/>
              </a:rPr>
              <a:t>.</a:t>
            </a:r>
            <a:r>
              <a:rPr lang="zh-CN" altLang="en-US" sz="2000" kern="100" dirty="0">
                <a:solidFill>
                  <a:srgbClr val="000000"/>
                </a:solidFill>
                <a:latin typeface="+mn-ea"/>
                <a:cs typeface="宋体" panose="02010600030101010101" pitchFamily="2" charset="-122"/>
              </a:rPr>
              <a:t>慕课发展北京宣言</a:t>
            </a:r>
            <a:r>
              <a:rPr lang="en-US" altLang="zh-CN" sz="2000" kern="100" dirty="0">
                <a:solidFill>
                  <a:srgbClr val="000000"/>
                </a:solidFill>
                <a:latin typeface="+mn-ea"/>
                <a:cs typeface="宋体" panose="02010600030101010101" pitchFamily="2" charset="-122"/>
              </a:rPr>
              <a:t>.2020-12-11.</a:t>
            </a:r>
          </a:p>
          <a:p>
            <a:pPr indent="304800" algn="just"/>
            <a:r>
              <a:rPr lang="zh-CN" altLang="en-US" sz="2000" kern="100" dirty="0">
                <a:solidFill>
                  <a:srgbClr val="000000"/>
                </a:solidFill>
                <a:latin typeface="+mn-ea"/>
                <a:cs typeface="宋体" panose="02010600030101010101" pitchFamily="2" charset="-122"/>
              </a:rPr>
              <a:t>张红伟</a:t>
            </a:r>
            <a:r>
              <a:rPr lang="en-US" altLang="zh-CN" sz="2000" kern="100" dirty="0">
                <a:solidFill>
                  <a:srgbClr val="000000"/>
                </a:solidFill>
                <a:latin typeface="+mn-ea"/>
                <a:cs typeface="宋体" panose="02010600030101010101" pitchFamily="2" charset="-122"/>
              </a:rPr>
              <a:t>.</a:t>
            </a:r>
            <a:r>
              <a:rPr lang="zh-CN" altLang="en-US" sz="2000" kern="100" dirty="0">
                <a:solidFill>
                  <a:srgbClr val="000000"/>
                </a:solidFill>
                <a:latin typeface="+mn-ea"/>
                <a:cs typeface="宋体" panose="02010600030101010101" pitchFamily="2" charset="-122"/>
              </a:rPr>
              <a:t>一流课程建设的要义</a:t>
            </a:r>
            <a:r>
              <a:rPr lang="en-US" altLang="zh-CN" sz="2000" kern="100" dirty="0">
                <a:solidFill>
                  <a:srgbClr val="000000"/>
                </a:solidFill>
                <a:latin typeface="+mn-ea"/>
                <a:cs typeface="宋体" panose="02010600030101010101" pitchFamily="2" charset="-122"/>
              </a:rPr>
              <a:t>.</a:t>
            </a:r>
            <a:r>
              <a:rPr lang="zh-CN" altLang="en-US" sz="2000" kern="100" dirty="0">
                <a:solidFill>
                  <a:srgbClr val="000000"/>
                </a:solidFill>
                <a:latin typeface="+mn-ea"/>
                <a:cs typeface="宋体" panose="02010600030101010101" pitchFamily="2" charset="-122"/>
              </a:rPr>
              <a:t>中国大学教学，</a:t>
            </a:r>
            <a:r>
              <a:rPr lang="en-US" altLang="zh-CN" sz="2000" kern="100" dirty="0">
                <a:solidFill>
                  <a:srgbClr val="000000"/>
                </a:solidFill>
                <a:latin typeface="+mn-ea"/>
                <a:cs typeface="宋体" panose="02010600030101010101" pitchFamily="2" charset="-122"/>
              </a:rPr>
              <a:t>2020</a:t>
            </a:r>
            <a:r>
              <a:rPr lang="zh-CN" altLang="en-US" sz="2000" kern="100" dirty="0">
                <a:solidFill>
                  <a:srgbClr val="000000"/>
                </a:solidFill>
                <a:latin typeface="+mn-ea"/>
                <a:cs typeface="宋体" panose="02010600030101010101" pitchFamily="2" charset="-122"/>
              </a:rPr>
              <a:t>（</a:t>
            </a:r>
            <a:r>
              <a:rPr lang="en-US" altLang="zh-CN" sz="2000" kern="100" dirty="0">
                <a:solidFill>
                  <a:srgbClr val="000000"/>
                </a:solidFill>
                <a:latin typeface="+mn-ea"/>
                <a:cs typeface="宋体" panose="02010600030101010101" pitchFamily="2" charset="-122"/>
              </a:rPr>
              <a:t>12</a:t>
            </a:r>
            <a:r>
              <a:rPr lang="zh-CN" altLang="en-US" sz="2000" kern="100" dirty="0">
                <a:solidFill>
                  <a:srgbClr val="000000"/>
                </a:solidFill>
                <a:latin typeface="+mn-ea"/>
                <a:cs typeface="宋体" panose="02010600030101010101" pitchFamily="2" charset="-122"/>
              </a:rPr>
              <a:t>）</a:t>
            </a:r>
            <a:r>
              <a:rPr lang="en-US" altLang="zh-CN" sz="2000" kern="100" dirty="0">
                <a:solidFill>
                  <a:srgbClr val="000000"/>
                </a:solidFill>
                <a:latin typeface="+mn-ea"/>
                <a:cs typeface="宋体" panose="02010600030101010101" pitchFamily="2" charset="-122"/>
              </a:rPr>
              <a:t>.</a:t>
            </a:r>
          </a:p>
          <a:p>
            <a:pPr indent="304800" algn="just"/>
            <a:r>
              <a:rPr lang="zh-CN" altLang="en-US" sz="2000" kern="100" dirty="0">
                <a:solidFill>
                  <a:srgbClr val="000000"/>
                </a:solidFill>
                <a:latin typeface="+mn-ea"/>
                <a:cs typeface="宋体" panose="02010600030101010101" pitchFamily="2" charset="-122"/>
              </a:rPr>
              <a:t>陈宝生部长在新时代中国高等学校本科教育工作会议上的讲话</a:t>
            </a:r>
            <a:r>
              <a:rPr lang="en-US" altLang="zh-CN" sz="2000" kern="100" dirty="0">
                <a:solidFill>
                  <a:srgbClr val="000000"/>
                </a:solidFill>
                <a:latin typeface="+mn-ea"/>
                <a:cs typeface="宋体" panose="02010600030101010101" pitchFamily="2" charset="-122"/>
              </a:rPr>
              <a:t>.2018-06-21</a:t>
            </a:r>
          </a:p>
          <a:p>
            <a:pPr indent="304800" algn="just"/>
            <a:r>
              <a:rPr lang="zh-CN" altLang="en-US" sz="2000" kern="100" dirty="0">
                <a:solidFill>
                  <a:srgbClr val="000000"/>
                </a:solidFill>
                <a:latin typeface="+mn-ea"/>
                <a:cs typeface="宋体" panose="02010600030101010101" pitchFamily="2" charset="-122"/>
              </a:rPr>
              <a:t>教育部</a:t>
            </a:r>
            <a:r>
              <a:rPr lang="en-US" altLang="zh-CN" sz="2000" kern="100" dirty="0">
                <a:solidFill>
                  <a:srgbClr val="000000"/>
                </a:solidFill>
                <a:latin typeface="+mn-ea"/>
                <a:cs typeface="宋体" panose="02010600030101010101" pitchFamily="2" charset="-122"/>
              </a:rPr>
              <a:t>.</a:t>
            </a:r>
            <a:r>
              <a:rPr lang="zh-CN" altLang="en-US" sz="2000" kern="100" dirty="0">
                <a:solidFill>
                  <a:srgbClr val="000000"/>
                </a:solidFill>
                <a:latin typeface="+mn-ea"/>
                <a:cs typeface="宋体" panose="02010600030101010101" pitchFamily="2" charset="-122"/>
              </a:rPr>
              <a:t>高等学校课程思政建设指导纲要</a:t>
            </a:r>
            <a:r>
              <a:rPr lang="en-US" altLang="zh-CN" sz="2000" kern="100" dirty="0">
                <a:solidFill>
                  <a:srgbClr val="000000"/>
                </a:solidFill>
                <a:latin typeface="+mn-ea"/>
                <a:cs typeface="宋体" panose="02010600030101010101" pitchFamily="2" charset="-122"/>
              </a:rPr>
              <a:t>.2020-05-28.</a:t>
            </a:r>
          </a:p>
          <a:p>
            <a:pPr indent="304800" algn="just"/>
            <a:r>
              <a:rPr lang="zh-CN" altLang="en-US" sz="2000" kern="100" dirty="0">
                <a:solidFill>
                  <a:srgbClr val="000000"/>
                </a:solidFill>
                <a:latin typeface="+mn-ea"/>
                <a:cs typeface="宋体" panose="02010600030101010101" pitchFamily="2" charset="-122"/>
              </a:rPr>
              <a:t>俞婷</a:t>
            </a:r>
            <a:r>
              <a:rPr lang="en-US" altLang="zh-CN" sz="2000" kern="100" dirty="0">
                <a:solidFill>
                  <a:srgbClr val="000000"/>
                </a:solidFill>
                <a:latin typeface="+mn-ea"/>
                <a:cs typeface="宋体" panose="02010600030101010101" pitchFamily="2" charset="-122"/>
              </a:rPr>
              <a:t>.</a:t>
            </a:r>
            <a:r>
              <a:rPr lang="zh-CN" altLang="en-US" sz="2000" kern="100" dirty="0">
                <a:solidFill>
                  <a:srgbClr val="000000"/>
                </a:solidFill>
                <a:latin typeface="+mn-ea"/>
                <a:cs typeface="宋体" panose="02010600030101010101" pitchFamily="2" charset="-122"/>
              </a:rPr>
              <a:t>挖掘外语课程育人元素</a:t>
            </a:r>
            <a:r>
              <a:rPr lang="en-US" altLang="zh-CN" sz="2000" kern="100" dirty="0">
                <a:solidFill>
                  <a:srgbClr val="000000"/>
                </a:solidFill>
                <a:latin typeface="+mn-ea"/>
                <a:cs typeface="宋体" panose="02010600030101010101" pitchFamily="2" charset="-122"/>
              </a:rPr>
              <a:t>.</a:t>
            </a:r>
            <a:r>
              <a:rPr lang="zh-CN" altLang="en-US" sz="2000" kern="100" dirty="0">
                <a:solidFill>
                  <a:srgbClr val="000000"/>
                </a:solidFill>
                <a:latin typeface="+mn-ea"/>
                <a:cs typeface="宋体" panose="02010600030101010101" pitchFamily="2" charset="-122"/>
              </a:rPr>
              <a:t>中国社会科学报，</a:t>
            </a:r>
            <a:r>
              <a:rPr lang="en-US" altLang="zh-CN" sz="2000" kern="100" dirty="0">
                <a:solidFill>
                  <a:srgbClr val="000000"/>
                </a:solidFill>
                <a:latin typeface="+mn-ea"/>
                <a:cs typeface="宋体" panose="02010600030101010101" pitchFamily="2" charset="-122"/>
              </a:rPr>
              <a:t>2020-08-17.</a:t>
            </a:r>
          </a:p>
          <a:p>
            <a:pPr indent="304800" algn="just"/>
            <a:r>
              <a:rPr lang="zh-CN" altLang="en-US" sz="2000" kern="100" dirty="0">
                <a:solidFill>
                  <a:srgbClr val="000000"/>
                </a:solidFill>
                <a:latin typeface="+mn-ea"/>
                <a:cs typeface="宋体" panose="02010600030101010101" pitchFamily="2" charset="-122"/>
              </a:rPr>
              <a:t>任庆梅</a:t>
            </a:r>
            <a:r>
              <a:rPr lang="en-US" altLang="zh-CN" sz="2000" kern="100" dirty="0">
                <a:solidFill>
                  <a:srgbClr val="000000"/>
                </a:solidFill>
                <a:latin typeface="+mn-ea"/>
                <a:cs typeface="宋体" panose="02010600030101010101" pitchFamily="2" charset="-122"/>
              </a:rPr>
              <a:t>.</a:t>
            </a:r>
            <a:r>
              <a:rPr lang="zh-CN" altLang="en-US" sz="2000" kern="100" dirty="0">
                <a:solidFill>
                  <a:srgbClr val="000000"/>
                </a:solidFill>
                <a:latin typeface="+mn-ea"/>
                <a:cs typeface="宋体" panose="02010600030101010101" pitchFamily="2" charset="-122"/>
              </a:rPr>
              <a:t>构建师生协同发展的大学英语有效教学理论模式</a:t>
            </a:r>
            <a:r>
              <a:rPr lang="en-US" altLang="zh-CN" sz="2000" kern="100" dirty="0">
                <a:solidFill>
                  <a:srgbClr val="000000"/>
                </a:solidFill>
                <a:latin typeface="+mn-ea"/>
                <a:cs typeface="宋体" panose="02010600030101010101" pitchFamily="2" charset="-122"/>
              </a:rPr>
              <a:t>.</a:t>
            </a:r>
            <a:r>
              <a:rPr lang="zh-CN" altLang="en-US" sz="2000" kern="100" dirty="0">
                <a:solidFill>
                  <a:srgbClr val="000000"/>
                </a:solidFill>
                <a:latin typeface="+mn-ea"/>
                <a:cs typeface="宋体" panose="02010600030101010101" pitchFamily="2" charset="-122"/>
              </a:rPr>
              <a:t>外语界，</a:t>
            </a:r>
            <a:r>
              <a:rPr lang="en-US" altLang="zh-CN" sz="2000" kern="100" dirty="0">
                <a:solidFill>
                  <a:srgbClr val="000000"/>
                </a:solidFill>
                <a:latin typeface="+mn-ea"/>
                <a:cs typeface="宋体" panose="02010600030101010101" pitchFamily="2" charset="-122"/>
              </a:rPr>
              <a:t>2014</a:t>
            </a:r>
            <a:r>
              <a:rPr lang="zh-CN" altLang="en-US" sz="2000" kern="100" dirty="0">
                <a:solidFill>
                  <a:srgbClr val="000000"/>
                </a:solidFill>
                <a:latin typeface="+mn-ea"/>
                <a:cs typeface="宋体" panose="02010600030101010101" pitchFamily="2" charset="-122"/>
              </a:rPr>
              <a:t>（</a:t>
            </a:r>
            <a:r>
              <a:rPr lang="en-US" altLang="zh-CN" sz="2000" kern="100" dirty="0">
                <a:solidFill>
                  <a:srgbClr val="000000"/>
                </a:solidFill>
                <a:latin typeface="+mn-ea"/>
                <a:cs typeface="宋体" panose="02010600030101010101" pitchFamily="2" charset="-122"/>
              </a:rPr>
              <a:t>3</a:t>
            </a:r>
            <a:r>
              <a:rPr lang="zh-CN" altLang="en-US" sz="2000" kern="100" dirty="0">
                <a:solidFill>
                  <a:srgbClr val="000000"/>
                </a:solidFill>
                <a:latin typeface="+mn-ea"/>
                <a:cs typeface="宋体" panose="02010600030101010101" pitchFamily="2" charset="-122"/>
              </a:rPr>
              <a:t>）</a:t>
            </a:r>
            <a:r>
              <a:rPr lang="en-US" altLang="zh-CN" sz="2000" kern="100" dirty="0">
                <a:solidFill>
                  <a:srgbClr val="000000"/>
                </a:solidFill>
                <a:latin typeface="+mn-ea"/>
                <a:cs typeface="宋体" panose="02010600030101010101" pitchFamily="2" charset="-122"/>
              </a:rPr>
              <a:t>.</a:t>
            </a:r>
          </a:p>
          <a:p>
            <a:pPr indent="304800" algn="just"/>
            <a:endParaRPr lang="en-US" altLang="zh-CN" sz="2000" kern="100" dirty="0">
              <a:solidFill>
                <a:srgbClr val="000000"/>
              </a:solidFill>
              <a:latin typeface="+mn-ea"/>
              <a:cs typeface="宋体" panose="02010600030101010101" pitchFamily="2" charset="-122"/>
            </a:endParaRPr>
          </a:p>
        </p:txBody>
      </p:sp>
      <p:pic>
        <p:nvPicPr>
          <p:cNvPr id="9"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2043630873"/>
      </p:ext>
    </p:extLst>
  </p:cSld>
  <p:clrMapOvr>
    <a:masterClrMapping/>
  </p:clrMapOvr>
  <p:transition spd="slow" advTm="0">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33256"/>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034866" y="3505736"/>
            <a:ext cx="6120680" cy="1200329"/>
          </a:xfrm>
          <a:prstGeom prst="rect">
            <a:avLst/>
          </a:prstGeom>
        </p:spPr>
        <p:txBody>
          <a:bodyPr wrap="square">
            <a:spAutoFit/>
          </a:bodyPr>
          <a:lstStyle/>
          <a:p>
            <a:pPr>
              <a:lnSpc>
                <a:spcPct val="150000"/>
              </a:lnSpc>
            </a:pPr>
            <a:r>
              <a:rPr lang="zh-CN" altLang="en-US" sz="4800" b="1" dirty="0">
                <a:solidFill>
                  <a:srgbClr val="FF0000"/>
                </a:solidFill>
                <a:latin typeface="微软雅黑" panose="020B0503020204020204" pitchFamily="34" charset="-122"/>
                <a:ea typeface="微软雅黑" panose="020B0503020204020204" pitchFamily="34" charset="-122"/>
              </a:rPr>
              <a:t>新形势 新要求 新起点</a:t>
            </a:r>
            <a:endParaRPr lang="en-US" altLang="zh-CN" sz="4800" b="1" dirty="0">
              <a:solidFill>
                <a:srgbClr val="FF0000"/>
              </a:solidFill>
              <a:latin typeface="微软雅黑" panose="020B0503020204020204" pitchFamily="34" charset="-122"/>
              <a:ea typeface="微软雅黑" panose="020B0503020204020204" pitchFamily="34" charset="-122"/>
            </a:endParaRPr>
          </a:p>
        </p:txBody>
      </p:sp>
      <p:sp>
        <p:nvSpPr>
          <p:cNvPr id="26" name="椭圆 25"/>
          <p:cNvSpPr>
            <a:spLocks noChangeArrowheads="1"/>
          </p:cNvSpPr>
          <p:nvPr/>
        </p:nvSpPr>
        <p:spPr bwMode="auto">
          <a:xfrm>
            <a:off x="4943078" y="2349000"/>
            <a:ext cx="1080000" cy="1080000"/>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43" name="文本框 2">
            <a:extLst>
              <a:ext uri="{FF2B5EF4-FFF2-40B4-BE49-F238E27FC236}">
                <a16:creationId xmlns:a16="http://schemas.microsoft.com/office/drawing/2014/main" xmlns="" id="{F95ECD8C-C513-4D15-A491-08A25F88012E}"/>
              </a:ext>
            </a:extLst>
          </p:cNvPr>
          <p:cNvSpPr txBox="1">
            <a:spLocks noChangeArrowheads="1"/>
          </p:cNvSpPr>
          <p:nvPr/>
        </p:nvSpPr>
        <p:spPr bwMode="auto">
          <a:xfrm>
            <a:off x="5735166" y="1484784"/>
            <a:ext cx="16097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en-US" altLang="zh-CN" sz="16600" dirty="0">
                <a:solidFill>
                  <a:srgbClr val="333F4F"/>
                </a:solidFill>
                <a:latin typeface="Impact" panose="020B0806030902050204" pitchFamily="34" charset="0"/>
              </a:rPr>
              <a:t>1</a:t>
            </a:r>
            <a:endParaRPr lang="zh-CN" altLang="en-US" sz="16600" dirty="0">
              <a:solidFill>
                <a:srgbClr val="333F4F"/>
              </a:solidFill>
              <a:latin typeface="Impact" panose="020B0806030902050204" pitchFamily="34" charset="0"/>
            </a:endParaRPr>
          </a:p>
        </p:txBody>
      </p:sp>
      <p:grpSp>
        <p:nvGrpSpPr>
          <p:cNvPr id="10" name="组合 9">
            <a:extLst>
              <a:ext uri="{FF2B5EF4-FFF2-40B4-BE49-F238E27FC236}">
                <a16:creationId xmlns:a16="http://schemas.microsoft.com/office/drawing/2014/main" xmlns="" id="{C8E7B906-12C0-4A7B-96D9-AB38D841BD6B}"/>
              </a:ext>
            </a:extLst>
          </p:cNvPr>
          <p:cNvGrpSpPr/>
          <p:nvPr/>
        </p:nvGrpSpPr>
        <p:grpSpPr>
          <a:xfrm>
            <a:off x="5123038" y="2521297"/>
            <a:ext cx="720080" cy="633437"/>
            <a:chOff x="8556625" y="3559175"/>
            <a:chExt cx="387350" cy="325438"/>
          </a:xfrm>
        </p:grpSpPr>
        <p:sp>
          <p:nvSpPr>
            <p:cNvPr id="11" name="稻壳儿小白白(http://dwz.cn/Wu2UP)">
              <a:extLst>
                <a:ext uri="{FF2B5EF4-FFF2-40B4-BE49-F238E27FC236}">
                  <a16:creationId xmlns:a16="http://schemas.microsoft.com/office/drawing/2014/main" xmlns="" id="{6696FBCA-2B4A-4482-B07A-F3881CD76C4A}"/>
                </a:ext>
              </a:extLst>
            </p:cNvPr>
            <p:cNvSpPr/>
            <p:nvPr/>
          </p:nvSpPr>
          <p:spPr bwMode="auto">
            <a:xfrm>
              <a:off x="8623300" y="3656013"/>
              <a:ext cx="254000" cy="228600"/>
            </a:xfrm>
            <a:custGeom>
              <a:avLst/>
              <a:gdLst>
                <a:gd name="T0" fmla="*/ 0 w 161"/>
                <a:gd name="T1" fmla="*/ 2147483646 h 145"/>
                <a:gd name="T2" fmla="*/ 0 w 161"/>
                <a:gd name="T3" fmla="*/ 2147483646 h 145"/>
                <a:gd name="T4" fmla="*/ 2147483646 w 161"/>
                <a:gd name="T5" fmla="*/ 2147483646 h 145"/>
                <a:gd name="T6" fmla="*/ 2147483646 w 161"/>
                <a:gd name="T7" fmla="*/ 2147483646 h 145"/>
                <a:gd name="T8" fmla="*/ 2147483646 w 161"/>
                <a:gd name="T9" fmla="*/ 2147483646 h 145"/>
                <a:gd name="T10" fmla="*/ 2147483646 w 161"/>
                <a:gd name="T11" fmla="*/ 2147483646 h 145"/>
                <a:gd name="T12" fmla="*/ 2147483646 w 161"/>
                <a:gd name="T13" fmla="*/ 0 h 145"/>
                <a:gd name="T14" fmla="*/ 0 w 161"/>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45"/>
                <a:gd name="T26" fmla="*/ 161 w 161"/>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45">
                  <a:moveTo>
                    <a:pt x="0" y="62"/>
                  </a:moveTo>
                  <a:lnTo>
                    <a:pt x="0" y="145"/>
                  </a:lnTo>
                  <a:lnTo>
                    <a:pt x="31" y="145"/>
                  </a:lnTo>
                  <a:lnTo>
                    <a:pt x="130" y="145"/>
                  </a:lnTo>
                  <a:lnTo>
                    <a:pt x="161" y="145"/>
                  </a:lnTo>
                  <a:lnTo>
                    <a:pt x="161" y="62"/>
                  </a:lnTo>
                  <a:lnTo>
                    <a:pt x="81"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45469"/>
                </a:solidFill>
                <a:effectLst/>
                <a:uLnTx/>
                <a:uFillTx/>
                <a:latin typeface="Arial" panose="020B0604020202020204" pitchFamily="34" charset="0"/>
                <a:ea typeface="微软雅黑" panose="020B0503020204020204" pitchFamily="34" charset="-122"/>
              </a:endParaRPr>
            </a:p>
          </p:txBody>
        </p:sp>
        <p:sp>
          <p:nvSpPr>
            <p:cNvPr id="12" name="稻壳儿小白白(http://dwz.cn/Wu2UP)">
              <a:extLst>
                <a:ext uri="{FF2B5EF4-FFF2-40B4-BE49-F238E27FC236}">
                  <a16:creationId xmlns:a16="http://schemas.microsoft.com/office/drawing/2014/main" xmlns="" id="{59092058-C32B-4D90-8C1F-F6B248ABD07B}"/>
                </a:ext>
              </a:extLst>
            </p:cNvPr>
            <p:cNvSpPr/>
            <p:nvPr/>
          </p:nvSpPr>
          <p:spPr bwMode="auto">
            <a:xfrm>
              <a:off x="8556625" y="3559175"/>
              <a:ext cx="387350" cy="193675"/>
            </a:xfrm>
            <a:custGeom>
              <a:avLst/>
              <a:gdLst>
                <a:gd name="T0" fmla="*/ 2147483646 w 246"/>
                <a:gd name="T1" fmla="*/ 2147483646 h 123"/>
                <a:gd name="T2" fmla="*/ 2147483646 w 246"/>
                <a:gd name="T3" fmla="*/ 2147483646 h 123"/>
                <a:gd name="T4" fmla="*/ 2147483646 w 246"/>
                <a:gd name="T5" fmla="*/ 2147483646 h 123"/>
                <a:gd name="T6" fmla="*/ 2147483646 w 246"/>
                <a:gd name="T7" fmla="*/ 2147483646 h 123"/>
                <a:gd name="T8" fmla="*/ 2147483646 w 246"/>
                <a:gd name="T9" fmla="*/ 0 h 123"/>
                <a:gd name="T10" fmla="*/ 2147483646 w 246"/>
                <a:gd name="T11" fmla="*/ 0 h 123"/>
                <a:gd name="T12" fmla="*/ 2147483646 w 246"/>
                <a:gd name="T13" fmla="*/ 0 h 123"/>
                <a:gd name="T14" fmla="*/ 2147483646 w 246"/>
                <a:gd name="T15" fmla="*/ 0 h 123"/>
                <a:gd name="T16" fmla="*/ 2147483646 w 246"/>
                <a:gd name="T17" fmla="*/ 0 h 123"/>
                <a:gd name="T18" fmla="*/ 0 w 246"/>
                <a:gd name="T19" fmla="*/ 2147483646 h 123"/>
                <a:gd name="T20" fmla="*/ 2147483646 w 246"/>
                <a:gd name="T21" fmla="*/ 2147483646 h 123"/>
                <a:gd name="T22" fmla="*/ 2147483646 w 246"/>
                <a:gd name="T23" fmla="*/ 2147483646 h 123"/>
                <a:gd name="T24" fmla="*/ 2147483646 w 246"/>
                <a:gd name="T25" fmla="*/ 2147483646 h 123"/>
                <a:gd name="T26" fmla="*/ 2147483646 w 246"/>
                <a:gd name="T27" fmla="*/ 2147483646 h 123"/>
                <a:gd name="T28" fmla="*/ 2147483646 w 246"/>
                <a:gd name="T29" fmla="*/ 214748364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
                <a:gd name="T46" fmla="*/ 0 h 123"/>
                <a:gd name="T47" fmla="*/ 246 w 246"/>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 h="123">
                  <a:moveTo>
                    <a:pt x="225" y="80"/>
                  </a:moveTo>
                  <a:lnTo>
                    <a:pt x="225" y="21"/>
                  </a:lnTo>
                  <a:lnTo>
                    <a:pt x="182" y="21"/>
                  </a:lnTo>
                  <a:lnTo>
                    <a:pt x="182" y="47"/>
                  </a:lnTo>
                  <a:lnTo>
                    <a:pt x="123" y="0"/>
                  </a:lnTo>
                  <a:lnTo>
                    <a:pt x="0" y="97"/>
                  </a:lnTo>
                  <a:lnTo>
                    <a:pt x="21" y="123"/>
                  </a:lnTo>
                  <a:lnTo>
                    <a:pt x="123" y="42"/>
                  </a:lnTo>
                  <a:lnTo>
                    <a:pt x="225" y="123"/>
                  </a:lnTo>
                  <a:lnTo>
                    <a:pt x="246" y="97"/>
                  </a:lnTo>
                  <a:lnTo>
                    <a:pt x="225"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45469"/>
                </a:solidFill>
                <a:effectLst/>
                <a:uLnTx/>
                <a:uFillTx/>
                <a:latin typeface="Arial" panose="020B0604020202020204" pitchFamily="34" charset="0"/>
                <a:ea typeface="微软雅黑" panose="020B0503020204020204" pitchFamily="34" charset="-122"/>
              </a:endParaRPr>
            </a:p>
          </p:txBody>
        </p:sp>
      </p:grpSp>
      <p:pic>
        <p:nvPicPr>
          <p:cNvPr id="14"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2532411204"/>
      </p:ext>
    </p:extLst>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2918" y="2173796"/>
            <a:ext cx="8687495" cy="2865281"/>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787002" y="1818923"/>
            <a:ext cx="8403411" cy="354873"/>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095206" y="2924944"/>
            <a:ext cx="4968552" cy="1200329"/>
          </a:xfrm>
          <a:prstGeom prst="rect">
            <a:avLst/>
          </a:prstGeom>
          <a:noFill/>
        </p:spPr>
        <p:txBody>
          <a:bodyPr wrap="square" rtlCol="0">
            <a:spAutoFit/>
          </a:bodyPr>
          <a:lstStyle/>
          <a:p>
            <a:r>
              <a:rPr lang="zh-CN" altLang="en-US" sz="7200" dirty="0">
                <a:solidFill>
                  <a:schemeClr val="bg1"/>
                </a:solidFill>
                <a:latin typeface="黑体" panose="02010609060101010101" pitchFamily="49" charset="-122"/>
                <a:ea typeface="黑体" panose="02010609060101010101" pitchFamily="49" charset="-122"/>
              </a:rPr>
              <a:t>敬请指正！</a:t>
            </a:r>
          </a:p>
        </p:txBody>
      </p:sp>
      <p:pic>
        <p:nvPicPr>
          <p:cNvPr id="4" name="图片 3">
            <a:extLst>
              <a:ext uri="{FF2B5EF4-FFF2-40B4-BE49-F238E27FC236}">
                <a16:creationId xmlns:a16="http://schemas.microsoft.com/office/drawing/2014/main" xmlns="" id="{F3451DA1-60A1-4559-97B8-CEB5F19FF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 y="1818923"/>
            <a:ext cx="3791416" cy="3220154"/>
          </a:xfrm>
          <a:prstGeom prst="rect">
            <a:avLst/>
          </a:prstGeom>
        </p:spPr>
      </p:pic>
      <p:pic>
        <p:nvPicPr>
          <p:cNvPr id="7" name="Picture 2" descr="C:\Users\Administrator\Desktop\校名校标 透明.png"/>
          <p:cNvPicPr>
            <a:picLocks noChangeAspect="1" noChangeArrowheads="1"/>
          </p:cNvPicPr>
          <p:nvPr/>
        </p:nvPicPr>
        <p:blipFill>
          <a:blip r:embed="rId4"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3677076146"/>
      </p:ext>
    </p:extLst>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18"/>
                                        </p:tgtEl>
                                        <p:attrNameLst>
                                          <p:attrName>style.visibility</p:attrName>
                                        </p:attrNameLst>
                                      </p:cBhvr>
                                      <p:to>
                                        <p:strVal val="visible"/>
                                      </p:to>
                                    </p:set>
                                    <p:anim calcmode="lin" valueType="num">
                                      <p:cBhvr>
                                        <p:cTn id="7" dur="250" fill="hold"/>
                                        <p:tgtEl>
                                          <p:spTgt spid="18"/>
                                        </p:tgtEl>
                                        <p:attrNameLst>
                                          <p:attrName>ppt_x</p:attrName>
                                        </p:attrNameLst>
                                      </p:cBhvr>
                                      <p:tavLst>
                                        <p:tav tm="0">
                                          <p:val>
                                            <p:strVal val="#ppt_x"/>
                                          </p:val>
                                        </p:tav>
                                        <p:tav tm="100000">
                                          <p:val>
                                            <p:strVal val="#ppt_x"/>
                                          </p:val>
                                        </p:tav>
                                      </p:tavLst>
                                    </p:anim>
                                    <p:anim calcmode="lin" valueType="num">
                                      <p:cBhvr>
                                        <p:cTn id="8" dur="250" fill="hold"/>
                                        <p:tgtEl>
                                          <p:spTgt spid="18"/>
                                        </p:tgtEl>
                                        <p:attrNameLst>
                                          <p:attrName>ppt_y</p:attrName>
                                        </p:attrNameLst>
                                      </p:cBhvr>
                                      <p:tavLst>
                                        <p:tav tm="0">
                                          <p:val>
                                            <p:strVal val="#ppt_y-#ppt_h/2"/>
                                          </p:val>
                                        </p:tav>
                                        <p:tav tm="100000">
                                          <p:val>
                                            <p:strVal val="#ppt_y"/>
                                          </p:val>
                                        </p:tav>
                                      </p:tavLst>
                                    </p:anim>
                                    <p:anim calcmode="lin" valueType="num">
                                      <p:cBhvr>
                                        <p:cTn id="9" dur="250" fill="hold"/>
                                        <p:tgtEl>
                                          <p:spTgt spid="18"/>
                                        </p:tgtEl>
                                        <p:attrNameLst>
                                          <p:attrName>ppt_w</p:attrName>
                                        </p:attrNameLst>
                                      </p:cBhvr>
                                      <p:tavLst>
                                        <p:tav tm="0">
                                          <p:val>
                                            <p:strVal val="#ppt_w"/>
                                          </p:val>
                                        </p:tav>
                                        <p:tav tm="100000">
                                          <p:val>
                                            <p:strVal val="#ppt_w"/>
                                          </p:val>
                                        </p:tav>
                                      </p:tavLst>
                                    </p:anim>
                                    <p:anim calcmode="lin" valueType="num">
                                      <p:cBhvr>
                                        <p:cTn id="10" dur="25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1039036" y="4293096"/>
            <a:ext cx="10206685" cy="1815882"/>
          </a:xfrm>
          <a:prstGeom prst="rect">
            <a:avLst/>
          </a:prstGeom>
          <a:noFill/>
          <a:ln w="12700">
            <a:solidFill>
              <a:srgbClr val="FF3300"/>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i="0" u="none" strike="noStrike" dirty="0">
                <a:effectLst/>
                <a:latin typeface="黑体" panose="02010609060101010101" pitchFamily="49" charset="-122"/>
                <a:ea typeface="黑体" panose="02010609060101010101" pitchFamily="49" charset="-122"/>
              </a:rPr>
              <a:t>2020</a:t>
            </a:r>
            <a:r>
              <a:rPr lang="zh-CN" altLang="en-US" sz="2800" i="0" u="none" strike="noStrike" dirty="0">
                <a:effectLst/>
                <a:latin typeface="黑体" panose="02010609060101010101" pitchFamily="49" charset="-122"/>
                <a:ea typeface="黑体" panose="02010609060101010101" pitchFamily="49" charset="-122"/>
              </a:rPr>
              <a:t>年，高等教育要在</a:t>
            </a:r>
            <a:r>
              <a:rPr lang="zh-CN" altLang="en-US" sz="2800" i="0" u="none" strike="noStrike" dirty="0">
                <a:solidFill>
                  <a:srgbClr val="FF0000"/>
                </a:solidFill>
                <a:effectLst/>
                <a:latin typeface="黑体" panose="02010609060101010101" pitchFamily="49" charset="-122"/>
                <a:ea typeface="黑体" panose="02010609060101010101" pitchFamily="49" charset="-122"/>
              </a:rPr>
              <a:t>中华民族伟大复兴战略全局、世界百年未有之大变局</a:t>
            </a:r>
            <a:r>
              <a:rPr lang="zh-CN" altLang="en-US" sz="2800" i="0" u="none" strike="noStrike" dirty="0">
                <a:effectLst/>
                <a:latin typeface="黑体" panose="02010609060101010101" pitchFamily="49" charset="-122"/>
                <a:ea typeface="黑体" panose="02010609060101010101" pitchFamily="49" charset="-122"/>
              </a:rPr>
              <a:t>“两个大局”中，主动适应我国高等教育进入普及化阶段的</a:t>
            </a:r>
            <a:r>
              <a:rPr lang="zh-CN" altLang="en-US" sz="2800" i="0" u="none" strike="noStrike" dirty="0">
                <a:solidFill>
                  <a:srgbClr val="FF0000"/>
                </a:solidFill>
                <a:effectLst/>
                <a:latin typeface="黑体" panose="02010609060101010101" pitchFamily="49" charset="-122"/>
                <a:ea typeface="黑体" panose="02010609060101010101" pitchFamily="49" charset="-122"/>
              </a:rPr>
              <a:t>新形势新要求</a:t>
            </a:r>
            <a:r>
              <a:rPr lang="zh-CN" altLang="en-US" sz="2800" i="0" u="none" strike="noStrike" dirty="0">
                <a:effectLst/>
                <a:latin typeface="黑体" panose="02010609060101010101" pitchFamily="49" charset="-122"/>
                <a:ea typeface="黑体" panose="02010609060101010101" pitchFamily="49" charset="-122"/>
              </a:rPr>
              <a:t>，收好官、开好局。 </a:t>
            </a:r>
            <a:endParaRPr lang="en-US" altLang="zh-CN" sz="2800" i="0" u="none" strike="noStrike" dirty="0">
              <a:effectLst/>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latin typeface="黑体" panose="02010609060101010101" pitchFamily="49" charset="-122"/>
                <a:ea typeface="黑体" panose="02010609060101010101" pitchFamily="49" charset="-122"/>
              </a:rPr>
              <a:t>                                     </a:t>
            </a:r>
            <a:r>
              <a:rPr lang="zh-CN" altLang="en-US" sz="2800" i="0" u="none" strike="noStrike" dirty="0">
                <a:effectLst/>
                <a:latin typeface="黑体" panose="02010609060101010101" pitchFamily="49" charset="-122"/>
                <a:ea typeface="黑体" panose="02010609060101010101" pitchFamily="49" charset="-122"/>
              </a:rPr>
              <a:t>（吴岩，</a:t>
            </a:r>
            <a:r>
              <a:rPr lang="en-US" altLang="zh-CN" sz="2800" i="0" u="none" strike="noStrike" dirty="0">
                <a:effectLst/>
                <a:latin typeface="黑体" panose="02010609060101010101" pitchFamily="49" charset="-122"/>
                <a:ea typeface="黑体" panose="02010609060101010101" pitchFamily="49" charset="-122"/>
              </a:rPr>
              <a:t>2020-06-15</a:t>
            </a:r>
            <a:r>
              <a:rPr lang="zh-CN" altLang="en-US" sz="2800" i="0" u="none" strike="noStrike" dirty="0">
                <a:effectLst/>
                <a:latin typeface="黑体" panose="02010609060101010101" pitchFamily="49" charset="-122"/>
                <a:ea typeface="黑体" panose="02010609060101010101" pitchFamily="49" charset="-122"/>
              </a:rPr>
              <a:t>）</a:t>
            </a:r>
            <a:endParaRPr kumimoji="0" lang="zh-CN" altLang="en-US" sz="2800" i="0" u="none" strike="noStrike" kern="1200" cap="none" spc="0" normalizeH="0" baseline="0" noProof="0" dirty="0">
              <a:ln>
                <a:noFill/>
              </a:ln>
              <a:effectLst/>
              <a:uLnTx/>
              <a:uFillTx/>
              <a:latin typeface="黑体" panose="02010609060101010101" pitchFamily="49" charset="-122"/>
              <a:ea typeface="黑体" panose="02010609060101010101" pitchFamily="49" charset="-122"/>
            </a:endParaRPr>
          </a:p>
        </p:txBody>
      </p:sp>
      <p:sp>
        <p:nvSpPr>
          <p:cNvPr id="21" name="矩形 20">
            <a:extLst>
              <a:ext uri="{FF2B5EF4-FFF2-40B4-BE49-F238E27FC236}">
                <a16:creationId xmlns:a16="http://schemas.microsoft.com/office/drawing/2014/main" xmlns="" id="{94860B00-98CE-4C11-AAE8-1CB4B42B9437}"/>
              </a:ext>
            </a:extLst>
          </p:cNvPr>
          <p:cNvSpPr/>
          <p:nvPr/>
        </p:nvSpPr>
        <p:spPr>
          <a:xfrm>
            <a:off x="4316231" y="572056"/>
            <a:ext cx="3911699"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itchFamily="34" charset="-122"/>
                <a:ea typeface="微软雅黑" pitchFamily="34" charset="-122"/>
              </a:rPr>
              <a:t>新形势  新要求</a:t>
            </a:r>
          </a:p>
        </p:txBody>
      </p:sp>
      <p:pic>
        <p:nvPicPr>
          <p:cNvPr id="3" name="图片 2">
            <a:extLst>
              <a:ext uri="{FF2B5EF4-FFF2-40B4-BE49-F238E27FC236}">
                <a16:creationId xmlns:a16="http://schemas.microsoft.com/office/drawing/2014/main" xmlns="" id="{370DC2DF-2C4D-44B2-863C-3BBDE522D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36" y="1481194"/>
            <a:ext cx="5086630" cy="2736304"/>
          </a:xfrm>
          <a:prstGeom prst="rect">
            <a:avLst/>
          </a:prstGeom>
        </p:spPr>
      </p:pic>
      <p:pic>
        <p:nvPicPr>
          <p:cNvPr id="5" name="图片 4">
            <a:extLst>
              <a:ext uri="{FF2B5EF4-FFF2-40B4-BE49-F238E27FC236}">
                <a16:creationId xmlns:a16="http://schemas.microsoft.com/office/drawing/2014/main" xmlns="" id="{EEEA343B-6C9A-4EE0-99FD-731217E39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315" y="1481194"/>
            <a:ext cx="4911531" cy="2762736"/>
          </a:xfrm>
          <a:prstGeom prst="rect">
            <a:avLst/>
          </a:prstGeom>
        </p:spPr>
      </p:pic>
      <p:pic>
        <p:nvPicPr>
          <p:cNvPr id="7" name="Picture 2" descr="C:\Users\Administrator\Desktop\校名校标 透明.png"/>
          <p:cNvPicPr>
            <a:picLocks noChangeAspect="1" noChangeArrowheads="1"/>
          </p:cNvPicPr>
          <p:nvPr/>
        </p:nvPicPr>
        <p:blipFill>
          <a:blip r:embed="rId5"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3095237679"/>
      </p:ext>
    </p:extLst>
  </p:cSld>
  <p:clrMapOvr>
    <a:masterClrMapping/>
  </p:clrMapOvr>
  <p:transition spd="slow" advTm="0">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5807174" y="1916832"/>
            <a:ext cx="5760640" cy="3108543"/>
          </a:xfrm>
          <a:prstGeom prst="rect">
            <a:avLst/>
          </a:prstGeom>
          <a:noFill/>
          <a:ln w="12700">
            <a:solidFill>
              <a:srgbClr val="FF3300"/>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i="0" u="none" strike="noStrike" dirty="0">
                <a:effectLst/>
                <a:latin typeface="黑体" panose="02010609060101010101" pitchFamily="49" charset="-122"/>
                <a:ea typeface="黑体" panose="02010609060101010101" pitchFamily="49" charset="-122"/>
              </a:rPr>
              <a:t>进入后疫情时代，中国教育已进入高质量发展新阶段，</a:t>
            </a:r>
            <a:r>
              <a:rPr lang="zh-CN" altLang="en-US" sz="2800" i="0" u="none" strike="noStrike" dirty="0">
                <a:solidFill>
                  <a:srgbClr val="FF0000"/>
                </a:solidFill>
                <a:effectLst/>
                <a:latin typeface="黑体" panose="02010609060101010101" pitchFamily="49" charset="-122"/>
                <a:ea typeface="黑体" panose="02010609060101010101" pitchFamily="49" charset="-122"/>
              </a:rPr>
              <a:t>发挥慕课与在线教育优势，</a:t>
            </a:r>
            <a:r>
              <a:rPr lang="zh-CN" altLang="en-US" sz="2800" i="0" u="none" strike="noStrike" dirty="0">
                <a:effectLst/>
                <a:latin typeface="黑体" panose="02010609060101010101" pitchFamily="49" charset="-122"/>
                <a:ea typeface="黑体" panose="02010609060101010101" pitchFamily="49" charset="-122"/>
              </a:rPr>
              <a:t>有利于构建方式更加灵活、资源更加丰富、学习更加便捷的全民终身学习体系，实现</a:t>
            </a:r>
            <a:r>
              <a:rPr lang="zh-CN" altLang="en-US" sz="2800" i="0" u="none" strike="noStrike" dirty="0">
                <a:solidFill>
                  <a:srgbClr val="FF0000"/>
                </a:solidFill>
                <a:effectLst/>
                <a:latin typeface="黑体" panose="02010609060101010101" pitchFamily="49" charset="-122"/>
                <a:ea typeface="黑体" panose="02010609060101010101" pitchFamily="49" charset="-122"/>
              </a:rPr>
              <a:t>人人皆学、处处能学、时时可学</a:t>
            </a:r>
            <a:r>
              <a:rPr lang="zh-CN" altLang="en-US" sz="2800" i="0" u="none" strike="noStrike" dirty="0">
                <a:effectLst/>
                <a:latin typeface="黑体" panose="02010609060101010101" pitchFamily="49" charset="-122"/>
                <a:ea typeface="黑体" panose="02010609060101010101" pitchFamily="49" charset="-122"/>
              </a:rPr>
              <a:t>。 </a:t>
            </a:r>
            <a:endParaRPr lang="en-US" altLang="zh-CN" sz="2800" i="0" u="none" strike="noStrike" dirty="0">
              <a:effectLst/>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（陈宝生，</a:t>
            </a:r>
            <a:r>
              <a:rPr lang="en-US" altLang="zh-CN" sz="2800" dirty="0">
                <a:latin typeface="黑体" panose="02010609060101010101" pitchFamily="49" charset="-122"/>
                <a:ea typeface="黑体" panose="02010609060101010101" pitchFamily="49" charset="-122"/>
              </a:rPr>
              <a:t>2020-12-11</a:t>
            </a:r>
            <a:r>
              <a:rPr lang="zh-CN" altLang="en-US" sz="2800" dirty="0">
                <a:latin typeface="黑体" panose="02010609060101010101" pitchFamily="49" charset="-122"/>
                <a:ea typeface="黑体" panose="02010609060101010101" pitchFamily="49" charset="-122"/>
              </a:rPr>
              <a:t>）</a:t>
            </a:r>
            <a:endParaRPr lang="en-US" altLang="zh-CN" sz="2800" i="0" u="none" strike="noStrike" dirty="0">
              <a:effectLst/>
              <a:latin typeface="黑体" panose="02010609060101010101" pitchFamily="49" charset="-122"/>
              <a:ea typeface="黑体" panose="02010609060101010101" pitchFamily="49" charset="-122"/>
            </a:endParaRPr>
          </a:p>
        </p:txBody>
      </p:sp>
      <p:pic>
        <p:nvPicPr>
          <p:cNvPr id="3" name="图片 2">
            <a:extLst>
              <a:ext uri="{FF2B5EF4-FFF2-40B4-BE49-F238E27FC236}">
                <a16:creationId xmlns:a16="http://schemas.microsoft.com/office/drawing/2014/main" xmlns="" id="{A0F1EF3A-62E2-432A-8B92-1BF3CC1247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670" y="1928802"/>
            <a:ext cx="4591587" cy="3108543"/>
          </a:xfrm>
          <a:prstGeom prst="rect">
            <a:avLst/>
          </a:prstGeom>
        </p:spPr>
      </p:pic>
      <p:sp>
        <p:nvSpPr>
          <p:cNvPr id="5" name="矩形 4">
            <a:extLst>
              <a:ext uri="{FF2B5EF4-FFF2-40B4-BE49-F238E27FC236}">
                <a16:creationId xmlns:a16="http://schemas.microsoft.com/office/drawing/2014/main" xmlns="" id="{225410D8-ED68-4D18-9E28-D94FA724337B}"/>
              </a:ext>
            </a:extLst>
          </p:cNvPr>
          <p:cNvSpPr/>
          <p:nvPr/>
        </p:nvSpPr>
        <p:spPr>
          <a:xfrm>
            <a:off x="4316231" y="572056"/>
            <a:ext cx="3911699"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itchFamily="34" charset="-122"/>
                <a:ea typeface="微软雅黑" pitchFamily="34" charset="-122"/>
              </a:rPr>
              <a:t>新形势  新要求</a:t>
            </a:r>
          </a:p>
        </p:txBody>
      </p:sp>
      <p:pic>
        <p:nvPicPr>
          <p:cNvPr id="7" name="Picture 2" descr="C:\Users\Administrator\Desktop\校名校标 透明.png"/>
          <p:cNvPicPr>
            <a:picLocks noChangeAspect="1" noChangeArrowheads="1"/>
          </p:cNvPicPr>
          <p:nvPr/>
        </p:nvPicPr>
        <p:blipFill>
          <a:blip r:embed="rId4" cstate="print"/>
          <a:srcRect/>
          <a:stretch>
            <a:fillRect/>
          </a:stretch>
        </p:blipFill>
        <p:spPr bwMode="auto">
          <a:xfrm>
            <a:off x="8809850" y="0"/>
            <a:ext cx="3062280" cy="969016"/>
          </a:xfrm>
          <a:prstGeom prst="rect">
            <a:avLst/>
          </a:prstGeom>
          <a:noFill/>
        </p:spPr>
      </p:pic>
    </p:spTree>
    <p:extLst>
      <p:ext uri="{BB962C8B-B14F-4D97-AF65-F5344CB8AC3E}">
        <p14:creationId xmlns:p14="http://schemas.microsoft.com/office/powerpoint/2010/main" val="230876888"/>
      </p:ext>
    </p:extLst>
  </p:cSld>
  <p:clrMapOvr>
    <a:masterClrMapping/>
  </p:clrMapOvr>
  <p:transition spd="slow" advTm="0">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6455246" y="1772806"/>
            <a:ext cx="4392488" cy="3600986"/>
          </a:xfrm>
          <a:prstGeom prst="rect">
            <a:avLst/>
          </a:prstGeom>
          <a:noFill/>
          <a:ln w="12700">
            <a:solidFill>
              <a:srgbClr val="FF33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慕课发展北京宣言</a:t>
            </a:r>
            <a:r>
              <a:rPr kumimoji="0" lang="en-US" altLang="zh-CN"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共识：</a:t>
            </a:r>
            <a:r>
              <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稳定教学秩序</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solidFill>
                  <a:prstClr val="black"/>
                </a:solidFill>
                <a:latin typeface="黑体" panose="02010609060101010101" pitchFamily="49" charset="-122"/>
                <a:ea typeface="黑体" panose="02010609060101010101" pitchFamily="49" charset="-122"/>
              </a:rPr>
              <a:t>      </a:t>
            </a:r>
            <a:r>
              <a:rPr lang="zh-CN" altLang="en-US" sz="2000" dirty="0">
                <a:solidFill>
                  <a:prstClr val="black"/>
                </a:solidFill>
                <a:latin typeface="黑体" panose="02010609060101010101" pitchFamily="49" charset="-122"/>
                <a:ea typeface="黑体" panose="02010609060101010101" pitchFamily="49" charset="-122"/>
              </a:rPr>
              <a:t>改变教学形态</a:t>
            </a:r>
            <a:endParaRPr lang="en-US" altLang="zh-CN" sz="20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a:t>
            </a:r>
            <a:r>
              <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化危机赢机遇</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solidFill>
                  <a:prstClr val="black"/>
                </a:solidFill>
                <a:latin typeface="黑体" panose="02010609060101010101" pitchFamily="49" charset="-122"/>
                <a:ea typeface="黑体" panose="02010609060101010101" pitchFamily="49" charset="-122"/>
              </a:rPr>
              <a:t>      </a:t>
            </a:r>
            <a:r>
              <a:rPr lang="zh-CN" altLang="en-US" sz="2000" dirty="0">
                <a:solidFill>
                  <a:prstClr val="black"/>
                </a:solidFill>
                <a:latin typeface="黑体" panose="02010609060101010101" pitchFamily="49" charset="-122"/>
                <a:ea typeface="黑体" panose="02010609060101010101" pitchFamily="49" charset="-122"/>
              </a:rPr>
              <a:t>用教育传播爱</a:t>
            </a:r>
            <a:endParaRPr lang="en-US" altLang="zh-CN" sz="20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经验：</a:t>
            </a:r>
            <a:r>
              <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公平、质量、创新、服务</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dirty="0">
                <a:solidFill>
                  <a:srgbClr val="FF0000"/>
                </a:solidFill>
                <a:latin typeface="黑体" panose="02010609060101010101" pitchFamily="49" charset="-122"/>
                <a:ea typeface="黑体" panose="02010609060101010101" pitchFamily="49" charset="-122"/>
              </a:rPr>
              <a:t>愿景：</a:t>
            </a:r>
            <a:r>
              <a:rPr lang="zh-CN" altLang="en-US" sz="2000" dirty="0">
                <a:solidFill>
                  <a:prstClr val="black"/>
                </a:solidFill>
                <a:latin typeface="黑体" panose="02010609060101010101" pitchFamily="49" charset="-122"/>
                <a:ea typeface="黑体" panose="02010609060101010101" pitchFamily="49" charset="-122"/>
              </a:rPr>
              <a:t>深化国际交流与合作</a:t>
            </a:r>
            <a:endParaRPr lang="en-US" altLang="zh-CN" sz="20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a:t>
            </a:r>
            <a:r>
              <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加速网络基础设施建设</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solidFill>
                  <a:prstClr val="black"/>
                </a:solidFill>
                <a:latin typeface="黑体" panose="02010609060101010101" pitchFamily="49" charset="-122"/>
                <a:ea typeface="黑体" panose="02010609060101010101" pitchFamily="49" charset="-122"/>
              </a:rPr>
              <a:t>      </a:t>
            </a:r>
            <a:r>
              <a:rPr lang="zh-CN" altLang="en-US" sz="2000" dirty="0">
                <a:solidFill>
                  <a:prstClr val="black"/>
                </a:solidFill>
                <a:latin typeface="黑体" panose="02010609060101010101" pitchFamily="49" charset="-122"/>
                <a:ea typeface="黑体" panose="02010609060101010101" pitchFamily="49" charset="-122"/>
              </a:rPr>
              <a:t>推动在线教育开放与共享</a:t>
            </a:r>
            <a:endParaRPr lang="en-US" altLang="zh-CN" sz="20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以学为中心</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prstClr val="black"/>
                </a:solidFill>
                <a:latin typeface="黑体" panose="02010609060101010101" pitchFamily="49" charset="-122"/>
                <a:ea typeface="黑体" panose="02010609060101010101" pitchFamily="49" charset="-122"/>
              </a:rPr>
              <a:t>      规范管理与制定标准</a:t>
            </a:r>
            <a:endPar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xmlns="" id="{0CBF160C-7AC2-432F-AB87-A2B39215E470}"/>
              </a:ext>
            </a:extLst>
          </p:cNvPr>
          <p:cNvSpPr/>
          <p:nvPr/>
        </p:nvSpPr>
        <p:spPr>
          <a:xfrm>
            <a:off x="4316231" y="572056"/>
            <a:ext cx="3911699"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itchFamily="34" charset="-122"/>
                <a:ea typeface="微软雅黑" pitchFamily="34" charset="-122"/>
              </a:rPr>
              <a:t>新形势  新要求</a:t>
            </a:r>
          </a:p>
        </p:txBody>
      </p:sp>
      <p:pic>
        <p:nvPicPr>
          <p:cNvPr id="51202" name="Picture 2" descr="http://p2.cri.cn/M00/16/15/rBABCl_YIzGAeTHUAAAAAAAAAAA512.550x211.jpg"/>
          <p:cNvPicPr>
            <a:picLocks noChangeAspect="1" noChangeArrowheads="1"/>
          </p:cNvPicPr>
          <p:nvPr/>
        </p:nvPicPr>
        <p:blipFill>
          <a:blip r:embed="rId3"/>
          <a:srcRect/>
          <a:stretch>
            <a:fillRect/>
          </a:stretch>
        </p:blipFill>
        <p:spPr bwMode="auto">
          <a:xfrm>
            <a:off x="951670" y="2357430"/>
            <a:ext cx="5238750" cy="2009776"/>
          </a:xfrm>
          <a:prstGeom prst="rect">
            <a:avLst/>
          </a:prstGeom>
          <a:noFill/>
        </p:spPr>
      </p:pic>
      <p:pic>
        <p:nvPicPr>
          <p:cNvPr id="7" name="Picture 2" descr="C:\Users\Administrator\Desktop\校名校标 透明.png"/>
          <p:cNvPicPr>
            <a:picLocks noChangeAspect="1" noChangeArrowheads="1"/>
          </p:cNvPicPr>
          <p:nvPr/>
        </p:nvPicPr>
        <p:blipFill>
          <a:blip r:embed="rId4"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3298904667"/>
      </p:ext>
    </p:extLst>
  </p:cSld>
  <p:clrMapOvr>
    <a:masterClrMapping/>
  </p:clrMapOvr>
  <p:transition spd="slow" advTm="0">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1094546" y="1000108"/>
            <a:ext cx="10858578" cy="4394615"/>
            <a:chOff x="1094545" y="1571612"/>
            <a:chExt cx="10858578" cy="4394615"/>
          </a:xfrm>
        </p:grpSpPr>
        <p:sp>
          <p:nvSpPr>
            <p:cNvPr id="24" name="燕尾形 23"/>
            <p:cNvSpPr/>
            <p:nvPr/>
          </p:nvSpPr>
          <p:spPr>
            <a:xfrm>
              <a:off x="1268866" y="3150570"/>
              <a:ext cx="1152367" cy="1127529"/>
            </a:xfrm>
            <a:prstGeom prst="chevron">
              <a:avLst>
                <a:gd name="adj" fmla="val 54429"/>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marL="0" marR="0" lvl="0" indent="0" algn="ctr" defTabSz="1219079" rtl="0" eaLnBrk="1" fontAlgn="auto" latinLnBrk="0" hangingPunct="1">
                <a:lnSpc>
                  <a:spcPct val="100000"/>
                </a:lnSpc>
                <a:spcBef>
                  <a:spcPts val="0"/>
                </a:spcBef>
                <a:spcAft>
                  <a:spcPts val="0"/>
                </a:spcAft>
                <a:buClrTx/>
                <a:buSzTx/>
                <a:buFontTx/>
                <a:buNone/>
                <a:tabLst/>
                <a:defRPr/>
              </a:pPr>
              <a:endParaRPr kumimoji="0" lang="zh-CN" altLang="en-US" sz="33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27" name="燕尾形 26"/>
            <p:cNvSpPr/>
            <p:nvPr/>
          </p:nvSpPr>
          <p:spPr>
            <a:xfrm>
              <a:off x="2284531" y="3150570"/>
              <a:ext cx="1154087" cy="1127529"/>
            </a:xfrm>
            <a:prstGeom prst="chevron">
              <a:avLst>
                <a:gd name="adj" fmla="val 54429"/>
              </a:avLst>
            </a:prstGeom>
            <a:solidFill>
              <a:srgbClr val="EF932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marL="0" marR="0" lvl="0" indent="0" algn="ctr" defTabSz="1219079" rtl="0" eaLnBrk="1" fontAlgn="auto" latinLnBrk="0" hangingPunct="1">
                <a:lnSpc>
                  <a:spcPct val="100000"/>
                </a:lnSpc>
                <a:spcBef>
                  <a:spcPts val="0"/>
                </a:spcBef>
                <a:spcAft>
                  <a:spcPts val="0"/>
                </a:spcAft>
                <a:buClrTx/>
                <a:buSzTx/>
                <a:buFontTx/>
                <a:buNone/>
                <a:tabLst/>
                <a:defRPr/>
              </a:pPr>
              <a:endParaRPr kumimoji="0" lang="zh-CN" altLang="en-US" sz="33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28" name="燕尾形 27"/>
            <p:cNvSpPr/>
            <p:nvPr/>
          </p:nvSpPr>
          <p:spPr>
            <a:xfrm>
              <a:off x="3300197" y="3150570"/>
              <a:ext cx="1154087" cy="1127529"/>
            </a:xfrm>
            <a:prstGeom prst="chevron">
              <a:avLst>
                <a:gd name="adj" fmla="val 54429"/>
              </a:avLst>
            </a:prstGeom>
            <a:solidFill>
              <a:srgbClr val="EA5E6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marL="0" marR="0" lvl="0" indent="0" algn="ctr" defTabSz="1219079" rtl="0" eaLnBrk="1" fontAlgn="auto" latinLnBrk="0" hangingPunct="1">
                <a:lnSpc>
                  <a:spcPct val="100000"/>
                </a:lnSpc>
                <a:spcBef>
                  <a:spcPts val="0"/>
                </a:spcBef>
                <a:spcAft>
                  <a:spcPts val="0"/>
                </a:spcAft>
                <a:buClrTx/>
                <a:buSzTx/>
                <a:buFontTx/>
                <a:buNone/>
                <a:tabLst/>
                <a:defRPr/>
              </a:pPr>
              <a:endParaRPr kumimoji="0" lang="zh-CN" altLang="en-US" sz="33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47" name="燕尾形 46"/>
            <p:cNvSpPr/>
            <p:nvPr/>
          </p:nvSpPr>
          <p:spPr>
            <a:xfrm>
              <a:off x="4279007" y="3150570"/>
              <a:ext cx="1154087" cy="1127529"/>
            </a:xfrm>
            <a:prstGeom prst="chevron">
              <a:avLst>
                <a:gd name="adj" fmla="val 54429"/>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marL="0" marR="0" lvl="0" indent="0" algn="ctr" defTabSz="1219079" rtl="0" eaLnBrk="1" fontAlgn="auto" latinLnBrk="0" hangingPunct="1">
                <a:lnSpc>
                  <a:spcPct val="100000"/>
                </a:lnSpc>
                <a:spcBef>
                  <a:spcPts val="0"/>
                </a:spcBef>
                <a:spcAft>
                  <a:spcPts val="0"/>
                </a:spcAft>
                <a:buClrTx/>
                <a:buSzTx/>
                <a:buFontTx/>
                <a:buNone/>
                <a:tabLst/>
                <a:defRPr/>
              </a:pPr>
              <a:endParaRPr kumimoji="0" lang="zh-CN" altLang="en-US" sz="33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cxnSp>
          <p:nvCxnSpPr>
            <p:cNvPr id="49" name="直接连接符 48"/>
            <p:cNvCxnSpPr/>
            <p:nvPr/>
          </p:nvCxnSpPr>
          <p:spPr>
            <a:xfrm rot="5400000">
              <a:off x="3548903" y="2951907"/>
              <a:ext cx="408217" cy="168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16200000" flipH="1">
              <a:off x="1097854" y="2666795"/>
              <a:ext cx="938156" cy="13264"/>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400000" flipH="1" flipV="1">
              <a:off x="4081685" y="4754867"/>
              <a:ext cx="1156618" cy="168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2487664" y="4259871"/>
              <a:ext cx="0" cy="46995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grpSp>
          <p:nvGrpSpPr>
            <p:cNvPr id="3" name="组合 54"/>
            <p:cNvGrpSpPr/>
            <p:nvPr/>
          </p:nvGrpSpPr>
          <p:grpSpPr>
            <a:xfrm>
              <a:off x="1237422" y="1571612"/>
              <a:ext cx="4286280" cy="564177"/>
              <a:chOff x="2173927" y="3285519"/>
              <a:chExt cx="2876394" cy="548848"/>
            </a:xfrm>
          </p:grpSpPr>
          <p:grpSp>
            <p:nvGrpSpPr>
              <p:cNvPr id="4" name="组合 56"/>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60" name="圆角矩形 59"/>
                <p:cNvSpPr/>
                <p:nvPr/>
              </p:nvSpPr>
              <p:spPr>
                <a:xfrm>
                  <a:off x="4351922" y="1373340"/>
                  <a:ext cx="6366165" cy="2584449"/>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58" name="椭圆 57"/>
              <p:cNvSpPr/>
              <p:nvPr/>
            </p:nvSpPr>
            <p:spPr>
              <a:xfrm>
                <a:off x="2270357" y="3351544"/>
                <a:ext cx="324155" cy="394741"/>
              </a:xfrm>
              <a:prstGeom prst="ellipse">
                <a:avLst/>
              </a:prstGeom>
              <a:solidFill>
                <a:srgbClr val="EA610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pSp>
        <p:grpSp>
          <p:nvGrpSpPr>
            <p:cNvPr id="5" name="组合 60"/>
            <p:cNvGrpSpPr/>
            <p:nvPr/>
          </p:nvGrpSpPr>
          <p:grpSpPr>
            <a:xfrm>
              <a:off x="1094545" y="4572012"/>
              <a:ext cx="8575875" cy="476252"/>
              <a:chOff x="303191" y="3203504"/>
              <a:chExt cx="3588341" cy="553939"/>
            </a:xfrm>
          </p:grpSpPr>
          <p:grpSp>
            <p:nvGrpSpPr>
              <p:cNvPr id="6" name="组合 61"/>
              <p:cNvGrpSpPr/>
              <p:nvPr/>
            </p:nvGrpSpPr>
            <p:grpSpPr>
              <a:xfrm>
                <a:off x="303191" y="3203504"/>
                <a:ext cx="3588341" cy="553939"/>
                <a:chOff x="1525341" y="3265434"/>
                <a:chExt cx="4553273" cy="702897"/>
              </a:xfrm>
            </p:grpSpPr>
            <p:grpSp>
              <p:nvGrpSpPr>
                <p:cNvPr id="7" name="组合 63"/>
                <p:cNvGrpSpPr/>
                <p:nvPr/>
              </p:nvGrpSpPr>
              <p:grpSpPr>
                <a:xfrm>
                  <a:off x="1525342" y="3265435"/>
                  <a:ext cx="4553272" cy="702896"/>
                  <a:chOff x="2857772" y="1185752"/>
                  <a:chExt cx="10153291" cy="3531833"/>
                </a:xfrm>
                <a:effectLst>
                  <a:outerShdw blurRad="381000" dist="254000" dir="8100000" algn="tr" rotWithShape="0">
                    <a:prstClr val="black">
                      <a:alpha val="40000"/>
                    </a:prstClr>
                  </a:outerShdw>
                </a:effectLst>
              </p:grpSpPr>
              <p:sp>
                <p:nvSpPr>
                  <p:cNvPr id="66" name="圆角矩形 65"/>
                  <p:cNvSpPr/>
                  <p:nvPr/>
                </p:nvSpPr>
                <p:spPr>
                  <a:xfrm>
                    <a:off x="4304034" y="1286631"/>
                    <a:ext cx="8703103" cy="2757790"/>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67" name="圆角矩形 66"/>
                  <p:cNvSpPr/>
                  <p:nvPr/>
                </p:nvSpPr>
                <p:spPr>
                  <a:xfrm>
                    <a:off x="2857772" y="1185752"/>
                    <a:ext cx="10153291" cy="3531833"/>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65" name="椭圆 64"/>
                <p:cNvSpPr/>
                <p:nvPr/>
              </p:nvSpPr>
              <p:spPr>
                <a:xfrm>
                  <a:off x="1525341" y="3265434"/>
                  <a:ext cx="258992" cy="636707"/>
                </a:xfrm>
                <a:prstGeom prst="ellipse">
                  <a:avLst/>
                </a:prstGeom>
                <a:solidFill>
                  <a:srgbClr val="EF932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pSp>
          <p:sp>
            <p:nvSpPr>
              <p:cNvPr id="63" name="TextBox 62"/>
              <p:cNvSpPr txBox="1"/>
              <p:nvPr/>
            </p:nvSpPr>
            <p:spPr>
              <a:xfrm>
                <a:off x="422757" y="3369682"/>
                <a:ext cx="3238275" cy="30428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79</a:t>
                </a:r>
                <a:r>
                  <a:rPr kumimoji="0" lang="zh-CN" altLang="en-US"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个本科专业；</a:t>
                </a:r>
                <a:r>
                  <a:rPr kumimoji="0" lang="en-US" altLang="zh-CN"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25</a:t>
                </a:r>
                <a:r>
                  <a:rPr kumimoji="0" lang="zh-CN" altLang="en-US"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个硕士一级学科，</a:t>
                </a:r>
                <a:r>
                  <a:rPr kumimoji="0" lang="en-US" altLang="zh-CN"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3</a:t>
                </a:r>
                <a:r>
                  <a:rPr kumimoji="0" lang="zh-CN" altLang="en-US"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个二级学科；</a:t>
                </a:r>
                <a:r>
                  <a:rPr kumimoji="0" lang="en-US" altLang="zh-CN"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15</a:t>
                </a:r>
                <a:r>
                  <a:rPr kumimoji="0" lang="zh-CN" altLang="en-US"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个专业硕士授权类别</a:t>
                </a:r>
              </a:p>
            </p:txBody>
          </p:sp>
        </p:grpSp>
        <p:grpSp>
          <p:nvGrpSpPr>
            <p:cNvPr id="8" name="组合 67"/>
            <p:cNvGrpSpPr/>
            <p:nvPr/>
          </p:nvGrpSpPr>
          <p:grpSpPr>
            <a:xfrm>
              <a:off x="1594612" y="1714489"/>
              <a:ext cx="8001056" cy="1054042"/>
              <a:chOff x="-136015" y="2843772"/>
              <a:chExt cx="4080316" cy="808098"/>
            </a:xfrm>
          </p:grpSpPr>
          <p:grpSp>
            <p:nvGrpSpPr>
              <p:cNvPr id="9" name="组合 68"/>
              <p:cNvGrpSpPr/>
              <p:nvPr/>
            </p:nvGrpSpPr>
            <p:grpSpPr>
              <a:xfrm>
                <a:off x="774770" y="3219334"/>
                <a:ext cx="3169531" cy="432536"/>
                <a:chOff x="2123731" y="3285520"/>
                <a:chExt cx="4021838" cy="548848"/>
              </a:xfrm>
            </p:grpSpPr>
            <p:grpSp>
              <p:nvGrpSpPr>
                <p:cNvPr id="10" name="组合 70"/>
                <p:cNvGrpSpPr/>
                <p:nvPr/>
              </p:nvGrpSpPr>
              <p:grpSpPr>
                <a:xfrm>
                  <a:off x="2123731" y="3285520"/>
                  <a:ext cx="4021838" cy="548848"/>
                  <a:chOff x="4192112" y="1286673"/>
                  <a:chExt cx="8968259" cy="2757795"/>
                </a:xfrm>
                <a:effectLst>
                  <a:outerShdw blurRad="381000" dist="254000" dir="8100000" algn="tr" rotWithShape="0">
                    <a:prstClr val="black">
                      <a:alpha val="40000"/>
                    </a:prstClr>
                  </a:outerShdw>
                </a:effectLst>
              </p:grpSpPr>
              <p:sp>
                <p:nvSpPr>
                  <p:cNvPr id="73" name="圆角矩形 72"/>
                  <p:cNvSpPr/>
                  <p:nvPr/>
                </p:nvSpPr>
                <p:spPr>
                  <a:xfrm>
                    <a:off x="4304042" y="1286673"/>
                    <a:ext cx="8856329" cy="2757795"/>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74" name="圆角矩形 73"/>
                  <p:cNvSpPr/>
                  <p:nvPr/>
                </p:nvSpPr>
                <p:spPr>
                  <a:xfrm>
                    <a:off x="4192112" y="1336542"/>
                    <a:ext cx="8968256"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72" name="椭圆 71"/>
                <p:cNvSpPr>
                  <a:spLocks/>
                </p:cNvSpPr>
                <p:nvPr/>
              </p:nvSpPr>
              <p:spPr>
                <a:xfrm>
                  <a:off x="2307129" y="3376773"/>
                  <a:ext cx="297718" cy="392761"/>
                </a:xfrm>
                <a:prstGeom prst="ellipse">
                  <a:avLst/>
                </a:prstGeom>
                <a:solidFill>
                  <a:srgbClr val="EA5E66"/>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pSp>
          <p:sp>
            <p:nvSpPr>
              <p:cNvPr id="70" name="TextBox 69"/>
              <p:cNvSpPr txBox="1"/>
              <p:nvPr/>
            </p:nvSpPr>
            <p:spPr>
              <a:xfrm>
                <a:off x="-136015" y="2843772"/>
                <a:ext cx="1967295" cy="2005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   河北省重点建设的多科性骨干大学</a:t>
                </a:r>
              </a:p>
            </p:txBody>
          </p:sp>
        </p:grpSp>
        <p:grpSp>
          <p:nvGrpSpPr>
            <p:cNvPr id="11" name="组合 74"/>
            <p:cNvGrpSpPr/>
            <p:nvPr/>
          </p:nvGrpSpPr>
          <p:grpSpPr>
            <a:xfrm>
              <a:off x="4356825" y="5402050"/>
              <a:ext cx="7596298" cy="564177"/>
              <a:chOff x="814328" y="3219334"/>
              <a:chExt cx="3885410" cy="432536"/>
            </a:xfrm>
          </p:grpSpPr>
          <p:grpSp>
            <p:nvGrpSpPr>
              <p:cNvPr id="12" name="组合 75"/>
              <p:cNvGrpSpPr/>
              <p:nvPr/>
            </p:nvGrpSpPr>
            <p:grpSpPr>
              <a:xfrm>
                <a:off x="814328" y="3219334"/>
                <a:ext cx="3885410" cy="432536"/>
                <a:chOff x="2173927" y="3285519"/>
                <a:chExt cx="4930226" cy="548848"/>
              </a:xfrm>
            </p:grpSpPr>
            <p:grpSp>
              <p:nvGrpSpPr>
                <p:cNvPr id="13" name="组合 77"/>
                <p:cNvGrpSpPr/>
                <p:nvPr/>
              </p:nvGrpSpPr>
              <p:grpSpPr>
                <a:xfrm>
                  <a:off x="2173927" y="3285519"/>
                  <a:ext cx="4930226" cy="548848"/>
                  <a:chOff x="4304042" y="1286668"/>
                  <a:chExt cx="10993862" cy="2757793"/>
                </a:xfrm>
                <a:effectLst>
                  <a:outerShdw blurRad="381000" dist="254000" dir="8100000" algn="tr" rotWithShape="0">
                    <a:prstClr val="black">
                      <a:alpha val="40000"/>
                    </a:prstClr>
                  </a:outerShdw>
                </a:effectLst>
              </p:grpSpPr>
              <p:sp>
                <p:nvSpPr>
                  <p:cNvPr id="80" name="圆角矩形 79"/>
                  <p:cNvSpPr/>
                  <p:nvPr/>
                </p:nvSpPr>
                <p:spPr>
                  <a:xfrm>
                    <a:off x="4304042" y="1286668"/>
                    <a:ext cx="10993862"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81" name="圆角矩形 80"/>
                  <p:cNvSpPr/>
                  <p:nvPr/>
                </p:nvSpPr>
                <p:spPr>
                  <a:xfrm>
                    <a:off x="4351919" y="1373340"/>
                    <a:ext cx="10945982" cy="2584449"/>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79" name="椭圆 78"/>
                <p:cNvSpPr/>
                <p:nvPr/>
              </p:nvSpPr>
              <p:spPr>
                <a:xfrm>
                  <a:off x="2225368" y="3351709"/>
                  <a:ext cx="308645" cy="392761"/>
                </a:xfrm>
                <a:prstGeom prst="ellipse">
                  <a:avLst/>
                </a:prstGeom>
                <a:solidFill>
                  <a:srgbClr val="0099A9"/>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endParaRPr kumimoji="0" lang="zh-CN" altLang="en-US"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pSp>
          <p:sp>
            <p:nvSpPr>
              <p:cNvPr id="77" name="TextBox 76"/>
              <p:cNvSpPr txBox="1"/>
              <p:nvPr/>
            </p:nvSpPr>
            <p:spPr>
              <a:xfrm>
                <a:off x="1118854" y="3349736"/>
                <a:ext cx="3494770" cy="20056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学科专业涉及工、理、文、经、管、法、医、教育、艺术等九大门类</a:t>
                </a:r>
              </a:p>
            </p:txBody>
          </p:sp>
        </p:grpSp>
        <p:grpSp>
          <p:nvGrpSpPr>
            <p:cNvPr id="14" name="组合 81"/>
            <p:cNvGrpSpPr>
              <a:grpSpLocks noChangeAspect="1"/>
            </p:cNvGrpSpPr>
            <p:nvPr/>
          </p:nvGrpSpPr>
          <p:grpSpPr>
            <a:xfrm>
              <a:off x="5595140" y="2643182"/>
              <a:ext cx="2396282" cy="2058644"/>
              <a:chOff x="3197225" y="3458369"/>
              <a:chExt cx="533400" cy="487363"/>
            </a:xfrm>
            <a:solidFill>
              <a:schemeClr val="tx1"/>
            </a:solidFill>
          </p:grpSpPr>
          <p:sp>
            <p:nvSpPr>
              <p:cNvPr id="83"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079" rtl="0" eaLnBrk="1" fontAlgn="auto" latinLnBrk="0" hangingPunct="1">
                  <a:lnSpc>
                    <a:spcPct val="100000"/>
                  </a:lnSpc>
                  <a:spcBef>
                    <a:spcPts val="0"/>
                  </a:spcBef>
                  <a:spcAft>
                    <a:spcPts val="0"/>
                  </a:spcAft>
                  <a:buClrTx/>
                  <a:buSzTx/>
                  <a:buFontTx/>
                  <a:buNone/>
                  <a:tabLst/>
                  <a:defRPr/>
                </a:pPr>
                <a:endParaRPr kumimoji="0" lang="zh-CN" altLang="en-US" sz="33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84" name="Freeform 313"/>
              <p:cNvSpPr>
                <a:spLocks/>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079" rtl="0" eaLnBrk="1" fontAlgn="auto" latinLnBrk="0" hangingPunct="1">
                  <a:lnSpc>
                    <a:spcPct val="100000"/>
                  </a:lnSpc>
                  <a:spcBef>
                    <a:spcPts val="0"/>
                  </a:spcBef>
                  <a:spcAft>
                    <a:spcPts val="0"/>
                  </a:spcAft>
                  <a:buClrTx/>
                  <a:buSzTx/>
                  <a:buFontTx/>
                  <a:buNone/>
                  <a:tabLst/>
                  <a:defRPr/>
                </a:pPr>
                <a:endParaRPr kumimoji="0" lang="zh-CN" altLang="en-US" sz="33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62" name="TextBox 61"/>
            <p:cNvSpPr txBox="1"/>
            <p:nvPr/>
          </p:nvSpPr>
          <p:spPr>
            <a:xfrm>
              <a:off x="4023504" y="2357430"/>
              <a:ext cx="5643602" cy="2616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2016</a:t>
              </a:r>
              <a:r>
                <a:rPr kumimoji="0" lang="zh-CN" altLang="en-US" sz="17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年入选河北省重点支持的国家一流大学建设高校</a:t>
              </a:r>
            </a:p>
          </p:txBody>
        </p:sp>
      </p:grpSp>
      <p:grpSp>
        <p:nvGrpSpPr>
          <p:cNvPr id="69" name="组合 68"/>
          <p:cNvGrpSpPr/>
          <p:nvPr/>
        </p:nvGrpSpPr>
        <p:grpSpPr>
          <a:xfrm>
            <a:off x="2094678" y="6143620"/>
            <a:ext cx="1584176" cy="714380"/>
            <a:chOff x="10606237" y="857232"/>
            <a:chExt cx="1584176" cy="714380"/>
          </a:xfrm>
        </p:grpSpPr>
        <p:sp>
          <p:nvSpPr>
            <p:cNvPr id="64" name="流程图: 离页连接符 63"/>
            <p:cNvSpPr/>
            <p:nvPr/>
          </p:nvSpPr>
          <p:spPr>
            <a:xfrm>
              <a:off x="10606237" y="857232"/>
              <a:ext cx="1584176" cy="71438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TextBox 3"/>
            <p:cNvSpPr txBox="1"/>
            <p:nvPr/>
          </p:nvSpPr>
          <p:spPr>
            <a:xfrm>
              <a:off x="10667238" y="857232"/>
              <a:ext cx="15231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区域性</a:t>
              </a:r>
            </a:p>
          </p:txBody>
        </p:sp>
      </p:grpSp>
      <p:grpSp>
        <p:nvGrpSpPr>
          <p:cNvPr id="71" name="组合 70"/>
          <p:cNvGrpSpPr/>
          <p:nvPr/>
        </p:nvGrpSpPr>
        <p:grpSpPr>
          <a:xfrm>
            <a:off x="4595008" y="6143620"/>
            <a:ext cx="1584176" cy="714380"/>
            <a:chOff x="10606237" y="857232"/>
            <a:chExt cx="1584176" cy="714380"/>
          </a:xfrm>
        </p:grpSpPr>
        <p:sp>
          <p:nvSpPr>
            <p:cNvPr id="75" name="流程图: 离页连接符 74"/>
            <p:cNvSpPr/>
            <p:nvPr/>
          </p:nvSpPr>
          <p:spPr>
            <a:xfrm>
              <a:off x="10606237" y="857232"/>
              <a:ext cx="1584176" cy="71438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6" name="TextBox 3"/>
            <p:cNvSpPr txBox="1"/>
            <p:nvPr/>
          </p:nvSpPr>
          <p:spPr>
            <a:xfrm>
              <a:off x="10667238" y="857232"/>
              <a:ext cx="15231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应用型</a:t>
              </a:r>
            </a:p>
          </p:txBody>
        </p:sp>
      </p:grpSp>
      <p:grpSp>
        <p:nvGrpSpPr>
          <p:cNvPr id="78" name="组合 77"/>
          <p:cNvGrpSpPr/>
          <p:nvPr/>
        </p:nvGrpSpPr>
        <p:grpSpPr>
          <a:xfrm>
            <a:off x="7381090" y="6143620"/>
            <a:ext cx="1584176" cy="714380"/>
            <a:chOff x="10606237" y="857232"/>
            <a:chExt cx="1584176" cy="714380"/>
          </a:xfrm>
        </p:grpSpPr>
        <p:sp>
          <p:nvSpPr>
            <p:cNvPr id="82" name="流程图: 离页连接符 81"/>
            <p:cNvSpPr/>
            <p:nvPr/>
          </p:nvSpPr>
          <p:spPr>
            <a:xfrm>
              <a:off x="10606237" y="857232"/>
              <a:ext cx="1584176" cy="71438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5" name="TextBox 3"/>
            <p:cNvSpPr txBox="1"/>
            <p:nvPr/>
          </p:nvSpPr>
          <p:spPr>
            <a:xfrm>
              <a:off x="10667238" y="857232"/>
              <a:ext cx="15231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国际化</a:t>
              </a:r>
            </a:p>
          </p:txBody>
        </p:sp>
      </p:grpSp>
      <p:sp>
        <p:nvSpPr>
          <p:cNvPr id="87" name="矩形 86">
            <a:extLst>
              <a:ext uri="{FF2B5EF4-FFF2-40B4-BE49-F238E27FC236}">
                <a16:creationId xmlns:a16="http://schemas.microsoft.com/office/drawing/2014/main" xmlns="" id="{CFFF126C-33B1-4B77-93B1-0CF53742EEF5}"/>
              </a:ext>
            </a:extLst>
          </p:cNvPr>
          <p:cNvSpPr/>
          <p:nvPr/>
        </p:nvSpPr>
        <p:spPr>
          <a:xfrm>
            <a:off x="4379946" y="350764"/>
            <a:ext cx="3598476"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itchFamily="34" charset="-122"/>
                <a:ea typeface="微软雅黑" pitchFamily="34" charset="-122"/>
              </a:rPr>
              <a:t>新起点 新作为</a:t>
            </a:r>
          </a:p>
        </p:txBody>
      </p:sp>
      <p:pic>
        <p:nvPicPr>
          <p:cNvPr id="53"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2290935914"/>
      </p:ext>
    </p:extLst>
  </p:cSld>
  <p:clrMapOvr>
    <a:masterClrMapping/>
  </p:clrMapOvr>
  <p:transition spd="slow" advTm="0">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p:cNvSpPr/>
          <p:nvPr/>
        </p:nvSpPr>
        <p:spPr>
          <a:xfrm>
            <a:off x="844649" y="684504"/>
            <a:ext cx="1872208" cy="1892129"/>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00" b="0" i="0" u="none" strike="noStrike" kern="1200" cap="none" spc="0" normalizeH="0" baseline="0" noProof="1">
              <a:ln>
                <a:noFill/>
              </a:ln>
              <a:solidFill>
                <a:prstClr val="white"/>
              </a:solidFill>
              <a:effectLst/>
              <a:uLnTx/>
              <a:uFillTx/>
              <a:latin typeface="Calibri"/>
              <a:ea typeface="宋体" panose="02010600030101010101" pitchFamily="2" charset="-122"/>
              <a:cs typeface="+mn-cs"/>
            </a:endParaRPr>
          </a:p>
        </p:txBody>
      </p:sp>
      <p:sp>
        <p:nvSpPr>
          <p:cNvPr id="38" name="37"/>
          <p:cNvSpPr>
            <a:spLocks noChangeArrowheads="1"/>
          </p:cNvSpPr>
          <p:nvPr/>
        </p:nvSpPr>
        <p:spPr bwMode="auto">
          <a:xfrm>
            <a:off x="582635" y="994316"/>
            <a:ext cx="2396236" cy="1354205"/>
          </a:xfrm>
          <a:prstGeom prst="rect">
            <a:avLst/>
          </a:prstGeom>
          <a:noFill/>
          <a:ln w="9525">
            <a:noFill/>
            <a:miter lim="800000"/>
            <a:headEnd/>
            <a:tailEnd/>
          </a:ln>
        </p:spPr>
        <p:txBody>
          <a:bodyPr wrap="square" lIns="121908" tIns="60954" rIns="121908" bIns="60954"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E93F30"/>
                </a:solidFill>
                <a:effectLst/>
                <a:uLnTx/>
                <a:uFillTx/>
                <a:latin typeface="微软雅黑" pitchFamily="34" charset="-122"/>
                <a:ea typeface="微软雅黑" pitchFamily="34" charset="-122"/>
                <a:cs typeface="+mn-cs"/>
              </a:rPr>
              <a:t>外国语</a:t>
            </a:r>
            <a:endParaRPr kumimoji="0" lang="en-US" altLang="zh-CN" sz="4000" b="1" i="0" u="none" strike="noStrike" kern="1200" cap="none" spc="0" normalizeH="0" baseline="0" noProof="0" dirty="0">
              <a:ln>
                <a:noFill/>
              </a:ln>
              <a:solidFill>
                <a:srgbClr val="E93F30"/>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E93F30"/>
                </a:solidFill>
                <a:effectLst/>
                <a:uLnTx/>
                <a:uFillTx/>
                <a:latin typeface="微软雅黑" pitchFamily="34" charset="-122"/>
                <a:ea typeface="微软雅黑" pitchFamily="34" charset="-122"/>
                <a:cs typeface="+mn-cs"/>
              </a:rPr>
              <a:t>学院</a:t>
            </a:r>
          </a:p>
        </p:txBody>
      </p:sp>
      <p:sp>
        <p:nvSpPr>
          <p:cNvPr id="51" name="17"/>
          <p:cNvSpPr/>
          <p:nvPr/>
        </p:nvSpPr>
        <p:spPr>
          <a:xfrm>
            <a:off x="1257740" y="3115640"/>
            <a:ext cx="1056079" cy="105621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00" b="0" i="0" u="none" strike="noStrike" kern="1200" cap="none" spc="0" normalizeH="0" baseline="0" noProof="1">
              <a:ln>
                <a:noFill/>
              </a:ln>
              <a:solidFill>
                <a:prstClr val="white"/>
              </a:solidFill>
              <a:effectLst/>
              <a:uLnTx/>
              <a:uFillTx/>
              <a:latin typeface="Calibri"/>
              <a:ea typeface="宋体" panose="02010600030101010101" pitchFamily="2" charset="-122"/>
              <a:cs typeface="+mn-cs"/>
            </a:endParaRPr>
          </a:p>
        </p:txBody>
      </p:sp>
      <p:grpSp>
        <p:nvGrpSpPr>
          <p:cNvPr id="4" name="28"/>
          <p:cNvGrpSpPr/>
          <p:nvPr/>
        </p:nvGrpSpPr>
        <p:grpSpPr>
          <a:xfrm>
            <a:off x="1392114" y="3261541"/>
            <a:ext cx="761897" cy="764413"/>
            <a:chOff x="8742367" y="4948238"/>
            <a:chExt cx="500063" cy="501650"/>
          </a:xfrm>
          <a:solidFill>
            <a:srgbClr val="E93F30"/>
          </a:solidFill>
        </p:grpSpPr>
        <p:sp>
          <p:nvSpPr>
            <p:cNvPr id="54" name="14"/>
            <p:cNvSpPr>
              <a:spLocks noEditPoints="1"/>
            </p:cNvSpPr>
            <p:nvPr/>
          </p:nvSpPr>
          <p:spPr bwMode="auto">
            <a:xfrm>
              <a:off x="8742367" y="4948238"/>
              <a:ext cx="500063" cy="501650"/>
            </a:xfrm>
            <a:custGeom>
              <a:avLst/>
              <a:gdLst>
                <a:gd name="T0" fmla="*/ 74 w 149"/>
                <a:gd name="T1" fmla="*/ 150 h 150"/>
                <a:gd name="T2" fmla="*/ 0 w 149"/>
                <a:gd name="T3" fmla="*/ 75 h 150"/>
                <a:gd name="T4" fmla="*/ 74 w 149"/>
                <a:gd name="T5" fmla="*/ 0 h 150"/>
                <a:gd name="T6" fmla="*/ 149 w 149"/>
                <a:gd name="T7" fmla="*/ 75 h 150"/>
                <a:gd name="T8" fmla="*/ 74 w 149"/>
                <a:gd name="T9" fmla="*/ 150 h 150"/>
                <a:gd name="T10" fmla="*/ 74 w 149"/>
                <a:gd name="T11" fmla="*/ 8 h 150"/>
                <a:gd name="T12" fmla="*/ 8 w 149"/>
                <a:gd name="T13" fmla="*/ 75 h 150"/>
                <a:gd name="T14" fmla="*/ 74 w 149"/>
                <a:gd name="T15" fmla="*/ 142 h 150"/>
                <a:gd name="T16" fmla="*/ 141 w 149"/>
                <a:gd name="T17" fmla="*/ 75 h 150"/>
                <a:gd name="T18" fmla="*/ 74 w 149"/>
                <a:gd name="T1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50">
                  <a:moveTo>
                    <a:pt x="74" y="150"/>
                  </a:moveTo>
                  <a:cubicBezTo>
                    <a:pt x="33" y="150"/>
                    <a:pt x="0" y="116"/>
                    <a:pt x="0" y="75"/>
                  </a:cubicBezTo>
                  <a:cubicBezTo>
                    <a:pt x="0" y="34"/>
                    <a:pt x="33" y="0"/>
                    <a:pt x="74" y="0"/>
                  </a:cubicBezTo>
                  <a:cubicBezTo>
                    <a:pt x="116" y="0"/>
                    <a:pt x="149" y="34"/>
                    <a:pt x="149" y="75"/>
                  </a:cubicBezTo>
                  <a:cubicBezTo>
                    <a:pt x="149" y="116"/>
                    <a:pt x="116" y="150"/>
                    <a:pt x="74" y="150"/>
                  </a:cubicBezTo>
                  <a:close/>
                  <a:moveTo>
                    <a:pt x="74" y="8"/>
                  </a:moveTo>
                  <a:cubicBezTo>
                    <a:pt x="38" y="8"/>
                    <a:pt x="8" y="38"/>
                    <a:pt x="8" y="75"/>
                  </a:cubicBezTo>
                  <a:cubicBezTo>
                    <a:pt x="8" y="112"/>
                    <a:pt x="38" y="142"/>
                    <a:pt x="74" y="142"/>
                  </a:cubicBezTo>
                  <a:cubicBezTo>
                    <a:pt x="111" y="142"/>
                    <a:pt x="141" y="112"/>
                    <a:pt x="141" y="75"/>
                  </a:cubicBezTo>
                  <a:cubicBezTo>
                    <a:pt x="141" y="38"/>
                    <a:pt x="111" y="8"/>
                    <a:pt x="74" y="8"/>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55" name="15"/>
            <p:cNvSpPr/>
            <p:nvPr/>
          </p:nvSpPr>
          <p:spPr bwMode="auto">
            <a:xfrm>
              <a:off x="8983663" y="4987925"/>
              <a:ext cx="12700" cy="47625"/>
            </a:xfrm>
            <a:custGeom>
              <a:avLst/>
              <a:gdLst>
                <a:gd name="T0" fmla="*/ 2 w 4"/>
                <a:gd name="T1" fmla="*/ 14 h 14"/>
                <a:gd name="T2" fmla="*/ 0 w 4"/>
                <a:gd name="T3" fmla="*/ 12 h 14"/>
                <a:gd name="T4" fmla="*/ 0 w 4"/>
                <a:gd name="T5" fmla="*/ 2 h 14"/>
                <a:gd name="T6" fmla="*/ 2 w 4"/>
                <a:gd name="T7" fmla="*/ 0 h 14"/>
                <a:gd name="T8" fmla="*/ 4 w 4"/>
                <a:gd name="T9" fmla="*/ 2 h 14"/>
                <a:gd name="T10" fmla="*/ 4 w 4"/>
                <a:gd name="T11" fmla="*/ 12 h 14"/>
                <a:gd name="T12" fmla="*/ 2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14"/>
                  </a:moveTo>
                  <a:cubicBezTo>
                    <a:pt x="1" y="14"/>
                    <a:pt x="0" y="13"/>
                    <a:pt x="0" y="12"/>
                  </a:cubicBezTo>
                  <a:cubicBezTo>
                    <a:pt x="0" y="2"/>
                    <a:pt x="0" y="2"/>
                    <a:pt x="0" y="2"/>
                  </a:cubicBezTo>
                  <a:cubicBezTo>
                    <a:pt x="0" y="1"/>
                    <a:pt x="1" y="0"/>
                    <a:pt x="2" y="0"/>
                  </a:cubicBezTo>
                  <a:cubicBezTo>
                    <a:pt x="3" y="0"/>
                    <a:pt x="4" y="1"/>
                    <a:pt x="4" y="2"/>
                  </a:cubicBezTo>
                  <a:cubicBezTo>
                    <a:pt x="4" y="12"/>
                    <a:pt x="4" y="12"/>
                    <a:pt x="4" y="12"/>
                  </a:cubicBezTo>
                  <a:cubicBezTo>
                    <a:pt x="4" y="13"/>
                    <a:pt x="3" y="14"/>
                    <a:pt x="2" y="14"/>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56" name="16"/>
            <p:cNvSpPr/>
            <p:nvPr/>
          </p:nvSpPr>
          <p:spPr bwMode="auto">
            <a:xfrm>
              <a:off x="8983663" y="5367338"/>
              <a:ext cx="12700" cy="42863"/>
            </a:xfrm>
            <a:custGeom>
              <a:avLst/>
              <a:gdLst>
                <a:gd name="T0" fmla="*/ 2 w 4"/>
                <a:gd name="T1" fmla="*/ 13 h 13"/>
                <a:gd name="T2" fmla="*/ 0 w 4"/>
                <a:gd name="T3" fmla="*/ 11 h 13"/>
                <a:gd name="T4" fmla="*/ 0 w 4"/>
                <a:gd name="T5" fmla="*/ 2 h 13"/>
                <a:gd name="T6" fmla="*/ 2 w 4"/>
                <a:gd name="T7" fmla="*/ 0 h 13"/>
                <a:gd name="T8" fmla="*/ 4 w 4"/>
                <a:gd name="T9" fmla="*/ 2 h 13"/>
                <a:gd name="T10" fmla="*/ 4 w 4"/>
                <a:gd name="T11" fmla="*/ 11 h 13"/>
                <a:gd name="T12" fmla="*/ 2 w 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 h="13">
                  <a:moveTo>
                    <a:pt x="2" y="13"/>
                  </a:moveTo>
                  <a:cubicBezTo>
                    <a:pt x="1" y="13"/>
                    <a:pt x="0" y="13"/>
                    <a:pt x="0" y="11"/>
                  </a:cubicBezTo>
                  <a:cubicBezTo>
                    <a:pt x="0" y="2"/>
                    <a:pt x="0" y="2"/>
                    <a:pt x="0" y="2"/>
                  </a:cubicBezTo>
                  <a:cubicBezTo>
                    <a:pt x="0" y="1"/>
                    <a:pt x="1" y="0"/>
                    <a:pt x="2" y="0"/>
                  </a:cubicBezTo>
                  <a:cubicBezTo>
                    <a:pt x="3" y="0"/>
                    <a:pt x="4" y="1"/>
                    <a:pt x="4" y="2"/>
                  </a:cubicBezTo>
                  <a:cubicBezTo>
                    <a:pt x="4" y="11"/>
                    <a:pt x="4" y="11"/>
                    <a:pt x="4" y="11"/>
                  </a:cubicBezTo>
                  <a:cubicBezTo>
                    <a:pt x="4" y="13"/>
                    <a:pt x="3" y="13"/>
                    <a:pt x="2" y="13"/>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57" name="17"/>
            <p:cNvSpPr/>
            <p:nvPr/>
          </p:nvSpPr>
          <p:spPr bwMode="auto">
            <a:xfrm>
              <a:off x="9158288" y="5192713"/>
              <a:ext cx="46038" cy="12700"/>
            </a:xfrm>
            <a:custGeom>
              <a:avLst/>
              <a:gdLst>
                <a:gd name="T0" fmla="*/ 12 w 14"/>
                <a:gd name="T1" fmla="*/ 4 h 4"/>
                <a:gd name="T2" fmla="*/ 2 w 14"/>
                <a:gd name="T3" fmla="*/ 4 h 4"/>
                <a:gd name="T4" fmla="*/ 0 w 14"/>
                <a:gd name="T5" fmla="*/ 2 h 4"/>
                <a:gd name="T6" fmla="*/ 2 w 14"/>
                <a:gd name="T7" fmla="*/ 0 h 4"/>
                <a:gd name="T8" fmla="*/ 12 w 14"/>
                <a:gd name="T9" fmla="*/ 0 h 4"/>
                <a:gd name="T10" fmla="*/ 14 w 14"/>
                <a:gd name="T11" fmla="*/ 2 h 4"/>
                <a:gd name="T12" fmla="*/ 12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2" y="4"/>
                  </a:moveTo>
                  <a:cubicBezTo>
                    <a:pt x="2" y="4"/>
                    <a:pt x="2" y="4"/>
                    <a:pt x="2" y="4"/>
                  </a:cubicBezTo>
                  <a:cubicBezTo>
                    <a:pt x="1" y="4"/>
                    <a:pt x="0" y="3"/>
                    <a:pt x="0" y="2"/>
                  </a:cubicBezTo>
                  <a:cubicBezTo>
                    <a:pt x="0" y="1"/>
                    <a:pt x="1" y="0"/>
                    <a:pt x="2" y="0"/>
                  </a:cubicBezTo>
                  <a:cubicBezTo>
                    <a:pt x="12" y="0"/>
                    <a:pt x="12" y="0"/>
                    <a:pt x="12" y="0"/>
                  </a:cubicBezTo>
                  <a:cubicBezTo>
                    <a:pt x="13" y="0"/>
                    <a:pt x="14" y="1"/>
                    <a:pt x="14" y="2"/>
                  </a:cubicBezTo>
                  <a:cubicBezTo>
                    <a:pt x="14" y="3"/>
                    <a:pt x="13" y="4"/>
                    <a:pt x="12" y="4"/>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58" name="18"/>
            <p:cNvSpPr/>
            <p:nvPr/>
          </p:nvSpPr>
          <p:spPr bwMode="auto">
            <a:xfrm>
              <a:off x="8778875" y="5192713"/>
              <a:ext cx="47625" cy="12700"/>
            </a:xfrm>
            <a:custGeom>
              <a:avLst/>
              <a:gdLst>
                <a:gd name="T0" fmla="*/ 12 w 14"/>
                <a:gd name="T1" fmla="*/ 4 h 4"/>
                <a:gd name="T2" fmla="*/ 2 w 14"/>
                <a:gd name="T3" fmla="*/ 4 h 4"/>
                <a:gd name="T4" fmla="*/ 0 w 14"/>
                <a:gd name="T5" fmla="*/ 2 h 4"/>
                <a:gd name="T6" fmla="*/ 2 w 14"/>
                <a:gd name="T7" fmla="*/ 0 h 4"/>
                <a:gd name="T8" fmla="*/ 12 w 14"/>
                <a:gd name="T9" fmla="*/ 0 h 4"/>
                <a:gd name="T10" fmla="*/ 14 w 14"/>
                <a:gd name="T11" fmla="*/ 2 h 4"/>
                <a:gd name="T12" fmla="*/ 12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2" y="4"/>
                  </a:moveTo>
                  <a:cubicBezTo>
                    <a:pt x="2" y="4"/>
                    <a:pt x="2" y="4"/>
                    <a:pt x="2" y="4"/>
                  </a:cubicBezTo>
                  <a:cubicBezTo>
                    <a:pt x="1" y="4"/>
                    <a:pt x="0" y="3"/>
                    <a:pt x="0" y="2"/>
                  </a:cubicBezTo>
                  <a:cubicBezTo>
                    <a:pt x="0" y="1"/>
                    <a:pt x="1" y="0"/>
                    <a:pt x="2" y="0"/>
                  </a:cubicBezTo>
                  <a:cubicBezTo>
                    <a:pt x="12" y="0"/>
                    <a:pt x="12" y="0"/>
                    <a:pt x="12" y="0"/>
                  </a:cubicBezTo>
                  <a:cubicBezTo>
                    <a:pt x="13" y="0"/>
                    <a:pt x="14" y="1"/>
                    <a:pt x="14" y="2"/>
                  </a:cubicBezTo>
                  <a:cubicBezTo>
                    <a:pt x="14" y="3"/>
                    <a:pt x="13" y="4"/>
                    <a:pt x="12" y="4"/>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59" name="19"/>
            <p:cNvSpPr/>
            <p:nvPr/>
          </p:nvSpPr>
          <p:spPr bwMode="auto">
            <a:xfrm>
              <a:off x="9134475" y="5087938"/>
              <a:ext cx="65549" cy="43337"/>
            </a:xfrm>
            <a:custGeom>
              <a:avLst/>
              <a:gdLst>
                <a:gd name="T0" fmla="*/ 2 w 13"/>
                <a:gd name="T1" fmla="*/ 9 h 9"/>
                <a:gd name="T2" fmla="*/ 1 w 13"/>
                <a:gd name="T3" fmla="*/ 8 h 9"/>
                <a:gd name="T4" fmla="*/ 1 w 13"/>
                <a:gd name="T5" fmla="*/ 5 h 9"/>
                <a:gd name="T6" fmla="*/ 9 w 13"/>
                <a:gd name="T7" fmla="*/ 1 h 9"/>
                <a:gd name="T8" fmla="*/ 12 w 13"/>
                <a:gd name="T9" fmla="*/ 2 h 9"/>
                <a:gd name="T10" fmla="*/ 11 w 13"/>
                <a:gd name="T11" fmla="*/ 4 h 9"/>
                <a:gd name="T12" fmla="*/ 3 w 13"/>
                <a:gd name="T13" fmla="*/ 9 h 9"/>
                <a:gd name="T14" fmla="*/ 2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2" y="9"/>
                  </a:moveTo>
                  <a:cubicBezTo>
                    <a:pt x="2" y="9"/>
                    <a:pt x="1" y="9"/>
                    <a:pt x="1" y="8"/>
                  </a:cubicBezTo>
                  <a:cubicBezTo>
                    <a:pt x="0" y="7"/>
                    <a:pt x="0" y="6"/>
                    <a:pt x="1" y="5"/>
                  </a:cubicBezTo>
                  <a:cubicBezTo>
                    <a:pt x="9" y="1"/>
                    <a:pt x="9" y="1"/>
                    <a:pt x="9" y="1"/>
                  </a:cubicBezTo>
                  <a:cubicBezTo>
                    <a:pt x="10" y="0"/>
                    <a:pt x="11" y="1"/>
                    <a:pt x="12" y="2"/>
                  </a:cubicBezTo>
                  <a:cubicBezTo>
                    <a:pt x="13" y="3"/>
                    <a:pt x="12" y="4"/>
                    <a:pt x="11" y="4"/>
                  </a:cubicBezTo>
                  <a:cubicBezTo>
                    <a:pt x="3" y="9"/>
                    <a:pt x="3" y="9"/>
                    <a:pt x="3" y="9"/>
                  </a:cubicBezTo>
                  <a:cubicBezTo>
                    <a:pt x="3" y="9"/>
                    <a:pt x="3" y="9"/>
                    <a:pt x="2" y="9"/>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60" name="20"/>
            <p:cNvSpPr/>
            <p:nvPr/>
          </p:nvSpPr>
          <p:spPr bwMode="auto">
            <a:xfrm>
              <a:off x="8805863" y="5280025"/>
              <a:ext cx="44450" cy="30163"/>
            </a:xfrm>
            <a:custGeom>
              <a:avLst/>
              <a:gdLst>
                <a:gd name="T0" fmla="*/ 2 w 13"/>
                <a:gd name="T1" fmla="*/ 9 h 9"/>
                <a:gd name="T2" fmla="*/ 1 w 13"/>
                <a:gd name="T3" fmla="*/ 8 h 9"/>
                <a:gd name="T4" fmla="*/ 1 w 13"/>
                <a:gd name="T5" fmla="*/ 5 h 9"/>
                <a:gd name="T6" fmla="*/ 10 w 13"/>
                <a:gd name="T7" fmla="*/ 0 h 9"/>
                <a:gd name="T8" fmla="*/ 12 w 13"/>
                <a:gd name="T9" fmla="*/ 1 h 9"/>
                <a:gd name="T10" fmla="*/ 12 w 13"/>
                <a:gd name="T11" fmla="*/ 4 h 9"/>
                <a:gd name="T12" fmla="*/ 3 w 13"/>
                <a:gd name="T13" fmla="*/ 8 h 9"/>
                <a:gd name="T14" fmla="*/ 2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2" y="9"/>
                  </a:moveTo>
                  <a:cubicBezTo>
                    <a:pt x="2" y="9"/>
                    <a:pt x="1" y="8"/>
                    <a:pt x="1" y="8"/>
                  </a:cubicBezTo>
                  <a:cubicBezTo>
                    <a:pt x="0" y="7"/>
                    <a:pt x="1" y="5"/>
                    <a:pt x="1" y="5"/>
                  </a:cubicBezTo>
                  <a:cubicBezTo>
                    <a:pt x="10" y="0"/>
                    <a:pt x="10" y="0"/>
                    <a:pt x="10" y="0"/>
                  </a:cubicBezTo>
                  <a:cubicBezTo>
                    <a:pt x="10" y="0"/>
                    <a:pt x="12" y="0"/>
                    <a:pt x="12" y="1"/>
                  </a:cubicBezTo>
                  <a:cubicBezTo>
                    <a:pt x="13" y="2"/>
                    <a:pt x="12" y="3"/>
                    <a:pt x="12" y="4"/>
                  </a:cubicBezTo>
                  <a:cubicBezTo>
                    <a:pt x="3" y="8"/>
                    <a:pt x="3" y="8"/>
                    <a:pt x="3" y="8"/>
                  </a:cubicBezTo>
                  <a:cubicBezTo>
                    <a:pt x="3" y="9"/>
                    <a:pt x="3" y="9"/>
                    <a:pt x="2" y="9"/>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61" name="21"/>
            <p:cNvSpPr/>
            <p:nvPr/>
          </p:nvSpPr>
          <p:spPr bwMode="auto">
            <a:xfrm>
              <a:off x="9070975" y="5343525"/>
              <a:ext cx="30163" cy="39688"/>
            </a:xfrm>
            <a:custGeom>
              <a:avLst/>
              <a:gdLst>
                <a:gd name="T0" fmla="*/ 7 w 9"/>
                <a:gd name="T1" fmla="*/ 12 h 12"/>
                <a:gd name="T2" fmla="*/ 5 w 9"/>
                <a:gd name="T3" fmla="*/ 11 h 12"/>
                <a:gd name="T4" fmla="*/ 1 w 9"/>
                <a:gd name="T5" fmla="*/ 3 h 12"/>
                <a:gd name="T6" fmla="*/ 1 w 9"/>
                <a:gd name="T7" fmla="*/ 0 h 12"/>
                <a:gd name="T8" fmla="*/ 4 w 9"/>
                <a:gd name="T9" fmla="*/ 1 h 12"/>
                <a:gd name="T10" fmla="*/ 9 w 9"/>
                <a:gd name="T11" fmla="*/ 9 h 12"/>
                <a:gd name="T12" fmla="*/ 8 w 9"/>
                <a:gd name="T13" fmla="*/ 12 h 12"/>
                <a:gd name="T14" fmla="*/ 7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7" y="12"/>
                  </a:moveTo>
                  <a:cubicBezTo>
                    <a:pt x="6" y="12"/>
                    <a:pt x="6" y="12"/>
                    <a:pt x="5" y="11"/>
                  </a:cubicBezTo>
                  <a:cubicBezTo>
                    <a:pt x="1" y="3"/>
                    <a:pt x="1" y="3"/>
                    <a:pt x="1" y="3"/>
                  </a:cubicBezTo>
                  <a:cubicBezTo>
                    <a:pt x="0" y="2"/>
                    <a:pt x="0" y="1"/>
                    <a:pt x="1" y="0"/>
                  </a:cubicBezTo>
                  <a:cubicBezTo>
                    <a:pt x="2" y="0"/>
                    <a:pt x="3" y="0"/>
                    <a:pt x="4" y="1"/>
                  </a:cubicBezTo>
                  <a:cubicBezTo>
                    <a:pt x="9" y="9"/>
                    <a:pt x="9" y="9"/>
                    <a:pt x="9" y="9"/>
                  </a:cubicBezTo>
                  <a:cubicBezTo>
                    <a:pt x="9" y="10"/>
                    <a:pt x="9" y="11"/>
                    <a:pt x="8" y="12"/>
                  </a:cubicBezTo>
                  <a:cubicBezTo>
                    <a:pt x="8" y="12"/>
                    <a:pt x="7" y="12"/>
                    <a:pt x="7" y="12"/>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62" name="22"/>
            <p:cNvSpPr/>
            <p:nvPr/>
          </p:nvSpPr>
          <p:spPr bwMode="auto">
            <a:xfrm>
              <a:off x="8883650" y="5014913"/>
              <a:ext cx="30163" cy="39688"/>
            </a:xfrm>
            <a:custGeom>
              <a:avLst/>
              <a:gdLst>
                <a:gd name="T0" fmla="*/ 6 w 9"/>
                <a:gd name="T1" fmla="*/ 12 h 12"/>
                <a:gd name="T2" fmla="*/ 5 w 9"/>
                <a:gd name="T3" fmla="*/ 11 h 12"/>
                <a:gd name="T4" fmla="*/ 0 w 9"/>
                <a:gd name="T5" fmla="*/ 3 h 12"/>
                <a:gd name="T6" fmla="*/ 1 w 9"/>
                <a:gd name="T7" fmla="*/ 0 h 12"/>
                <a:gd name="T8" fmla="*/ 4 w 9"/>
                <a:gd name="T9" fmla="*/ 1 h 12"/>
                <a:gd name="T10" fmla="*/ 8 w 9"/>
                <a:gd name="T11" fmla="*/ 9 h 12"/>
                <a:gd name="T12" fmla="*/ 7 w 9"/>
                <a:gd name="T13" fmla="*/ 12 h 12"/>
                <a:gd name="T14" fmla="*/ 6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6" y="12"/>
                  </a:moveTo>
                  <a:cubicBezTo>
                    <a:pt x="6" y="12"/>
                    <a:pt x="5" y="12"/>
                    <a:pt x="5" y="11"/>
                  </a:cubicBezTo>
                  <a:cubicBezTo>
                    <a:pt x="0" y="3"/>
                    <a:pt x="0" y="3"/>
                    <a:pt x="0" y="3"/>
                  </a:cubicBezTo>
                  <a:cubicBezTo>
                    <a:pt x="0" y="2"/>
                    <a:pt x="0" y="1"/>
                    <a:pt x="1" y="0"/>
                  </a:cubicBezTo>
                  <a:cubicBezTo>
                    <a:pt x="2" y="0"/>
                    <a:pt x="3" y="0"/>
                    <a:pt x="4" y="1"/>
                  </a:cubicBezTo>
                  <a:cubicBezTo>
                    <a:pt x="8" y="9"/>
                    <a:pt x="8" y="9"/>
                    <a:pt x="8" y="9"/>
                  </a:cubicBezTo>
                  <a:cubicBezTo>
                    <a:pt x="9" y="10"/>
                    <a:pt x="8" y="11"/>
                    <a:pt x="7" y="12"/>
                  </a:cubicBezTo>
                  <a:cubicBezTo>
                    <a:pt x="7" y="12"/>
                    <a:pt x="7" y="12"/>
                    <a:pt x="6" y="12"/>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63" name="23"/>
            <p:cNvSpPr/>
            <p:nvPr/>
          </p:nvSpPr>
          <p:spPr bwMode="auto">
            <a:xfrm>
              <a:off x="8805863" y="5087938"/>
              <a:ext cx="44450" cy="30163"/>
            </a:xfrm>
            <a:custGeom>
              <a:avLst/>
              <a:gdLst>
                <a:gd name="T0" fmla="*/ 11 w 13"/>
                <a:gd name="T1" fmla="*/ 9 h 9"/>
                <a:gd name="T2" fmla="*/ 10 w 13"/>
                <a:gd name="T3" fmla="*/ 9 h 9"/>
                <a:gd name="T4" fmla="*/ 1 w 13"/>
                <a:gd name="T5" fmla="*/ 4 h 9"/>
                <a:gd name="T6" fmla="*/ 1 w 13"/>
                <a:gd name="T7" fmla="*/ 2 h 9"/>
                <a:gd name="T8" fmla="*/ 3 w 13"/>
                <a:gd name="T9" fmla="*/ 1 h 9"/>
                <a:gd name="T10" fmla="*/ 12 w 13"/>
                <a:gd name="T11" fmla="*/ 5 h 9"/>
                <a:gd name="T12" fmla="*/ 12 w 13"/>
                <a:gd name="T13" fmla="*/ 8 h 9"/>
                <a:gd name="T14" fmla="*/ 11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11" y="9"/>
                  </a:moveTo>
                  <a:cubicBezTo>
                    <a:pt x="10" y="9"/>
                    <a:pt x="10" y="9"/>
                    <a:pt x="10" y="9"/>
                  </a:cubicBezTo>
                  <a:cubicBezTo>
                    <a:pt x="1" y="4"/>
                    <a:pt x="1" y="4"/>
                    <a:pt x="1" y="4"/>
                  </a:cubicBezTo>
                  <a:cubicBezTo>
                    <a:pt x="0" y="4"/>
                    <a:pt x="0" y="3"/>
                    <a:pt x="1" y="2"/>
                  </a:cubicBezTo>
                  <a:cubicBezTo>
                    <a:pt x="1" y="1"/>
                    <a:pt x="2" y="0"/>
                    <a:pt x="3" y="1"/>
                  </a:cubicBezTo>
                  <a:cubicBezTo>
                    <a:pt x="12" y="5"/>
                    <a:pt x="12" y="5"/>
                    <a:pt x="12" y="5"/>
                  </a:cubicBezTo>
                  <a:cubicBezTo>
                    <a:pt x="12" y="6"/>
                    <a:pt x="13" y="7"/>
                    <a:pt x="12" y="8"/>
                  </a:cubicBezTo>
                  <a:cubicBezTo>
                    <a:pt x="12" y="9"/>
                    <a:pt x="11" y="9"/>
                    <a:pt x="11" y="9"/>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64" name="24"/>
            <p:cNvSpPr/>
            <p:nvPr/>
          </p:nvSpPr>
          <p:spPr bwMode="auto">
            <a:xfrm>
              <a:off x="9134475" y="5280025"/>
              <a:ext cx="42863" cy="30163"/>
            </a:xfrm>
            <a:custGeom>
              <a:avLst/>
              <a:gdLst>
                <a:gd name="T0" fmla="*/ 10 w 13"/>
                <a:gd name="T1" fmla="*/ 9 h 9"/>
                <a:gd name="T2" fmla="*/ 9 w 13"/>
                <a:gd name="T3" fmla="*/ 8 h 9"/>
                <a:gd name="T4" fmla="*/ 1 w 13"/>
                <a:gd name="T5" fmla="*/ 4 h 9"/>
                <a:gd name="T6" fmla="*/ 1 w 13"/>
                <a:gd name="T7" fmla="*/ 1 h 9"/>
                <a:gd name="T8" fmla="*/ 3 w 13"/>
                <a:gd name="T9" fmla="*/ 0 h 9"/>
                <a:gd name="T10" fmla="*/ 11 w 13"/>
                <a:gd name="T11" fmla="*/ 5 h 9"/>
                <a:gd name="T12" fmla="*/ 12 w 13"/>
                <a:gd name="T13" fmla="*/ 8 h 9"/>
                <a:gd name="T14" fmla="*/ 10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10" y="9"/>
                  </a:moveTo>
                  <a:cubicBezTo>
                    <a:pt x="10" y="9"/>
                    <a:pt x="10" y="9"/>
                    <a:pt x="9" y="8"/>
                  </a:cubicBezTo>
                  <a:cubicBezTo>
                    <a:pt x="1" y="4"/>
                    <a:pt x="1" y="4"/>
                    <a:pt x="1" y="4"/>
                  </a:cubicBezTo>
                  <a:cubicBezTo>
                    <a:pt x="0" y="3"/>
                    <a:pt x="0" y="2"/>
                    <a:pt x="1" y="1"/>
                  </a:cubicBezTo>
                  <a:cubicBezTo>
                    <a:pt x="1" y="0"/>
                    <a:pt x="2" y="0"/>
                    <a:pt x="3" y="0"/>
                  </a:cubicBezTo>
                  <a:cubicBezTo>
                    <a:pt x="11" y="5"/>
                    <a:pt x="11" y="5"/>
                    <a:pt x="11" y="5"/>
                  </a:cubicBezTo>
                  <a:cubicBezTo>
                    <a:pt x="12" y="5"/>
                    <a:pt x="13" y="7"/>
                    <a:pt x="12" y="8"/>
                  </a:cubicBezTo>
                  <a:cubicBezTo>
                    <a:pt x="12" y="8"/>
                    <a:pt x="11" y="9"/>
                    <a:pt x="10" y="9"/>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65" name="25"/>
            <p:cNvSpPr/>
            <p:nvPr/>
          </p:nvSpPr>
          <p:spPr bwMode="auto">
            <a:xfrm>
              <a:off x="8883650" y="5343525"/>
              <a:ext cx="30163" cy="39688"/>
            </a:xfrm>
            <a:custGeom>
              <a:avLst/>
              <a:gdLst>
                <a:gd name="T0" fmla="*/ 2 w 9"/>
                <a:gd name="T1" fmla="*/ 12 h 12"/>
                <a:gd name="T2" fmla="*/ 1 w 9"/>
                <a:gd name="T3" fmla="*/ 12 h 12"/>
                <a:gd name="T4" fmla="*/ 0 w 9"/>
                <a:gd name="T5" fmla="*/ 9 h 12"/>
                <a:gd name="T6" fmla="*/ 5 w 9"/>
                <a:gd name="T7" fmla="*/ 1 h 12"/>
                <a:gd name="T8" fmla="*/ 7 w 9"/>
                <a:gd name="T9" fmla="*/ 0 h 12"/>
                <a:gd name="T10" fmla="*/ 8 w 9"/>
                <a:gd name="T11" fmla="*/ 3 h 12"/>
                <a:gd name="T12" fmla="*/ 4 w 9"/>
                <a:gd name="T13" fmla="*/ 11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1" y="12"/>
                    <a:pt x="1" y="12"/>
                    <a:pt x="1" y="12"/>
                  </a:cubicBezTo>
                  <a:cubicBezTo>
                    <a:pt x="0" y="11"/>
                    <a:pt x="0" y="10"/>
                    <a:pt x="0" y="9"/>
                  </a:cubicBezTo>
                  <a:cubicBezTo>
                    <a:pt x="5" y="1"/>
                    <a:pt x="5" y="1"/>
                    <a:pt x="5" y="1"/>
                  </a:cubicBezTo>
                  <a:cubicBezTo>
                    <a:pt x="5" y="0"/>
                    <a:pt x="7" y="0"/>
                    <a:pt x="7" y="0"/>
                  </a:cubicBezTo>
                  <a:cubicBezTo>
                    <a:pt x="8" y="1"/>
                    <a:pt x="9" y="2"/>
                    <a:pt x="8" y="3"/>
                  </a:cubicBezTo>
                  <a:cubicBezTo>
                    <a:pt x="4" y="11"/>
                    <a:pt x="4" y="11"/>
                    <a:pt x="4" y="11"/>
                  </a:cubicBezTo>
                  <a:cubicBezTo>
                    <a:pt x="3" y="12"/>
                    <a:pt x="3" y="12"/>
                    <a:pt x="2" y="12"/>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66" name="26"/>
            <p:cNvSpPr/>
            <p:nvPr/>
          </p:nvSpPr>
          <p:spPr bwMode="auto">
            <a:xfrm>
              <a:off x="9070975" y="5014913"/>
              <a:ext cx="30163" cy="39688"/>
            </a:xfrm>
            <a:custGeom>
              <a:avLst/>
              <a:gdLst>
                <a:gd name="T0" fmla="*/ 2 w 9"/>
                <a:gd name="T1" fmla="*/ 12 h 12"/>
                <a:gd name="T2" fmla="*/ 1 w 9"/>
                <a:gd name="T3" fmla="*/ 12 h 12"/>
                <a:gd name="T4" fmla="*/ 1 w 9"/>
                <a:gd name="T5" fmla="*/ 9 h 12"/>
                <a:gd name="T6" fmla="*/ 5 w 9"/>
                <a:gd name="T7" fmla="*/ 1 h 12"/>
                <a:gd name="T8" fmla="*/ 8 w 9"/>
                <a:gd name="T9" fmla="*/ 0 h 12"/>
                <a:gd name="T10" fmla="*/ 9 w 9"/>
                <a:gd name="T11" fmla="*/ 3 h 12"/>
                <a:gd name="T12" fmla="*/ 4 w 9"/>
                <a:gd name="T13" fmla="*/ 11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2" y="12"/>
                    <a:pt x="2" y="12"/>
                    <a:pt x="1" y="12"/>
                  </a:cubicBezTo>
                  <a:cubicBezTo>
                    <a:pt x="0" y="11"/>
                    <a:pt x="0" y="10"/>
                    <a:pt x="1" y="9"/>
                  </a:cubicBezTo>
                  <a:cubicBezTo>
                    <a:pt x="5" y="1"/>
                    <a:pt x="5" y="1"/>
                    <a:pt x="5" y="1"/>
                  </a:cubicBezTo>
                  <a:cubicBezTo>
                    <a:pt x="6" y="0"/>
                    <a:pt x="7" y="0"/>
                    <a:pt x="8" y="0"/>
                  </a:cubicBezTo>
                  <a:cubicBezTo>
                    <a:pt x="9" y="1"/>
                    <a:pt x="9" y="2"/>
                    <a:pt x="9" y="3"/>
                  </a:cubicBezTo>
                  <a:cubicBezTo>
                    <a:pt x="4" y="11"/>
                    <a:pt x="4" y="11"/>
                    <a:pt x="4" y="11"/>
                  </a:cubicBezTo>
                  <a:cubicBezTo>
                    <a:pt x="4" y="12"/>
                    <a:pt x="3" y="12"/>
                    <a:pt x="2" y="12"/>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67" name="27"/>
            <p:cNvSpPr>
              <a:spLocks noEditPoints="1"/>
            </p:cNvSpPr>
            <p:nvPr/>
          </p:nvSpPr>
          <p:spPr bwMode="auto">
            <a:xfrm>
              <a:off x="8970963" y="5175250"/>
              <a:ext cx="42863" cy="47625"/>
            </a:xfrm>
            <a:custGeom>
              <a:avLst/>
              <a:gdLst>
                <a:gd name="T0" fmla="*/ 6 w 13"/>
                <a:gd name="T1" fmla="*/ 14 h 14"/>
                <a:gd name="T2" fmla="*/ 0 w 13"/>
                <a:gd name="T3" fmla="*/ 7 h 14"/>
                <a:gd name="T4" fmla="*/ 1 w 13"/>
                <a:gd name="T5" fmla="*/ 2 h 14"/>
                <a:gd name="T6" fmla="*/ 6 w 13"/>
                <a:gd name="T7" fmla="*/ 0 h 14"/>
                <a:gd name="T8" fmla="*/ 13 w 13"/>
                <a:gd name="T9" fmla="*/ 7 h 14"/>
                <a:gd name="T10" fmla="*/ 12 w 13"/>
                <a:gd name="T11" fmla="*/ 12 h 14"/>
                <a:gd name="T12" fmla="*/ 6 w 13"/>
                <a:gd name="T13" fmla="*/ 14 h 14"/>
                <a:gd name="T14" fmla="*/ 6 w 13"/>
                <a:gd name="T15" fmla="*/ 4 h 14"/>
                <a:gd name="T16" fmla="*/ 4 w 13"/>
                <a:gd name="T17" fmla="*/ 5 h 14"/>
                <a:gd name="T18" fmla="*/ 4 w 13"/>
                <a:gd name="T19" fmla="*/ 7 h 14"/>
                <a:gd name="T20" fmla="*/ 6 w 13"/>
                <a:gd name="T21" fmla="*/ 10 h 14"/>
                <a:gd name="T22" fmla="*/ 8 w 13"/>
                <a:gd name="T23" fmla="*/ 9 h 14"/>
                <a:gd name="T24" fmla="*/ 9 w 13"/>
                <a:gd name="T25" fmla="*/ 7 h 14"/>
                <a:gd name="T26" fmla="*/ 6 w 13"/>
                <a:gd name="T2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6" y="14"/>
                  </a:moveTo>
                  <a:cubicBezTo>
                    <a:pt x="2" y="14"/>
                    <a:pt x="0" y="11"/>
                    <a:pt x="0" y="7"/>
                  </a:cubicBezTo>
                  <a:cubicBezTo>
                    <a:pt x="0" y="5"/>
                    <a:pt x="0" y="4"/>
                    <a:pt x="1" y="2"/>
                  </a:cubicBezTo>
                  <a:cubicBezTo>
                    <a:pt x="2" y="1"/>
                    <a:pt x="4" y="0"/>
                    <a:pt x="6" y="0"/>
                  </a:cubicBezTo>
                  <a:cubicBezTo>
                    <a:pt x="11" y="0"/>
                    <a:pt x="13" y="4"/>
                    <a:pt x="13" y="7"/>
                  </a:cubicBezTo>
                  <a:cubicBezTo>
                    <a:pt x="13" y="9"/>
                    <a:pt x="13" y="11"/>
                    <a:pt x="12" y="12"/>
                  </a:cubicBezTo>
                  <a:cubicBezTo>
                    <a:pt x="10" y="13"/>
                    <a:pt x="8" y="14"/>
                    <a:pt x="6" y="14"/>
                  </a:cubicBezTo>
                  <a:close/>
                  <a:moveTo>
                    <a:pt x="6" y="4"/>
                  </a:moveTo>
                  <a:cubicBezTo>
                    <a:pt x="5" y="4"/>
                    <a:pt x="5" y="4"/>
                    <a:pt x="4" y="5"/>
                  </a:cubicBezTo>
                  <a:cubicBezTo>
                    <a:pt x="4" y="6"/>
                    <a:pt x="4" y="6"/>
                    <a:pt x="4" y="7"/>
                  </a:cubicBezTo>
                  <a:cubicBezTo>
                    <a:pt x="4" y="7"/>
                    <a:pt x="4" y="10"/>
                    <a:pt x="6" y="10"/>
                  </a:cubicBezTo>
                  <a:cubicBezTo>
                    <a:pt x="7" y="10"/>
                    <a:pt x="8" y="10"/>
                    <a:pt x="8" y="9"/>
                  </a:cubicBezTo>
                  <a:cubicBezTo>
                    <a:pt x="9" y="9"/>
                    <a:pt x="9" y="8"/>
                    <a:pt x="9" y="7"/>
                  </a:cubicBezTo>
                  <a:cubicBezTo>
                    <a:pt x="9" y="7"/>
                    <a:pt x="9" y="4"/>
                    <a:pt x="6" y="4"/>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68" name="28"/>
            <p:cNvSpPr/>
            <p:nvPr/>
          </p:nvSpPr>
          <p:spPr bwMode="auto">
            <a:xfrm>
              <a:off x="8983663" y="5105400"/>
              <a:ext cx="33338" cy="100013"/>
            </a:xfrm>
            <a:custGeom>
              <a:avLst/>
              <a:gdLst>
                <a:gd name="T0" fmla="*/ 2 w 10"/>
                <a:gd name="T1" fmla="*/ 30 h 30"/>
                <a:gd name="T2" fmla="*/ 2 w 10"/>
                <a:gd name="T3" fmla="*/ 30 h 30"/>
                <a:gd name="T4" fmla="*/ 0 w 10"/>
                <a:gd name="T5" fmla="*/ 27 h 30"/>
                <a:gd name="T6" fmla="*/ 5 w 10"/>
                <a:gd name="T7" fmla="*/ 2 h 30"/>
                <a:gd name="T8" fmla="*/ 8 w 10"/>
                <a:gd name="T9" fmla="*/ 0 h 30"/>
                <a:gd name="T10" fmla="*/ 9 w 10"/>
                <a:gd name="T11" fmla="*/ 3 h 30"/>
                <a:gd name="T12" fmla="*/ 4 w 10"/>
                <a:gd name="T13" fmla="*/ 28 h 30"/>
                <a:gd name="T14" fmla="*/ 2 w 1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0">
                  <a:moveTo>
                    <a:pt x="2" y="30"/>
                  </a:moveTo>
                  <a:cubicBezTo>
                    <a:pt x="2" y="30"/>
                    <a:pt x="2" y="30"/>
                    <a:pt x="2" y="30"/>
                  </a:cubicBezTo>
                  <a:cubicBezTo>
                    <a:pt x="1" y="30"/>
                    <a:pt x="0" y="29"/>
                    <a:pt x="0" y="27"/>
                  </a:cubicBezTo>
                  <a:cubicBezTo>
                    <a:pt x="5" y="2"/>
                    <a:pt x="5" y="2"/>
                    <a:pt x="5" y="2"/>
                  </a:cubicBezTo>
                  <a:cubicBezTo>
                    <a:pt x="6" y="1"/>
                    <a:pt x="7" y="0"/>
                    <a:pt x="8" y="0"/>
                  </a:cubicBezTo>
                  <a:cubicBezTo>
                    <a:pt x="9" y="1"/>
                    <a:pt x="10" y="2"/>
                    <a:pt x="9" y="3"/>
                  </a:cubicBezTo>
                  <a:cubicBezTo>
                    <a:pt x="4" y="28"/>
                    <a:pt x="4" y="28"/>
                    <a:pt x="4" y="28"/>
                  </a:cubicBezTo>
                  <a:cubicBezTo>
                    <a:pt x="4" y="29"/>
                    <a:pt x="3" y="30"/>
                    <a:pt x="2" y="30"/>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sp>
          <p:nvSpPr>
            <p:cNvPr id="69" name="29"/>
            <p:cNvSpPr/>
            <p:nvPr/>
          </p:nvSpPr>
          <p:spPr bwMode="auto">
            <a:xfrm>
              <a:off x="8983663" y="5192713"/>
              <a:ext cx="153988" cy="12700"/>
            </a:xfrm>
            <a:custGeom>
              <a:avLst/>
              <a:gdLst>
                <a:gd name="T0" fmla="*/ 44 w 46"/>
                <a:gd name="T1" fmla="*/ 4 h 4"/>
                <a:gd name="T2" fmla="*/ 2 w 46"/>
                <a:gd name="T3" fmla="*/ 4 h 4"/>
                <a:gd name="T4" fmla="*/ 0 w 46"/>
                <a:gd name="T5" fmla="*/ 2 h 4"/>
                <a:gd name="T6" fmla="*/ 2 w 46"/>
                <a:gd name="T7" fmla="*/ 0 h 4"/>
                <a:gd name="T8" fmla="*/ 44 w 46"/>
                <a:gd name="T9" fmla="*/ 0 h 4"/>
                <a:gd name="T10" fmla="*/ 46 w 46"/>
                <a:gd name="T11" fmla="*/ 2 h 4"/>
                <a:gd name="T12" fmla="*/ 44 w 4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6" h="4">
                  <a:moveTo>
                    <a:pt x="44" y="4"/>
                  </a:moveTo>
                  <a:cubicBezTo>
                    <a:pt x="2" y="4"/>
                    <a:pt x="2" y="4"/>
                    <a:pt x="2" y="4"/>
                  </a:cubicBezTo>
                  <a:cubicBezTo>
                    <a:pt x="1" y="4"/>
                    <a:pt x="0" y="3"/>
                    <a:pt x="0" y="2"/>
                  </a:cubicBezTo>
                  <a:cubicBezTo>
                    <a:pt x="0" y="1"/>
                    <a:pt x="1" y="0"/>
                    <a:pt x="2" y="0"/>
                  </a:cubicBezTo>
                  <a:cubicBezTo>
                    <a:pt x="44" y="0"/>
                    <a:pt x="44" y="0"/>
                    <a:pt x="44" y="0"/>
                  </a:cubicBezTo>
                  <a:cubicBezTo>
                    <a:pt x="45" y="0"/>
                    <a:pt x="46" y="1"/>
                    <a:pt x="46" y="2"/>
                  </a:cubicBezTo>
                  <a:cubicBezTo>
                    <a:pt x="46" y="3"/>
                    <a:pt x="45" y="4"/>
                    <a:pt x="44" y="4"/>
                  </a:cubicBezTo>
                  <a:close/>
                </a:path>
              </a:pathLst>
            </a:custGeom>
            <a:grpFill/>
            <a:ln>
              <a:solidFill>
                <a:srgbClr val="FF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Calibri"/>
                <a:ea typeface="宋体" panose="02010600030101010101" pitchFamily="2" charset="-122"/>
                <a:cs typeface="+mn-cs"/>
              </a:endParaRPr>
            </a:p>
          </p:txBody>
        </p:sp>
      </p:grpSp>
      <p:cxnSp>
        <p:nvCxnSpPr>
          <p:cNvPr id="70" name="35"/>
          <p:cNvCxnSpPr>
            <a:cxnSpLocks/>
          </p:cNvCxnSpPr>
          <p:nvPr/>
        </p:nvCxnSpPr>
        <p:spPr>
          <a:xfrm>
            <a:off x="1778653" y="2576633"/>
            <a:ext cx="0" cy="650223"/>
          </a:xfrm>
          <a:prstGeom prst="line">
            <a:avLst/>
          </a:prstGeom>
          <a:noFill/>
          <a:ln w="2540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a:spLocks noChangeArrowheads="1"/>
          </p:cNvSpPr>
          <p:nvPr/>
        </p:nvSpPr>
        <p:spPr bwMode="auto">
          <a:xfrm>
            <a:off x="2211043" y="3288108"/>
            <a:ext cx="3067690" cy="430875"/>
          </a:xfrm>
          <a:prstGeom prst="rect">
            <a:avLst/>
          </a:prstGeom>
          <a:noFill/>
          <a:ln w="9525">
            <a:noFill/>
            <a:miter lim="800000"/>
            <a:headEnd/>
            <a:tailEnd/>
          </a:ln>
        </p:spPr>
        <p:txBody>
          <a:bodyPr wrap="square" lIns="121908" tIns="60954" rIns="121908" bIns="6095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 </a:t>
            </a:r>
            <a:r>
              <a:rPr kumimoji="0" lang="en-US" altLang="zh-CN"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2001</a:t>
            </a:r>
            <a:r>
              <a:rPr kumimoji="0" lang="zh-CN" altLang="en-US"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年</a:t>
            </a:r>
            <a:r>
              <a:rPr kumimoji="0" lang="en-US" altLang="zh-CN"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11</a:t>
            </a:r>
            <a:r>
              <a:rPr kumimoji="0" lang="zh-CN" altLang="en-US"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月成立</a:t>
            </a:r>
            <a:endParaRPr kumimoji="0" lang="en-US" altLang="zh-CN"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p:txBody>
      </p:sp>
      <p:cxnSp>
        <p:nvCxnSpPr>
          <p:cNvPr id="83" name="35"/>
          <p:cNvCxnSpPr>
            <a:cxnSpLocks/>
          </p:cNvCxnSpPr>
          <p:nvPr/>
        </p:nvCxnSpPr>
        <p:spPr>
          <a:xfrm flipH="1" flipV="1">
            <a:off x="2355852" y="3660699"/>
            <a:ext cx="1955815" cy="10062"/>
          </a:xfrm>
          <a:prstGeom prst="line">
            <a:avLst/>
          </a:prstGeom>
          <a:noFill/>
          <a:ln w="2540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2" name="TextBox 41"/>
          <p:cNvSpPr txBox="1">
            <a:spLocks noChangeArrowheads="1"/>
          </p:cNvSpPr>
          <p:nvPr/>
        </p:nvSpPr>
        <p:spPr bwMode="auto">
          <a:xfrm>
            <a:off x="4871070" y="2192464"/>
            <a:ext cx="4736176" cy="1661981"/>
          </a:xfrm>
          <a:prstGeom prst="rect">
            <a:avLst/>
          </a:prstGeom>
          <a:noFill/>
          <a:ln w="19050">
            <a:solidFill>
              <a:srgbClr val="C00000"/>
            </a:solidFill>
            <a:miter lim="800000"/>
            <a:headEnd/>
            <a:tailEnd/>
          </a:ln>
        </p:spPr>
        <p:txBody>
          <a:bodyPr wrap="square" lIns="121908" tIns="60954" rIns="121908" bIns="60954">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英语专业</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lvl="0">
              <a:buFont typeface="Wingdings" pitchFamily="2" charset="2"/>
              <a:buChar char="u"/>
              <a:defRPr/>
            </a:pPr>
            <a:r>
              <a:rPr lang="zh-CN" altLang="en-US" sz="2000" dirty="0">
                <a:solidFill>
                  <a:prstClr val="black"/>
                </a:solidFill>
                <a:latin typeface="黑体" panose="02010609060101010101" pitchFamily="49" charset="-122"/>
                <a:ea typeface="黑体" panose="02010609060101010101" pitchFamily="49" charset="-122"/>
              </a:rPr>
              <a:t>翻译专业</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lvl="0">
              <a:buFont typeface="Wingdings" pitchFamily="2" charset="2"/>
              <a:buChar char="u"/>
              <a:defRPr/>
            </a:pPr>
            <a:r>
              <a:rPr lang="zh-CN" altLang="en-US" sz="2000" dirty="0">
                <a:solidFill>
                  <a:prstClr val="black"/>
                </a:solidFill>
                <a:latin typeface="黑体" panose="02010609060101010101" pitchFamily="49" charset="-122"/>
                <a:ea typeface="黑体" panose="02010609060101010101" pitchFamily="49" charset="-122"/>
              </a:rPr>
              <a:t>商务英语专业</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lvl="0">
              <a:buFont typeface="Wingdings" pitchFamily="2" charset="2"/>
              <a:buChar char="u"/>
              <a:defRPr/>
            </a:pPr>
            <a:r>
              <a:rPr lang="zh-CN" altLang="en-US" sz="2000" dirty="0">
                <a:solidFill>
                  <a:prstClr val="black"/>
                </a:solidFill>
                <a:latin typeface="黑体" panose="02010609060101010101" pitchFamily="49" charset="-122"/>
                <a:ea typeface="黑体" panose="02010609060101010101" pitchFamily="49" charset="-122"/>
              </a:rPr>
              <a:t>法语专业</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lvl="0">
              <a:buFont typeface="Wingdings" pitchFamily="2" charset="2"/>
              <a:buChar char="u"/>
              <a:defRPr/>
            </a:pPr>
            <a:r>
              <a:rPr lang="zh-CN" altLang="en-US" sz="2000" dirty="0">
                <a:solidFill>
                  <a:prstClr val="black"/>
                </a:solidFill>
                <a:latin typeface="黑体" panose="02010609060101010101" pitchFamily="49" charset="-122"/>
                <a:ea typeface="黑体" panose="02010609060101010101" pitchFamily="49" charset="-122"/>
              </a:rPr>
              <a:t>汉语国际教育专业</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p:txBody>
      </p:sp>
      <p:sp>
        <p:nvSpPr>
          <p:cNvPr id="44" name="TextBox 43"/>
          <p:cNvSpPr txBox="1">
            <a:spLocks noChangeArrowheads="1"/>
          </p:cNvSpPr>
          <p:nvPr/>
        </p:nvSpPr>
        <p:spPr bwMode="auto">
          <a:xfrm>
            <a:off x="4867822" y="1056740"/>
            <a:ext cx="4739424" cy="1046428"/>
          </a:xfrm>
          <a:prstGeom prst="rect">
            <a:avLst/>
          </a:prstGeom>
          <a:noFill/>
          <a:ln w="19050">
            <a:solidFill>
              <a:srgbClr val="C00000"/>
            </a:solidFill>
            <a:miter lim="800000"/>
            <a:headEnd/>
            <a:tailEnd/>
          </a:ln>
        </p:spPr>
        <p:txBody>
          <a:bodyPr wrap="square" lIns="121908" tIns="60954" rIns="121908" bIns="60954">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外国语言文学硕士学位授权 </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翻译硕士专业学位授权 </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汉语国际教育硕士专业学位授权</a:t>
            </a:r>
            <a:endParaRPr kumimoji="0" lang="en-US" altLang="zh-CN" sz="20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p:txBody>
      </p:sp>
      <p:sp>
        <p:nvSpPr>
          <p:cNvPr id="36" name="TextBox 41">
            <a:extLst>
              <a:ext uri="{FF2B5EF4-FFF2-40B4-BE49-F238E27FC236}">
                <a16:creationId xmlns:a16="http://schemas.microsoft.com/office/drawing/2014/main" xmlns="" id="{95BEE704-9A71-4923-8CD6-A12060DC1191}"/>
              </a:ext>
            </a:extLst>
          </p:cNvPr>
          <p:cNvSpPr txBox="1">
            <a:spLocks noChangeArrowheads="1"/>
          </p:cNvSpPr>
          <p:nvPr/>
        </p:nvSpPr>
        <p:spPr bwMode="auto">
          <a:xfrm>
            <a:off x="4867822" y="3880532"/>
            <a:ext cx="4736176" cy="2708422"/>
          </a:xfrm>
          <a:prstGeom prst="rect">
            <a:avLst/>
          </a:prstGeom>
          <a:noFill/>
          <a:ln w="19050">
            <a:solidFill>
              <a:srgbClr val="C00000"/>
            </a:solidFill>
            <a:miter lim="800000"/>
            <a:headEnd/>
            <a:tailEnd/>
          </a:ln>
        </p:spPr>
        <p:txBody>
          <a:bodyPr wrap="square" lIns="121908" tIns="60954" rIns="121908" bIns="60954">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大学英语课程</a:t>
            </a:r>
            <a:endParaRPr kumimoji="0" lang="en-US" altLang="zh-CN"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tabLst/>
              <a:defRPr/>
            </a:pPr>
            <a:r>
              <a:rPr lang="en-US" altLang="zh-CN" sz="2000" b="1" dirty="0">
                <a:solidFill>
                  <a:srgbClr val="C00000"/>
                </a:solidFill>
                <a:latin typeface="微软雅黑" pitchFamily="34" charset="-122"/>
                <a:ea typeface="微软雅黑" pitchFamily="34" charset="-122"/>
              </a:rPr>
              <a:t>     </a:t>
            </a:r>
            <a:r>
              <a:rPr lang="zh-CN" altLang="en-US" sz="2000" dirty="0">
                <a:latin typeface="黑体" panose="02010609060101010101" pitchFamily="49" charset="-122"/>
                <a:ea typeface="黑体" panose="02010609060101010101" pitchFamily="49" charset="-122"/>
              </a:rPr>
              <a:t>教育部教改示范点（</a:t>
            </a:r>
            <a:r>
              <a:rPr lang="en-US" altLang="zh-CN" sz="2000" dirty="0">
                <a:latin typeface="黑体" panose="02010609060101010101" pitchFamily="49" charset="-122"/>
                <a:ea typeface="黑体" panose="02010609060101010101" pitchFamily="49" charset="-122"/>
              </a:rPr>
              <a:t>2007</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tabLst/>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国家级精品课程（</a:t>
            </a:r>
            <a:r>
              <a:rPr lang="en-US" altLang="zh-CN" sz="2000" dirty="0">
                <a:latin typeface="黑体" panose="02010609060101010101" pitchFamily="49" charset="-122"/>
                <a:ea typeface="黑体" panose="02010609060101010101" pitchFamily="49" charset="-122"/>
              </a:rPr>
              <a:t>2007</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tabLst/>
              <a:defRPr/>
            </a:pPr>
            <a:r>
              <a:rPr kumimoji="0" lang="en-US" altLang="zh-CN" sz="2000"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   </a:t>
            </a:r>
            <a:r>
              <a:rPr kumimoji="0" lang="zh-CN" altLang="en-US" sz="2000"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国家级教学团队（</a:t>
            </a:r>
            <a:r>
              <a:rPr kumimoji="0" lang="en-US" altLang="zh-CN" sz="2000"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2010</a:t>
            </a:r>
            <a:r>
              <a:rPr kumimoji="0" lang="zh-CN" altLang="en-US" sz="2000"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a:t>
            </a:r>
            <a:endParaRPr kumimoji="0" lang="en-US" altLang="zh-CN" sz="2000" i="0" u="none" strike="noStrike" kern="1200" cap="none" spc="0" normalizeH="0" baseline="0" noProof="0" dirty="0">
              <a:ln>
                <a:noFill/>
              </a:ln>
              <a:effectLst/>
              <a:uLnTx/>
              <a:uFillTx/>
              <a:latin typeface="黑体" panose="02010609060101010101" pitchFamily="49" charset="-122"/>
              <a:ea typeface="黑体" panose="02010609060101010101" pitchFamily="49" charset="-122"/>
            </a:endParaRPr>
          </a:p>
          <a:p>
            <a:pPr lvl="0">
              <a:defRPr/>
            </a:pPr>
            <a:r>
              <a:rPr lang="zh-CN" altLang="en-US" sz="2000" dirty="0">
                <a:latin typeface="黑体" panose="02010609060101010101" pitchFamily="49" charset="-122"/>
                <a:ea typeface="黑体" panose="02010609060101010101" pitchFamily="49" charset="-122"/>
              </a:rPr>
              <a:t>   河北省教学成果二等奖（</a:t>
            </a:r>
            <a:r>
              <a:rPr lang="en-US" altLang="zh-CN" sz="2000" dirty="0">
                <a:latin typeface="黑体" panose="02010609060101010101" pitchFamily="49" charset="-122"/>
                <a:ea typeface="黑体" panose="02010609060101010101" pitchFamily="49" charset="-122"/>
              </a:rPr>
              <a:t>2013</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lvl="0">
              <a:defRPr/>
            </a:pPr>
            <a:r>
              <a:rPr lang="zh-CN" altLang="en-US" sz="2000" dirty="0">
                <a:latin typeface="黑体" panose="02010609060101010101" pitchFamily="49" charset="-122"/>
                <a:ea typeface="黑体" panose="02010609060101010101" pitchFamily="49" charset="-122"/>
              </a:rPr>
              <a:t>   国家级精品资源共享课程（</a:t>
            </a:r>
            <a:r>
              <a:rPr lang="en-US" altLang="zh-CN" sz="2000" dirty="0">
                <a:latin typeface="黑体" panose="02010609060101010101" pitchFamily="49" charset="-122"/>
                <a:ea typeface="黑体" panose="02010609060101010101" pitchFamily="49" charset="-122"/>
              </a:rPr>
              <a:t>2016</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lvl="0">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河北省教学成果一等奖（</a:t>
            </a:r>
            <a:r>
              <a:rPr lang="en-US" altLang="zh-CN" sz="2000" dirty="0">
                <a:latin typeface="黑体" panose="02010609060101010101" pitchFamily="49" charset="-122"/>
                <a:ea typeface="黑体" panose="02010609060101010101" pitchFamily="49" charset="-122"/>
              </a:rPr>
              <a:t>2017</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tabLst/>
              <a:defRPr/>
            </a:pPr>
            <a:r>
              <a:rPr kumimoji="0" lang="en-US" altLang="zh-CN" sz="2000"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   </a:t>
            </a:r>
            <a:r>
              <a:rPr kumimoji="0" lang="zh-CN" altLang="en-US" sz="2000"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河北省精品在线开放课程（</a:t>
            </a:r>
            <a:r>
              <a:rPr kumimoji="0" lang="en-US" altLang="zh-CN" sz="2000"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2018</a:t>
            </a:r>
            <a:r>
              <a:rPr kumimoji="0" lang="zh-CN" altLang="en-US" sz="2000"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a:t>
            </a:r>
            <a:endParaRPr kumimoji="0" lang="en-US" altLang="zh-CN" sz="2000" i="0" u="none" strike="noStrike" kern="1200" cap="none" spc="0" normalizeH="0" baseline="0" noProof="0" dirty="0">
              <a:ln>
                <a:noFill/>
              </a:ln>
              <a:effectLst/>
              <a:uLnTx/>
              <a:uFillTx/>
              <a:latin typeface="黑体" panose="02010609060101010101" pitchFamily="49" charset="-122"/>
              <a:ea typeface="黑体" panose="02010609060101010101" pitchFamily="49" charset="-122"/>
            </a:endParaRPr>
          </a:p>
        </p:txBody>
      </p:sp>
      <p:cxnSp>
        <p:nvCxnSpPr>
          <p:cNvPr id="39" name="35">
            <a:extLst>
              <a:ext uri="{FF2B5EF4-FFF2-40B4-BE49-F238E27FC236}">
                <a16:creationId xmlns:a16="http://schemas.microsoft.com/office/drawing/2014/main" xmlns="" id="{4FA6CA2D-C4C7-4ED6-BE97-1205E39D57FE}"/>
              </a:ext>
            </a:extLst>
          </p:cNvPr>
          <p:cNvCxnSpPr>
            <a:cxnSpLocks/>
          </p:cNvCxnSpPr>
          <p:nvPr/>
        </p:nvCxnSpPr>
        <p:spPr>
          <a:xfrm flipH="1">
            <a:off x="4311667" y="1772816"/>
            <a:ext cx="20990" cy="3600400"/>
          </a:xfrm>
          <a:prstGeom prst="line">
            <a:avLst/>
          </a:prstGeom>
          <a:noFill/>
          <a:ln w="2540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5" name="35">
            <a:extLst>
              <a:ext uri="{FF2B5EF4-FFF2-40B4-BE49-F238E27FC236}">
                <a16:creationId xmlns:a16="http://schemas.microsoft.com/office/drawing/2014/main" xmlns="" id="{102522C0-5CFB-4A34-A468-52678C897248}"/>
              </a:ext>
            </a:extLst>
          </p:cNvPr>
          <p:cNvCxnSpPr>
            <a:cxnSpLocks/>
          </p:cNvCxnSpPr>
          <p:nvPr/>
        </p:nvCxnSpPr>
        <p:spPr>
          <a:xfrm flipH="1">
            <a:off x="4311668" y="1772816"/>
            <a:ext cx="556154" cy="0"/>
          </a:xfrm>
          <a:prstGeom prst="line">
            <a:avLst/>
          </a:prstGeom>
          <a:noFill/>
          <a:ln w="2540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6" name="35">
            <a:extLst>
              <a:ext uri="{FF2B5EF4-FFF2-40B4-BE49-F238E27FC236}">
                <a16:creationId xmlns:a16="http://schemas.microsoft.com/office/drawing/2014/main" xmlns="" id="{1EF191A1-5A84-4AC3-9523-770AFA9BDB07}"/>
              </a:ext>
            </a:extLst>
          </p:cNvPr>
          <p:cNvCxnSpPr>
            <a:cxnSpLocks/>
          </p:cNvCxnSpPr>
          <p:nvPr/>
        </p:nvCxnSpPr>
        <p:spPr>
          <a:xfrm flipH="1">
            <a:off x="4311667" y="3653423"/>
            <a:ext cx="556154" cy="0"/>
          </a:xfrm>
          <a:prstGeom prst="line">
            <a:avLst/>
          </a:prstGeom>
          <a:noFill/>
          <a:ln w="2540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7" name="35">
            <a:extLst>
              <a:ext uri="{FF2B5EF4-FFF2-40B4-BE49-F238E27FC236}">
                <a16:creationId xmlns:a16="http://schemas.microsoft.com/office/drawing/2014/main" xmlns="" id="{9AEE76B4-04FB-407C-82A9-DAD817D43353}"/>
              </a:ext>
            </a:extLst>
          </p:cNvPr>
          <p:cNvCxnSpPr>
            <a:cxnSpLocks/>
          </p:cNvCxnSpPr>
          <p:nvPr/>
        </p:nvCxnSpPr>
        <p:spPr>
          <a:xfrm flipH="1">
            <a:off x="4332657" y="5373216"/>
            <a:ext cx="556154" cy="0"/>
          </a:xfrm>
          <a:prstGeom prst="line">
            <a:avLst/>
          </a:prstGeom>
          <a:noFill/>
          <a:ln w="2540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2" name="箭头: 虚尾 11">
            <a:extLst>
              <a:ext uri="{FF2B5EF4-FFF2-40B4-BE49-F238E27FC236}">
                <a16:creationId xmlns:a16="http://schemas.microsoft.com/office/drawing/2014/main" xmlns="" id="{0B523504-D435-4B22-8575-A9614ACDACD6}"/>
              </a:ext>
            </a:extLst>
          </p:cNvPr>
          <p:cNvSpPr/>
          <p:nvPr/>
        </p:nvSpPr>
        <p:spPr>
          <a:xfrm>
            <a:off x="9191550" y="6021288"/>
            <a:ext cx="1080120" cy="648072"/>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xmlns="" id="{3408A33A-8D5C-4C1C-B37E-65E592B18317}"/>
              </a:ext>
            </a:extLst>
          </p:cNvPr>
          <p:cNvSpPr/>
          <p:nvPr/>
        </p:nvSpPr>
        <p:spPr>
          <a:xfrm>
            <a:off x="4139356" y="297628"/>
            <a:ext cx="3911699" cy="6480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itchFamily="34" charset="-122"/>
                <a:ea typeface="微软雅黑" pitchFamily="34" charset="-122"/>
              </a:rPr>
              <a:t>新起点 新作为</a:t>
            </a:r>
          </a:p>
        </p:txBody>
      </p:sp>
      <p:pic>
        <p:nvPicPr>
          <p:cNvPr id="35" name="Picture 2" descr="C:\Users\Administrator\Desktop\校名校标 透明.png"/>
          <p:cNvPicPr>
            <a:picLocks noChangeAspect="1" noChangeArrowheads="1"/>
          </p:cNvPicPr>
          <p:nvPr/>
        </p:nvPicPr>
        <p:blipFill>
          <a:blip r:embed="rId3"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1618332928"/>
      </p:ext>
    </p:extLst>
  </p:cSld>
  <p:clrMapOvr>
    <a:masterClrMapping/>
  </p:clrMapOvr>
  <p:transition spd="slow" advTm="0">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矩形 15"/>
          <p:cNvSpPr/>
          <p:nvPr/>
        </p:nvSpPr>
        <p:spPr>
          <a:xfrm>
            <a:off x="0" y="5733256"/>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矩形 7"/>
          <p:cNvSpPr/>
          <p:nvPr/>
        </p:nvSpPr>
        <p:spPr>
          <a:xfrm>
            <a:off x="3394786" y="3474988"/>
            <a:ext cx="5256584" cy="10698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慕课设计问题导向</a:t>
            </a:r>
            <a:endParaRPr kumimoji="0" lang="en-US" altLang="zh-CN"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3" name="文本框 2">
            <a:extLst>
              <a:ext uri="{FF2B5EF4-FFF2-40B4-BE49-F238E27FC236}">
                <a16:creationId xmlns:a16="http://schemas.microsoft.com/office/drawing/2014/main" xmlns="" id="{F95ECD8C-C513-4D15-A491-08A25F88012E}"/>
              </a:ext>
            </a:extLst>
          </p:cNvPr>
          <p:cNvSpPr txBox="1">
            <a:spLocks noChangeArrowheads="1"/>
          </p:cNvSpPr>
          <p:nvPr/>
        </p:nvSpPr>
        <p:spPr bwMode="auto">
          <a:xfrm>
            <a:off x="5735166" y="1484784"/>
            <a:ext cx="16097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6600" b="0" i="0" u="none" strike="noStrike" kern="1200" cap="none" spc="0" normalizeH="0" baseline="0" noProof="0" dirty="0">
                <a:ln>
                  <a:noFill/>
                </a:ln>
                <a:solidFill>
                  <a:srgbClr val="333F4F"/>
                </a:solidFill>
                <a:effectLst/>
                <a:uLnTx/>
                <a:uFillTx/>
                <a:latin typeface="Impact" panose="020B0806030902050204" pitchFamily="34" charset="0"/>
                <a:ea typeface="微软雅黑" panose="020B0503020204020204" pitchFamily="34" charset="-122"/>
                <a:cs typeface="+mn-cs"/>
              </a:rPr>
              <a:t>2</a:t>
            </a:r>
            <a:endParaRPr kumimoji="0" lang="zh-CN" altLang="en-US" sz="16600" b="0" i="0" u="none" strike="noStrike" kern="1200" cap="none" spc="0" normalizeH="0" baseline="0" noProof="0" dirty="0">
              <a:ln>
                <a:noFill/>
              </a:ln>
              <a:solidFill>
                <a:srgbClr val="333F4F"/>
              </a:solidFill>
              <a:effectLst/>
              <a:uLnTx/>
              <a:uFillTx/>
              <a:latin typeface="Impact" panose="020B0806030902050204" pitchFamily="34" charset="0"/>
              <a:ea typeface="微软雅黑" panose="020B0503020204020204" pitchFamily="34" charset="-122"/>
              <a:cs typeface="+mn-cs"/>
            </a:endParaRPr>
          </a:p>
        </p:txBody>
      </p:sp>
      <p:grpSp>
        <p:nvGrpSpPr>
          <p:cNvPr id="9" name="组合 8">
            <a:extLst>
              <a:ext uri="{FF2B5EF4-FFF2-40B4-BE49-F238E27FC236}">
                <a16:creationId xmlns:a16="http://schemas.microsoft.com/office/drawing/2014/main" xmlns="" id="{3E1910F2-EC95-41BA-AFDE-7189A9ABD80A}"/>
              </a:ext>
            </a:extLst>
          </p:cNvPr>
          <p:cNvGrpSpPr/>
          <p:nvPr/>
        </p:nvGrpSpPr>
        <p:grpSpPr>
          <a:xfrm>
            <a:off x="4943078" y="2335832"/>
            <a:ext cx="1080000" cy="1080000"/>
            <a:chOff x="8393340" y="1988840"/>
            <a:chExt cx="877066" cy="877066"/>
          </a:xfrm>
        </p:grpSpPr>
        <p:sp>
          <p:nvSpPr>
            <p:cNvPr id="10" name="椭圆 9">
              <a:extLst>
                <a:ext uri="{FF2B5EF4-FFF2-40B4-BE49-F238E27FC236}">
                  <a16:creationId xmlns:a16="http://schemas.microsoft.com/office/drawing/2014/main" xmlns="" id="{A7B0D573-4F42-486B-8BFC-CF1793FBA720}"/>
                </a:ext>
              </a:extLst>
            </p:cNvPr>
            <p:cNvSpPr>
              <a:spLocks noChangeArrowheads="1"/>
            </p:cNvSpPr>
            <p:nvPr/>
          </p:nvSpPr>
          <p:spPr bwMode="auto">
            <a:xfrm>
              <a:off x="8393340" y="1988840"/>
              <a:ext cx="877066" cy="877066"/>
            </a:xfrm>
            <a:prstGeom prst="ellipse">
              <a:avLst/>
            </a:prstGeom>
            <a:solidFill>
              <a:srgbClr val="414455"/>
            </a:solidFill>
            <a:ln w="76200" cap="sq" cmpd="sng">
              <a:solidFill>
                <a:srgbClr val="C8C6BD"/>
              </a:solidFill>
              <a:round/>
              <a:headEnd/>
              <a:tailE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1" name="Picture 7" descr="D:\360data\重要数据\桌面\未标题-1.png">
              <a:extLst>
                <a:ext uri="{FF2B5EF4-FFF2-40B4-BE49-F238E27FC236}">
                  <a16:creationId xmlns:a16="http://schemas.microsoft.com/office/drawing/2014/main" xmlns="" id="{BC5E0798-C9FB-4B41-B5D4-FB3C4ECF0A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8665" y="2183926"/>
              <a:ext cx="564516" cy="486894"/>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C:\Users\Administrator\Desktop\校名校标 透明.png"/>
          <p:cNvPicPr>
            <a:picLocks noChangeAspect="1" noChangeArrowheads="1"/>
          </p:cNvPicPr>
          <p:nvPr/>
        </p:nvPicPr>
        <p:blipFill>
          <a:blip r:embed="rId4" cstate="print"/>
          <a:srcRect/>
          <a:stretch>
            <a:fillRect/>
          </a:stretch>
        </p:blipFill>
        <p:spPr bwMode="auto">
          <a:xfrm>
            <a:off x="8952726" y="0"/>
            <a:ext cx="3062280" cy="969016"/>
          </a:xfrm>
          <a:prstGeom prst="rect">
            <a:avLst/>
          </a:prstGeom>
          <a:noFill/>
        </p:spPr>
      </p:pic>
    </p:spTree>
    <p:extLst>
      <p:ext uri="{BB962C8B-B14F-4D97-AF65-F5344CB8AC3E}">
        <p14:creationId xmlns:p14="http://schemas.microsoft.com/office/powerpoint/2010/main" val="2862690331"/>
      </p:ext>
    </p:extLst>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910,&quot;width&quot;:142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ctr">
        <a:spAutoFit/>
      </a:bodyPr>
      <a:lstStyle>
        <a:defPPr>
          <a:defRPr smtClean="0">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6851</TotalTime>
  <Words>1868</Words>
  <Application>Microsoft Office PowerPoint</Application>
  <PresentationFormat>自定义</PresentationFormat>
  <Paragraphs>384</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vt:lpstr>
      <vt:lpstr>宋体</vt:lpstr>
      <vt:lpstr>Impact</vt:lpstr>
      <vt:lpstr>微软雅黑</vt:lpstr>
      <vt:lpstr>萝莉体 第二版</vt:lpstr>
      <vt:lpstr>Times New Roman</vt:lpstr>
      <vt:lpstr>Wingdings</vt:lpstr>
      <vt:lpstr>Arial Black</vt:lpstr>
      <vt:lpstr>等线</vt:lpstr>
      <vt:lpstr>Calibri</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44</cp:lastModifiedBy>
  <cp:revision>457</cp:revision>
  <dcterms:created xsi:type="dcterms:W3CDTF">2014-05-15T03:15:25Z</dcterms:created>
  <dcterms:modified xsi:type="dcterms:W3CDTF">2021-03-20T04:18:54Z</dcterms:modified>
</cp:coreProperties>
</file>