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92" r:id="rId3"/>
    <p:sldId id="258" r:id="rId4"/>
    <p:sldId id="261" r:id="rId5"/>
    <p:sldId id="296" r:id="rId6"/>
    <p:sldId id="299" r:id="rId7"/>
    <p:sldId id="300" r:id="rId8"/>
    <p:sldId id="298" r:id="rId9"/>
    <p:sldId id="311" r:id="rId10"/>
    <p:sldId id="302" r:id="rId11"/>
    <p:sldId id="303" r:id="rId12"/>
    <p:sldId id="313" r:id="rId13"/>
    <p:sldId id="306" r:id="rId14"/>
    <p:sldId id="309" r:id="rId15"/>
    <p:sldId id="315" r:id="rId16"/>
    <p:sldId id="318" r:id="rId17"/>
    <p:sldId id="342" r:id="rId18"/>
    <p:sldId id="332" r:id="rId19"/>
    <p:sldId id="330" r:id="rId20"/>
    <p:sldId id="323" r:id="rId21"/>
    <p:sldId id="325" r:id="rId22"/>
    <p:sldId id="331" r:id="rId23"/>
    <p:sldId id="352" r:id="rId24"/>
    <p:sldId id="327" r:id="rId25"/>
    <p:sldId id="328" r:id="rId26"/>
    <p:sldId id="329" r:id="rId27"/>
    <p:sldId id="317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>
          <p15:clr>
            <a:srgbClr val="A4A3A4"/>
          </p15:clr>
        </p15:guide>
        <p15:guide id="2" pos="394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zi xiao" initials="yx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5F7"/>
    <a:srgbClr val="1F5786"/>
    <a:srgbClr val="A9A9A9"/>
    <a:srgbClr val="7F7F7F"/>
    <a:srgbClr val="1C5483"/>
    <a:srgbClr val="BFBFBF"/>
    <a:srgbClr val="1A4771"/>
    <a:srgbClr val="3E6C94"/>
    <a:srgbClr val="26688F"/>
    <a:srgbClr val="1F4F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90" y="-96"/>
      </p:cViewPr>
      <p:guideLst>
        <p:guide orient="horz" pos="2137"/>
        <p:guide pos="39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17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___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altLang="en-US" sz="1800" b="0" i="0" u="none" strike="noStrike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中北大学“国才考试”</a:t>
            </a:r>
          </a:p>
        </c:rich>
      </c:tx>
      <c:layout>
        <c:manualLayout>
          <c:xMode val="edge"/>
          <c:yMode val="edge"/>
          <c:x val="0.1735133776545974"/>
          <c:y val="2.944272115656572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2018年5月至今共618人参加“国才考试”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FA7-42E8-805A-C52929ADC0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FA7-42E8-805A-C52929ADC0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FA7-42E8-805A-C52929ADC0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FA7-42E8-805A-C52929ADC0BF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A7-42E8-805A-C52929ADC0BF}"/>
                </c:ext>
              </c:extLst>
            </c:dLbl>
            <c:dLbl>
              <c:idx val="1"/>
              <c:layout>
                <c:manualLayout>
                  <c:x val="0.15353606077443202"/>
                  <c:y val="-0.21767936938797203"/>
                </c:manualLayout>
              </c:layout>
              <c:tx>
                <c:rich>
                  <a:bodyPr/>
                  <a:lstStyle/>
                  <a:p>
                    <a:r>
                      <a:rPr lang="en-US" altLang="zh-CN"/>
                      <a:t>90%</a:t>
                    </a:r>
                    <a:r>
                      <a:rPr lang="zh-CN" altLang="en-US"/>
                      <a:t>通过率</a:t>
                    </a:r>
                    <a:endParaRPr lang="zh-CN" alt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3893370797413902"/>
                      <c:h val="0.1343849915646110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FFA7-42E8-805A-C52929ADC0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1">
                  <c:v>通过率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FA7-42E8-805A-C52929ADC0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BA0CC9-C113-4D45-A3B9-F20B261F6AD9}" type="doc">
      <dgm:prSet loTypeId="urn:microsoft.com/office/officeart/2005/8/layout/cycle5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A961DBFC-F572-437C-969F-371E35907DEB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考前培训</a:t>
          </a:r>
          <a:endParaRPr b="1"/>
        </a:p>
      </dgm:t>
    </dgm:pt>
    <dgm:pt modelId="{CB9475E9-506C-438F-BDC4-3B72C73D495D}" type="parTrans" cxnId="{8406A5F3-946A-4729-904E-0A2F9078463F}">
      <dgm:prSet/>
      <dgm:spPr/>
      <dgm:t>
        <a:bodyPr/>
        <a:lstStyle/>
        <a:p>
          <a:endParaRPr lang="zh-CN" altLang="en-US"/>
        </a:p>
      </dgm:t>
    </dgm:pt>
    <dgm:pt modelId="{D84F8FD9-6239-4302-9A66-1B484147D3BC}" type="sibTrans" cxnId="{8406A5F3-946A-4729-904E-0A2F9078463F}">
      <dgm:prSet/>
      <dgm:spPr>
        <a:ln w="28575">
          <a:solidFill>
            <a:srgbClr val="0070C0"/>
          </a:solidFill>
        </a:ln>
      </dgm:spPr>
      <dgm:t>
        <a:bodyPr/>
        <a:lstStyle/>
        <a:p>
          <a:endParaRPr lang="zh-CN" altLang="en-US"/>
        </a:p>
      </dgm:t>
    </dgm:pt>
    <dgm:pt modelId="{F0DD389C-03ED-40EC-ACE0-8B1E0BDC4DFF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考试组织</a:t>
          </a:r>
          <a:endParaRPr b="1"/>
        </a:p>
      </dgm:t>
    </dgm:pt>
    <dgm:pt modelId="{CE00DF0C-0E31-4B34-BA3A-5461394139D9}" type="parTrans" cxnId="{E10987B4-B802-44FB-BCBB-A99F6AE2F91D}">
      <dgm:prSet/>
      <dgm:spPr/>
      <dgm:t>
        <a:bodyPr/>
        <a:lstStyle/>
        <a:p>
          <a:endParaRPr lang="zh-CN" altLang="en-US"/>
        </a:p>
      </dgm:t>
    </dgm:pt>
    <dgm:pt modelId="{D54ED527-6B42-45D7-B8C8-11F94C91FA2F}" type="sibTrans" cxnId="{E10987B4-B802-44FB-BCBB-A99F6AE2F91D}">
      <dgm:prSet/>
      <dgm:spPr>
        <a:ln w="28575">
          <a:solidFill>
            <a:srgbClr val="0070C0"/>
          </a:solidFill>
        </a:ln>
      </dgm:spPr>
      <dgm:t>
        <a:bodyPr/>
        <a:lstStyle/>
        <a:p>
          <a:endParaRPr lang="zh-CN" altLang="en-US"/>
        </a:p>
      </dgm:t>
    </dgm:pt>
    <dgm:pt modelId="{AC58E6DB-C0EC-4061-9A9D-004DB7824534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考试阅卷</a:t>
          </a:r>
          <a:endParaRPr b="1"/>
        </a:p>
      </dgm:t>
    </dgm:pt>
    <dgm:pt modelId="{2B0509C5-509D-4EF8-91CD-D773CBB8C284}" type="parTrans" cxnId="{977D850D-A2A7-4280-80E1-61D4A24ACD7A}">
      <dgm:prSet/>
      <dgm:spPr/>
      <dgm:t>
        <a:bodyPr/>
        <a:lstStyle/>
        <a:p>
          <a:endParaRPr lang="zh-CN" altLang="en-US"/>
        </a:p>
      </dgm:t>
    </dgm:pt>
    <dgm:pt modelId="{24CBCD7E-5051-4387-9C56-B5FB0DB5E4EF}" type="sibTrans" cxnId="{977D850D-A2A7-4280-80E1-61D4A24ACD7A}">
      <dgm:prSet/>
      <dgm:spPr>
        <a:ln w="28575">
          <a:solidFill>
            <a:srgbClr val="0070C0"/>
          </a:solidFill>
        </a:ln>
      </dgm:spPr>
      <dgm:t>
        <a:bodyPr/>
        <a:lstStyle/>
        <a:p>
          <a:endParaRPr lang="zh-CN" altLang="en-US"/>
        </a:p>
      </dgm:t>
    </dgm:pt>
    <dgm:pt modelId="{D23CF9BE-A539-490F-B3E4-FFD8D22BF8A4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数据分析</a:t>
          </a:r>
          <a:endParaRPr b="1"/>
        </a:p>
      </dgm:t>
    </dgm:pt>
    <dgm:pt modelId="{6BDD3310-DD7F-46DC-816E-01EE2CCDA500}" type="parTrans" cxnId="{0CE31230-DEDA-47DF-9C88-7EBEA44EDA3F}">
      <dgm:prSet/>
      <dgm:spPr/>
      <dgm:t>
        <a:bodyPr/>
        <a:lstStyle/>
        <a:p>
          <a:endParaRPr lang="zh-CN" altLang="en-US"/>
        </a:p>
      </dgm:t>
    </dgm:pt>
    <dgm:pt modelId="{24481348-3F50-4E3F-BC65-3E5B76E99640}" type="sibTrans" cxnId="{0CE31230-DEDA-47DF-9C88-7EBEA44EDA3F}">
      <dgm:prSet/>
      <dgm:spPr>
        <a:ln w="28575">
          <a:solidFill>
            <a:srgbClr val="0070C0"/>
          </a:solidFill>
        </a:ln>
      </dgm:spPr>
      <dgm:t>
        <a:bodyPr/>
        <a:lstStyle/>
        <a:p>
          <a:endParaRPr lang="zh-CN" altLang="en-US"/>
        </a:p>
      </dgm:t>
    </dgm:pt>
    <dgm:pt modelId="{90FEA790-66AE-47A5-9D8E-10F9CB580496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教师研判</a:t>
          </a:r>
          <a:endParaRPr b="1"/>
        </a:p>
      </dgm:t>
    </dgm:pt>
    <dgm:pt modelId="{828FEFBA-EC92-4E9F-A379-DBD2357CCD2A}" type="parTrans" cxnId="{75902802-E854-480A-884E-E01DE83F45BB}">
      <dgm:prSet/>
      <dgm:spPr/>
      <dgm:t>
        <a:bodyPr/>
        <a:lstStyle/>
        <a:p>
          <a:endParaRPr lang="zh-CN" altLang="en-US"/>
        </a:p>
      </dgm:t>
    </dgm:pt>
    <dgm:pt modelId="{9CEA5104-B89E-46BB-A614-5AF26F0D06F1}" type="sibTrans" cxnId="{75902802-E854-480A-884E-E01DE83F45BB}">
      <dgm:prSet/>
      <dgm:spPr>
        <a:ln w="28575">
          <a:solidFill>
            <a:srgbClr val="0070C0"/>
          </a:solidFill>
        </a:ln>
      </dgm:spPr>
      <dgm:t>
        <a:bodyPr/>
        <a:lstStyle/>
        <a:p>
          <a:endParaRPr lang="zh-CN" altLang="en-US"/>
        </a:p>
      </dgm:t>
    </dgm:pt>
    <dgm:pt modelId="{9A458E64-6F24-4F20-9777-20CB33BEE75E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国才宣讲</a:t>
          </a:r>
          <a:endParaRPr b="1"/>
        </a:p>
      </dgm:t>
    </dgm:pt>
    <dgm:pt modelId="{5C1A345B-6D67-4FF6-B567-995FE284B6FF}" type="parTrans" cxnId="{B9A41B9B-C7AD-4D64-95A9-07F9852EB085}">
      <dgm:prSet/>
      <dgm:spPr/>
      <dgm:t>
        <a:bodyPr/>
        <a:lstStyle/>
        <a:p>
          <a:endParaRPr lang="zh-CN" altLang="en-US"/>
        </a:p>
      </dgm:t>
    </dgm:pt>
    <dgm:pt modelId="{3B9A8B76-5C20-4D34-BC3F-E2F516B5CAC6}" type="sibTrans" cxnId="{B9A41B9B-C7AD-4D64-95A9-07F9852EB085}">
      <dgm:prSet/>
      <dgm:spPr>
        <a:ln w="28575">
          <a:solidFill>
            <a:srgbClr val="0070C0"/>
          </a:solidFill>
        </a:ln>
      </dgm:spPr>
      <dgm:t>
        <a:bodyPr/>
        <a:lstStyle/>
        <a:p>
          <a:endParaRPr lang="zh-CN" altLang="en-US"/>
        </a:p>
      </dgm:t>
    </dgm:pt>
    <dgm:pt modelId="{699EBC5A-3CCE-4DEF-823E-D620EDA67492}" type="pres">
      <dgm:prSet presAssocID="{6CBA0CC9-C113-4D45-A3B9-F20B261F6AD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5686D72-4C3C-4FA3-80FD-ADC64311950D}" type="pres">
      <dgm:prSet presAssocID="{A961DBFC-F572-437C-969F-371E35907DEB}" presName="node" presStyleLbl="node1" presStyleIdx="0" presStyleCnt="6" custScaleX="2430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940674A-1A49-4A06-A947-1F1207267E67}" type="pres">
      <dgm:prSet presAssocID="{A961DBFC-F572-437C-969F-371E35907DEB}" presName="spNode" presStyleCnt="0"/>
      <dgm:spPr/>
    </dgm:pt>
    <dgm:pt modelId="{E24491AD-C9C8-4D16-B789-27B24E2B70A6}" type="pres">
      <dgm:prSet presAssocID="{D84F8FD9-6239-4302-9A66-1B484147D3BC}" presName="sibTrans" presStyleLbl="sibTrans1D1" presStyleIdx="0" presStyleCnt="6"/>
      <dgm:spPr/>
      <dgm:t>
        <a:bodyPr/>
        <a:lstStyle/>
        <a:p>
          <a:endParaRPr lang="zh-CN" altLang="en-US"/>
        </a:p>
      </dgm:t>
    </dgm:pt>
    <dgm:pt modelId="{DE32EC00-029B-4CB0-828B-7AEE99D7A69B}" type="pres">
      <dgm:prSet presAssocID="{F0DD389C-03ED-40EC-ACE0-8B1E0BDC4DFF}" presName="node" presStyleLbl="node1" presStyleIdx="1" presStyleCnt="6" custScaleX="238359" custRadScaleRad="92511" custRadScaleInc="4705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770EA72-25A6-4C93-968D-63815CC4CFB6}" type="pres">
      <dgm:prSet presAssocID="{F0DD389C-03ED-40EC-ACE0-8B1E0BDC4DFF}" presName="spNode" presStyleCnt="0"/>
      <dgm:spPr/>
    </dgm:pt>
    <dgm:pt modelId="{048F7D66-3096-4F95-B1A6-5DFEC0E2C070}" type="pres">
      <dgm:prSet presAssocID="{D54ED527-6B42-45D7-B8C8-11F94C91FA2F}" presName="sibTrans" presStyleLbl="sibTrans1D1" presStyleIdx="1" presStyleCnt="6"/>
      <dgm:spPr/>
      <dgm:t>
        <a:bodyPr/>
        <a:lstStyle/>
        <a:p>
          <a:endParaRPr lang="zh-CN" altLang="en-US"/>
        </a:p>
      </dgm:t>
    </dgm:pt>
    <dgm:pt modelId="{949830B6-C98B-42D5-ABA1-9B4B58970C4D}" type="pres">
      <dgm:prSet presAssocID="{AC58E6DB-C0EC-4061-9A9D-004DB7824534}" presName="node" presStyleLbl="node1" presStyleIdx="2" presStyleCnt="6" custScaleX="243614" custRadScaleRad="93754" custRadScaleInc="-3738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CE6695F-16D5-468D-B871-CFD90BA36E8B}" type="pres">
      <dgm:prSet presAssocID="{AC58E6DB-C0EC-4061-9A9D-004DB7824534}" presName="spNode" presStyleCnt="0"/>
      <dgm:spPr/>
    </dgm:pt>
    <dgm:pt modelId="{F60B474F-20DC-4AB4-B73E-7C7B6EE077C9}" type="pres">
      <dgm:prSet presAssocID="{24CBCD7E-5051-4387-9C56-B5FB0DB5E4EF}" presName="sibTrans" presStyleLbl="sibTrans1D1" presStyleIdx="2" presStyleCnt="6"/>
      <dgm:spPr/>
      <dgm:t>
        <a:bodyPr/>
        <a:lstStyle/>
        <a:p>
          <a:endParaRPr lang="zh-CN" altLang="en-US"/>
        </a:p>
      </dgm:t>
    </dgm:pt>
    <dgm:pt modelId="{61032842-665C-4C8B-9768-1DF0B0330C1A}" type="pres">
      <dgm:prSet presAssocID="{D23CF9BE-A539-490F-B3E4-FFD8D22BF8A4}" presName="node" presStyleLbl="node1" presStyleIdx="3" presStyleCnt="6" custScaleX="22152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1EE4287-E769-42CD-8696-7EC1CF07F57A}" type="pres">
      <dgm:prSet presAssocID="{D23CF9BE-A539-490F-B3E4-FFD8D22BF8A4}" presName="spNode" presStyleCnt="0"/>
      <dgm:spPr/>
    </dgm:pt>
    <dgm:pt modelId="{4BC4D024-0424-4CFF-8DE4-C87FCD534851}" type="pres">
      <dgm:prSet presAssocID="{24481348-3F50-4E3F-BC65-3E5B76E99640}" presName="sibTrans" presStyleLbl="sibTrans1D1" presStyleIdx="3" presStyleCnt="6"/>
      <dgm:spPr/>
      <dgm:t>
        <a:bodyPr/>
        <a:lstStyle/>
        <a:p>
          <a:endParaRPr lang="zh-CN" altLang="en-US"/>
        </a:p>
      </dgm:t>
    </dgm:pt>
    <dgm:pt modelId="{54376438-A779-46BB-9099-253A953507F0}" type="pres">
      <dgm:prSet presAssocID="{90FEA790-66AE-47A5-9D8E-10F9CB580496}" presName="node" presStyleLbl="node1" presStyleIdx="4" presStyleCnt="6" custScaleX="224750" custRadScaleRad="93754" custRadScaleInc="3738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BF51FDC-469B-4544-9F59-9A0877B59892}" type="pres">
      <dgm:prSet presAssocID="{90FEA790-66AE-47A5-9D8E-10F9CB580496}" presName="spNode" presStyleCnt="0"/>
      <dgm:spPr/>
    </dgm:pt>
    <dgm:pt modelId="{0AEE86BC-9EF8-44EE-A2B2-FAFAE66CEE0C}" type="pres">
      <dgm:prSet presAssocID="{9CEA5104-B89E-46BB-A614-5AF26F0D06F1}" presName="sibTrans" presStyleLbl="sibTrans1D1" presStyleIdx="4" presStyleCnt="6"/>
      <dgm:spPr/>
      <dgm:t>
        <a:bodyPr/>
        <a:lstStyle/>
        <a:p>
          <a:endParaRPr lang="zh-CN" altLang="en-US"/>
        </a:p>
      </dgm:t>
    </dgm:pt>
    <dgm:pt modelId="{30FEEC38-3B41-49DA-A389-FE58C04A206B}" type="pres">
      <dgm:prSet presAssocID="{9A458E64-6F24-4F20-9777-20CB33BEE75E}" presName="node" presStyleLbl="node1" presStyleIdx="5" presStyleCnt="6" custScaleX="233341" custRadScaleRad="92511" custRadScaleInc="-4705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797D954-5894-4910-A7D3-8D4579CF783C}" type="pres">
      <dgm:prSet presAssocID="{9A458E64-6F24-4F20-9777-20CB33BEE75E}" presName="spNode" presStyleCnt="0"/>
      <dgm:spPr/>
    </dgm:pt>
    <dgm:pt modelId="{7DF2E6D5-625C-4902-B90B-891E596A49E7}" type="pres">
      <dgm:prSet presAssocID="{3B9A8B76-5C20-4D34-BC3F-E2F516B5CAC6}" presName="sibTrans" presStyleLbl="sibTrans1D1" presStyleIdx="5" presStyleCnt="6"/>
      <dgm:spPr/>
      <dgm:t>
        <a:bodyPr/>
        <a:lstStyle/>
        <a:p>
          <a:endParaRPr lang="zh-CN" altLang="en-US"/>
        </a:p>
      </dgm:t>
    </dgm:pt>
  </dgm:ptLst>
  <dgm:cxnLst>
    <dgm:cxn modelId="{8FC6D02A-248E-492B-9E83-5D3658B80C4A}" type="presOf" srcId="{9A458E64-6F24-4F20-9777-20CB33BEE75E}" destId="{30FEEC38-3B41-49DA-A389-FE58C04A206B}" srcOrd="0" destOrd="0" presId="urn:microsoft.com/office/officeart/2005/8/layout/cycle5"/>
    <dgm:cxn modelId="{0CE31230-DEDA-47DF-9C88-7EBEA44EDA3F}" srcId="{6CBA0CC9-C113-4D45-A3B9-F20B261F6AD9}" destId="{D23CF9BE-A539-490F-B3E4-FFD8D22BF8A4}" srcOrd="3" destOrd="0" parTransId="{6BDD3310-DD7F-46DC-816E-01EE2CCDA500}" sibTransId="{24481348-3F50-4E3F-BC65-3E5B76E99640}"/>
    <dgm:cxn modelId="{B9A41B9B-C7AD-4D64-95A9-07F9852EB085}" srcId="{6CBA0CC9-C113-4D45-A3B9-F20B261F6AD9}" destId="{9A458E64-6F24-4F20-9777-20CB33BEE75E}" srcOrd="5" destOrd="0" parTransId="{5C1A345B-6D67-4FF6-B567-995FE284B6FF}" sibTransId="{3B9A8B76-5C20-4D34-BC3F-E2F516B5CAC6}"/>
    <dgm:cxn modelId="{A11D7906-72DA-4076-BEA1-6B3D57E0915C}" type="presOf" srcId="{A961DBFC-F572-437C-969F-371E35907DEB}" destId="{75686D72-4C3C-4FA3-80FD-ADC64311950D}" srcOrd="0" destOrd="0" presId="urn:microsoft.com/office/officeart/2005/8/layout/cycle5"/>
    <dgm:cxn modelId="{057C7B93-9BF5-4FE5-9EB1-9E34816E7BDE}" type="presOf" srcId="{9CEA5104-B89E-46BB-A614-5AF26F0D06F1}" destId="{0AEE86BC-9EF8-44EE-A2B2-FAFAE66CEE0C}" srcOrd="0" destOrd="0" presId="urn:microsoft.com/office/officeart/2005/8/layout/cycle5"/>
    <dgm:cxn modelId="{2D806514-D3D1-469D-B559-8D878777DF66}" type="presOf" srcId="{3B9A8B76-5C20-4D34-BC3F-E2F516B5CAC6}" destId="{7DF2E6D5-625C-4902-B90B-891E596A49E7}" srcOrd="0" destOrd="0" presId="urn:microsoft.com/office/officeart/2005/8/layout/cycle5"/>
    <dgm:cxn modelId="{64FA6FA5-AE48-4FEF-8C29-669AAB4BBEE7}" type="presOf" srcId="{D54ED527-6B42-45D7-B8C8-11F94C91FA2F}" destId="{048F7D66-3096-4F95-B1A6-5DFEC0E2C070}" srcOrd="0" destOrd="0" presId="urn:microsoft.com/office/officeart/2005/8/layout/cycle5"/>
    <dgm:cxn modelId="{DE9007A2-155B-4533-BBB5-246934F4F875}" type="presOf" srcId="{6CBA0CC9-C113-4D45-A3B9-F20B261F6AD9}" destId="{699EBC5A-3CCE-4DEF-823E-D620EDA67492}" srcOrd="0" destOrd="0" presId="urn:microsoft.com/office/officeart/2005/8/layout/cycle5"/>
    <dgm:cxn modelId="{AB270E94-A57E-478C-A12D-2D4620BC3DCC}" type="presOf" srcId="{AC58E6DB-C0EC-4061-9A9D-004DB7824534}" destId="{949830B6-C98B-42D5-ABA1-9B4B58970C4D}" srcOrd="0" destOrd="0" presId="urn:microsoft.com/office/officeart/2005/8/layout/cycle5"/>
    <dgm:cxn modelId="{53DED814-A152-48A5-9ECD-4CF8B8358599}" type="presOf" srcId="{D84F8FD9-6239-4302-9A66-1B484147D3BC}" destId="{E24491AD-C9C8-4D16-B789-27B24E2B70A6}" srcOrd="0" destOrd="0" presId="urn:microsoft.com/office/officeart/2005/8/layout/cycle5"/>
    <dgm:cxn modelId="{DA08A404-7ADC-4073-AF4C-B0E3B61810A5}" type="presOf" srcId="{24481348-3F50-4E3F-BC65-3E5B76E99640}" destId="{4BC4D024-0424-4CFF-8DE4-C87FCD534851}" srcOrd="0" destOrd="0" presId="urn:microsoft.com/office/officeart/2005/8/layout/cycle5"/>
    <dgm:cxn modelId="{2EBFC59B-CC3F-4E1D-A865-DECE31B17D65}" type="presOf" srcId="{90FEA790-66AE-47A5-9D8E-10F9CB580496}" destId="{54376438-A779-46BB-9099-253A953507F0}" srcOrd="0" destOrd="0" presId="urn:microsoft.com/office/officeart/2005/8/layout/cycle5"/>
    <dgm:cxn modelId="{977D850D-A2A7-4280-80E1-61D4A24ACD7A}" srcId="{6CBA0CC9-C113-4D45-A3B9-F20B261F6AD9}" destId="{AC58E6DB-C0EC-4061-9A9D-004DB7824534}" srcOrd="2" destOrd="0" parTransId="{2B0509C5-509D-4EF8-91CD-D773CBB8C284}" sibTransId="{24CBCD7E-5051-4387-9C56-B5FB0DB5E4EF}"/>
    <dgm:cxn modelId="{55EA7991-364F-45C0-80DA-D55B644282A0}" type="presOf" srcId="{F0DD389C-03ED-40EC-ACE0-8B1E0BDC4DFF}" destId="{DE32EC00-029B-4CB0-828B-7AEE99D7A69B}" srcOrd="0" destOrd="0" presId="urn:microsoft.com/office/officeart/2005/8/layout/cycle5"/>
    <dgm:cxn modelId="{56965676-326A-45A3-8E09-0C78C40649CD}" type="presOf" srcId="{24CBCD7E-5051-4387-9C56-B5FB0DB5E4EF}" destId="{F60B474F-20DC-4AB4-B73E-7C7B6EE077C9}" srcOrd="0" destOrd="0" presId="urn:microsoft.com/office/officeart/2005/8/layout/cycle5"/>
    <dgm:cxn modelId="{75902802-E854-480A-884E-E01DE83F45BB}" srcId="{6CBA0CC9-C113-4D45-A3B9-F20B261F6AD9}" destId="{90FEA790-66AE-47A5-9D8E-10F9CB580496}" srcOrd="4" destOrd="0" parTransId="{828FEFBA-EC92-4E9F-A379-DBD2357CCD2A}" sibTransId="{9CEA5104-B89E-46BB-A614-5AF26F0D06F1}"/>
    <dgm:cxn modelId="{2EA9CE62-2C2F-419D-9D33-D0A2712B886B}" type="presOf" srcId="{D23CF9BE-A539-490F-B3E4-FFD8D22BF8A4}" destId="{61032842-665C-4C8B-9768-1DF0B0330C1A}" srcOrd="0" destOrd="0" presId="urn:microsoft.com/office/officeart/2005/8/layout/cycle5"/>
    <dgm:cxn modelId="{E10987B4-B802-44FB-BCBB-A99F6AE2F91D}" srcId="{6CBA0CC9-C113-4D45-A3B9-F20B261F6AD9}" destId="{F0DD389C-03ED-40EC-ACE0-8B1E0BDC4DFF}" srcOrd="1" destOrd="0" parTransId="{CE00DF0C-0E31-4B34-BA3A-5461394139D9}" sibTransId="{D54ED527-6B42-45D7-B8C8-11F94C91FA2F}"/>
    <dgm:cxn modelId="{8406A5F3-946A-4729-904E-0A2F9078463F}" srcId="{6CBA0CC9-C113-4D45-A3B9-F20B261F6AD9}" destId="{A961DBFC-F572-437C-969F-371E35907DEB}" srcOrd="0" destOrd="0" parTransId="{CB9475E9-506C-438F-BDC4-3B72C73D495D}" sibTransId="{D84F8FD9-6239-4302-9A66-1B484147D3BC}"/>
    <dgm:cxn modelId="{15922677-5AF7-4FB5-821C-DC6F27FE39DB}" type="presParOf" srcId="{699EBC5A-3CCE-4DEF-823E-D620EDA67492}" destId="{75686D72-4C3C-4FA3-80FD-ADC64311950D}" srcOrd="0" destOrd="0" presId="urn:microsoft.com/office/officeart/2005/8/layout/cycle5"/>
    <dgm:cxn modelId="{1493EC1C-E594-4BD5-BB4F-1F003846975C}" type="presParOf" srcId="{699EBC5A-3CCE-4DEF-823E-D620EDA67492}" destId="{4940674A-1A49-4A06-A947-1F1207267E67}" srcOrd="1" destOrd="0" presId="urn:microsoft.com/office/officeart/2005/8/layout/cycle5"/>
    <dgm:cxn modelId="{D350C4D2-6F46-417F-AE34-62932F191EE8}" type="presParOf" srcId="{699EBC5A-3CCE-4DEF-823E-D620EDA67492}" destId="{E24491AD-C9C8-4D16-B789-27B24E2B70A6}" srcOrd="2" destOrd="0" presId="urn:microsoft.com/office/officeart/2005/8/layout/cycle5"/>
    <dgm:cxn modelId="{00CEFE77-0752-4EE7-A401-CC902E0FC222}" type="presParOf" srcId="{699EBC5A-3CCE-4DEF-823E-D620EDA67492}" destId="{DE32EC00-029B-4CB0-828B-7AEE99D7A69B}" srcOrd="3" destOrd="0" presId="urn:microsoft.com/office/officeart/2005/8/layout/cycle5"/>
    <dgm:cxn modelId="{129D1F66-EFA2-4436-B126-43A32A27C257}" type="presParOf" srcId="{699EBC5A-3CCE-4DEF-823E-D620EDA67492}" destId="{D770EA72-25A6-4C93-968D-63815CC4CFB6}" srcOrd="4" destOrd="0" presId="urn:microsoft.com/office/officeart/2005/8/layout/cycle5"/>
    <dgm:cxn modelId="{5A35D816-9852-4D99-BD54-76C16E71D847}" type="presParOf" srcId="{699EBC5A-3CCE-4DEF-823E-D620EDA67492}" destId="{048F7D66-3096-4F95-B1A6-5DFEC0E2C070}" srcOrd="5" destOrd="0" presId="urn:microsoft.com/office/officeart/2005/8/layout/cycle5"/>
    <dgm:cxn modelId="{632871B1-B967-4013-A237-FE6C9B763DFB}" type="presParOf" srcId="{699EBC5A-3CCE-4DEF-823E-D620EDA67492}" destId="{949830B6-C98B-42D5-ABA1-9B4B58970C4D}" srcOrd="6" destOrd="0" presId="urn:microsoft.com/office/officeart/2005/8/layout/cycle5"/>
    <dgm:cxn modelId="{0671EFF9-1580-44C1-AD53-6FFFDD1EABE5}" type="presParOf" srcId="{699EBC5A-3CCE-4DEF-823E-D620EDA67492}" destId="{8CE6695F-16D5-468D-B871-CFD90BA36E8B}" srcOrd="7" destOrd="0" presId="urn:microsoft.com/office/officeart/2005/8/layout/cycle5"/>
    <dgm:cxn modelId="{96B0DB1A-62AC-4243-92BD-CA700D297975}" type="presParOf" srcId="{699EBC5A-3CCE-4DEF-823E-D620EDA67492}" destId="{F60B474F-20DC-4AB4-B73E-7C7B6EE077C9}" srcOrd="8" destOrd="0" presId="urn:microsoft.com/office/officeart/2005/8/layout/cycle5"/>
    <dgm:cxn modelId="{DA430053-86A3-46EC-B4D3-8555A09C73BB}" type="presParOf" srcId="{699EBC5A-3CCE-4DEF-823E-D620EDA67492}" destId="{61032842-665C-4C8B-9768-1DF0B0330C1A}" srcOrd="9" destOrd="0" presId="urn:microsoft.com/office/officeart/2005/8/layout/cycle5"/>
    <dgm:cxn modelId="{B78B1B7D-F514-4919-AA11-C4F90B6067F6}" type="presParOf" srcId="{699EBC5A-3CCE-4DEF-823E-D620EDA67492}" destId="{61EE4287-E769-42CD-8696-7EC1CF07F57A}" srcOrd="10" destOrd="0" presId="urn:microsoft.com/office/officeart/2005/8/layout/cycle5"/>
    <dgm:cxn modelId="{6F071A1D-A766-4096-8F52-8BD5DF7AB62D}" type="presParOf" srcId="{699EBC5A-3CCE-4DEF-823E-D620EDA67492}" destId="{4BC4D024-0424-4CFF-8DE4-C87FCD534851}" srcOrd="11" destOrd="0" presId="urn:microsoft.com/office/officeart/2005/8/layout/cycle5"/>
    <dgm:cxn modelId="{782B502D-6447-4C87-A253-FC271F28430D}" type="presParOf" srcId="{699EBC5A-3CCE-4DEF-823E-D620EDA67492}" destId="{54376438-A779-46BB-9099-253A953507F0}" srcOrd="12" destOrd="0" presId="urn:microsoft.com/office/officeart/2005/8/layout/cycle5"/>
    <dgm:cxn modelId="{7A63F979-ACAA-4F96-892E-6996502773A7}" type="presParOf" srcId="{699EBC5A-3CCE-4DEF-823E-D620EDA67492}" destId="{8BF51FDC-469B-4544-9F59-9A0877B59892}" srcOrd="13" destOrd="0" presId="urn:microsoft.com/office/officeart/2005/8/layout/cycle5"/>
    <dgm:cxn modelId="{81876CE4-4F5B-43DF-81C3-96F570F4A78D}" type="presParOf" srcId="{699EBC5A-3CCE-4DEF-823E-D620EDA67492}" destId="{0AEE86BC-9EF8-44EE-A2B2-FAFAE66CEE0C}" srcOrd="14" destOrd="0" presId="urn:microsoft.com/office/officeart/2005/8/layout/cycle5"/>
    <dgm:cxn modelId="{11412D2B-A3A7-4A4F-8E04-B146AB56E4EA}" type="presParOf" srcId="{699EBC5A-3CCE-4DEF-823E-D620EDA67492}" destId="{30FEEC38-3B41-49DA-A389-FE58C04A206B}" srcOrd="15" destOrd="0" presId="urn:microsoft.com/office/officeart/2005/8/layout/cycle5"/>
    <dgm:cxn modelId="{8EFD15B5-B497-4526-9D7E-723B47563B65}" type="presParOf" srcId="{699EBC5A-3CCE-4DEF-823E-D620EDA67492}" destId="{B797D954-5894-4910-A7D3-8D4579CF783C}" srcOrd="16" destOrd="0" presId="urn:microsoft.com/office/officeart/2005/8/layout/cycle5"/>
    <dgm:cxn modelId="{40369033-2F38-4D46-BB4C-4759A0BDFB3C}" type="presParOf" srcId="{699EBC5A-3CCE-4DEF-823E-D620EDA67492}" destId="{7DF2E6D5-625C-4902-B90B-891E596A49E7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86D72-4C3C-4FA3-80FD-ADC64311950D}">
      <dsp:nvSpPr>
        <dsp:cNvPr id="0" name=""/>
        <dsp:cNvSpPr/>
      </dsp:nvSpPr>
      <dsp:spPr>
        <a:xfrm>
          <a:off x="1654848" y="1483"/>
          <a:ext cx="2236817" cy="598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/>
            <a:t>考前培训</a:t>
          </a:r>
          <a:endParaRPr sz="2200" b="1" kern="1200"/>
        </a:p>
      </dsp:txBody>
      <dsp:txXfrm>
        <a:off x="1684055" y="30690"/>
        <a:ext cx="2178403" cy="539887"/>
      </dsp:txXfrm>
    </dsp:sp>
    <dsp:sp modelId="{E24491AD-C9C8-4D16-B789-27B24E2B70A6}">
      <dsp:nvSpPr>
        <dsp:cNvPr id="0" name=""/>
        <dsp:cNvSpPr/>
      </dsp:nvSpPr>
      <dsp:spPr>
        <a:xfrm>
          <a:off x="1124185" y="455321"/>
          <a:ext cx="2822210" cy="2822210"/>
        </a:xfrm>
        <a:custGeom>
          <a:avLst/>
          <a:gdLst/>
          <a:ahLst/>
          <a:cxnLst/>
          <a:rect l="0" t="0" r="0" b="0"/>
          <a:pathLst>
            <a:path>
              <a:moveTo>
                <a:pt x="2134214" y="199358"/>
              </a:moveTo>
              <a:arcTo wR="1411105" hR="1411105" stAng="18049597" swAng="851254"/>
            </a:path>
          </a:pathLst>
        </a:custGeom>
        <a:noFill/>
        <a:ln w="28575" cap="flat" cmpd="sng" algn="ctr">
          <a:solidFill>
            <a:srgbClr val="0070C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32EC00-029B-4CB0-828B-7AEE99D7A69B}">
      <dsp:nvSpPr>
        <dsp:cNvPr id="0" name=""/>
        <dsp:cNvSpPr/>
      </dsp:nvSpPr>
      <dsp:spPr>
        <a:xfrm>
          <a:off x="2898300" y="953519"/>
          <a:ext cx="2194007" cy="598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/>
            <a:t>考试组织</a:t>
          </a:r>
          <a:endParaRPr sz="2200" b="1" kern="1200"/>
        </a:p>
      </dsp:txBody>
      <dsp:txXfrm>
        <a:off x="2927507" y="982726"/>
        <a:ext cx="2135593" cy="539887"/>
      </dsp:txXfrm>
    </dsp:sp>
    <dsp:sp modelId="{048F7D66-3096-4F95-B1A6-5DFEC0E2C070}">
      <dsp:nvSpPr>
        <dsp:cNvPr id="0" name=""/>
        <dsp:cNvSpPr/>
      </dsp:nvSpPr>
      <dsp:spPr>
        <a:xfrm>
          <a:off x="1264783" y="366257"/>
          <a:ext cx="2822210" cy="2822210"/>
        </a:xfrm>
        <a:custGeom>
          <a:avLst/>
          <a:gdLst/>
          <a:ahLst/>
          <a:cxnLst/>
          <a:rect l="0" t="0" r="0" b="0"/>
          <a:pathLst>
            <a:path>
              <a:moveTo>
                <a:pt x="2813926" y="1258433"/>
              </a:moveTo>
              <a:arcTo wR="1411105" hR="1411105" stAng="21227330" swAng="540050"/>
            </a:path>
          </a:pathLst>
        </a:custGeom>
        <a:noFill/>
        <a:ln w="28575" cap="flat" cmpd="sng" algn="ctr">
          <a:solidFill>
            <a:srgbClr val="0070C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9830B6-C98B-42D5-ABA1-9B4B58970C4D}">
      <dsp:nvSpPr>
        <dsp:cNvPr id="0" name=""/>
        <dsp:cNvSpPr/>
      </dsp:nvSpPr>
      <dsp:spPr>
        <a:xfrm>
          <a:off x="2874122" y="1919369"/>
          <a:ext cx="2242377" cy="598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/>
            <a:t>考试阅卷</a:t>
          </a:r>
          <a:endParaRPr sz="2200" b="1" kern="1200"/>
        </a:p>
      </dsp:txBody>
      <dsp:txXfrm>
        <a:off x="2903329" y="1948576"/>
        <a:ext cx="2183963" cy="539887"/>
      </dsp:txXfrm>
    </dsp:sp>
    <dsp:sp modelId="{F60B474F-20DC-4AB4-B73E-7C7B6EE077C9}">
      <dsp:nvSpPr>
        <dsp:cNvPr id="0" name=""/>
        <dsp:cNvSpPr/>
      </dsp:nvSpPr>
      <dsp:spPr>
        <a:xfrm>
          <a:off x="1147855" y="144278"/>
          <a:ext cx="2822210" cy="2822210"/>
        </a:xfrm>
        <a:custGeom>
          <a:avLst/>
          <a:gdLst/>
          <a:ahLst/>
          <a:cxnLst/>
          <a:rect l="0" t="0" r="0" b="0"/>
          <a:pathLst>
            <a:path>
              <a:moveTo>
                <a:pt x="2370354" y="2446024"/>
              </a:moveTo>
              <a:arcTo wR="1411105" hR="1411105" stAng="2830384" swAng="759044"/>
            </a:path>
          </a:pathLst>
        </a:custGeom>
        <a:noFill/>
        <a:ln w="28575" cap="flat" cmpd="sng" algn="ctr">
          <a:solidFill>
            <a:srgbClr val="0070C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032842-665C-4C8B-9768-1DF0B0330C1A}">
      <dsp:nvSpPr>
        <dsp:cNvPr id="0" name=""/>
        <dsp:cNvSpPr/>
      </dsp:nvSpPr>
      <dsp:spPr>
        <a:xfrm>
          <a:off x="1753743" y="2823693"/>
          <a:ext cx="2039028" cy="598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/>
            <a:t>数据分析</a:t>
          </a:r>
          <a:endParaRPr sz="2200" b="1" kern="1200"/>
        </a:p>
      </dsp:txBody>
      <dsp:txXfrm>
        <a:off x="1782950" y="2852900"/>
        <a:ext cx="1980614" cy="539887"/>
      </dsp:txXfrm>
    </dsp:sp>
    <dsp:sp modelId="{4BC4D024-0424-4CFF-8DE4-C87FCD534851}">
      <dsp:nvSpPr>
        <dsp:cNvPr id="0" name=""/>
        <dsp:cNvSpPr/>
      </dsp:nvSpPr>
      <dsp:spPr>
        <a:xfrm>
          <a:off x="1576450" y="144278"/>
          <a:ext cx="2822210" cy="2822210"/>
        </a:xfrm>
        <a:custGeom>
          <a:avLst/>
          <a:gdLst/>
          <a:ahLst/>
          <a:cxnLst/>
          <a:rect l="0" t="0" r="0" b="0"/>
          <a:pathLst>
            <a:path>
              <a:moveTo>
                <a:pt x="701797" y="2630982"/>
              </a:moveTo>
              <a:arcTo wR="1411105" hR="1411105" stAng="7210572" swAng="759044"/>
            </a:path>
          </a:pathLst>
        </a:custGeom>
        <a:noFill/>
        <a:ln w="28575" cap="flat" cmpd="sng" algn="ctr">
          <a:solidFill>
            <a:srgbClr val="0070C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376438-A779-46BB-9099-253A953507F0}">
      <dsp:nvSpPr>
        <dsp:cNvPr id="0" name=""/>
        <dsp:cNvSpPr/>
      </dsp:nvSpPr>
      <dsp:spPr>
        <a:xfrm>
          <a:off x="516833" y="1919369"/>
          <a:ext cx="2068741" cy="598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/>
            <a:t>教师研判</a:t>
          </a:r>
          <a:endParaRPr sz="2200" b="1" kern="1200"/>
        </a:p>
      </dsp:txBody>
      <dsp:txXfrm>
        <a:off x="546040" y="1948576"/>
        <a:ext cx="2010327" cy="539887"/>
      </dsp:txXfrm>
    </dsp:sp>
    <dsp:sp modelId="{0AEE86BC-9EF8-44EE-A2B2-FAFAE66CEE0C}">
      <dsp:nvSpPr>
        <dsp:cNvPr id="0" name=""/>
        <dsp:cNvSpPr/>
      </dsp:nvSpPr>
      <dsp:spPr>
        <a:xfrm>
          <a:off x="1459521" y="366257"/>
          <a:ext cx="2822210" cy="2822210"/>
        </a:xfrm>
        <a:custGeom>
          <a:avLst/>
          <a:gdLst/>
          <a:ahLst/>
          <a:cxnLst/>
          <a:rect l="0" t="0" r="0" b="0"/>
          <a:pathLst>
            <a:path>
              <a:moveTo>
                <a:pt x="1672" y="1479783"/>
              </a:moveTo>
              <a:arcTo wR="1411105" hR="1411105" stAng="10632620" swAng="540050"/>
            </a:path>
          </a:pathLst>
        </a:custGeom>
        <a:noFill/>
        <a:ln w="28575" cap="flat" cmpd="sng" algn="ctr">
          <a:solidFill>
            <a:srgbClr val="0070C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EEC38-3B41-49DA-A389-FE58C04A206B}">
      <dsp:nvSpPr>
        <dsp:cNvPr id="0" name=""/>
        <dsp:cNvSpPr/>
      </dsp:nvSpPr>
      <dsp:spPr>
        <a:xfrm>
          <a:off x="477302" y="953519"/>
          <a:ext cx="2147818" cy="598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/>
            <a:t>国才宣讲</a:t>
          </a:r>
          <a:endParaRPr sz="2200" b="1" kern="1200"/>
        </a:p>
      </dsp:txBody>
      <dsp:txXfrm>
        <a:off x="506509" y="982726"/>
        <a:ext cx="2089404" cy="539887"/>
      </dsp:txXfrm>
    </dsp:sp>
    <dsp:sp modelId="{7DF2E6D5-625C-4902-B90B-891E596A49E7}">
      <dsp:nvSpPr>
        <dsp:cNvPr id="0" name=""/>
        <dsp:cNvSpPr/>
      </dsp:nvSpPr>
      <dsp:spPr>
        <a:xfrm>
          <a:off x="1600119" y="455321"/>
          <a:ext cx="2822210" cy="2822210"/>
        </a:xfrm>
        <a:custGeom>
          <a:avLst/>
          <a:gdLst/>
          <a:ahLst/>
          <a:cxnLst/>
          <a:rect l="0" t="0" r="0" b="0"/>
          <a:pathLst>
            <a:path>
              <a:moveTo>
                <a:pt x="413056" y="413550"/>
              </a:moveTo>
              <a:arcTo wR="1411105" hR="1411105" stAng="13499149" swAng="851254"/>
            </a:path>
          </a:pathLst>
        </a:custGeom>
        <a:noFill/>
        <a:ln w="28575" cap="flat" cmpd="sng" algn="ctr">
          <a:solidFill>
            <a:srgbClr val="0070C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15B3F-EA80-4E19-99CE-E12E033D8660}" type="datetimeFigureOut">
              <a:rPr lang="zh-CN" altLang="en-US" smtClean="0"/>
              <a:pPr/>
              <a:t>2021/3/20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AD4B7-64AF-41F5-A3D4-9461C15673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201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28057-9795-4608-9876-7A02CB2DF266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28057-9795-4608-9876-7A02CB2DF266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28057-9795-4608-9876-7A02CB2DF266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28057-9795-4608-9876-7A02CB2DF266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28057-9795-4608-9876-7A02CB2DF266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28057-9795-4608-9876-7A02CB2DF266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28057-9795-4608-9876-7A02CB2DF266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28057-9795-4608-9876-7A02CB2DF266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28057-9795-4608-9876-7A02CB2DF266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5B8A-6165-417C-9295-0AEEC5C40E98}" type="datetimeFigureOut">
              <a:rPr lang="zh-CN" altLang="en-US" smtClean="0"/>
              <a:pPr/>
              <a:t>2021/3/20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7AED-37C0-4478-A8B5-B144B4B37F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5B8A-6165-417C-9295-0AEEC5C40E98}" type="datetimeFigureOut">
              <a:rPr lang="zh-CN" altLang="en-US" smtClean="0"/>
              <a:pPr/>
              <a:t>2021/3/20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7AED-37C0-4478-A8B5-B144B4B37F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5B8A-6165-417C-9295-0AEEC5C40E98}" type="datetimeFigureOut">
              <a:rPr lang="zh-CN" altLang="en-US" smtClean="0"/>
              <a:pPr/>
              <a:t>2021/3/20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7AED-37C0-4478-A8B5-B144B4B37F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5B8A-6165-417C-9295-0AEEC5C40E98}" type="datetimeFigureOut">
              <a:rPr lang="zh-CN" altLang="en-US" smtClean="0"/>
              <a:pPr/>
              <a:t>2021/3/20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7AED-37C0-4478-A8B5-B144B4B37F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5B8A-6165-417C-9295-0AEEC5C40E98}" type="datetimeFigureOut">
              <a:rPr lang="zh-CN" altLang="en-US" smtClean="0"/>
              <a:pPr/>
              <a:t>2021/3/20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7AED-37C0-4478-A8B5-B144B4B37F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5B8A-6165-417C-9295-0AEEC5C40E98}" type="datetimeFigureOut">
              <a:rPr lang="zh-CN" altLang="en-US" smtClean="0"/>
              <a:pPr/>
              <a:t>2021/3/20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7AED-37C0-4478-A8B5-B144B4B37F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5B8A-6165-417C-9295-0AEEC5C40E98}" type="datetimeFigureOut">
              <a:rPr lang="zh-CN" altLang="en-US" smtClean="0"/>
              <a:pPr/>
              <a:t>2021/3/20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7AED-37C0-4478-A8B5-B144B4B37F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5B8A-6165-417C-9295-0AEEC5C40E98}" type="datetimeFigureOut">
              <a:rPr lang="zh-CN" altLang="en-US" smtClean="0"/>
              <a:pPr/>
              <a:t>2021/3/20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7AED-37C0-4478-A8B5-B144B4B37F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5B8A-6165-417C-9295-0AEEC5C40E98}" type="datetimeFigureOut">
              <a:rPr lang="zh-CN" altLang="en-US" smtClean="0"/>
              <a:pPr/>
              <a:t>2021/3/20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7AED-37C0-4478-A8B5-B144B4B37F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5B8A-6165-417C-9295-0AEEC5C40E98}" type="datetimeFigureOut">
              <a:rPr lang="zh-CN" altLang="en-US" smtClean="0"/>
              <a:pPr/>
              <a:t>2021/3/20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7AED-37C0-4478-A8B5-B144B4B37F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5B8A-6165-417C-9295-0AEEC5C40E98}" type="datetimeFigureOut">
              <a:rPr lang="zh-CN" altLang="en-US" smtClean="0"/>
              <a:pPr/>
              <a:t>2021/3/20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77AED-37C0-4478-A8B5-B144B4B37F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72285B8A-6165-417C-9295-0AEEC5C40E98}" type="datetimeFigureOut">
              <a:rPr lang="zh-CN" altLang="en-US" smtClean="0"/>
              <a:pPr/>
              <a:t>2021/3/20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EE377AED-37C0-4478-A8B5-B144B4B37FC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椭圆 6"/>
          <p:cNvSpPr/>
          <p:nvPr userDrawn="1"/>
        </p:nvSpPr>
        <p:spPr>
          <a:xfrm>
            <a:off x="11000740" y="200660"/>
            <a:ext cx="984885" cy="975360"/>
          </a:xfrm>
          <a:prstGeom prst="ellipse">
            <a:avLst/>
          </a:prstGeom>
          <a:blipFill rotWithShape="1">
            <a:blip r:embed="rId1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804035" y="1929130"/>
            <a:ext cx="910209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spc="200" dirty="0">
                <a:solidFill>
                  <a:srgbClr val="C00000"/>
                </a:solidFill>
                <a:latin typeface="Arial Rounded MT Bold" panose="020F0704030504030204" pitchFamily="34" charset="0"/>
                <a:ea typeface="Microsoft YaHei UI" panose="020B0503020204020204" pitchFamily="34" charset="-122"/>
                <a:cs typeface="Segoe UI" panose="020B0502040204020203" pitchFamily="34" charset="0"/>
              </a:rPr>
              <a:t>工科院校特色外语课程建设与外语教师发展模式探索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412204" y="4353259"/>
            <a:ext cx="54864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000" b="1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中北大学   芮燕萍 </a:t>
            </a:r>
          </a:p>
          <a:p>
            <a:pPr algn="ctr"/>
            <a:endParaRPr lang="zh-CN" sz="2000" b="1" spc="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000" b="1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2000" b="1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b="1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1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b="1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000" b="1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856230" y="3488690"/>
            <a:ext cx="69977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2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第五届全国高等学校外语教育改革与发展高端论坛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426845" y="1958975"/>
            <a:ext cx="2929255" cy="2924810"/>
          </a:xfrm>
          <a:prstGeom prst="ellipse">
            <a:avLst/>
          </a:prstGeom>
          <a:noFill/>
          <a:ln w="889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94424" y="2552754"/>
            <a:ext cx="2394762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800" b="0" i="0" u="none" strike="noStrike" kern="1200" cap="none" spc="8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03</a:t>
            </a:r>
            <a:endParaRPr kumimoji="0" lang="zh-CN" altLang="en-US" sz="10800" b="0" i="0" u="none" strike="noStrike" kern="1200" cap="none" spc="8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340019" y="2753378"/>
            <a:ext cx="5208031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5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教师发展新成效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 flipV="1">
            <a:off x="5420360" y="3681095"/>
            <a:ext cx="4868545" cy="18415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929640" y="208915"/>
            <a:ext cx="28613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教师发展新成效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06240" y="2899839"/>
            <a:ext cx="3574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请输入标题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6612576" y="2680789"/>
            <a:ext cx="360000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144988" y="1399283"/>
            <a:ext cx="612250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学科育人能力提升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3" name="图表 12"/>
          <p:cNvGraphicFramePr/>
          <p:nvPr>
            <p:extLst>
              <p:ext uri="{D42A27DB-BD31-4B8C-83A1-F6EECF244321}">
                <p14:modId xmlns:p14="http://schemas.microsoft.com/office/powerpoint/2010/main" val="2844053225"/>
              </p:ext>
            </p:extLst>
          </p:nvPr>
        </p:nvGraphicFramePr>
        <p:xfrm>
          <a:off x="268941" y="2211636"/>
          <a:ext cx="3208348" cy="3019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4" name="组合 23"/>
          <p:cNvGrpSpPr/>
          <p:nvPr/>
        </p:nvGrpSpPr>
        <p:grpSpPr>
          <a:xfrm>
            <a:off x="3621418" y="2185060"/>
            <a:ext cx="4540947" cy="2873261"/>
            <a:chOff x="4024855" y="2185060"/>
            <a:chExt cx="4137510" cy="2873261"/>
          </a:xfrm>
        </p:grpSpPr>
        <p:sp>
          <p:nvSpPr>
            <p:cNvPr id="15" name="文本框 14"/>
            <p:cNvSpPr txBox="1"/>
            <p:nvPr/>
          </p:nvSpPr>
          <p:spPr>
            <a:xfrm>
              <a:off x="4024855" y="2185060"/>
              <a:ext cx="41375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&gt;50</a:t>
              </a:r>
              <a:r>
                <a:rPr lang="zh-CN" altLang="en-US" b="1" dirty="0"/>
                <a:t>名</a:t>
              </a:r>
              <a:r>
                <a:rPr lang="en-US" altLang="zh-CN" b="1" dirty="0"/>
                <a:t> </a:t>
              </a:r>
              <a:r>
                <a:rPr lang="zh-CN" altLang="en-US" b="1" dirty="0"/>
                <a:t>“优秀” 获得“国才考试”奖学金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4165439" y="2680789"/>
              <a:ext cx="3771900" cy="2377532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753475" y="1476400"/>
            <a:ext cx="2771775" cy="4263360"/>
            <a:chOff x="8724900" y="2185060"/>
            <a:chExt cx="2771775" cy="4263360"/>
          </a:xfrm>
        </p:grpSpPr>
        <p:sp>
          <p:nvSpPr>
            <p:cNvPr id="22" name="文本框 21"/>
            <p:cNvSpPr txBox="1"/>
            <p:nvPr/>
          </p:nvSpPr>
          <p:spPr>
            <a:xfrm>
              <a:off x="8724900" y="2185060"/>
              <a:ext cx="2771775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/>
                <a:t>优秀考生代表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8724900" y="2680789"/>
              <a:ext cx="2771775" cy="3767631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759460" y="664210"/>
            <a:ext cx="3016250" cy="381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891540" y="208915"/>
            <a:ext cx="28613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教师发展新成效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6612576" y="2680789"/>
            <a:ext cx="360000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155065" y="1296035"/>
            <a:ext cx="54889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教师专业发展提升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155760" y="1910697"/>
            <a:ext cx="2524125" cy="4214492"/>
            <a:chOff x="689035" y="1967847"/>
            <a:chExt cx="2524125" cy="4214492"/>
          </a:xfrm>
        </p:grpSpPr>
        <p:sp>
          <p:nvSpPr>
            <p:cNvPr id="11" name="矩形 10"/>
            <p:cNvSpPr/>
            <p:nvPr/>
          </p:nvSpPr>
          <p:spPr>
            <a:xfrm>
              <a:off x="689035" y="1967847"/>
              <a:ext cx="2524125" cy="666738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chemeClr val="tx1"/>
                  </a:solidFill>
                </a:rPr>
                <a:t>全国性学术会议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689035" y="3086100"/>
              <a:ext cx="2524125" cy="3096239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chemeClr val="tx1"/>
                  </a:solidFill>
                </a:rPr>
                <a:t>“青年外语教师专业发展论坛”等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704080" y="1974215"/>
            <a:ext cx="2456815" cy="4137660"/>
            <a:chOff x="3503549" y="1973914"/>
            <a:chExt cx="2524125" cy="4132225"/>
          </a:xfrm>
        </p:grpSpPr>
        <p:sp>
          <p:nvSpPr>
            <p:cNvPr id="18" name="矩形 17"/>
            <p:cNvSpPr/>
            <p:nvPr/>
          </p:nvSpPr>
          <p:spPr>
            <a:xfrm>
              <a:off x="3503549" y="1973914"/>
              <a:ext cx="2524125" cy="666738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dirty="0">
                  <a:solidFill>
                    <a:schemeClr val="tx1"/>
                  </a:solidFill>
                  <a:sym typeface="+mn-ea"/>
                </a:rPr>
                <a:t>省部级项目</a:t>
              </a:r>
              <a:endParaRPr lang="zh-CN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3503549" y="3009900"/>
              <a:ext cx="2524125" cy="3096239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chemeClr val="tx1"/>
                  </a:solidFill>
                </a:rPr>
                <a:t>教育部产学合作  协同育人项目</a:t>
              </a:r>
              <a:r>
                <a:rPr lang="en-US" altLang="zh-CN" sz="2400" b="1" dirty="0">
                  <a:solidFill>
                    <a:schemeClr val="tx1"/>
                  </a:solidFill>
                </a:rPr>
                <a:t>2</a:t>
              </a:r>
              <a:r>
                <a:rPr lang="zh-CN" altLang="en-US" sz="2400" b="1" dirty="0">
                  <a:solidFill>
                    <a:schemeClr val="tx1"/>
                  </a:solidFill>
                </a:rPr>
                <a:t>项、省教改、省哲社等项目</a:t>
              </a:r>
              <a:r>
                <a:rPr lang="en-US" altLang="zh-CN" sz="2400" b="1" dirty="0">
                  <a:solidFill>
                    <a:schemeClr val="tx1"/>
                  </a:solidFill>
                </a:rPr>
                <a:t>22</a:t>
              </a:r>
              <a:r>
                <a:rPr lang="zh-CN" altLang="en-US" sz="2400" b="1" dirty="0">
                  <a:solidFill>
                    <a:schemeClr val="tx1"/>
                  </a:solidFill>
                </a:rPr>
                <a:t>项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984937" y="1979987"/>
            <a:ext cx="2524126" cy="4126152"/>
            <a:chOff x="6318062" y="1979987"/>
            <a:chExt cx="2524126" cy="4126152"/>
          </a:xfrm>
        </p:grpSpPr>
        <p:sp>
          <p:nvSpPr>
            <p:cNvPr id="20" name="矩形 19"/>
            <p:cNvSpPr/>
            <p:nvPr/>
          </p:nvSpPr>
          <p:spPr>
            <a:xfrm>
              <a:off x="6318063" y="1979987"/>
              <a:ext cx="2524125" cy="666738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chemeClr val="tx1"/>
                  </a:solidFill>
                </a:rPr>
                <a:t>省级精品课程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6318062" y="3009900"/>
              <a:ext cx="2524125" cy="3096239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tx1"/>
                  </a:solidFill>
                </a:rPr>
                <a:t>“</a:t>
              </a:r>
              <a:r>
                <a:rPr lang="zh-CN" altLang="en-US" sz="2400" b="1" dirty="0">
                  <a:solidFill>
                    <a:schemeClr val="tx1"/>
                  </a:solidFill>
                </a:rPr>
                <a:t>商务英语写作</a:t>
              </a:r>
            </a:p>
            <a:p>
              <a:pPr algn="ctr"/>
              <a:r>
                <a:rPr lang="zh-CN" altLang="en-US" sz="2400" b="1" dirty="0">
                  <a:solidFill>
                    <a:schemeClr val="tx1"/>
                  </a:solidFill>
                </a:rPr>
                <a:t>实践</a:t>
              </a:r>
              <a:r>
                <a:rPr lang="en-US" altLang="zh-CN" sz="2400" b="1" dirty="0">
                  <a:solidFill>
                    <a:schemeClr val="tx1"/>
                  </a:solidFill>
                </a:rPr>
                <a:t>”</a:t>
              </a:r>
              <a:r>
                <a:rPr lang="zh-CN" altLang="en-US" sz="2400" b="1" dirty="0">
                  <a:solidFill>
                    <a:schemeClr val="tx1"/>
                  </a:solidFill>
                </a:rPr>
                <a:t>慕课</a:t>
              </a: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788035" y="664210"/>
            <a:ext cx="3064510" cy="1333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574165" y="1936115"/>
            <a:ext cx="2747010" cy="2620010"/>
          </a:xfrm>
          <a:prstGeom prst="ellipse">
            <a:avLst/>
          </a:prstGeom>
          <a:noFill/>
          <a:ln w="889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48399" y="2399084"/>
            <a:ext cx="2394762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800" b="0" i="0" u="none" strike="noStrike" kern="1200" cap="none" spc="8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04</a:t>
            </a:r>
            <a:endParaRPr kumimoji="0" lang="zh-CN" altLang="en-US" sz="10800" b="0" i="0" u="none" strike="noStrike" kern="1200" cap="none" spc="8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406197" y="2458103"/>
            <a:ext cx="5740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5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教师发展前景展望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5551749" y="3381433"/>
            <a:ext cx="5449680" cy="1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910590" y="208915"/>
            <a:ext cx="2861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教师发展前景展望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472052" y="2185060"/>
            <a:ext cx="3574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请输入标题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6612576" y="2680789"/>
            <a:ext cx="360000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891665" y="1214755"/>
            <a:ext cx="537273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提升层次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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省级人文社科研究基地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         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教育部人文社科研究基地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891915" y="3101410"/>
            <a:ext cx="815461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孵化成果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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混合式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国际人才英语实训创新实践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》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金课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 </a:t>
            </a:r>
            <a:r>
              <a:rPr lang="zh-CN" altLang="en-US" sz="2400" b="1" dirty="0">
                <a:sym typeface="+mn-ea"/>
              </a:rPr>
              <a:t>“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国才</a:t>
            </a:r>
            <a:r>
              <a:rPr lang="zh-CN" altLang="en-US" sz="2400" b="1" dirty="0">
                <a:sym typeface="+mn-ea"/>
              </a:rPr>
              <a:t>”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优秀宣讲团队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 </a:t>
            </a:r>
            <a:r>
              <a:rPr lang="zh-CN" altLang="en-US" sz="2400" b="1" dirty="0">
                <a:sym typeface="+mn-ea"/>
              </a:rPr>
              <a:t>“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国际人才英语</a:t>
            </a:r>
            <a:r>
              <a:rPr lang="zh-CN" altLang="en-US" sz="2400" b="1" dirty="0">
                <a:sym typeface="+mn-ea"/>
              </a:rPr>
              <a:t>”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高端实验班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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高层次科研项目</a:t>
            </a: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818515" y="735330"/>
            <a:ext cx="3302000" cy="101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920115" y="208915"/>
            <a:ext cx="2861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教师发展前景展望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730885" y="735330"/>
            <a:ext cx="3533775" cy="889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472052" y="2185060"/>
            <a:ext cx="3574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请输入标题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6612576" y="2680789"/>
            <a:ext cx="360000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6472052" y="2887183"/>
            <a:ext cx="53795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Nunc viverra imperdiet enim. Fusce est. Vivamus a tellus.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Pellentesque habitant morbi tristique senectus et netus et malesuada fames ac turpis egestas. Proin pharetra nonummy pede. Mauris et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orci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.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891916" y="1382225"/>
            <a:ext cx="8652259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衍生基地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 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与国内外高水平大学共建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国际人才教育师资实训基地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 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合作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组建校级</a:t>
            </a:r>
            <a:r>
              <a:rPr lang="zh-CN" altLang="en-US" sz="2400" b="1" dirty="0">
                <a:sym typeface="+mn-ea"/>
              </a:rPr>
              <a:t>“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一带一路</a:t>
            </a:r>
            <a:r>
              <a:rPr lang="zh-CN" altLang="en-US" sz="2400" b="1" dirty="0">
                <a:sym typeface="+mn-ea"/>
              </a:rPr>
              <a:t>”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区域国别研究中心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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建设国际化素养创意输出研究和评价中心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       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申请高层次科研项目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6472052" y="2185060"/>
            <a:ext cx="3574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请输入标题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6612576" y="2680789"/>
            <a:ext cx="360000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1061879" y="94412"/>
            <a:ext cx="1059656" cy="661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启示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387475" y="1815919"/>
            <a:ext cx="9652635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：一颗鸡蛋从外打破是一餐之需；从内打破才是一个新生命的诞生。因此，思想转变是教师发展之根本。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387475" y="3498850"/>
            <a:ext cx="96532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：一花独放不是春，百花齐放春满园。团队建设是在职教师发展之有效路径。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814070" y="755650"/>
            <a:ext cx="1602105" cy="825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804035" y="2418080"/>
            <a:ext cx="91020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+mn-ea"/>
              </a:rPr>
              <a:t>实  践  分  享</a:t>
            </a:r>
            <a:endParaRPr lang="zh-CN" altLang="en-US" sz="4800" b="1" spc="200" dirty="0">
              <a:solidFill>
                <a:srgbClr val="C00000"/>
              </a:solidFill>
              <a:latin typeface="Arial Rounded MT Bold" panose="020F0704030504030204" pitchFamily="34" charset="0"/>
              <a:ea typeface="Microsoft YaHei U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22364" y="4171014"/>
            <a:ext cx="54864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400" b="1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中北大学    </a:t>
            </a:r>
            <a:r>
              <a:rPr lang="zh-CN" sz="2400" b="1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胡红艳</a:t>
            </a:r>
            <a:r>
              <a:rPr lang="zh-CN" sz="2400" b="1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algn="ctr"/>
            <a:endParaRPr lang="zh-CN" sz="2400" b="1" spc="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400" b="1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2400" b="1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b="1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b="1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400" b="1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3842385" y="3198495"/>
            <a:ext cx="4859655" cy="1905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2297180" y="2553981"/>
            <a:ext cx="1183121" cy="11169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dist"/>
            <a:r>
              <a:rPr lang="en-US" altLang="zh-CN" sz="6665" dirty="0">
                <a:solidFill>
                  <a:srgbClr val="C00000"/>
                </a:solidFill>
                <a:latin typeface="Impact" panose="020B0806030902050204" charset="0"/>
                <a:ea typeface="微软雅黑" panose="020B0503020204020204" pitchFamily="34" charset="-122"/>
              </a:rPr>
              <a:t>1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4788317" y="3233512"/>
            <a:ext cx="5680075" cy="45719"/>
            <a:chOff x="5029200" y="2769580"/>
            <a:chExt cx="5680075" cy="45719"/>
          </a:xfrm>
        </p:grpSpPr>
        <p:sp>
          <p:nvSpPr>
            <p:cNvPr id="18" name="矩形 17"/>
            <p:cNvSpPr/>
            <p:nvPr/>
          </p:nvSpPr>
          <p:spPr>
            <a:xfrm>
              <a:off x="5029200" y="2769580"/>
              <a:ext cx="723900" cy="4571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5711825" y="2792439"/>
              <a:ext cx="499745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4398483" y="2281323"/>
            <a:ext cx="6466159" cy="1768388"/>
            <a:chOff x="4398483" y="2281323"/>
            <a:chExt cx="6466159" cy="1768388"/>
          </a:xfrm>
        </p:grpSpPr>
        <p:sp>
          <p:nvSpPr>
            <p:cNvPr id="2" name="矩形 1"/>
            <p:cNvSpPr/>
            <p:nvPr/>
          </p:nvSpPr>
          <p:spPr>
            <a:xfrm>
              <a:off x="4722950" y="2281323"/>
              <a:ext cx="5889583" cy="9111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b="1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课      程      建     设     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4398483" y="3271310"/>
              <a:ext cx="6466159" cy="7784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国际人才英语实训创新实践</a:t>
              </a:r>
              <a:r>
                <a:rPr lang="en-US" altLang="zh-CN" sz="6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</a:t>
              </a:r>
              <a:endParaRPr lang="zh-CN" altLang="en-US" sz="6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678112" y="2026118"/>
            <a:ext cx="6244055" cy="7315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国际人才英语实训创新实践</a:t>
            </a:r>
            <a:endParaRPr lang="zh-CN" altLang="en-US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48698" y="203835"/>
            <a:ext cx="792324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  <a:ea typeface="Microsoft YaHei UI" panose="020B0503020204020204" pitchFamily="34" charset="-122"/>
                <a:cs typeface="Segoe UI" panose="020B0502040204020203" pitchFamily="34" charset="0"/>
              </a:rPr>
              <a:t>实践分享：课程建设</a:t>
            </a: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1169035" y="648970"/>
            <a:ext cx="3603625" cy="152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 7"/>
          <p:cNvSpPr/>
          <p:nvPr/>
        </p:nvSpPr>
        <p:spPr>
          <a:xfrm>
            <a:off x="678112" y="1015175"/>
            <a:ext cx="6244055" cy="7308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中北大学创新创业课程</a:t>
            </a:r>
          </a:p>
        </p:txBody>
      </p:sp>
      <p:sp>
        <p:nvSpPr>
          <p:cNvPr id="25" name="圆角矩形 24"/>
          <p:cNvSpPr/>
          <p:nvPr/>
        </p:nvSpPr>
        <p:spPr>
          <a:xfrm>
            <a:off x="2155859" y="4039069"/>
            <a:ext cx="4702143" cy="67056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66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具有国际视野，通晓国际规则</a:t>
            </a:r>
          </a:p>
        </p:txBody>
      </p:sp>
      <p:sp>
        <p:nvSpPr>
          <p:cNvPr id="27" name="圆角矩形 26"/>
          <p:cNvSpPr/>
          <p:nvPr/>
        </p:nvSpPr>
        <p:spPr>
          <a:xfrm>
            <a:off x="2155859" y="3208489"/>
            <a:ext cx="4702143" cy="67056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66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具有家国情怀，社会责任感</a:t>
            </a:r>
          </a:p>
        </p:txBody>
      </p:sp>
      <p:sp>
        <p:nvSpPr>
          <p:cNvPr id="29" name="圆角矩形 28"/>
          <p:cNvSpPr/>
          <p:nvPr/>
        </p:nvSpPr>
        <p:spPr>
          <a:xfrm>
            <a:off x="2155859" y="4888699"/>
            <a:ext cx="5014964" cy="67056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66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具有</a:t>
            </a:r>
            <a:r>
              <a:rPr lang="zh-CN" altLang="en-US" sz="266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实践能力，跨文化交际能力</a:t>
            </a:r>
          </a:p>
        </p:txBody>
      </p:sp>
      <p:sp>
        <p:nvSpPr>
          <p:cNvPr id="2" name="矩形: 圆角 1"/>
          <p:cNvSpPr/>
          <p:nvPr/>
        </p:nvSpPr>
        <p:spPr>
          <a:xfrm>
            <a:off x="678112" y="3296652"/>
            <a:ext cx="842210" cy="218172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课程目标</a:t>
            </a:r>
            <a:endParaRPr lang="zh-CN" altLang="en-US" sz="2800" dirty="0"/>
          </a:p>
        </p:txBody>
      </p:sp>
      <p:sp>
        <p:nvSpPr>
          <p:cNvPr id="4" name="箭头: 下 3"/>
          <p:cNvSpPr/>
          <p:nvPr/>
        </p:nvSpPr>
        <p:spPr>
          <a:xfrm>
            <a:off x="3563518" y="1782872"/>
            <a:ext cx="473242" cy="222391"/>
          </a:xfrm>
          <a:prstGeom prst="downArrow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5" grpId="0" animBg="1"/>
      <p:bldP spid="27" grpId="0" animBg="1"/>
      <p:bldP spid="29" grpId="0" animBg="1"/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D:\桌面\中北大学.jpg中北大学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5715" y="1812290"/>
            <a:ext cx="12242165" cy="291274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45030" y="2797991"/>
            <a:ext cx="2808000" cy="34877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292100" dir="810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91925" y="2797991"/>
            <a:ext cx="2808000" cy="3487783"/>
          </a:xfrm>
          <a:prstGeom prst="rect">
            <a:avLst/>
          </a:prstGeom>
          <a:solidFill>
            <a:srgbClr val="1C5483"/>
          </a:solidFill>
          <a:ln>
            <a:noFill/>
          </a:ln>
          <a:effectLst>
            <a:outerShdw blurRad="381000" dist="292100" dir="810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410485" y="2843076"/>
            <a:ext cx="2808000" cy="34877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292100" dir="810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920240" y="3219992"/>
            <a:ext cx="914400" cy="881743"/>
          </a:xfrm>
          <a:prstGeom prst="ellipse">
            <a:avLst/>
          </a:prstGeom>
          <a:gradFill>
            <a:gsLst>
              <a:gs pos="0">
                <a:srgbClr val="1F5786"/>
              </a:gs>
              <a:gs pos="100000">
                <a:srgbClr val="1A4771"/>
              </a:gs>
            </a:gsLst>
            <a:lin ang="5400000" scaled="1"/>
          </a:gradFill>
          <a:ln>
            <a:noFill/>
          </a:ln>
          <a:effectLst>
            <a:outerShdw blurRad="381000" dist="292100" dir="810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357360" y="3219992"/>
            <a:ext cx="914400" cy="881743"/>
          </a:xfrm>
          <a:prstGeom prst="ellipse">
            <a:avLst/>
          </a:prstGeom>
          <a:gradFill>
            <a:gsLst>
              <a:gs pos="0">
                <a:srgbClr val="1F5786"/>
              </a:gs>
              <a:gs pos="100000">
                <a:srgbClr val="1A4771"/>
              </a:gs>
            </a:gsLst>
            <a:lin ang="5400000" scaled="1"/>
          </a:gradFill>
          <a:ln>
            <a:noFill/>
          </a:ln>
          <a:effectLst>
            <a:outerShdw blurRad="381000" dist="292100" dir="810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638800" y="3219992"/>
            <a:ext cx="914400" cy="881743"/>
          </a:xfrm>
          <a:prstGeom prst="ellipse">
            <a:avLst/>
          </a:prstGeom>
          <a:solidFill>
            <a:srgbClr val="F4F5F7"/>
          </a:solidFill>
          <a:ln>
            <a:noFill/>
          </a:ln>
          <a:effectLst>
            <a:outerShdw blurRad="381000" dist="292100" dir="810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24767" y="3399253"/>
            <a:ext cx="3632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1" name="矩形 10"/>
          <p:cNvSpPr/>
          <p:nvPr/>
        </p:nvSpPr>
        <p:spPr>
          <a:xfrm>
            <a:off x="5914390" y="3399253"/>
            <a:ext cx="3632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12" name="矩形 11"/>
          <p:cNvSpPr/>
          <p:nvPr/>
        </p:nvSpPr>
        <p:spPr>
          <a:xfrm>
            <a:off x="9632950" y="3399253"/>
            <a:ext cx="3632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45210" y="4725035"/>
            <a:ext cx="28079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ym typeface="+mn-ea"/>
              </a:rPr>
              <a:t>“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一带一路</a:t>
            </a:r>
            <a:r>
              <a:rPr lang="zh-CN" altLang="en-US" sz="2400" b="1" dirty="0">
                <a:sym typeface="+mn-ea"/>
              </a:rPr>
              <a:t>”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756785" y="4725035"/>
            <a:ext cx="27432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《国标》《指南》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417560" y="4653915"/>
            <a:ext cx="2806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国际人才教育基地</a:t>
            </a:r>
          </a:p>
        </p:txBody>
      </p:sp>
      <p:sp>
        <p:nvSpPr>
          <p:cNvPr id="24" name="椭圆 23"/>
          <p:cNvSpPr/>
          <p:nvPr/>
        </p:nvSpPr>
        <p:spPr>
          <a:xfrm rot="16200000" flipV="1">
            <a:off x="-166250" y="746198"/>
            <a:ext cx="653085" cy="65308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outerShdw blurRad="177800" dist="228600" dir="8100000" algn="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405589" y="208761"/>
            <a:ext cx="245819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ea typeface="微软雅黑" panose="020B0503020204020204" pitchFamily="34" charset="-122"/>
              </a:rPr>
              <a:t>背景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1169035" y="664210"/>
            <a:ext cx="553847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654685" y="2651760"/>
            <a:ext cx="4575041" cy="7315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67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国际人才英语实训创新实践</a:t>
            </a:r>
            <a:r>
              <a:rPr lang="en-US" altLang="zh-CN" sz="267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</a:p>
        </p:txBody>
      </p:sp>
      <p:sp>
        <p:nvSpPr>
          <p:cNvPr id="13" name="左大括号 12"/>
          <p:cNvSpPr/>
          <p:nvPr/>
        </p:nvSpPr>
        <p:spPr>
          <a:xfrm>
            <a:off x="5300952" y="1920240"/>
            <a:ext cx="325967" cy="2194560"/>
          </a:xfrm>
          <a:prstGeom prst="leftBrac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" name="圆角矩形 13"/>
          <p:cNvSpPr/>
          <p:nvPr/>
        </p:nvSpPr>
        <p:spPr>
          <a:xfrm>
            <a:off x="5798156" y="1501140"/>
            <a:ext cx="4067743" cy="75522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66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88</a:t>
            </a:r>
            <a:r>
              <a:rPr lang="zh-CN" altLang="en-US" sz="266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学时</a:t>
            </a:r>
            <a:r>
              <a:rPr lang="en-US" altLang="zh-CN" sz="266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=16</a:t>
            </a:r>
            <a:r>
              <a:rPr lang="zh-CN" altLang="en-US" sz="266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理论</a:t>
            </a:r>
            <a:r>
              <a:rPr lang="en-US" altLang="zh-CN" sz="266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+72</a:t>
            </a:r>
            <a:r>
              <a:rPr lang="zh-CN" altLang="en-US" sz="266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5798157" y="3051387"/>
            <a:ext cx="2433320" cy="2360507"/>
            <a:chOff x="9014" y="2913"/>
            <a:chExt cx="2874" cy="2788"/>
          </a:xfrm>
        </p:grpSpPr>
        <p:sp>
          <p:nvSpPr>
            <p:cNvPr id="15" name="圆角矩形 14"/>
            <p:cNvSpPr/>
            <p:nvPr/>
          </p:nvSpPr>
          <p:spPr>
            <a:xfrm>
              <a:off x="9014" y="2913"/>
              <a:ext cx="2874" cy="892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zh-CN" sz="266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国才考查能力</a:t>
              </a: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9014" y="3861"/>
              <a:ext cx="2874" cy="892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zh-CN" sz="266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学生学情</a:t>
              </a: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9014" y="4809"/>
              <a:ext cx="2873" cy="892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zh-CN" sz="2665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课程目标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426210" y="2496820"/>
            <a:ext cx="2280073" cy="3776133"/>
            <a:chOff x="6939280" y="1872615"/>
            <a:chExt cx="1710055" cy="2832100"/>
          </a:xfrm>
        </p:grpSpPr>
        <p:sp>
          <p:nvSpPr>
            <p:cNvPr id="24" name="左大括号 23"/>
            <p:cNvSpPr/>
            <p:nvPr/>
          </p:nvSpPr>
          <p:spPr>
            <a:xfrm>
              <a:off x="6939280" y="2105025"/>
              <a:ext cx="75565" cy="2275205"/>
            </a:xfrm>
            <a:prstGeom prst="leftBrace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7120255" y="1872615"/>
              <a:ext cx="1529080" cy="2832100"/>
              <a:chOff x="11213" y="2949"/>
              <a:chExt cx="2408" cy="4460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11269" y="2949"/>
                <a:ext cx="2323" cy="79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665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阅读</a:t>
                </a:r>
              </a:p>
            </p:txBody>
          </p:sp>
          <p:sp>
            <p:nvSpPr>
              <p:cNvPr id="26" name="圆角矩形 25"/>
              <p:cNvSpPr/>
              <p:nvPr/>
            </p:nvSpPr>
            <p:spPr>
              <a:xfrm>
                <a:off x="11256" y="3869"/>
                <a:ext cx="2323" cy="79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665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听力</a:t>
                </a:r>
              </a:p>
            </p:txBody>
          </p:sp>
          <p:sp>
            <p:nvSpPr>
              <p:cNvPr id="27" name="圆角矩形 26"/>
              <p:cNvSpPr/>
              <p:nvPr/>
            </p:nvSpPr>
            <p:spPr>
              <a:xfrm>
                <a:off x="11298" y="4776"/>
                <a:ext cx="2323" cy="79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665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写作</a:t>
                </a:r>
              </a:p>
            </p:txBody>
          </p:sp>
          <p:sp>
            <p:nvSpPr>
              <p:cNvPr id="28" name="圆角矩形 27"/>
              <p:cNvSpPr/>
              <p:nvPr/>
            </p:nvSpPr>
            <p:spPr>
              <a:xfrm>
                <a:off x="11256" y="5696"/>
                <a:ext cx="2323" cy="79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665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演讲</a:t>
                </a:r>
              </a:p>
            </p:txBody>
          </p:sp>
          <p:sp>
            <p:nvSpPr>
              <p:cNvPr id="29" name="圆角矩形 28"/>
              <p:cNvSpPr/>
              <p:nvPr/>
            </p:nvSpPr>
            <p:spPr>
              <a:xfrm>
                <a:off x="11213" y="6617"/>
                <a:ext cx="2323" cy="79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665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跨文化交际</a:t>
                </a:r>
              </a:p>
            </p:txBody>
          </p:sp>
        </p:grpSp>
      </p:grpSp>
      <p:sp>
        <p:nvSpPr>
          <p:cNvPr id="12" name="文本框 11"/>
          <p:cNvSpPr txBox="1"/>
          <p:nvPr/>
        </p:nvSpPr>
        <p:spPr>
          <a:xfrm>
            <a:off x="1248696" y="203835"/>
            <a:ext cx="792324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  <a:ea typeface="Microsoft YaHei UI" panose="020B0503020204020204" pitchFamily="34" charset="-122"/>
                <a:cs typeface="Segoe UI" panose="020B0502040204020203" pitchFamily="34" charset="0"/>
              </a:rPr>
              <a:t>实践分享：课程建设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169035" y="664210"/>
            <a:ext cx="3728085" cy="1333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742315" y="1289050"/>
            <a:ext cx="7164705" cy="7315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国际人才英语实训创新实践</a:t>
            </a:r>
            <a:r>
              <a:rPr lang="en-US" altLang="zh-CN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 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理论课</a:t>
            </a:r>
            <a:r>
              <a:rPr lang="en-US" altLang="zh-CN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866775" y="3927475"/>
            <a:ext cx="6194425" cy="670560"/>
            <a:chOff x="1365" y="6185"/>
            <a:chExt cx="9755" cy="1056"/>
          </a:xfrm>
        </p:grpSpPr>
        <p:sp>
          <p:nvSpPr>
            <p:cNvPr id="27" name="圆角矩形 26"/>
            <p:cNvSpPr/>
            <p:nvPr/>
          </p:nvSpPr>
          <p:spPr>
            <a:xfrm>
              <a:off x="1365" y="6185"/>
              <a:ext cx="3098" cy="1056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665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写作</a:t>
              </a:r>
            </a:p>
          </p:txBody>
        </p:sp>
        <p:sp>
          <p:nvSpPr>
            <p:cNvPr id="7" name="右箭头 6"/>
            <p:cNvSpPr/>
            <p:nvPr/>
          </p:nvSpPr>
          <p:spPr>
            <a:xfrm>
              <a:off x="4887" y="6331"/>
              <a:ext cx="565" cy="756"/>
            </a:xfrm>
            <a:prstGeom prst="rightArrow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021" y="6311"/>
              <a:ext cx="5099" cy="79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665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撰写报告、提案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73760" y="203835"/>
            <a:ext cx="3900989" cy="473710"/>
            <a:chOff x="873760" y="203835"/>
            <a:chExt cx="3900989" cy="47371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873760" y="664210"/>
              <a:ext cx="3841115" cy="1333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939164" y="203835"/>
              <a:ext cx="3835585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spc="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Rounded MT Bold" panose="020F0704030504030204" pitchFamily="34" charset="0"/>
                  <a:ea typeface="Microsoft YaHei UI" panose="020B0503020204020204" pitchFamily="34" charset="-122"/>
                  <a:cs typeface="Segoe UI" panose="020B0502040204020203" pitchFamily="34" charset="0"/>
                </a:rPr>
                <a:t>实践分享：课程建设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31215" y="2380615"/>
            <a:ext cx="6279515" cy="1449705"/>
            <a:chOff x="1309" y="3749"/>
            <a:chExt cx="9889" cy="2283"/>
          </a:xfrm>
        </p:grpSpPr>
        <p:sp>
          <p:nvSpPr>
            <p:cNvPr id="11" name="文本框 10"/>
            <p:cNvSpPr txBox="1"/>
            <p:nvPr/>
          </p:nvSpPr>
          <p:spPr>
            <a:xfrm>
              <a:off x="6100" y="3833"/>
              <a:ext cx="5099" cy="208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665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快速理解关键信息</a:t>
              </a:r>
            </a:p>
            <a:p>
              <a:r>
                <a:rPr lang="zh-CN" altLang="en-US" sz="2665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概括主旨大意</a:t>
              </a:r>
            </a:p>
            <a:p>
              <a:r>
                <a:rPr lang="zh-CN" altLang="en-US" sz="2665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分析论证观点</a:t>
              </a:r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1327" y="3749"/>
              <a:ext cx="3098" cy="1056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665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阅读</a:t>
              </a: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1309" y="4976"/>
              <a:ext cx="3098" cy="1056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665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听力</a:t>
              </a:r>
            </a:p>
          </p:txBody>
        </p:sp>
        <p:sp>
          <p:nvSpPr>
            <p:cNvPr id="13" name="右箭头 12"/>
            <p:cNvSpPr/>
            <p:nvPr/>
          </p:nvSpPr>
          <p:spPr>
            <a:xfrm>
              <a:off x="4887" y="4670"/>
              <a:ext cx="565" cy="756"/>
            </a:xfrm>
            <a:prstGeom prst="rightArrow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31215" y="4706620"/>
            <a:ext cx="8079740" cy="670560"/>
            <a:chOff x="1309" y="7412"/>
            <a:chExt cx="12724" cy="1056"/>
          </a:xfrm>
        </p:grpSpPr>
        <p:sp>
          <p:nvSpPr>
            <p:cNvPr id="28" name="圆角矩形 27"/>
            <p:cNvSpPr/>
            <p:nvPr/>
          </p:nvSpPr>
          <p:spPr>
            <a:xfrm>
              <a:off x="1309" y="7412"/>
              <a:ext cx="3098" cy="1056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665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演讲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021" y="7647"/>
              <a:ext cx="8013" cy="79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665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发表观点、介绍汇报、谈判辩论</a:t>
              </a:r>
            </a:p>
          </p:txBody>
        </p:sp>
        <p:sp>
          <p:nvSpPr>
            <p:cNvPr id="14" name="右箭头 13"/>
            <p:cNvSpPr/>
            <p:nvPr/>
          </p:nvSpPr>
          <p:spPr>
            <a:xfrm>
              <a:off x="4887" y="7561"/>
              <a:ext cx="565" cy="756"/>
            </a:xfrm>
            <a:prstGeom prst="rightArrow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95020" y="5486400"/>
            <a:ext cx="6365875" cy="670560"/>
            <a:chOff x="1252" y="8640"/>
            <a:chExt cx="10025" cy="1056"/>
          </a:xfrm>
        </p:grpSpPr>
        <p:sp>
          <p:nvSpPr>
            <p:cNvPr id="29" name="圆角矩形 28"/>
            <p:cNvSpPr/>
            <p:nvPr/>
          </p:nvSpPr>
          <p:spPr>
            <a:xfrm>
              <a:off x="1252" y="8640"/>
              <a:ext cx="3098" cy="1056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665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跨文化交际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023" y="8875"/>
              <a:ext cx="5254" cy="79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665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得体、有效交流</a:t>
              </a:r>
            </a:p>
          </p:txBody>
        </p:sp>
        <p:sp>
          <p:nvSpPr>
            <p:cNvPr id="15" name="右箭头 14"/>
            <p:cNvSpPr/>
            <p:nvPr/>
          </p:nvSpPr>
          <p:spPr>
            <a:xfrm>
              <a:off x="4887" y="8825"/>
              <a:ext cx="565" cy="756"/>
            </a:xfrm>
            <a:prstGeom prst="rightArrow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710565" y="953770"/>
            <a:ext cx="6844665" cy="7315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国际人才英语实训创新实践</a:t>
            </a:r>
            <a:r>
              <a:rPr lang="en-US" altLang="zh-CN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 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实践课</a:t>
            </a:r>
            <a:endParaRPr lang="en-US" altLang="zh-CN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169035" y="664210"/>
            <a:ext cx="3804920" cy="381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873760" y="203835"/>
            <a:ext cx="3900989" cy="473710"/>
            <a:chOff x="873760" y="203835"/>
            <a:chExt cx="3900989" cy="473710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873760" y="664210"/>
              <a:ext cx="3841115" cy="1333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939164" y="203835"/>
              <a:ext cx="3835585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spc="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Rounded MT Bold" panose="020F0704030504030204" pitchFamily="34" charset="0"/>
                  <a:ea typeface="Microsoft YaHei UI" panose="020B0503020204020204" pitchFamily="34" charset="-122"/>
                  <a:cs typeface="Segoe UI" panose="020B0502040204020203" pitchFamily="34" charset="0"/>
                </a:rPr>
                <a:t>实践分享：课程建设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926590" y="2031365"/>
            <a:ext cx="2689860" cy="3642995"/>
            <a:chOff x="1926590" y="2031365"/>
            <a:chExt cx="2689860" cy="3642995"/>
          </a:xfrm>
        </p:grpSpPr>
        <p:grpSp>
          <p:nvGrpSpPr>
            <p:cNvPr id="24" name="组合 23"/>
            <p:cNvGrpSpPr/>
            <p:nvPr/>
          </p:nvGrpSpPr>
          <p:grpSpPr>
            <a:xfrm>
              <a:off x="1926590" y="2031365"/>
              <a:ext cx="2689860" cy="3642995"/>
              <a:chOff x="3034" y="3199"/>
              <a:chExt cx="4236" cy="5737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3314" y="4832"/>
                <a:ext cx="3734" cy="4104"/>
                <a:chOff x="11298" y="3755"/>
                <a:chExt cx="2323" cy="2861"/>
              </a:xfrm>
            </p:grpSpPr>
            <p:sp>
              <p:nvSpPr>
                <p:cNvPr id="25" name="圆角矩形 24"/>
                <p:cNvSpPr/>
                <p:nvPr/>
              </p:nvSpPr>
              <p:spPr>
                <a:xfrm>
                  <a:off x="11298" y="3755"/>
                  <a:ext cx="2323" cy="792"/>
                </a:xfrm>
                <a:prstGeom prst="roundRect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2665" b="1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企业观摩</a:t>
                  </a:r>
                </a:p>
              </p:txBody>
            </p:sp>
            <p:sp>
              <p:nvSpPr>
                <p:cNvPr id="27" name="圆角矩形 26"/>
                <p:cNvSpPr/>
                <p:nvPr/>
              </p:nvSpPr>
              <p:spPr>
                <a:xfrm>
                  <a:off x="11298" y="4776"/>
                  <a:ext cx="2323" cy="792"/>
                </a:xfrm>
                <a:prstGeom prst="roundRect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2665" b="1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专家讲座</a:t>
                  </a:r>
                </a:p>
              </p:txBody>
            </p:sp>
            <p:sp>
              <p:nvSpPr>
                <p:cNvPr id="29" name="圆角矩形 28"/>
                <p:cNvSpPr/>
                <p:nvPr/>
              </p:nvSpPr>
              <p:spPr>
                <a:xfrm>
                  <a:off x="11298" y="5824"/>
                  <a:ext cx="2281" cy="792"/>
                </a:xfrm>
                <a:prstGeom prst="roundRect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2665" b="1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国才活动</a:t>
                  </a:r>
                </a:p>
              </p:txBody>
            </p:sp>
          </p:grpSp>
          <p:sp>
            <p:nvSpPr>
              <p:cNvPr id="4" name="矩形 3"/>
              <p:cNvSpPr/>
              <p:nvPr/>
            </p:nvSpPr>
            <p:spPr>
              <a:xfrm>
                <a:off x="3034" y="3199"/>
                <a:ext cx="4236" cy="1089"/>
              </a:xfrm>
              <a:prstGeom prst="rect">
                <a:avLst/>
              </a:prstGeom>
              <a:noFill/>
              <a:ln w="28575" cmpd="sng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665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社会实践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" name="箭头: 下 1"/>
            <p:cNvSpPr/>
            <p:nvPr/>
          </p:nvSpPr>
          <p:spPr>
            <a:xfrm>
              <a:off x="3056756" y="2799347"/>
              <a:ext cx="417095" cy="188328"/>
            </a:xfrm>
            <a:prstGeom prst="downArrow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486525" y="1958975"/>
            <a:ext cx="4024630" cy="4521200"/>
            <a:chOff x="6486525" y="1958975"/>
            <a:chExt cx="4024630" cy="4521200"/>
          </a:xfrm>
        </p:grpSpPr>
        <p:grpSp>
          <p:nvGrpSpPr>
            <p:cNvPr id="26" name="组合 25"/>
            <p:cNvGrpSpPr/>
            <p:nvPr/>
          </p:nvGrpSpPr>
          <p:grpSpPr>
            <a:xfrm>
              <a:off x="6486525" y="1958975"/>
              <a:ext cx="4024630" cy="4521200"/>
              <a:chOff x="10215" y="3085"/>
              <a:chExt cx="6338" cy="7120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11096" y="3085"/>
                <a:ext cx="4236" cy="1089"/>
              </a:xfrm>
              <a:prstGeom prst="rect">
                <a:avLst/>
              </a:prstGeom>
              <a:noFill/>
              <a:ln w="28575" cmpd="sng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665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课程项目实践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10215" y="4705"/>
                <a:ext cx="6338" cy="5501"/>
                <a:chOff x="10215" y="4705"/>
                <a:chExt cx="6338" cy="5501"/>
              </a:xfrm>
            </p:grpSpPr>
            <p:sp>
              <p:nvSpPr>
                <p:cNvPr id="7" name="圆角矩形 6"/>
                <p:cNvSpPr/>
                <p:nvPr/>
              </p:nvSpPr>
              <p:spPr>
                <a:xfrm>
                  <a:off x="10215" y="4705"/>
                  <a:ext cx="6338" cy="1136"/>
                </a:xfrm>
                <a:prstGeom prst="roundRect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2665" b="1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组队及确定研究问题</a:t>
                  </a:r>
                </a:p>
              </p:txBody>
            </p:sp>
            <p:sp>
              <p:nvSpPr>
                <p:cNvPr id="13" name="圆角矩形 12"/>
                <p:cNvSpPr/>
                <p:nvPr/>
              </p:nvSpPr>
              <p:spPr>
                <a:xfrm>
                  <a:off x="10215" y="6170"/>
                  <a:ext cx="6338" cy="1136"/>
                </a:xfrm>
                <a:prstGeom prst="roundRect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2665" b="1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问题调查研究</a:t>
                  </a:r>
                </a:p>
              </p:txBody>
            </p:sp>
            <p:sp>
              <p:nvSpPr>
                <p:cNvPr id="14" name="圆角矩形 13"/>
                <p:cNvSpPr/>
                <p:nvPr/>
              </p:nvSpPr>
              <p:spPr>
                <a:xfrm>
                  <a:off x="10215" y="7673"/>
                  <a:ext cx="6223" cy="1136"/>
                </a:xfrm>
                <a:prstGeom prst="roundRect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2665" b="1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探索解决方案</a:t>
                  </a:r>
                </a:p>
              </p:txBody>
            </p:sp>
            <p:sp>
              <p:nvSpPr>
                <p:cNvPr id="15" name="圆角矩形 14"/>
                <p:cNvSpPr/>
                <p:nvPr/>
              </p:nvSpPr>
              <p:spPr>
                <a:xfrm>
                  <a:off x="10273" y="9070"/>
                  <a:ext cx="6223" cy="1136"/>
                </a:xfrm>
                <a:prstGeom prst="roundRect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2665" b="1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方案实践效果</a:t>
                  </a:r>
                </a:p>
              </p:txBody>
            </p:sp>
          </p:grpSp>
        </p:grpSp>
        <p:sp>
          <p:nvSpPr>
            <p:cNvPr id="28" name="箭头: 下 27"/>
            <p:cNvSpPr/>
            <p:nvPr/>
          </p:nvSpPr>
          <p:spPr>
            <a:xfrm>
              <a:off x="8182342" y="2754630"/>
              <a:ext cx="417095" cy="188328"/>
            </a:xfrm>
            <a:prstGeom prst="downArrow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710565" y="953770"/>
            <a:ext cx="6844665" cy="7315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国际人才英语实训创新实践</a:t>
            </a:r>
            <a:r>
              <a:rPr lang="en-US" altLang="zh-CN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 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实践课</a:t>
            </a:r>
            <a:endParaRPr lang="en-US" altLang="zh-CN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710565" y="2349934"/>
            <a:ext cx="3556635" cy="292227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cxnSp>
        <p:nvCxnSpPr>
          <p:cNvPr id="16" name="直接连接符 15"/>
          <p:cNvCxnSpPr/>
          <p:nvPr/>
        </p:nvCxnSpPr>
        <p:spPr>
          <a:xfrm>
            <a:off x="1169035" y="664210"/>
            <a:ext cx="3804920" cy="381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873760" y="203835"/>
            <a:ext cx="3900989" cy="473710"/>
            <a:chOff x="873760" y="203835"/>
            <a:chExt cx="3900989" cy="47371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873760" y="664210"/>
              <a:ext cx="3841115" cy="1333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5"/>
            <p:cNvSpPr txBox="1"/>
            <p:nvPr/>
          </p:nvSpPr>
          <p:spPr>
            <a:xfrm>
              <a:off x="939164" y="203835"/>
              <a:ext cx="3835585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spc="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Rounded MT Bold" panose="020F0704030504030204" pitchFamily="34" charset="0"/>
                  <a:ea typeface="Microsoft YaHei UI" panose="020B0503020204020204" pitchFamily="34" charset="-122"/>
                  <a:cs typeface="Segoe UI" panose="020B0502040204020203" pitchFamily="34" charset="0"/>
                </a:rPr>
                <a:t>实践分享：课程建设</a:t>
              </a:r>
            </a:p>
          </p:txBody>
        </p:sp>
      </p:grpSp>
      <p:sp>
        <p:nvSpPr>
          <p:cNvPr id="13" name="矩形: 圆角 12"/>
          <p:cNvSpPr/>
          <p:nvPr/>
        </p:nvSpPr>
        <p:spPr>
          <a:xfrm>
            <a:off x="7370594" y="2502095"/>
            <a:ext cx="2083979" cy="262312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66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评委</a:t>
            </a:r>
            <a:r>
              <a:rPr lang="zh-CN" altLang="en-US" sz="266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665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66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外教</a:t>
            </a:r>
            <a:endParaRPr lang="en-US" altLang="zh-CN" sz="2665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66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教师代表</a:t>
            </a:r>
            <a:endParaRPr lang="en-US" altLang="zh-CN" sz="2665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66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学生代表</a:t>
            </a:r>
            <a:endParaRPr lang="en-US" altLang="zh-CN" sz="2665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665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665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: 圆角 21"/>
          <p:cNvSpPr/>
          <p:nvPr/>
        </p:nvSpPr>
        <p:spPr>
          <a:xfrm>
            <a:off x="9654347" y="2510353"/>
            <a:ext cx="2083978" cy="2623119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66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特等奖</a:t>
            </a:r>
            <a:r>
              <a:rPr lang="zh-CN" altLang="en-US" sz="266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665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66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创新学分</a:t>
            </a:r>
            <a:endParaRPr lang="en-US" altLang="zh-CN" sz="2665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66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奖励学分</a:t>
            </a:r>
            <a:endParaRPr lang="en-US" altLang="zh-CN" sz="2665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66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推荐竞赛</a:t>
            </a:r>
            <a:endParaRPr lang="en-US" altLang="zh-CN" sz="2665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66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推荐实习 </a:t>
            </a:r>
            <a:endParaRPr lang="en-US" altLang="zh-CN" sz="2665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665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: 圆角 22"/>
          <p:cNvSpPr/>
          <p:nvPr/>
        </p:nvSpPr>
        <p:spPr>
          <a:xfrm>
            <a:off x="4714875" y="2510354"/>
            <a:ext cx="2455946" cy="2623119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66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结课要求</a:t>
            </a:r>
            <a:r>
              <a:rPr lang="zh-CN" altLang="en-US" sz="266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665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66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英语调查报告           </a:t>
            </a:r>
            <a:endParaRPr lang="en-US" altLang="zh-CN" sz="2665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66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项目展示视频</a:t>
            </a:r>
            <a:endParaRPr lang="en-US" altLang="zh-CN" sz="2665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665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665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665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4886104" y="3222167"/>
            <a:ext cx="5680075" cy="45719"/>
            <a:chOff x="5029200" y="2769580"/>
            <a:chExt cx="5680075" cy="45719"/>
          </a:xfrm>
        </p:grpSpPr>
        <p:sp>
          <p:nvSpPr>
            <p:cNvPr id="18" name="矩形 17"/>
            <p:cNvSpPr/>
            <p:nvPr/>
          </p:nvSpPr>
          <p:spPr>
            <a:xfrm>
              <a:off x="5029200" y="2769580"/>
              <a:ext cx="723900" cy="4571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5711825" y="2792439"/>
              <a:ext cx="499745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本框 6"/>
          <p:cNvSpPr txBox="1"/>
          <p:nvPr/>
        </p:nvSpPr>
        <p:spPr>
          <a:xfrm>
            <a:off x="2297180" y="2553981"/>
            <a:ext cx="1183121" cy="11169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dist"/>
            <a:r>
              <a:rPr lang="en-US" altLang="zh-CN" sz="6665" dirty="0">
                <a:solidFill>
                  <a:srgbClr val="C00000"/>
                </a:solidFill>
                <a:latin typeface="Impact" panose="020B0806030902050204" charset="0"/>
                <a:ea typeface="微软雅黑" panose="020B0503020204020204" pitchFamily="34" charset="-122"/>
              </a:rPr>
              <a:t>2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4388651" y="2291155"/>
            <a:ext cx="6466159" cy="1768388"/>
            <a:chOff x="4398483" y="2281323"/>
            <a:chExt cx="6466159" cy="1768388"/>
          </a:xfrm>
        </p:grpSpPr>
        <p:sp>
          <p:nvSpPr>
            <p:cNvPr id="15" name="矩形 14"/>
            <p:cNvSpPr/>
            <p:nvPr/>
          </p:nvSpPr>
          <p:spPr>
            <a:xfrm>
              <a:off x="4722950" y="2281323"/>
              <a:ext cx="5889583" cy="9111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800" b="1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国才团队教师发展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4398483" y="3271310"/>
              <a:ext cx="6466159" cy="7784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国才教学行动研究共同体</a:t>
              </a:r>
              <a:endParaRPr lang="zh-CN" altLang="en-US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79162" y="1283460"/>
            <a:ext cx="10226443" cy="3284578"/>
            <a:chOff x="830902" y="1611120"/>
            <a:chExt cx="10226443" cy="3284578"/>
          </a:xfrm>
        </p:grpSpPr>
        <p:grpSp>
          <p:nvGrpSpPr>
            <p:cNvPr id="13" name="组合 12"/>
            <p:cNvGrpSpPr/>
            <p:nvPr/>
          </p:nvGrpSpPr>
          <p:grpSpPr>
            <a:xfrm>
              <a:off x="830902" y="2146148"/>
              <a:ext cx="5277484" cy="2749550"/>
              <a:chOff x="1305284" y="2146146"/>
              <a:chExt cx="4256139" cy="2749549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1305284" y="2146146"/>
                <a:ext cx="4190590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400" b="1" dirty="0">
                    <a:sym typeface="+mn-ea"/>
                  </a:rPr>
                  <a:t>“</a:t>
                </a:r>
                <a:r>
                  <a:rPr lang="zh-CN" altLang="en-US" sz="24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国才教学行动研究共同体</a:t>
                </a:r>
                <a:r>
                  <a:rPr lang="zh-CN" altLang="en-US" sz="2400" b="1" dirty="0">
                    <a:sym typeface="+mn-ea"/>
                  </a:rPr>
                  <a:t>”</a:t>
                </a:r>
                <a:endPara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368273" y="2957676"/>
                <a:ext cx="4193150" cy="19380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导师</a:t>
                </a:r>
                <a:r>
                  <a:rPr lang="en-US" altLang="zh-CN" sz="20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: 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张虹</a:t>
                </a:r>
                <a:endPara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我校参与成员</a:t>
                </a:r>
                <a:r>
                  <a:rPr lang="en-US" altLang="zh-CN" sz="20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+mn-ea"/>
                  </a:rPr>
                  <a:t>李兵绒</a:t>
                </a:r>
                <a:r>
                  <a:rPr lang="en-US" altLang="zh-CN" sz="20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+mn-ea"/>
                  </a:rPr>
                  <a:t>    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+mn-ea"/>
                  </a:rPr>
                  <a:t>母燕芳</a:t>
                </a:r>
                <a:r>
                  <a:rPr lang="en-US" altLang="zh-CN" sz="20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+mn-ea"/>
                  </a:rPr>
                  <a:t>     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+mn-ea"/>
                  </a:rPr>
                  <a:t>杨珍</a:t>
                </a:r>
                <a:r>
                  <a:rPr lang="en-US" altLang="zh-CN" sz="20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+mn-ea"/>
                  </a:rPr>
                  <a:t>      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+mn-ea"/>
                  </a:rPr>
                  <a:t>王芳     胡红艳</a:t>
                </a:r>
                <a:endPara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25" name="直接连接符 24"/>
              <p:cNvCxnSpPr>
                <a:stCxn id="8" idx="3"/>
              </p:cNvCxnSpPr>
              <p:nvPr/>
            </p:nvCxnSpPr>
            <p:spPr>
              <a:xfrm>
                <a:off x="2383527" y="2685413"/>
                <a:ext cx="3012226" cy="2286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矩形 25"/>
            <p:cNvSpPr/>
            <p:nvPr/>
          </p:nvSpPr>
          <p:spPr>
            <a:xfrm>
              <a:off x="7061840" y="1611120"/>
              <a:ext cx="3995505" cy="225012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cxnSp>
        <p:nvCxnSpPr>
          <p:cNvPr id="7" name="直接连接符 6"/>
          <p:cNvCxnSpPr/>
          <p:nvPr/>
        </p:nvCxnSpPr>
        <p:spPr>
          <a:xfrm flipV="1">
            <a:off x="1169035" y="658495"/>
            <a:ext cx="3315970" cy="571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217295" y="203835"/>
            <a:ext cx="3085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  <a:ea typeface="Microsoft YaHei UI" panose="020B0503020204020204" pitchFamily="34" charset="-122"/>
                <a:cs typeface="Segoe UI" panose="020B0502040204020203" pitchFamily="34" charset="0"/>
              </a:rPr>
              <a:t>国才团队教师发展</a:t>
            </a:r>
          </a:p>
        </p:txBody>
      </p:sp>
      <p:sp>
        <p:nvSpPr>
          <p:cNvPr id="5" name="矩形 4"/>
          <p:cNvSpPr/>
          <p:nvPr/>
        </p:nvSpPr>
        <p:spPr>
          <a:xfrm>
            <a:off x="7110095" y="3872230"/>
            <a:ext cx="3995420" cy="2324735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492424" y="2334735"/>
            <a:ext cx="7239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217065" y="1411465"/>
            <a:ext cx="3794031" cy="546079"/>
            <a:chOff x="1577979" y="4178145"/>
            <a:chExt cx="3794031" cy="546079"/>
          </a:xfrm>
        </p:grpSpPr>
        <p:sp>
          <p:nvSpPr>
            <p:cNvPr id="21" name="文本框 20"/>
            <p:cNvSpPr txBox="1"/>
            <p:nvPr/>
          </p:nvSpPr>
          <p:spPr>
            <a:xfrm>
              <a:off x="1577979" y="4178145"/>
              <a:ext cx="310990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行动研究</a:t>
              </a: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1715543" y="4678505"/>
              <a:ext cx="3656467" cy="45719"/>
              <a:chOff x="5029200" y="2769580"/>
              <a:chExt cx="3656467" cy="45719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5029200" y="2769580"/>
                <a:ext cx="723900" cy="4571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>
                <a:off x="5711825" y="2792439"/>
                <a:ext cx="2973842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组合 41"/>
          <p:cNvGrpSpPr/>
          <p:nvPr/>
        </p:nvGrpSpPr>
        <p:grpSpPr>
          <a:xfrm>
            <a:off x="5996605" y="2452056"/>
            <a:ext cx="4129885" cy="3978997"/>
            <a:chOff x="4930588" y="1679388"/>
            <a:chExt cx="3097414" cy="2984248"/>
          </a:xfrm>
        </p:grpSpPr>
        <p:sp>
          <p:nvSpPr>
            <p:cNvPr id="38" name="矩形 37"/>
            <p:cNvSpPr/>
            <p:nvPr/>
          </p:nvSpPr>
          <p:spPr>
            <a:xfrm>
              <a:off x="4930588" y="1679388"/>
              <a:ext cx="1470212" cy="1440329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9" name="矩形 38"/>
            <p:cNvSpPr/>
            <p:nvPr/>
          </p:nvSpPr>
          <p:spPr>
            <a:xfrm>
              <a:off x="4930588" y="3185267"/>
              <a:ext cx="1470212" cy="1440329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0" name="矩形 39"/>
            <p:cNvSpPr/>
            <p:nvPr/>
          </p:nvSpPr>
          <p:spPr>
            <a:xfrm>
              <a:off x="6557790" y="1679388"/>
              <a:ext cx="1470212" cy="1440329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1" name="矩形 40"/>
            <p:cNvSpPr/>
            <p:nvPr/>
          </p:nvSpPr>
          <p:spPr>
            <a:xfrm>
              <a:off x="6557790" y="3223307"/>
              <a:ext cx="1470212" cy="1440329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43" name="矩形 42"/>
          <p:cNvSpPr/>
          <p:nvPr/>
        </p:nvSpPr>
        <p:spPr>
          <a:xfrm>
            <a:off x="5009591" y="1528839"/>
            <a:ext cx="6166409" cy="6386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</a:rPr>
              <a:t>实现由</a:t>
            </a:r>
            <a:r>
              <a:rPr lang="zh-CN" altLang="en-US" sz="2400" b="1" dirty="0">
                <a:solidFill>
                  <a:srgbClr val="C00000"/>
                </a:solidFill>
              </a:rPr>
              <a:t>“教书匠”</a:t>
            </a:r>
            <a:r>
              <a:rPr lang="zh-CN" altLang="en-US" sz="2400" b="1" dirty="0">
                <a:solidFill>
                  <a:schemeClr val="tx1"/>
                </a:solidFill>
              </a:rPr>
              <a:t>到</a:t>
            </a:r>
            <a:r>
              <a:rPr lang="zh-CN" altLang="en-US" sz="2400" b="1" dirty="0">
                <a:solidFill>
                  <a:srgbClr val="C00000"/>
                </a:solidFill>
              </a:rPr>
              <a:t>“研究员”</a:t>
            </a:r>
            <a:r>
              <a:rPr lang="zh-CN" altLang="en-US" sz="2400" b="1" dirty="0">
                <a:solidFill>
                  <a:schemeClr val="tx1"/>
                </a:solidFill>
              </a:rPr>
              <a:t>的</a:t>
            </a:r>
            <a:r>
              <a:rPr lang="zh-CN" altLang="en-US" sz="2400" b="1" dirty="0">
                <a:solidFill>
                  <a:srgbClr val="C00000"/>
                </a:solidFill>
              </a:rPr>
              <a:t>成长蜕变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17064" y="203835"/>
            <a:ext cx="7954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  <a:ea typeface="Microsoft YaHei UI" panose="020B0503020204020204" pitchFamily="34" charset="-122"/>
                <a:cs typeface="Segoe UI" panose="020B0502040204020203" pitchFamily="34" charset="0"/>
              </a:rPr>
              <a:t>案例分享：国才团队教师发展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1169035" y="664210"/>
            <a:ext cx="553847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878468" y="2167459"/>
            <a:ext cx="2789810" cy="4131805"/>
            <a:chOff x="1878468" y="2167459"/>
            <a:chExt cx="2789810" cy="4131805"/>
          </a:xfrm>
        </p:grpSpPr>
        <p:grpSp>
          <p:nvGrpSpPr>
            <p:cNvPr id="6" name="组合 5"/>
            <p:cNvGrpSpPr/>
            <p:nvPr/>
          </p:nvGrpSpPr>
          <p:grpSpPr>
            <a:xfrm>
              <a:off x="1878468" y="2167459"/>
              <a:ext cx="2789810" cy="3428497"/>
              <a:chOff x="988112" y="2813376"/>
              <a:chExt cx="2789810" cy="3428497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988112" y="2813376"/>
                <a:ext cx="2789810" cy="615261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行动研究的选题</a:t>
                </a: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992664" y="3516685"/>
                <a:ext cx="2785257" cy="615261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研究方案制定</a:t>
                </a: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988112" y="4219994"/>
                <a:ext cx="2785256" cy="615261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方案实施和监控</a:t>
                </a: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988112" y="4923304"/>
                <a:ext cx="2785256" cy="615261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数据收集和分析</a:t>
                </a: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988112" y="5626612"/>
                <a:ext cx="2785256" cy="615261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评价与反思</a:t>
                </a:r>
              </a:p>
            </p:txBody>
          </p:sp>
        </p:grpSp>
        <p:sp>
          <p:nvSpPr>
            <p:cNvPr id="27" name="矩形 26"/>
            <p:cNvSpPr/>
            <p:nvPr/>
          </p:nvSpPr>
          <p:spPr>
            <a:xfrm>
              <a:off x="1878468" y="5684003"/>
              <a:ext cx="2785256" cy="615261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撰写研究报告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/>
          <p:cNvSpPr/>
          <p:nvPr/>
        </p:nvSpPr>
        <p:spPr>
          <a:xfrm rot="665877">
            <a:off x="10096831" y="2630196"/>
            <a:ext cx="1404000" cy="1404000"/>
          </a:xfrm>
          <a:prstGeom prst="ellipse">
            <a:avLst/>
          </a:prstGeom>
          <a:pattFill prst="shingle">
            <a:fgClr>
              <a:schemeClr val="tx1">
                <a:lumMod val="75000"/>
                <a:lumOff val="2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>
            <a:outerShdw blurRad="482600" dist="241300" dir="8100000" sx="112000" sy="112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986540" y="4621839"/>
            <a:ext cx="1136114" cy="1136114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outerShdw blurRad="660400" dist="406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9004540" y="4633811"/>
            <a:ext cx="1110293" cy="1110293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innerShdw blurRad="838200" dist="368300" dir="18900000">
              <a:schemeClr val="bg2">
                <a:lumMod val="25000"/>
                <a:alpha val="42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621459" y="-345395"/>
            <a:ext cx="1584000" cy="1584000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outerShdw blurRad="660400" dist="406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17213" y="1682246"/>
            <a:ext cx="6957575" cy="3493508"/>
          </a:xfrm>
          <a:prstGeom prst="rect">
            <a:avLst/>
          </a:prstGeom>
          <a:noFill/>
          <a:ln w="1047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91000" y="2826385"/>
            <a:ext cx="44710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體 Bold" panose="020B0800000000000000" pitchFamily="34" charset="-128"/>
                <a:ea typeface="思源黑體 Bold" panose="020B0800000000000000" pitchFamily="34" charset="-128"/>
                <a:cs typeface="+mn-cs"/>
              </a:rPr>
              <a:t>谢 谢！</a:t>
            </a:r>
          </a:p>
        </p:txBody>
      </p:sp>
      <p:sp>
        <p:nvSpPr>
          <p:cNvPr id="2" name="椭圆 1"/>
          <p:cNvSpPr/>
          <p:nvPr/>
        </p:nvSpPr>
        <p:spPr>
          <a:xfrm>
            <a:off x="1567459" y="4611085"/>
            <a:ext cx="1620000" cy="16200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outerShdw blurRad="533400" dist="495300" dir="8100000" algn="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603459" y="4647085"/>
            <a:ext cx="1548000" cy="15480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innerShdw blurRad="622300" dist="177800" dir="18360000">
              <a:schemeClr val="tx1">
                <a:lumMod val="65000"/>
                <a:lumOff val="35000"/>
                <a:alpha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 rot="16200000" flipV="1">
            <a:off x="3769816" y="783830"/>
            <a:ext cx="653085" cy="65308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outerShdw blurRad="177800" dist="228600" dir="8100000" algn="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 rot="16200000" flipV="1">
            <a:off x="3805816" y="795798"/>
            <a:ext cx="624059" cy="624059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innerShdw blurRad="317500" dist="177800" dir="18360000">
              <a:schemeClr val="tx1">
                <a:lumMod val="65000"/>
                <a:lumOff val="35000"/>
                <a:alpha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9776668" y="987110"/>
            <a:ext cx="504000" cy="504000"/>
          </a:xfrm>
          <a:prstGeom prst="ellipse">
            <a:avLst/>
          </a:prstGeom>
          <a:solidFill>
            <a:srgbClr val="353334"/>
          </a:solidFill>
          <a:ln>
            <a:noFill/>
          </a:ln>
          <a:effectLst>
            <a:outerShdw blurRad="342900" dist="368300" dir="8100000" algn="tr" rotWithShape="0">
              <a:schemeClr val="bg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-495564" y="3642684"/>
            <a:ext cx="991127" cy="991127"/>
          </a:xfrm>
          <a:prstGeom prst="ellipse">
            <a:avLst/>
          </a:prstGeom>
          <a:solidFill>
            <a:srgbClr val="353334"/>
          </a:solidFill>
          <a:ln>
            <a:noFill/>
          </a:ln>
          <a:effectLst>
            <a:outerShdw blurRad="342900" dist="368300" dir="8100000" algn="tr" rotWithShape="0">
              <a:schemeClr val="bg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1696436" y="5464751"/>
            <a:ext cx="991127" cy="991127"/>
          </a:xfrm>
          <a:prstGeom prst="ellipse">
            <a:avLst/>
          </a:prstGeom>
          <a:solidFill>
            <a:srgbClr val="353334"/>
          </a:solidFill>
          <a:ln>
            <a:noFill/>
          </a:ln>
          <a:effectLst>
            <a:outerShdw blurRad="342900" dist="177800" dir="8100000" algn="tr" rotWithShape="0">
              <a:srgbClr val="353334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606721" y="-463293"/>
            <a:ext cx="1073856" cy="1073856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outerShdw blurRad="533400" dist="495300" dir="8100000" algn="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606526" y="-439358"/>
            <a:ext cx="1026129" cy="1026129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4F5F7"/>
              </a:gs>
            </a:gsLst>
            <a:lin ang="5400000" scaled="1"/>
          </a:gradFill>
          <a:ln>
            <a:noFill/>
          </a:ln>
          <a:effectLst>
            <a:innerShdw blurRad="622300" dist="177800" dir="18360000">
              <a:schemeClr val="tx1">
                <a:lumMod val="65000"/>
                <a:lumOff val="35000"/>
                <a:alpha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639459" y="-323243"/>
            <a:ext cx="1548000" cy="1548000"/>
          </a:xfrm>
          <a:prstGeom prst="ellipse">
            <a:avLst/>
          </a:prstGeom>
          <a:pattFill prst="pct5">
            <a:fgClr>
              <a:srgbClr val="26688F"/>
            </a:fgClr>
            <a:bgClr>
              <a:srgbClr val="195382"/>
            </a:bgClr>
          </a:pattFill>
          <a:ln>
            <a:noFill/>
          </a:ln>
          <a:effectLst>
            <a:innerShdw blurRad="482600" dist="749300" dir="18900000">
              <a:schemeClr val="bg2">
                <a:lumMod val="25000"/>
                <a:alpha val="42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椭圆 17"/>
          <p:cNvSpPr/>
          <p:nvPr/>
        </p:nvSpPr>
        <p:spPr>
          <a:xfrm rot="665877">
            <a:off x="10114832" y="2648196"/>
            <a:ext cx="1368000" cy="1368000"/>
          </a:xfrm>
          <a:prstGeom prst="ellipse">
            <a:avLst/>
          </a:prstGeom>
          <a:pattFill prst="shingle">
            <a:fgClr>
              <a:schemeClr val="tx1">
                <a:lumMod val="75000"/>
                <a:lumOff val="2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>
            <a:innerShdw blurRad="711200" dist="482600" dir="18900000">
              <a:schemeClr val="tx1">
                <a:lumMod val="65000"/>
                <a:lumOff val="3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462405" y="2042795"/>
            <a:ext cx="2978150" cy="3077210"/>
            <a:chOff x="2303" y="2268"/>
            <a:chExt cx="4690" cy="4846"/>
          </a:xfrm>
        </p:grpSpPr>
        <p:sp>
          <p:nvSpPr>
            <p:cNvPr id="4" name="椭圆 3"/>
            <p:cNvSpPr/>
            <p:nvPr/>
          </p:nvSpPr>
          <p:spPr>
            <a:xfrm>
              <a:off x="2303" y="2268"/>
              <a:ext cx="4690" cy="4846"/>
            </a:xfrm>
            <a:prstGeom prst="ellipse">
              <a:avLst/>
            </a:prstGeom>
            <a:noFill/>
            <a:ln w="889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467" y="3041"/>
              <a:ext cx="2300" cy="3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b="1" spc="5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5719445" y="3810635"/>
            <a:ext cx="4730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3. 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教师发展新成效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719445" y="1224280"/>
            <a:ext cx="6006465" cy="4597400"/>
            <a:chOff x="9865" y="1928"/>
            <a:chExt cx="9459" cy="7240"/>
          </a:xfrm>
        </p:grpSpPr>
        <p:sp>
          <p:nvSpPr>
            <p:cNvPr id="16" name="文本框 15"/>
            <p:cNvSpPr txBox="1"/>
            <p:nvPr/>
          </p:nvSpPr>
          <p:spPr>
            <a:xfrm>
              <a:off x="9865" y="1928"/>
              <a:ext cx="9459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rgbClr val="C000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1. </a:t>
              </a:r>
              <a:r>
                <a:rPr lang="zh-CN" altLang="en-US" sz="3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rPr>
                <a:t>国才特色双创课程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9865" y="4089"/>
              <a:ext cx="7276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rgbClr val="C000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2. </a:t>
              </a:r>
              <a:r>
                <a:rPr lang="zh-CN" altLang="en-US" sz="3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rPr>
                <a:t>教师发展创新模式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865" y="8055"/>
              <a:ext cx="6986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rgbClr val="C000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4. </a:t>
              </a:r>
              <a:r>
                <a:rPr lang="zh-CN" altLang="en-US" sz="3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rPr>
                <a:t>教师发展前景展望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5214620" y="2630170"/>
            <a:ext cx="60217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+mn-ea"/>
              </a:rPr>
              <a:t>国才特色双创课程</a:t>
            </a:r>
          </a:p>
        </p:txBody>
      </p:sp>
      <p:cxnSp>
        <p:nvCxnSpPr>
          <p:cNvPr id="27" name="直接连接符 26"/>
          <p:cNvCxnSpPr/>
          <p:nvPr/>
        </p:nvCxnSpPr>
        <p:spPr>
          <a:xfrm flipV="1">
            <a:off x="5366385" y="3552190"/>
            <a:ext cx="5539740" cy="1270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1407160" y="1954530"/>
            <a:ext cx="2798445" cy="2662555"/>
            <a:chOff x="2126" y="1006"/>
            <a:chExt cx="4690" cy="4846"/>
          </a:xfrm>
        </p:grpSpPr>
        <p:sp>
          <p:nvSpPr>
            <p:cNvPr id="2" name="椭圆 1"/>
            <p:cNvSpPr/>
            <p:nvPr/>
          </p:nvSpPr>
          <p:spPr>
            <a:xfrm>
              <a:off x="2126" y="1006"/>
              <a:ext cx="4690" cy="4846"/>
            </a:xfrm>
            <a:prstGeom prst="ellipse">
              <a:avLst/>
            </a:prstGeom>
            <a:noFill/>
            <a:ln w="889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920" y="1906"/>
              <a:ext cx="3101" cy="3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800" spc="8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  <a:sym typeface="+mn-ea"/>
                </a:rPr>
                <a:t>01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815340" y="208915"/>
            <a:ext cx="28613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+mn-ea"/>
              </a:rPr>
              <a:t>国才特色双创课程</a:t>
            </a:r>
            <a:endParaRPr lang="en-US" altLang="zh-CN" sz="2400" dirty="0"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472052" y="2185060"/>
            <a:ext cx="3574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请输入标题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6612576" y="2680789"/>
            <a:ext cx="360000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3146346" y="1435314"/>
            <a:ext cx="7129145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中北大学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2800" b="1" dirty="0">
                <a:sym typeface="+mn-ea"/>
              </a:rPr>
              <a:t>“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人民兵工第一校</a:t>
            </a:r>
            <a:r>
              <a:rPr lang="zh-CN" altLang="en-US" sz="2800" b="1" dirty="0">
                <a:sym typeface="+mn-ea"/>
              </a:rPr>
              <a:t>”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校训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致知于行</a:t>
            </a:r>
          </a:p>
          <a:p>
            <a:pPr algn="l">
              <a:lnSpc>
                <a:spcPct val="150000"/>
              </a:lnSpc>
              <a:buClrTx/>
              <a:buSzTx/>
              <a:buNone/>
            </a:pP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国才考试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学用结合，全人培养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聚焦沟通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服务职场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470672" y="5264195"/>
            <a:ext cx="83013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国际人才英语实训创新实践课程》</a:t>
            </a:r>
          </a:p>
        </p:txBody>
      </p:sp>
      <p:sp>
        <p:nvSpPr>
          <p:cNvPr id="11" name="下箭头 10"/>
          <p:cNvSpPr/>
          <p:nvPr/>
        </p:nvSpPr>
        <p:spPr>
          <a:xfrm>
            <a:off x="6385560" y="4695825"/>
            <a:ext cx="476885" cy="568325"/>
          </a:xfrm>
          <a:prstGeom prst="downArrow">
            <a:avLst>
              <a:gd name="adj1" fmla="val 50000"/>
              <a:gd name="adj2" fmla="val 4856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3227981" y="5909355"/>
            <a:ext cx="6774511" cy="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597535" y="658495"/>
            <a:ext cx="3264535" cy="571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882015" y="208915"/>
            <a:ext cx="28613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+mn-ea"/>
              </a:rPr>
              <a:t>国才特色双创课程</a:t>
            </a:r>
            <a:endParaRPr lang="en-US" altLang="zh-CN" sz="2400" dirty="0"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472052" y="2185060"/>
            <a:ext cx="3574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请输入标题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6612576" y="2680789"/>
            <a:ext cx="360000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918335" y="1107440"/>
            <a:ext cx="83013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《国际人才英语实训创新实践课程》</a:t>
            </a:r>
          </a:p>
        </p:txBody>
      </p:sp>
      <p:cxnSp>
        <p:nvCxnSpPr>
          <p:cNvPr id="38" name="直接箭头连接符 37"/>
          <p:cNvCxnSpPr>
            <a:stCxn id="31" idx="2"/>
            <a:endCxn id="39" idx="0"/>
          </p:cNvCxnSpPr>
          <p:nvPr/>
        </p:nvCxnSpPr>
        <p:spPr>
          <a:xfrm>
            <a:off x="2607945" y="5571490"/>
            <a:ext cx="13970" cy="179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组合 55"/>
          <p:cNvGrpSpPr/>
          <p:nvPr/>
        </p:nvGrpSpPr>
        <p:grpSpPr>
          <a:xfrm>
            <a:off x="340425" y="2107096"/>
            <a:ext cx="3705629" cy="4108804"/>
            <a:chOff x="340425" y="2107096"/>
            <a:chExt cx="3705629" cy="4108804"/>
          </a:xfrm>
        </p:grpSpPr>
        <p:sp>
          <p:nvSpPr>
            <p:cNvPr id="2" name="矩形 1"/>
            <p:cNvSpPr/>
            <p:nvPr/>
          </p:nvSpPr>
          <p:spPr>
            <a:xfrm>
              <a:off x="1184744" y="2107096"/>
              <a:ext cx="2861310" cy="842785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sym typeface="+mn-ea"/>
                </a:rPr>
                <a:t>“</a:t>
              </a:r>
              <a:r>
                <a:rPr lang="zh-CN" altLang="en-US" sz="2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产出导向</a:t>
              </a:r>
              <a:r>
                <a:rPr lang="zh-CN" altLang="en-US" sz="2400" dirty="0">
                  <a:solidFill>
                    <a:schemeClr val="tx1"/>
                  </a:solidFill>
                  <a:sym typeface="+mn-ea"/>
                </a:rPr>
                <a:t>”</a:t>
              </a:r>
              <a:r>
                <a:rPr lang="zh-CN" altLang="en-US" sz="2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模式</a:t>
              </a:r>
            </a:p>
          </p:txBody>
        </p:sp>
        <p:cxnSp>
          <p:nvCxnSpPr>
            <p:cNvPr id="21" name="直接箭头连接符 20"/>
            <p:cNvCxnSpPr>
              <a:stCxn id="2" idx="2"/>
            </p:cNvCxnSpPr>
            <p:nvPr/>
          </p:nvCxnSpPr>
          <p:spPr>
            <a:xfrm>
              <a:off x="2615399" y="2949881"/>
              <a:ext cx="0" cy="2465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 26"/>
            <p:cNvSpPr/>
            <p:nvPr/>
          </p:nvSpPr>
          <p:spPr>
            <a:xfrm>
              <a:off x="1711916" y="3196424"/>
              <a:ext cx="1834358" cy="465153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项目式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1698220" y="3792666"/>
              <a:ext cx="1834358" cy="465153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案例实践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1711916" y="4376954"/>
              <a:ext cx="1834358" cy="465153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团队协同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340426" y="4832165"/>
              <a:ext cx="1170285" cy="465153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学生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340425" y="5473647"/>
              <a:ext cx="1170285" cy="465153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教师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1697697" y="5105738"/>
              <a:ext cx="1820662" cy="465153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定期汇报交流</a:t>
              </a:r>
            </a:p>
          </p:txBody>
        </p:sp>
        <p:cxnSp>
          <p:nvCxnSpPr>
            <p:cNvPr id="36" name="直接箭头连接符 35"/>
            <p:cNvCxnSpPr>
              <a:stCxn id="30" idx="2"/>
            </p:cNvCxnSpPr>
            <p:nvPr/>
          </p:nvCxnSpPr>
          <p:spPr>
            <a:xfrm flipH="1">
              <a:off x="2622247" y="4842107"/>
              <a:ext cx="6848" cy="2226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矩形 38"/>
            <p:cNvSpPr/>
            <p:nvPr/>
          </p:nvSpPr>
          <p:spPr>
            <a:xfrm>
              <a:off x="1711916" y="5750747"/>
              <a:ext cx="1820662" cy="465153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课程成果汇报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4826442" y="2107096"/>
            <a:ext cx="2861310" cy="4064280"/>
            <a:chOff x="4826442" y="2107096"/>
            <a:chExt cx="2861310" cy="4064280"/>
          </a:xfrm>
        </p:grpSpPr>
        <p:sp>
          <p:nvSpPr>
            <p:cNvPr id="18" name="矩形 17"/>
            <p:cNvSpPr/>
            <p:nvPr/>
          </p:nvSpPr>
          <p:spPr>
            <a:xfrm>
              <a:off x="4826442" y="2107096"/>
              <a:ext cx="2861310" cy="842785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sym typeface="+mn-ea"/>
                </a:rPr>
                <a:t>“</a:t>
              </a:r>
              <a:r>
                <a:rPr lang="zh-CN" altLang="en-US" sz="2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学用互通</a:t>
              </a:r>
              <a:r>
                <a:rPr lang="zh-CN" altLang="en-US" sz="2400" dirty="0">
                  <a:solidFill>
                    <a:schemeClr val="tx1"/>
                  </a:solidFill>
                  <a:sym typeface="+mn-ea"/>
                </a:rPr>
                <a:t>”</a:t>
              </a:r>
              <a:r>
                <a:rPr lang="zh-CN" altLang="en-US" sz="2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模式</a:t>
              </a:r>
            </a:p>
          </p:txBody>
        </p:sp>
        <p:cxnSp>
          <p:nvCxnSpPr>
            <p:cNvPr id="23" name="直接箭头连接符 22"/>
            <p:cNvCxnSpPr>
              <a:stCxn id="18" idx="2"/>
            </p:cNvCxnSpPr>
            <p:nvPr/>
          </p:nvCxnSpPr>
          <p:spPr>
            <a:xfrm>
              <a:off x="6257097" y="2949881"/>
              <a:ext cx="0" cy="2544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矩形 43"/>
            <p:cNvSpPr/>
            <p:nvPr/>
          </p:nvSpPr>
          <p:spPr>
            <a:xfrm>
              <a:off x="5255813" y="3204376"/>
              <a:ext cx="2003728" cy="1637731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百家优秀企业</a:t>
              </a:r>
            </a:p>
          </p:txBody>
        </p:sp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99969" y="4842107"/>
              <a:ext cx="164606" cy="304826"/>
            </a:xfrm>
            <a:prstGeom prst="rect">
              <a:avLst/>
            </a:prstGeom>
          </p:spPr>
        </p:pic>
        <p:sp>
          <p:nvSpPr>
            <p:cNvPr id="48" name="矩形 47"/>
            <p:cNvSpPr/>
            <p:nvPr/>
          </p:nvSpPr>
          <p:spPr>
            <a:xfrm>
              <a:off x="5255813" y="5096602"/>
              <a:ext cx="2003728" cy="465153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企业观摩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5270271" y="5706223"/>
              <a:ext cx="2003203" cy="465153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实习实践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8468140" y="2067193"/>
            <a:ext cx="2861310" cy="4118610"/>
            <a:chOff x="8468140" y="2067193"/>
            <a:chExt cx="2861310" cy="4118610"/>
          </a:xfrm>
        </p:grpSpPr>
        <p:sp>
          <p:nvSpPr>
            <p:cNvPr id="20" name="矩形 19"/>
            <p:cNvSpPr/>
            <p:nvPr/>
          </p:nvSpPr>
          <p:spPr>
            <a:xfrm>
              <a:off x="8468140" y="2067193"/>
              <a:ext cx="2861310" cy="842785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tx1"/>
                  </a:solidFill>
                  <a:sym typeface="+mn-ea"/>
                </a:rPr>
                <a:t>“</a:t>
              </a:r>
              <a:r>
                <a:rPr lang="zh-CN" altLang="en-US" sz="2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学科融通</a:t>
              </a:r>
              <a:r>
                <a:rPr lang="zh-CN" altLang="en-US" sz="2400" dirty="0">
                  <a:solidFill>
                    <a:schemeClr val="tx1"/>
                  </a:solidFill>
                  <a:sym typeface="+mn-ea"/>
                </a:rPr>
                <a:t>”</a:t>
              </a:r>
              <a:r>
                <a:rPr lang="zh-CN" altLang="en-US" sz="2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模式</a:t>
              </a:r>
            </a:p>
          </p:txBody>
        </p:sp>
        <p:cxnSp>
          <p:nvCxnSpPr>
            <p:cNvPr id="26" name="直接箭头连接符 25"/>
            <p:cNvCxnSpPr/>
            <p:nvPr/>
          </p:nvCxnSpPr>
          <p:spPr>
            <a:xfrm>
              <a:off x="9907325" y="2949881"/>
              <a:ext cx="0" cy="2465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矩形 49"/>
            <p:cNvSpPr/>
            <p:nvPr/>
          </p:nvSpPr>
          <p:spPr>
            <a:xfrm>
              <a:off x="8902480" y="3204478"/>
              <a:ext cx="2140585" cy="45783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tx1"/>
                  </a:solidFill>
                </a:rPr>
                <a:t>“双创”课程平台</a:t>
              </a:r>
            </a:p>
          </p:txBody>
        </p:sp>
        <p:cxnSp>
          <p:nvCxnSpPr>
            <p:cNvPr id="51" name="直接箭头连接符 50"/>
            <p:cNvCxnSpPr/>
            <p:nvPr/>
          </p:nvCxnSpPr>
          <p:spPr>
            <a:xfrm>
              <a:off x="9908071" y="3665418"/>
              <a:ext cx="0" cy="2544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矩形 51"/>
            <p:cNvSpPr/>
            <p:nvPr/>
          </p:nvSpPr>
          <p:spPr>
            <a:xfrm>
              <a:off x="8909465" y="3939173"/>
              <a:ext cx="2133600" cy="465455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法学</a:t>
              </a:r>
            </a:p>
          </p:txBody>
        </p:sp>
        <p:sp>
          <p:nvSpPr>
            <p:cNvPr id="53" name="矩形 52"/>
            <p:cNvSpPr/>
            <p:nvPr/>
          </p:nvSpPr>
          <p:spPr>
            <a:xfrm>
              <a:off x="8902480" y="4532898"/>
              <a:ext cx="2140585" cy="465455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广播电视学</a:t>
              </a:r>
            </a:p>
          </p:txBody>
        </p:sp>
        <p:sp>
          <p:nvSpPr>
            <p:cNvPr id="54" name="矩形 53"/>
            <p:cNvSpPr/>
            <p:nvPr/>
          </p:nvSpPr>
          <p:spPr>
            <a:xfrm>
              <a:off x="8896765" y="5126623"/>
              <a:ext cx="2145665" cy="465455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计算机科学</a:t>
              </a:r>
            </a:p>
          </p:txBody>
        </p:sp>
        <p:sp>
          <p:nvSpPr>
            <p:cNvPr id="55" name="矩形 54"/>
            <p:cNvSpPr/>
            <p:nvPr/>
          </p:nvSpPr>
          <p:spPr>
            <a:xfrm>
              <a:off x="8905655" y="5720348"/>
              <a:ext cx="2136140" cy="465455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能源、环境</a:t>
              </a:r>
            </a:p>
          </p:txBody>
        </p:sp>
      </p:grpSp>
      <p:cxnSp>
        <p:nvCxnSpPr>
          <p:cNvPr id="60" name="直接连接符 59"/>
          <p:cNvCxnSpPr/>
          <p:nvPr/>
        </p:nvCxnSpPr>
        <p:spPr>
          <a:xfrm>
            <a:off x="2629095" y="1752600"/>
            <a:ext cx="6880665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740410" y="648970"/>
            <a:ext cx="3265170" cy="152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617345" y="1958975"/>
            <a:ext cx="2668905" cy="2556510"/>
          </a:xfrm>
          <a:prstGeom prst="ellipse">
            <a:avLst/>
          </a:prstGeom>
          <a:noFill/>
          <a:ln w="889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35699" y="2368604"/>
            <a:ext cx="2394762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800" b="0" i="0" u="none" strike="noStrike" kern="1200" cap="none" spc="8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02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372735" y="2458103"/>
            <a:ext cx="5385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5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教师发展新模式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5537835" y="3416358"/>
            <a:ext cx="4683318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767715" y="218440"/>
            <a:ext cx="2861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教师发展新模式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472052" y="2185060"/>
            <a:ext cx="3574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请输入标题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6612576" y="2680789"/>
            <a:ext cx="360000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405890" y="3254543"/>
            <a:ext cx="796702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深度融入</a:t>
            </a:r>
            <a:r>
              <a:rPr lang="zh-CN" altLang="en-US" sz="2800" b="1" dirty="0">
                <a:sym typeface="+mn-ea"/>
              </a:rPr>
              <a:t>“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国才考试</a:t>
            </a:r>
            <a:r>
              <a:rPr lang="zh-CN" altLang="en-US" sz="2800" b="1" dirty="0">
                <a:sym typeface="+mn-ea"/>
              </a:rPr>
              <a:t>”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体系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300335" y="1400506"/>
            <a:ext cx="796702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教师发展共同体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 </a:t>
            </a:r>
            <a:r>
              <a:rPr lang="zh-CN" altLang="en-US" sz="2800" b="1" dirty="0">
                <a:sym typeface="+mn-ea"/>
              </a:rPr>
              <a:t>“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国才教学行动研究共同体</a:t>
            </a:r>
            <a:r>
              <a:rPr lang="zh-CN" altLang="en-US" sz="2800" b="1" dirty="0">
                <a:sym typeface="+mn-ea"/>
              </a:rPr>
              <a:t>”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1" name="图示 10"/>
          <p:cNvGraphicFramePr/>
          <p:nvPr/>
        </p:nvGraphicFramePr>
        <p:xfrm>
          <a:off x="6261890" y="2584979"/>
          <a:ext cx="5593795" cy="3423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" name="直接连接符 1"/>
          <p:cNvCxnSpPr/>
          <p:nvPr/>
        </p:nvCxnSpPr>
        <p:spPr>
          <a:xfrm flipV="1">
            <a:off x="645160" y="657860"/>
            <a:ext cx="3091815" cy="635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Graphic spid="11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720090" y="208915"/>
            <a:ext cx="2861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教师发展新模式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472052" y="2185060"/>
            <a:ext cx="3574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请输入标题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6612576" y="2680789"/>
            <a:ext cx="360000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043940" y="1930400"/>
            <a:ext cx="8904605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与国才用人单位合作，建立校企联通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 </a:t>
            </a:r>
            <a:r>
              <a:rPr lang="zh-CN" altLang="en-US" sz="2800" b="1" dirty="0">
                <a:sym typeface="+mn-ea"/>
              </a:rPr>
              <a:t>“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校企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实践实验室</a:t>
            </a:r>
            <a:r>
              <a:rPr lang="zh-CN" altLang="en-US" sz="2800" b="1" dirty="0">
                <a:sym typeface="+mn-ea"/>
              </a:rPr>
              <a:t>”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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专家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就业分析与指导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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ym typeface="+mn-ea"/>
              </a:rPr>
              <a:t>“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带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路</a:t>
            </a:r>
            <a:r>
              <a:rPr lang="zh-CN" altLang="en-US" sz="2800" b="1" dirty="0">
                <a:sym typeface="+mn-ea"/>
              </a:rPr>
              <a:t>”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建设中的国际人才培养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讲座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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ym typeface="+mn-ea"/>
              </a:rPr>
              <a:t>“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百强企业</a:t>
            </a:r>
            <a:r>
              <a:rPr lang="zh-CN" altLang="en-US" sz="2800" b="1" dirty="0">
                <a:sym typeface="+mn-ea"/>
              </a:rPr>
              <a:t>”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为学生提供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实习就业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绿色通道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7100" y="1675765"/>
            <a:ext cx="3268345" cy="2011045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 flipV="1">
            <a:off x="616585" y="657860"/>
            <a:ext cx="2900045" cy="635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 Light"/>
        <a:ea typeface="思源黑体 Bold"/>
        <a:cs typeface=""/>
      </a:majorFont>
      <a:minorFont>
        <a:latin typeface="Calibri"/>
        <a:ea typeface="思源黑体 HW 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916</Words>
  <Application>Microsoft Office PowerPoint</Application>
  <PresentationFormat>自定义</PresentationFormat>
  <Paragraphs>208</Paragraphs>
  <Slides>27</Slides>
  <Notes>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蓝色微立体</dc:title>
  <dc:creator>第一PPT</dc:creator>
  <cp:keywords>www.1ppt.com</cp:keywords>
  <cp:lastModifiedBy>44</cp:lastModifiedBy>
  <cp:revision>387</cp:revision>
  <dcterms:created xsi:type="dcterms:W3CDTF">2018-01-10T05:14:00Z</dcterms:created>
  <dcterms:modified xsi:type="dcterms:W3CDTF">2021-03-20T04:57:16Z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