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287" r:id="rId4"/>
    <p:sldId id="288" r:id="rId5"/>
    <p:sldId id="257" r:id="rId6"/>
    <p:sldId id="289" r:id="rId7"/>
    <p:sldId id="290" r:id="rId8"/>
    <p:sldId id="291" r:id="rId9"/>
    <p:sldId id="292" r:id="rId10"/>
    <p:sldId id="293" r:id="rId11"/>
    <p:sldId id="330" r:id="rId12"/>
    <p:sldId id="331" r:id="rId13"/>
    <p:sldId id="332" r:id="rId14"/>
    <p:sldId id="333" r:id="rId15"/>
    <p:sldId id="334" r:id="rId16"/>
    <p:sldId id="335" r:id="rId17"/>
    <p:sldId id="259" r:id="rId18"/>
    <p:sldId id="260" r:id="rId19"/>
    <p:sldId id="262" r:id="rId20"/>
    <p:sldId id="281" r:id="rId21"/>
    <p:sldId id="277" r:id="rId22"/>
    <p:sldId id="338" r:id="rId23"/>
    <p:sldId id="339" r:id="rId24"/>
    <p:sldId id="340" r:id="rId25"/>
    <p:sldId id="336" r:id="rId26"/>
    <p:sldId id="278" r:id="rId27"/>
    <p:sldId id="280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2"/>
    <p:restoredTop sz="95915"/>
  </p:normalViewPr>
  <p:slideViewPr>
    <p:cSldViewPr snapToGrid="0" snapToObjects="1">
      <p:cViewPr varScale="1">
        <p:scale>
          <a:sx n="105" d="100"/>
          <a:sy n="105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20013;&#30340;&#22270;&#34920;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'[Microsoft PowerPoint 中的图表]Sheet1'!$H$3:$J$3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'[Microsoft PowerPoint 中的图表]Sheet1'!$H$4:$J$4</c:f>
              <c:numCache>
                <c:formatCode>0%</c:formatCode>
                <c:ptCount val="3"/>
                <c:pt idx="0">
                  <c:v>0.15</c:v>
                </c:pt>
                <c:pt idx="1">
                  <c:v>0.7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41-424B-9E83-3302B5045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900656"/>
        <c:axId val="206901832"/>
      </c:barChart>
      <c:catAx>
        <c:axId val="20690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901832"/>
        <c:crosses val="autoZero"/>
        <c:auto val="1"/>
        <c:lblAlgn val="ctr"/>
        <c:lblOffset val="100"/>
        <c:noMultiLvlLbl val="0"/>
      </c:catAx>
      <c:valAx>
        <c:axId val="206901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6900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4A03B-6544-A248-AC29-1A12D65FB090}" type="datetimeFigureOut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F16F6-D3BA-A349-A0C3-B1191C8F73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397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316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433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425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504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529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49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28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688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16F6-D3BA-A349-A0C3-B1191C8F73BA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041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38BD-F57A-0448-913A-5F297547CD1A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745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6D3-973E-8C47-80D6-C8153FAE377A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991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3FA-4CC5-B942-B80D-42EAD8A76BF5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979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96E8-B1E5-0D48-BE3F-C144433C2C81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843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FBF3-B227-134A-8567-B871555E1780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78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E440-BDDC-E142-B335-3EBD6FD9793C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079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76B6-F76B-9A42-AB64-DCFC7173B174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16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D41C-1D75-CC40-8675-7B6AF0C60B42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39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7AAE-4CA5-1848-9E86-A33B7A692CEE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7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072A-E62D-9447-B2B7-F5DF1FFC611B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0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0474-671A-9042-962F-35621566925D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971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D086-F47C-C447-B27F-EE53BC7F3BDB}" type="datetime1">
              <a:rPr kumimoji="1" lang="zh-CN" altLang="en-US" smtClean="0"/>
              <a:t>2021/3/15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24CC-0605-A347-B054-B03DB01A5D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17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c.edu.cn/ko/c43ecf2f125a4c40a87a439fa1da8f2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92144D9-A9E0-C84A-B4B3-FC48ACCD8316}"/>
              </a:ext>
            </a:extLst>
          </p:cNvPr>
          <p:cNvSpPr/>
          <p:nvPr/>
        </p:nvSpPr>
        <p:spPr>
          <a:xfrm>
            <a:off x="-100013" y="2185988"/>
            <a:ext cx="12292013" cy="232886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56ECB00-2D6A-0D4D-8AD6-44D6775A5414}"/>
              </a:ext>
            </a:extLst>
          </p:cNvPr>
          <p:cNvSpPr txBox="1">
            <a:spLocks/>
          </p:cNvSpPr>
          <p:nvPr/>
        </p:nvSpPr>
        <p:spPr>
          <a:xfrm>
            <a:off x="610226" y="2488585"/>
            <a:ext cx="10515600" cy="1183866"/>
          </a:xfrm>
          <a:prstGeom prst="rect">
            <a:avLst/>
          </a:prstGeom>
        </p:spPr>
        <p:txBody>
          <a:bodyPr anchor="b"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zh-CN" altLang="en-US" sz="4400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基于学情分析的大学英语校本课程建设</a:t>
            </a:r>
            <a:endParaRPr lang="en-GB" sz="4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6182BFC-9D39-6B43-AA94-778F7F773C5A}"/>
              </a:ext>
            </a:extLst>
          </p:cNvPr>
          <p:cNvSpPr txBox="1"/>
          <p:nvPr/>
        </p:nvSpPr>
        <p:spPr>
          <a:xfrm>
            <a:off x="5201478" y="5427053"/>
            <a:ext cx="4850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accent4">
                    <a:lumMod val="50000"/>
                  </a:schemeClr>
                </a:solidFill>
              </a:rPr>
              <a:t>内蒙古科技大学</a:t>
            </a:r>
            <a:endParaRPr kumimoji="1" lang="en-US" altLang="zh-CN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zh-CN" altLang="en-US" b="1" dirty="0">
                <a:solidFill>
                  <a:schemeClr val="accent4">
                    <a:lumMod val="50000"/>
                  </a:schemeClr>
                </a:solidFill>
              </a:rPr>
              <a:t>         王小琴</a:t>
            </a:r>
            <a:endParaRPr kumimoji="1" lang="en-US" altLang="zh-CN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zh-CN" altLang="en-US" b="1" dirty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kumimoji="1" lang="en-US" altLang="zh-CN" b="1" dirty="0">
                <a:solidFill>
                  <a:schemeClr val="accent4">
                    <a:lumMod val="50000"/>
                  </a:schemeClr>
                </a:solidFill>
              </a:rPr>
              <a:t>2021/3/20</a:t>
            </a:r>
            <a:endParaRPr kumimoji="1" lang="zh-CN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9DD6CB95-DA95-084A-94D6-E7A6BEC2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0</a:t>
            </a:fld>
            <a:endParaRPr kumimoji="1" lang="zh-CN" altLang="en-US"/>
          </a:p>
        </p:txBody>
      </p:sp>
      <p:pic>
        <p:nvPicPr>
          <p:cNvPr id="4" name="图片 3" descr="图片包含 徽标&#10;&#10;描述已自动生成">
            <a:extLst>
              <a:ext uri="{FF2B5EF4-FFF2-40B4-BE49-F238E27FC236}">
                <a16:creationId xmlns:a16="http://schemas.microsoft.com/office/drawing/2014/main" xmlns="" id="{DD1FB187-FBD2-8D4F-B6B7-631DE6B9B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664" y="734881"/>
            <a:ext cx="1798671" cy="17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A52DDF-DA38-B14D-AD0A-32B3A4F6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C53B4A0-7E74-584A-8119-4236C2C4EC69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xmlns="" id="{2B3F4598-99C7-4947-9396-34EED2F035D6}"/>
              </a:ext>
            </a:extLst>
          </p:cNvPr>
          <p:cNvSpPr/>
          <p:nvPr/>
        </p:nvSpPr>
        <p:spPr>
          <a:xfrm>
            <a:off x="5771264" y="2738950"/>
            <a:ext cx="2555352" cy="1570039"/>
          </a:xfrm>
          <a:prstGeom prst="ellipse">
            <a:avLst/>
          </a:prstGeom>
          <a:gradFill flip="none" rotWithShape="1">
            <a:gsLst>
              <a:gs pos="69000">
                <a:schemeClr val="tx1">
                  <a:lumMod val="100000"/>
                  <a:alpha val="19000"/>
                </a:schemeClr>
              </a:gs>
              <a:gs pos="84000">
                <a:srgbClr val="D1D1D5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xmlns="" id="{A00E9C60-B61B-524A-B21A-CD4EC94C688C}"/>
              </a:ext>
            </a:extLst>
          </p:cNvPr>
          <p:cNvSpPr/>
          <p:nvPr/>
        </p:nvSpPr>
        <p:spPr>
          <a:xfrm>
            <a:off x="7295368" y="3477018"/>
            <a:ext cx="3210857" cy="2659267"/>
          </a:xfrm>
          <a:prstGeom prst="ellipse">
            <a:avLst/>
          </a:prstGeom>
          <a:gradFill flip="none" rotWithShape="1">
            <a:gsLst>
              <a:gs pos="69000">
                <a:schemeClr val="tx1">
                  <a:lumMod val="100000"/>
                  <a:alpha val="19000"/>
                </a:schemeClr>
              </a:gs>
              <a:gs pos="84000">
                <a:srgbClr val="D1D1D5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xmlns="" id="{D0B2B9AB-64B2-2645-A115-D143967829D7}"/>
              </a:ext>
            </a:extLst>
          </p:cNvPr>
          <p:cNvSpPr/>
          <p:nvPr/>
        </p:nvSpPr>
        <p:spPr>
          <a:xfrm>
            <a:off x="5888831" y="3477018"/>
            <a:ext cx="3210857" cy="2659267"/>
          </a:xfrm>
          <a:prstGeom prst="ellipse">
            <a:avLst/>
          </a:prstGeom>
          <a:gradFill flip="none" rotWithShape="1">
            <a:gsLst>
              <a:gs pos="69000">
                <a:schemeClr val="tx1">
                  <a:lumMod val="100000"/>
                  <a:alpha val="19000"/>
                </a:schemeClr>
              </a:gs>
              <a:gs pos="84000">
                <a:srgbClr val="D1D1D5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E5B50267-29A2-804E-84BA-22C14184646B}"/>
              </a:ext>
            </a:extLst>
          </p:cNvPr>
          <p:cNvSpPr>
            <a:spLocks/>
          </p:cNvSpPr>
          <p:nvPr/>
        </p:nvSpPr>
        <p:spPr bwMode="auto">
          <a:xfrm>
            <a:off x="7723981" y="2171420"/>
            <a:ext cx="1763713" cy="1036638"/>
          </a:xfrm>
          <a:custGeom>
            <a:avLst/>
            <a:gdLst>
              <a:gd name="T0" fmla="*/ 413 w 443"/>
              <a:gd name="T1" fmla="*/ 60 h 261"/>
              <a:gd name="T2" fmla="*/ 227 w 443"/>
              <a:gd name="T3" fmla="*/ 0 h 261"/>
              <a:gd name="T4" fmla="*/ 85 w 443"/>
              <a:gd name="T5" fmla="*/ 29 h 261"/>
              <a:gd name="T6" fmla="*/ 10 w 443"/>
              <a:gd name="T7" fmla="*/ 112 h 261"/>
              <a:gd name="T8" fmla="*/ 63 w 443"/>
              <a:gd name="T9" fmla="*/ 208 h 261"/>
              <a:gd name="T10" fmla="*/ 69 w 443"/>
              <a:gd name="T11" fmla="*/ 213 h 261"/>
              <a:gd name="T12" fmla="*/ 75 w 443"/>
              <a:gd name="T13" fmla="*/ 217 h 261"/>
              <a:gd name="T14" fmla="*/ 82 w 443"/>
              <a:gd name="T15" fmla="*/ 214 h 261"/>
              <a:gd name="T16" fmla="*/ 153 w 443"/>
              <a:gd name="T17" fmla="*/ 196 h 261"/>
              <a:gd name="T18" fmla="*/ 151 w 443"/>
              <a:gd name="T19" fmla="*/ 219 h 261"/>
              <a:gd name="T20" fmla="*/ 226 w 443"/>
              <a:gd name="T21" fmla="*/ 261 h 261"/>
              <a:gd name="T22" fmla="*/ 274 w 443"/>
              <a:gd name="T23" fmla="*/ 251 h 261"/>
              <a:gd name="T24" fmla="*/ 303 w 443"/>
              <a:gd name="T25" fmla="*/ 211 h 261"/>
              <a:gd name="T26" fmla="*/ 299 w 443"/>
              <a:gd name="T27" fmla="*/ 196 h 261"/>
              <a:gd name="T28" fmla="*/ 370 w 443"/>
              <a:gd name="T29" fmla="*/ 213 h 261"/>
              <a:gd name="T30" fmla="*/ 376 w 443"/>
              <a:gd name="T31" fmla="*/ 215 h 261"/>
              <a:gd name="T32" fmla="*/ 382 w 443"/>
              <a:gd name="T33" fmla="*/ 211 h 261"/>
              <a:gd name="T34" fmla="*/ 388 w 443"/>
              <a:gd name="T35" fmla="*/ 206 h 261"/>
              <a:gd name="T36" fmla="*/ 441 w 443"/>
              <a:gd name="T37" fmla="*/ 129 h 261"/>
              <a:gd name="T38" fmla="*/ 413 w 443"/>
              <a:gd name="T39" fmla="*/ 6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3" h="261">
                <a:moveTo>
                  <a:pt x="413" y="60"/>
                </a:moveTo>
                <a:cubicBezTo>
                  <a:pt x="376" y="22"/>
                  <a:pt x="306" y="0"/>
                  <a:pt x="227" y="0"/>
                </a:cubicBezTo>
                <a:cubicBezTo>
                  <a:pt x="174" y="0"/>
                  <a:pt x="123" y="10"/>
                  <a:pt x="85" y="29"/>
                </a:cubicBezTo>
                <a:cubicBezTo>
                  <a:pt x="57" y="43"/>
                  <a:pt x="18" y="66"/>
                  <a:pt x="10" y="112"/>
                </a:cubicBezTo>
                <a:cubicBezTo>
                  <a:pt x="0" y="163"/>
                  <a:pt x="38" y="190"/>
                  <a:pt x="63" y="208"/>
                </a:cubicBezTo>
                <a:cubicBezTo>
                  <a:pt x="65" y="210"/>
                  <a:pt x="67" y="211"/>
                  <a:pt x="69" y="213"/>
                </a:cubicBezTo>
                <a:cubicBezTo>
                  <a:pt x="75" y="217"/>
                  <a:pt x="75" y="217"/>
                  <a:pt x="75" y="217"/>
                </a:cubicBezTo>
                <a:cubicBezTo>
                  <a:pt x="82" y="214"/>
                  <a:pt x="82" y="214"/>
                  <a:pt x="82" y="214"/>
                </a:cubicBezTo>
                <a:cubicBezTo>
                  <a:pt x="103" y="206"/>
                  <a:pt x="128" y="201"/>
                  <a:pt x="153" y="196"/>
                </a:cubicBezTo>
                <a:cubicBezTo>
                  <a:pt x="150" y="202"/>
                  <a:pt x="149" y="210"/>
                  <a:pt x="151" y="219"/>
                </a:cubicBezTo>
                <a:cubicBezTo>
                  <a:pt x="156" y="250"/>
                  <a:pt x="195" y="261"/>
                  <a:pt x="226" y="261"/>
                </a:cubicBezTo>
                <a:cubicBezTo>
                  <a:pt x="245" y="261"/>
                  <a:pt x="262" y="258"/>
                  <a:pt x="274" y="251"/>
                </a:cubicBezTo>
                <a:cubicBezTo>
                  <a:pt x="288" y="244"/>
                  <a:pt x="303" y="229"/>
                  <a:pt x="303" y="211"/>
                </a:cubicBezTo>
                <a:cubicBezTo>
                  <a:pt x="303" y="205"/>
                  <a:pt x="301" y="200"/>
                  <a:pt x="299" y="196"/>
                </a:cubicBezTo>
                <a:cubicBezTo>
                  <a:pt x="326" y="200"/>
                  <a:pt x="349" y="206"/>
                  <a:pt x="370" y="213"/>
                </a:cubicBezTo>
                <a:cubicBezTo>
                  <a:pt x="376" y="215"/>
                  <a:pt x="376" y="215"/>
                  <a:pt x="376" y="215"/>
                </a:cubicBezTo>
                <a:cubicBezTo>
                  <a:pt x="382" y="211"/>
                  <a:pt x="382" y="211"/>
                  <a:pt x="382" y="211"/>
                </a:cubicBezTo>
                <a:cubicBezTo>
                  <a:pt x="384" y="209"/>
                  <a:pt x="386" y="207"/>
                  <a:pt x="388" y="206"/>
                </a:cubicBezTo>
                <a:cubicBezTo>
                  <a:pt x="413" y="188"/>
                  <a:pt x="439" y="169"/>
                  <a:pt x="441" y="129"/>
                </a:cubicBezTo>
                <a:cubicBezTo>
                  <a:pt x="443" y="105"/>
                  <a:pt x="433" y="81"/>
                  <a:pt x="413" y="6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B39589C0-02FA-D345-B796-685C7AF7321F}"/>
              </a:ext>
            </a:extLst>
          </p:cNvPr>
          <p:cNvSpPr>
            <a:spLocks/>
          </p:cNvSpPr>
          <p:nvPr/>
        </p:nvSpPr>
        <p:spPr bwMode="auto">
          <a:xfrm>
            <a:off x="6081021" y="2692120"/>
            <a:ext cx="1943100" cy="1236663"/>
          </a:xfrm>
          <a:custGeom>
            <a:avLst/>
            <a:gdLst>
              <a:gd name="T0" fmla="*/ 487 w 488"/>
              <a:gd name="T1" fmla="*/ 170 h 311"/>
              <a:gd name="T2" fmla="*/ 487 w 488"/>
              <a:gd name="T3" fmla="*/ 137 h 311"/>
              <a:gd name="T4" fmla="*/ 477 w 488"/>
              <a:gd name="T5" fmla="*/ 150 h 311"/>
              <a:gd name="T6" fmla="*/ 477 w 488"/>
              <a:gd name="T7" fmla="*/ 149 h 311"/>
              <a:gd name="T8" fmla="*/ 410 w 488"/>
              <a:gd name="T9" fmla="*/ 127 h 311"/>
              <a:gd name="T10" fmla="*/ 408 w 488"/>
              <a:gd name="T11" fmla="*/ 127 h 311"/>
              <a:gd name="T12" fmla="*/ 455 w 488"/>
              <a:gd name="T13" fmla="*/ 99 h 311"/>
              <a:gd name="T14" fmla="*/ 472 w 488"/>
              <a:gd name="T15" fmla="*/ 92 h 311"/>
              <a:gd name="T16" fmla="*/ 471 w 488"/>
              <a:gd name="T17" fmla="*/ 91 h 311"/>
              <a:gd name="T18" fmla="*/ 470 w 488"/>
              <a:gd name="T19" fmla="*/ 53 h 311"/>
              <a:gd name="T20" fmla="*/ 445 w 488"/>
              <a:gd name="T21" fmla="*/ 58 h 311"/>
              <a:gd name="T22" fmla="*/ 278 w 488"/>
              <a:gd name="T23" fmla="*/ 0 h 311"/>
              <a:gd name="T24" fmla="*/ 251 w 488"/>
              <a:gd name="T25" fmla="*/ 1 h 311"/>
              <a:gd name="T26" fmla="*/ 95 w 488"/>
              <a:gd name="T27" fmla="*/ 46 h 311"/>
              <a:gd name="T28" fmla="*/ 2 w 488"/>
              <a:gd name="T29" fmla="*/ 170 h 311"/>
              <a:gd name="T30" fmla="*/ 41 w 488"/>
              <a:gd name="T31" fmla="*/ 258 h 311"/>
              <a:gd name="T32" fmla="*/ 216 w 488"/>
              <a:gd name="T33" fmla="*/ 311 h 311"/>
              <a:gd name="T34" fmla="*/ 216 w 488"/>
              <a:gd name="T35" fmla="*/ 311 h 311"/>
              <a:gd name="T36" fmla="*/ 333 w 488"/>
              <a:gd name="T37" fmla="*/ 291 h 311"/>
              <a:gd name="T38" fmla="*/ 344 w 488"/>
              <a:gd name="T39" fmla="*/ 286 h 311"/>
              <a:gd name="T40" fmla="*/ 345 w 488"/>
              <a:gd name="T41" fmla="*/ 286 h 311"/>
              <a:gd name="T42" fmla="*/ 341 w 488"/>
              <a:gd name="T43" fmla="*/ 238 h 311"/>
              <a:gd name="T44" fmla="*/ 339 w 488"/>
              <a:gd name="T45" fmla="*/ 238 h 311"/>
              <a:gd name="T46" fmla="*/ 342 w 488"/>
              <a:gd name="T47" fmla="*/ 221 h 311"/>
              <a:gd name="T48" fmla="*/ 355 w 488"/>
              <a:gd name="T49" fmla="*/ 230 h 311"/>
              <a:gd name="T50" fmla="*/ 401 w 488"/>
              <a:gd name="T51" fmla="*/ 241 h 311"/>
              <a:gd name="T52" fmla="*/ 467 w 488"/>
              <a:gd name="T53" fmla="*/ 221 h 311"/>
              <a:gd name="T54" fmla="*/ 487 w 488"/>
              <a:gd name="T55" fmla="*/ 191 h 311"/>
              <a:gd name="T56" fmla="*/ 487 w 488"/>
              <a:gd name="T57" fmla="*/ 190 h 311"/>
              <a:gd name="T58" fmla="*/ 487 w 488"/>
              <a:gd name="T59" fmla="*/ 189 h 311"/>
              <a:gd name="T60" fmla="*/ 488 w 488"/>
              <a:gd name="T61" fmla="*/ 183 h 311"/>
              <a:gd name="T62" fmla="*/ 487 w 488"/>
              <a:gd name="T63" fmla="*/ 17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311">
                <a:moveTo>
                  <a:pt x="487" y="170"/>
                </a:moveTo>
                <a:cubicBezTo>
                  <a:pt x="487" y="137"/>
                  <a:pt x="487" y="137"/>
                  <a:pt x="487" y="137"/>
                </a:cubicBezTo>
                <a:cubicBezTo>
                  <a:pt x="477" y="150"/>
                  <a:pt x="477" y="150"/>
                  <a:pt x="477" y="150"/>
                </a:cubicBezTo>
                <a:cubicBezTo>
                  <a:pt x="477" y="149"/>
                  <a:pt x="477" y="149"/>
                  <a:pt x="477" y="149"/>
                </a:cubicBezTo>
                <a:cubicBezTo>
                  <a:pt x="461" y="131"/>
                  <a:pt x="432" y="127"/>
                  <a:pt x="410" y="127"/>
                </a:cubicBezTo>
                <a:cubicBezTo>
                  <a:pt x="410" y="127"/>
                  <a:pt x="409" y="127"/>
                  <a:pt x="408" y="127"/>
                </a:cubicBezTo>
                <a:cubicBezTo>
                  <a:pt x="423" y="115"/>
                  <a:pt x="439" y="106"/>
                  <a:pt x="455" y="99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1" y="91"/>
                  <a:pt x="471" y="91"/>
                  <a:pt x="471" y="91"/>
                </a:cubicBezTo>
                <a:cubicBezTo>
                  <a:pt x="470" y="53"/>
                  <a:pt x="470" y="53"/>
                  <a:pt x="470" y="53"/>
                </a:cubicBezTo>
                <a:cubicBezTo>
                  <a:pt x="445" y="58"/>
                  <a:pt x="445" y="58"/>
                  <a:pt x="445" y="58"/>
                </a:cubicBezTo>
                <a:cubicBezTo>
                  <a:pt x="408" y="21"/>
                  <a:pt x="349" y="0"/>
                  <a:pt x="278" y="0"/>
                </a:cubicBezTo>
                <a:cubicBezTo>
                  <a:pt x="269" y="0"/>
                  <a:pt x="260" y="0"/>
                  <a:pt x="251" y="1"/>
                </a:cubicBezTo>
                <a:cubicBezTo>
                  <a:pt x="192" y="5"/>
                  <a:pt x="142" y="19"/>
                  <a:pt x="95" y="46"/>
                </a:cubicBezTo>
                <a:cubicBezTo>
                  <a:pt x="62" y="64"/>
                  <a:pt x="6" y="104"/>
                  <a:pt x="2" y="170"/>
                </a:cubicBezTo>
                <a:cubicBezTo>
                  <a:pt x="0" y="211"/>
                  <a:pt x="22" y="240"/>
                  <a:pt x="41" y="258"/>
                </a:cubicBezTo>
                <a:cubicBezTo>
                  <a:pt x="77" y="291"/>
                  <a:pt x="143" y="311"/>
                  <a:pt x="216" y="311"/>
                </a:cubicBezTo>
                <a:cubicBezTo>
                  <a:pt x="216" y="311"/>
                  <a:pt x="216" y="311"/>
                  <a:pt x="216" y="311"/>
                </a:cubicBezTo>
                <a:cubicBezTo>
                  <a:pt x="258" y="311"/>
                  <a:pt x="299" y="304"/>
                  <a:pt x="333" y="291"/>
                </a:cubicBezTo>
                <a:cubicBezTo>
                  <a:pt x="344" y="286"/>
                  <a:pt x="344" y="286"/>
                  <a:pt x="344" y="286"/>
                </a:cubicBezTo>
                <a:cubicBezTo>
                  <a:pt x="345" y="286"/>
                  <a:pt x="345" y="286"/>
                  <a:pt x="345" y="286"/>
                </a:cubicBezTo>
                <a:cubicBezTo>
                  <a:pt x="341" y="238"/>
                  <a:pt x="341" y="238"/>
                  <a:pt x="341" y="238"/>
                </a:cubicBezTo>
                <a:cubicBezTo>
                  <a:pt x="339" y="238"/>
                  <a:pt x="339" y="238"/>
                  <a:pt x="339" y="238"/>
                </a:cubicBezTo>
                <a:cubicBezTo>
                  <a:pt x="340" y="232"/>
                  <a:pt x="341" y="227"/>
                  <a:pt x="342" y="221"/>
                </a:cubicBezTo>
                <a:cubicBezTo>
                  <a:pt x="346" y="224"/>
                  <a:pt x="350" y="228"/>
                  <a:pt x="355" y="230"/>
                </a:cubicBezTo>
                <a:cubicBezTo>
                  <a:pt x="368" y="237"/>
                  <a:pt x="384" y="241"/>
                  <a:pt x="401" y="241"/>
                </a:cubicBezTo>
                <a:cubicBezTo>
                  <a:pt x="426" y="241"/>
                  <a:pt x="451" y="233"/>
                  <a:pt x="467" y="221"/>
                </a:cubicBezTo>
                <a:cubicBezTo>
                  <a:pt x="475" y="214"/>
                  <a:pt x="484" y="203"/>
                  <a:pt x="487" y="191"/>
                </a:cubicBezTo>
                <a:cubicBezTo>
                  <a:pt x="487" y="190"/>
                  <a:pt x="487" y="190"/>
                  <a:pt x="487" y="190"/>
                </a:cubicBezTo>
                <a:cubicBezTo>
                  <a:pt x="487" y="189"/>
                  <a:pt x="487" y="189"/>
                  <a:pt x="487" y="189"/>
                </a:cubicBezTo>
                <a:cubicBezTo>
                  <a:pt x="488" y="187"/>
                  <a:pt x="488" y="185"/>
                  <a:pt x="488" y="183"/>
                </a:cubicBezTo>
                <a:cubicBezTo>
                  <a:pt x="488" y="179"/>
                  <a:pt x="488" y="174"/>
                  <a:pt x="487" y="17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32503EAD-B689-674D-9D17-655C560C169E}"/>
              </a:ext>
            </a:extLst>
          </p:cNvPr>
          <p:cNvSpPr>
            <a:spLocks/>
          </p:cNvSpPr>
          <p:nvPr/>
        </p:nvSpPr>
        <p:spPr bwMode="auto">
          <a:xfrm>
            <a:off x="7412831" y="2771495"/>
            <a:ext cx="2449513" cy="1728788"/>
          </a:xfrm>
          <a:custGeom>
            <a:avLst/>
            <a:gdLst>
              <a:gd name="T0" fmla="*/ 601 w 615"/>
              <a:gd name="T1" fmla="*/ 198 h 435"/>
              <a:gd name="T2" fmla="*/ 451 w 615"/>
              <a:gd name="T3" fmla="*/ 166 h 435"/>
              <a:gd name="T4" fmla="*/ 544 w 615"/>
              <a:gd name="T5" fmla="*/ 111 h 435"/>
              <a:gd name="T6" fmla="*/ 543 w 615"/>
              <a:gd name="T7" fmla="*/ 110 h 435"/>
              <a:gd name="T8" fmla="*/ 543 w 615"/>
              <a:gd name="T9" fmla="*/ 110 h 435"/>
              <a:gd name="T10" fmla="*/ 544 w 615"/>
              <a:gd name="T11" fmla="*/ 69 h 435"/>
              <a:gd name="T12" fmla="*/ 487 w 615"/>
              <a:gd name="T13" fmla="*/ 72 h 435"/>
              <a:gd name="T14" fmla="*/ 380 w 615"/>
              <a:gd name="T15" fmla="*/ 38 h 435"/>
              <a:gd name="T16" fmla="*/ 373 w 615"/>
              <a:gd name="T17" fmla="*/ 0 h 435"/>
              <a:gd name="T18" fmla="*/ 373 w 615"/>
              <a:gd name="T19" fmla="*/ 37 h 435"/>
              <a:gd name="T20" fmla="*/ 381 w 615"/>
              <a:gd name="T21" fmla="*/ 73 h 435"/>
              <a:gd name="T22" fmla="*/ 227 w 615"/>
              <a:gd name="T23" fmla="*/ 68 h 435"/>
              <a:gd name="T24" fmla="*/ 237 w 615"/>
              <a:gd name="T25" fmla="*/ 37 h 435"/>
              <a:gd name="T26" fmla="*/ 236 w 615"/>
              <a:gd name="T27" fmla="*/ 37 h 435"/>
              <a:gd name="T28" fmla="*/ 237 w 615"/>
              <a:gd name="T29" fmla="*/ 37 h 435"/>
              <a:gd name="T30" fmla="*/ 237 w 615"/>
              <a:gd name="T31" fmla="*/ 0 h 435"/>
              <a:gd name="T32" fmla="*/ 226 w 615"/>
              <a:gd name="T33" fmla="*/ 39 h 435"/>
              <a:gd name="T34" fmla="*/ 120 w 615"/>
              <a:gd name="T35" fmla="*/ 75 h 435"/>
              <a:gd name="T36" fmla="*/ 63 w 615"/>
              <a:gd name="T37" fmla="*/ 73 h 435"/>
              <a:gd name="T38" fmla="*/ 63 w 615"/>
              <a:gd name="T39" fmla="*/ 116 h 435"/>
              <a:gd name="T40" fmla="*/ 158 w 615"/>
              <a:gd name="T41" fmla="*/ 170 h 435"/>
              <a:gd name="T42" fmla="*/ 9 w 615"/>
              <a:gd name="T43" fmla="*/ 204 h 435"/>
              <a:gd name="T44" fmla="*/ 61 w 615"/>
              <a:gd name="T45" fmla="*/ 344 h 435"/>
              <a:gd name="T46" fmla="*/ 235 w 615"/>
              <a:gd name="T47" fmla="*/ 328 h 435"/>
              <a:gd name="T48" fmla="*/ 240 w 615"/>
              <a:gd name="T49" fmla="*/ 357 h 435"/>
              <a:gd name="T50" fmla="*/ 183 w 615"/>
              <a:gd name="T51" fmla="*/ 347 h 435"/>
              <a:gd name="T52" fmla="*/ 183 w 615"/>
              <a:gd name="T53" fmla="*/ 412 h 435"/>
              <a:gd name="T54" fmla="*/ 186 w 615"/>
              <a:gd name="T55" fmla="*/ 413 h 435"/>
              <a:gd name="T56" fmla="*/ 422 w 615"/>
              <a:gd name="T57" fmla="*/ 414 h 435"/>
              <a:gd name="T58" fmla="*/ 422 w 615"/>
              <a:gd name="T59" fmla="*/ 349 h 435"/>
              <a:gd name="T60" fmla="*/ 365 w 615"/>
              <a:gd name="T61" fmla="*/ 357 h 435"/>
              <a:gd name="T62" fmla="*/ 368 w 615"/>
              <a:gd name="T63" fmla="*/ 335 h 435"/>
              <a:gd name="T64" fmla="*/ 546 w 615"/>
              <a:gd name="T65" fmla="*/ 346 h 435"/>
              <a:gd name="T66" fmla="*/ 601 w 615"/>
              <a:gd name="T67" fmla="*/ 198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5" h="435">
                <a:moveTo>
                  <a:pt x="601" y="198"/>
                </a:moveTo>
                <a:cubicBezTo>
                  <a:pt x="560" y="230"/>
                  <a:pt x="462" y="219"/>
                  <a:pt x="451" y="166"/>
                </a:cubicBezTo>
                <a:cubicBezTo>
                  <a:pt x="443" y="124"/>
                  <a:pt x="500" y="105"/>
                  <a:pt x="544" y="111"/>
                </a:cubicBezTo>
                <a:cubicBezTo>
                  <a:pt x="543" y="111"/>
                  <a:pt x="543" y="111"/>
                  <a:pt x="543" y="110"/>
                </a:cubicBezTo>
                <a:cubicBezTo>
                  <a:pt x="543" y="110"/>
                  <a:pt x="543" y="110"/>
                  <a:pt x="543" y="110"/>
                </a:cubicBezTo>
                <a:cubicBezTo>
                  <a:pt x="544" y="69"/>
                  <a:pt x="544" y="69"/>
                  <a:pt x="544" y="69"/>
                </a:cubicBezTo>
                <a:cubicBezTo>
                  <a:pt x="516" y="59"/>
                  <a:pt x="496" y="66"/>
                  <a:pt x="487" y="72"/>
                </a:cubicBezTo>
                <a:cubicBezTo>
                  <a:pt x="455" y="56"/>
                  <a:pt x="419" y="44"/>
                  <a:pt x="380" y="38"/>
                </a:cubicBezTo>
                <a:cubicBezTo>
                  <a:pt x="384" y="33"/>
                  <a:pt x="394" y="17"/>
                  <a:pt x="373" y="0"/>
                </a:cubicBezTo>
                <a:cubicBezTo>
                  <a:pt x="373" y="37"/>
                  <a:pt x="373" y="37"/>
                  <a:pt x="373" y="37"/>
                </a:cubicBezTo>
                <a:cubicBezTo>
                  <a:pt x="378" y="45"/>
                  <a:pt x="386" y="57"/>
                  <a:pt x="381" y="73"/>
                </a:cubicBezTo>
                <a:cubicBezTo>
                  <a:pt x="366" y="122"/>
                  <a:pt x="235" y="121"/>
                  <a:pt x="227" y="68"/>
                </a:cubicBezTo>
                <a:cubicBezTo>
                  <a:pt x="224" y="52"/>
                  <a:pt x="233" y="45"/>
                  <a:pt x="237" y="37"/>
                </a:cubicBezTo>
                <a:cubicBezTo>
                  <a:pt x="236" y="37"/>
                  <a:pt x="236" y="37"/>
                  <a:pt x="236" y="37"/>
                </a:cubicBezTo>
                <a:cubicBezTo>
                  <a:pt x="236" y="37"/>
                  <a:pt x="237" y="37"/>
                  <a:pt x="237" y="37"/>
                </a:cubicBezTo>
                <a:cubicBezTo>
                  <a:pt x="237" y="0"/>
                  <a:pt x="237" y="0"/>
                  <a:pt x="237" y="0"/>
                </a:cubicBezTo>
                <a:cubicBezTo>
                  <a:pt x="215" y="7"/>
                  <a:pt x="221" y="30"/>
                  <a:pt x="226" y="39"/>
                </a:cubicBezTo>
                <a:cubicBezTo>
                  <a:pt x="187" y="47"/>
                  <a:pt x="151" y="59"/>
                  <a:pt x="120" y="75"/>
                </a:cubicBezTo>
                <a:cubicBezTo>
                  <a:pt x="107" y="70"/>
                  <a:pt x="87" y="66"/>
                  <a:pt x="63" y="73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111" y="108"/>
                  <a:pt x="167" y="130"/>
                  <a:pt x="158" y="170"/>
                </a:cubicBezTo>
                <a:cubicBezTo>
                  <a:pt x="147" y="223"/>
                  <a:pt x="53" y="234"/>
                  <a:pt x="9" y="204"/>
                </a:cubicBezTo>
                <a:cubicBezTo>
                  <a:pt x="0" y="270"/>
                  <a:pt x="27" y="316"/>
                  <a:pt x="61" y="344"/>
                </a:cubicBezTo>
                <a:cubicBezTo>
                  <a:pt x="78" y="278"/>
                  <a:pt x="206" y="268"/>
                  <a:pt x="235" y="328"/>
                </a:cubicBezTo>
                <a:cubicBezTo>
                  <a:pt x="240" y="339"/>
                  <a:pt x="241" y="348"/>
                  <a:pt x="240" y="357"/>
                </a:cubicBezTo>
                <a:cubicBezTo>
                  <a:pt x="231" y="354"/>
                  <a:pt x="202" y="343"/>
                  <a:pt x="183" y="347"/>
                </a:cubicBezTo>
                <a:cubicBezTo>
                  <a:pt x="183" y="412"/>
                  <a:pt x="183" y="412"/>
                  <a:pt x="183" y="412"/>
                </a:cubicBezTo>
                <a:cubicBezTo>
                  <a:pt x="183" y="412"/>
                  <a:pt x="184" y="413"/>
                  <a:pt x="186" y="413"/>
                </a:cubicBezTo>
                <a:cubicBezTo>
                  <a:pt x="254" y="435"/>
                  <a:pt x="353" y="433"/>
                  <a:pt x="422" y="414"/>
                </a:cubicBezTo>
                <a:cubicBezTo>
                  <a:pt x="422" y="349"/>
                  <a:pt x="422" y="349"/>
                  <a:pt x="422" y="349"/>
                </a:cubicBezTo>
                <a:cubicBezTo>
                  <a:pt x="412" y="347"/>
                  <a:pt x="382" y="353"/>
                  <a:pt x="365" y="357"/>
                </a:cubicBezTo>
                <a:cubicBezTo>
                  <a:pt x="365" y="350"/>
                  <a:pt x="365" y="343"/>
                  <a:pt x="368" y="335"/>
                </a:cubicBezTo>
                <a:cubicBezTo>
                  <a:pt x="393" y="271"/>
                  <a:pt x="530" y="277"/>
                  <a:pt x="546" y="346"/>
                </a:cubicBezTo>
                <a:cubicBezTo>
                  <a:pt x="581" y="320"/>
                  <a:pt x="615" y="265"/>
                  <a:pt x="601" y="198"/>
                </a:cubicBezTo>
                <a:close/>
              </a:path>
            </a:pathLst>
          </a:custGeom>
          <a:solidFill>
            <a:srgbClr val="917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089EF016-A1F0-8D49-8257-D2633AD01DD6}"/>
              </a:ext>
            </a:extLst>
          </p:cNvPr>
          <p:cNvSpPr>
            <a:spLocks/>
          </p:cNvSpPr>
          <p:nvPr/>
        </p:nvSpPr>
        <p:spPr bwMode="auto">
          <a:xfrm>
            <a:off x="6055518" y="2552420"/>
            <a:ext cx="1990725" cy="1176338"/>
          </a:xfrm>
          <a:custGeom>
            <a:avLst/>
            <a:gdLst>
              <a:gd name="T0" fmla="*/ 488 w 500"/>
              <a:gd name="T1" fmla="*/ 142 h 296"/>
              <a:gd name="T2" fmla="*/ 419 w 500"/>
              <a:gd name="T3" fmla="*/ 121 h 296"/>
              <a:gd name="T4" fmla="*/ 418 w 500"/>
              <a:gd name="T5" fmla="*/ 121 h 296"/>
              <a:gd name="T6" fmla="*/ 465 w 500"/>
              <a:gd name="T7" fmla="*/ 95 h 296"/>
              <a:gd name="T8" fmla="*/ 482 w 500"/>
              <a:gd name="T9" fmla="*/ 88 h 296"/>
              <a:gd name="T10" fmla="*/ 471 w 500"/>
              <a:gd name="T11" fmla="*/ 73 h 296"/>
              <a:gd name="T12" fmla="*/ 284 w 500"/>
              <a:gd name="T13" fmla="*/ 0 h 296"/>
              <a:gd name="T14" fmla="*/ 257 w 500"/>
              <a:gd name="T15" fmla="*/ 1 h 296"/>
              <a:gd name="T16" fmla="*/ 97 w 500"/>
              <a:gd name="T17" fmla="*/ 43 h 296"/>
              <a:gd name="T18" fmla="*/ 3 w 500"/>
              <a:gd name="T19" fmla="*/ 162 h 296"/>
              <a:gd name="T20" fmla="*/ 42 w 500"/>
              <a:gd name="T21" fmla="*/ 246 h 296"/>
              <a:gd name="T22" fmla="*/ 221 w 500"/>
              <a:gd name="T23" fmla="*/ 296 h 296"/>
              <a:gd name="T24" fmla="*/ 221 w 500"/>
              <a:gd name="T25" fmla="*/ 296 h 296"/>
              <a:gd name="T26" fmla="*/ 340 w 500"/>
              <a:gd name="T27" fmla="*/ 277 h 296"/>
              <a:gd name="T28" fmla="*/ 353 w 500"/>
              <a:gd name="T29" fmla="*/ 273 h 296"/>
              <a:gd name="T30" fmla="*/ 349 w 500"/>
              <a:gd name="T31" fmla="*/ 260 h 296"/>
              <a:gd name="T32" fmla="*/ 350 w 500"/>
              <a:gd name="T33" fmla="*/ 211 h 296"/>
              <a:gd name="T34" fmla="*/ 363 w 500"/>
              <a:gd name="T35" fmla="*/ 220 h 296"/>
              <a:gd name="T36" fmla="*/ 410 w 500"/>
              <a:gd name="T37" fmla="*/ 230 h 296"/>
              <a:gd name="T38" fmla="*/ 477 w 500"/>
              <a:gd name="T39" fmla="*/ 211 h 296"/>
              <a:gd name="T40" fmla="*/ 499 w 500"/>
              <a:gd name="T41" fmla="*/ 175 h 296"/>
              <a:gd name="T42" fmla="*/ 488 w 500"/>
              <a:gd name="T43" fmla="*/ 14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0" h="296">
                <a:moveTo>
                  <a:pt x="488" y="142"/>
                </a:moveTo>
                <a:cubicBezTo>
                  <a:pt x="471" y="125"/>
                  <a:pt x="441" y="121"/>
                  <a:pt x="419" y="121"/>
                </a:cubicBezTo>
                <a:cubicBezTo>
                  <a:pt x="419" y="121"/>
                  <a:pt x="418" y="121"/>
                  <a:pt x="418" y="121"/>
                </a:cubicBezTo>
                <a:cubicBezTo>
                  <a:pt x="433" y="110"/>
                  <a:pt x="449" y="101"/>
                  <a:pt x="465" y="95"/>
                </a:cubicBezTo>
                <a:cubicBezTo>
                  <a:pt x="482" y="88"/>
                  <a:pt x="482" y="88"/>
                  <a:pt x="482" y="88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35" y="26"/>
                  <a:pt x="368" y="0"/>
                  <a:pt x="284" y="0"/>
                </a:cubicBezTo>
                <a:cubicBezTo>
                  <a:pt x="275" y="0"/>
                  <a:pt x="266" y="1"/>
                  <a:pt x="257" y="1"/>
                </a:cubicBezTo>
                <a:cubicBezTo>
                  <a:pt x="197" y="5"/>
                  <a:pt x="146" y="18"/>
                  <a:pt x="97" y="43"/>
                </a:cubicBezTo>
                <a:cubicBezTo>
                  <a:pt x="64" y="61"/>
                  <a:pt x="7" y="99"/>
                  <a:pt x="3" y="162"/>
                </a:cubicBezTo>
                <a:cubicBezTo>
                  <a:pt x="0" y="201"/>
                  <a:pt x="23" y="229"/>
                  <a:pt x="42" y="246"/>
                </a:cubicBezTo>
                <a:cubicBezTo>
                  <a:pt x="80" y="277"/>
                  <a:pt x="146" y="296"/>
                  <a:pt x="221" y="296"/>
                </a:cubicBezTo>
                <a:cubicBezTo>
                  <a:pt x="221" y="296"/>
                  <a:pt x="221" y="296"/>
                  <a:pt x="221" y="296"/>
                </a:cubicBezTo>
                <a:cubicBezTo>
                  <a:pt x="264" y="296"/>
                  <a:pt x="306" y="290"/>
                  <a:pt x="340" y="277"/>
                </a:cubicBezTo>
                <a:cubicBezTo>
                  <a:pt x="353" y="273"/>
                  <a:pt x="353" y="273"/>
                  <a:pt x="353" y="273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45" y="245"/>
                  <a:pt x="347" y="226"/>
                  <a:pt x="350" y="211"/>
                </a:cubicBezTo>
                <a:cubicBezTo>
                  <a:pt x="353" y="214"/>
                  <a:pt x="358" y="217"/>
                  <a:pt x="363" y="220"/>
                </a:cubicBezTo>
                <a:cubicBezTo>
                  <a:pt x="376" y="226"/>
                  <a:pt x="393" y="230"/>
                  <a:pt x="410" y="230"/>
                </a:cubicBezTo>
                <a:cubicBezTo>
                  <a:pt x="436" y="230"/>
                  <a:pt x="461" y="223"/>
                  <a:pt x="477" y="211"/>
                </a:cubicBezTo>
                <a:cubicBezTo>
                  <a:pt x="487" y="203"/>
                  <a:pt x="498" y="189"/>
                  <a:pt x="499" y="175"/>
                </a:cubicBezTo>
                <a:cubicBezTo>
                  <a:pt x="500" y="162"/>
                  <a:pt x="496" y="151"/>
                  <a:pt x="488" y="14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301FC493-F5EF-8F41-964C-871D1452D35D}"/>
              </a:ext>
            </a:extLst>
          </p:cNvPr>
          <p:cNvSpPr>
            <a:spLocks/>
          </p:cNvSpPr>
          <p:nvPr/>
        </p:nvSpPr>
        <p:spPr bwMode="auto">
          <a:xfrm>
            <a:off x="6130591" y="2562611"/>
            <a:ext cx="1882775" cy="1136650"/>
          </a:xfrm>
          <a:custGeom>
            <a:avLst/>
            <a:gdLst>
              <a:gd name="T0" fmla="*/ 445 w 473"/>
              <a:gd name="T1" fmla="*/ 72 h 286"/>
              <a:gd name="T2" fmla="*/ 358 w 473"/>
              <a:gd name="T3" fmla="*/ 131 h 286"/>
              <a:gd name="T4" fmla="*/ 470 w 473"/>
              <a:gd name="T5" fmla="*/ 164 h 286"/>
              <a:gd name="T6" fmla="*/ 454 w 473"/>
              <a:gd name="T7" fmla="*/ 190 h 286"/>
              <a:gd name="T8" fmla="*/ 355 w 473"/>
              <a:gd name="T9" fmla="*/ 197 h 286"/>
              <a:gd name="T10" fmla="*/ 326 w 473"/>
              <a:gd name="T11" fmla="*/ 177 h 286"/>
              <a:gd name="T12" fmla="*/ 321 w 473"/>
              <a:gd name="T13" fmla="*/ 254 h 286"/>
              <a:gd name="T14" fmla="*/ 37 w 473"/>
              <a:gd name="T15" fmla="*/ 225 h 286"/>
              <a:gd name="T16" fmla="*/ 2 w 473"/>
              <a:gd name="T17" fmla="*/ 153 h 286"/>
              <a:gd name="T18" fmla="*/ 89 w 473"/>
              <a:gd name="T19" fmla="*/ 46 h 286"/>
              <a:gd name="T20" fmla="*/ 242 w 473"/>
              <a:gd name="T21" fmla="*/ 5 h 286"/>
              <a:gd name="T22" fmla="*/ 445 w 473"/>
              <a:gd name="T23" fmla="*/ 7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3" h="286">
                <a:moveTo>
                  <a:pt x="445" y="72"/>
                </a:moveTo>
                <a:cubicBezTo>
                  <a:pt x="410" y="86"/>
                  <a:pt x="382" y="107"/>
                  <a:pt x="358" y="131"/>
                </a:cubicBezTo>
                <a:cubicBezTo>
                  <a:pt x="395" y="121"/>
                  <a:pt x="473" y="119"/>
                  <a:pt x="470" y="164"/>
                </a:cubicBezTo>
                <a:cubicBezTo>
                  <a:pt x="469" y="174"/>
                  <a:pt x="461" y="184"/>
                  <a:pt x="454" y="190"/>
                </a:cubicBezTo>
                <a:cubicBezTo>
                  <a:pt x="431" y="206"/>
                  <a:pt x="384" y="212"/>
                  <a:pt x="355" y="197"/>
                </a:cubicBezTo>
                <a:cubicBezTo>
                  <a:pt x="343" y="191"/>
                  <a:pt x="336" y="182"/>
                  <a:pt x="326" y="177"/>
                </a:cubicBezTo>
                <a:cubicBezTo>
                  <a:pt x="320" y="198"/>
                  <a:pt x="314" y="229"/>
                  <a:pt x="321" y="254"/>
                </a:cubicBezTo>
                <a:cubicBezTo>
                  <a:pt x="231" y="286"/>
                  <a:pt x="95" y="275"/>
                  <a:pt x="37" y="225"/>
                </a:cubicBezTo>
                <a:cubicBezTo>
                  <a:pt x="19" y="210"/>
                  <a:pt x="0" y="186"/>
                  <a:pt x="2" y="153"/>
                </a:cubicBezTo>
                <a:cubicBezTo>
                  <a:pt x="5" y="103"/>
                  <a:pt x="48" y="67"/>
                  <a:pt x="89" y="46"/>
                </a:cubicBezTo>
                <a:cubicBezTo>
                  <a:pt x="135" y="22"/>
                  <a:pt x="182" y="9"/>
                  <a:pt x="242" y="5"/>
                </a:cubicBezTo>
                <a:cubicBezTo>
                  <a:pt x="332" y="0"/>
                  <a:pt x="406" y="21"/>
                  <a:pt x="445" y="72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 b="1" dirty="0"/>
          </a:p>
          <a:p>
            <a:r>
              <a:rPr lang="zh-CN" altLang="en-US" sz="2000" b="1" dirty="0"/>
              <a:t>             </a:t>
            </a:r>
            <a:r>
              <a:rPr lang="zh-CN" altLang="en-IN" sz="2000" b="1" dirty="0"/>
              <a:t>协作</a:t>
            </a:r>
            <a:endParaRPr lang="en-IN" sz="2000" b="1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698C5CA3-A884-254A-B7A7-E31D9F54E901}"/>
              </a:ext>
            </a:extLst>
          </p:cNvPr>
          <p:cNvSpPr>
            <a:spLocks/>
          </p:cNvSpPr>
          <p:nvPr/>
        </p:nvSpPr>
        <p:spPr bwMode="auto">
          <a:xfrm>
            <a:off x="9197181" y="2536545"/>
            <a:ext cx="2011363" cy="1181100"/>
          </a:xfrm>
          <a:custGeom>
            <a:avLst/>
            <a:gdLst>
              <a:gd name="T0" fmla="*/ 463 w 505"/>
              <a:gd name="T1" fmla="*/ 82 h 297"/>
              <a:gd name="T2" fmla="*/ 227 w 505"/>
              <a:gd name="T3" fmla="*/ 0 h 297"/>
              <a:gd name="T4" fmla="*/ 203 w 505"/>
              <a:gd name="T5" fmla="*/ 1 h 297"/>
              <a:gd name="T6" fmla="*/ 31 w 505"/>
              <a:gd name="T7" fmla="*/ 75 h 297"/>
              <a:gd name="T8" fmla="*/ 20 w 505"/>
              <a:gd name="T9" fmla="*/ 89 h 297"/>
              <a:gd name="T10" fmla="*/ 37 w 505"/>
              <a:gd name="T11" fmla="*/ 96 h 297"/>
              <a:gd name="T12" fmla="*/ 82 w 505"/>
              <a:gd name="T13" fmla="*/ 121 h 297"/>
              <a:gd name="T14" fmla="*/ 67 w 505"/>
              <a:gd name="T15" fmla="*/ 121 h 297"/>
              <a:gd name="T16" fmla="*/ 5 w 505"/>
              <a:gd name="T17" fmla="*/ 162 h 297"/>
              <a:gd name="T18" fmla="*/ 23 w 505"/>
              <a:gd name="T19" fmla="*/ 209 h 297"/>
              <a:gd name="T20" fmla="*/ 92 w 505"/>
              <a:gd name="T21" fmla="*/ 230 h 297"/>
              <a:gd name="T22" fmla="*/ 136 w 505"/>
              <a:gd name="T23" fmla="*/ 221 h 297"/>
              <a:gd name="T24" fmla="*/ 154 w 505"/>
              <a:gd name="T25" fmla="*/ 209 h 297"/>
              <a:gd name="T26" fmla="*/ 155 w 505"/>
              <a:gd name="T27" fmla="*/ 261 h 297"/>
              <a:gd name="T28" fmla="*/ 151 w 505"/>
              <a:gd name="T29" fmla="*/ 274 h 297"/>
              <a:gd name="T30" fmla="*/ 164 w 505"/>
              <a:gd name="T31" fmla="*/ 278 h 297"/>
              <a:gd name="T32" fmla="*/ 286 w 505"/>
              <a:gd name="T33" fmla="*/ 297 h 297"/>
              <a:gd name="T34" fmla="*/ 286 w 505"/>
              <a:gd name="T35" fmla="*/ 297 h 297"/>
              <a:gd name="T36" fmla="*/ 367 w 505"/>
              <a:gd name="T37" fmla="*/ 288 h 297"/>
              <a:gd name="T38" fmla="*/ 502 w 505"/>
              <a:gd name="T39" fmla="*/ 177 h 297"/>
              <a:gd name="T40" fmla="*/ 463 w 505"/>
              <a:gd name="T41" fmla="*/ 8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5" h="297">
                <a:moveTo>
                  <a:pt x="463" y="82"/>
                </a:moveTo>
                <a:cubicBezTo>
                  <a:pt x="412" y="32"/>
                  <a:pt x="322" y="0"/>
                  <a:pt x="227" y="0"/>
                </a:cubicBezTo>
                <a:cubicBezTo>
                  <a:pt x="219" y="0"/>
                  <a:pt x="211" y="0"/>
                  <a:pt x="203" y="1"/>
                </a:cubicBezTo>
                <a:cubicBezTo>
                  <a:pt x="125" y="5"/>
                  <a:pt x="66" y="31"/>
                  <a:pt x="31" y="75"/>
                </a:cubicBezTo>
                <a:cubicBezTo>
                  <a:pt x="20" y="89"/>
                  <a:pt x="20" y="89"/>
                  <a:pt x="20" y="89"/>
                </a:cubicBezTo>
                <a:cubicBezTo>
                  <a:pt x="37" y="96"/>
                  <a:pt x="37" y="96"/>
                  <a:pt x="37" y="96"/>
                </a:cubicBezTo>
                <a:cubicBezTo>
                  <a:pt x="52" y="103"/>
                  <a:pt x="67" y="111"/>
                  <a:pt x="82" y="121"/>
                </a:cubicBezTo>
                <a:cubicBezTo>
                  <a:pt x="77" y="121"/>
                  <a:pt x="72" y="121"/>
                  <a:pt x="67" y="121"/>
                </a:cubicBezTo>
                <a:cubicBezTo>
                  <a:pt x="37" y="124"/>
                  <a:pt x="12" y="141"/>
                  <a:pt x="5" y="162"/>
                </a:cubicBezTo>
                <a:cubicBezTo>
                  <a:pt x="0" y="179"/>
                  <a:pt x="6" y="196"/>
                  <a:pt x="23" y="209"/>
                </a:cubicBezTo>
                <a:cubicBezTo>
                  <a:pt x="38" y="222"/>
                  <a:pt x="64" y="230"/>
                  <a:pt x="92" y="230"/>
                </a:cubicBezTo>
                <a:cubicBezTo>
                  <a:pt x="109" y="230"/>
                  <a:pt x="124" y="226"/>
                  <a:pt x="136" y="221"/>
                </a:cubicBezTo>
                <a:cubicBezTo>
                  <a:pt x="143" y="218"/>
                  <a:pt x="149" y="213"/>
                  <a:pt x="154" y="209"/>
                </a:cubicBezTo>
                <a:cubicBezTo>
                  <a:pt x="157" y="225"/>
                  <a:pt x="160" y="245"/>
                  <a:pt x="155" y="261"/>
                </a:cubicBezTo>
                <a:cubicBezTo>
                  <a:pt x="151" y="274"/>
                  <a:pt x="151" y="274"/>
                  <a:pt x="151" y="274"/>
                </a:cubicBezTo>
                <a:cubicBezTo>
                  <a:pt x="164" y="278"/>
                  <a:pt x="164" y="278"/>
                  <a:pt x="164" y="278"/>
                </a:cubicBezTo>
                <a:cubicBezTo>
                  <a:pt x="200" y="290"/>
                  <a:pt x="243" y="297"/>
                  <a:pt x="286" y="297"/>
                </a:cubicBezTo>
                <a:cubicBezTo>
                  <a:pt x="286" y="297"/>
                  <a:pt x="286" y="297"/>
                  <a:pt x="286" y="297"/>
                </a:cubicBezTo>
                <a:cubicBezTo>
                  <a:pt x="315" y="297"/>
                  <a:pt x="342" y="294"/>
                  <a:pt x="367" y="288"/>
                </a:cubicBezTo>
                <a:cubicBezTo>
                  <a:pt x="414" y="277"/>
                  <a:pt x="494" y="249"/>
                  <a:pt x="502" y="177"/>
                </a:cubicBezTo>
                <a:cubicBezTo>
                  <a:pt x="505" y="143"/>
                  <a:pt x="492" y="112"/>
                  <a:pt x="463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156086D6-B62F-8C45-A9B4-C56314D49492}"/>
              </a:ext>
            </a:extLst>
          </p:cNvPr>
          <p:cNvSpPr>
            <a:spLocks/>
          </p:cNvSpPr>
          <p:nvPr/>
        </p:nvSpPr>
        <p:spPr bwMode="auto">
          <a:xfrm>
            <a:off x="9217255" y="2639732"/>
            <a:ext cx="1974850" cy="1260475"/>
          </a:xfrm>
          <a:custGeom>
            <a:avLst/>
            <a:gdLst>
              <a:gd name="T0" fmla="*/ 455 w 496"/>
              <a:gd name="T1" fmla="*/ 87 h 317"/>
              <a:gd name="T2" fmla="*/ 225 w 496"/>
              <a:gd name="T3" fmla="*/ 0 h 317"/>
              <a:gd name="T4" fmla="*/ 201 w 496"/>
              <a:gd name="T5" fmla="*/ 0 h 317"/>
              <a:gd name="T6" fmla="*/ 40 w 496"/>
              <a:gd name="T7" fmla="*/ 70 h 317"/>
              <a:gd name="T8" fmla="*/ 17 w 496"/>
              <a:gd name="T9" fmla="*/ 63 h 317"/>
              <a:gd name="T10" fmla="*/ 22 w 496"/>
              <a:gd name="T11" fmla="*/ 95 h 317"/>
              <a:gd name="T12" fmla="*/ 23 w 496"/>
              <a:gd name="T13" fmla="*/ 94 h 317"/>
              <a:gd name="T14" fmla="*/ 22 w 496"/>
              <a:gd name="T15" fmla="*/ 95 h 317"/>
              <a:gd name="T16" fmla="*/ 39 w 496"/>
              <a:gd name="T17" fmla="*/ 103 h 317"/>
              <a:gd name="T18" fmla="*/ 83 w 496"/>
              <a:gd name="T19" fmla="*/ 129 h 317"/>
              <a:gd name="T20" fmla="*/ 68 w 496"/>
              <a:gd name="T21" fmla="*/ 129 h 317"/>
              <a:gd name="T22" fmla="*/ 12 w 496"/>
              <a:gd name="T23" fmla="*/ 164 h 317"/>
              <a:gd name="T24" fmla="*/ 0 w 496"/>
              <a:gd name="T25" fmla="*/ 153 h 317"/>
              <a:gd name="T26" fmla="*/ 6 w 496"/>
              <a:gd name="T27" fmla="*/ 187 h 317"/>
              <a:gd name="T28" fmla="*/ 25 w 496"/>
              <a:gd name="T29" fmla="*/ 223 h 317"/>
              <a:gd name="T30" fmla="*/ 92 w 496"/>
              <a:gd name="T31" fmla="*/ 245 h 317"/>
              <a:gd name="T32" fmla="*/ 136 w 496"/>
              <a:gd name="T33" fmla="*/ 235 h 317"/>
              <a:gd name="T34" fmla="*/ 153 w 496"/>
              <a:gd name="T35" fmla="*/ 223 h 317"/>
              <a:gd name="T36" fmla="*/ 157 w 496"/>
              <a:gd name="T37" fmla="*/ 249 h 317"/>
              <a:gd name="T38" fmla="*/ 148 w 496"/>
              <a:gd name="T39" fmla="*/ 248 h 317"/>
              <a:gd name="T40" fmla="*/ 151 w 496"/>
              <a:gd name="T41" fmla="*/ 291 h 317"/>
              <a:gd name="T42" fmla="*/ 150 w 496"/>
              <a:gd name="T43" fmla="*/ 292 h 317"/>
              <a:gd name="T44" fmla="*/ 163 w 496"/>
              <a:gd name="T45" fmla="*/ 297 h 317"/>
              <a:gd name="T46" fmla="*/ 282 w 496"/>
              <a:gd name="T47" fmla="*/ 317 h 317"/>
              <a:gd name="T48" fmla="*/ 282 w 496"/>
              <a:gd name="T49" fmla="*/ 317 h 317"/>
              <a:gd name="T50" fmla="*/ 361 w 496"/>
              <a:gd name="T51" fmla="*/ 308 h 317"/>
              <a:gd name="T52" fmla="*/ 493 w 496"/>
              <a:gd name="T53" fmla="*/ 189 h 317"/>
              <a:gd name="T54" fmla="*/ 455 w 496"/>
              <a:gd name="T55" fmla="*/ 8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317">
                <a:moveTo>
                  <a:pt x="455" y="87"/>
                </a:moveTo>
                <a:cubicBezTo>
                  <a:pt x="405" y="33"/>
                  <a:pt x="317" y="0"/>
                  <a:pt x="225" y="0"/>
                </a:cubicBezTo>
                <a:cubicBezTo>
                  <a:pt x="217" y="0"/>
                  <a:pt x="209" y="0"/>
                  <a:pt x="201" y="0"/>
                </a:cubicBezTo>
                <a:cubicBezTo>
                  <a:pt x="130" y="5"/>
                  <a:pt x="75" y="29"/>
                  <a:pt x="40" y="70"/>
                </a:cubicBezTo>
                <a:cubicBezTo>
                  <a:pt x="32" y="65"/>
                  <a:pt x="23" y="60"/>
                  <a:pt x="17" y="63"/>
                </a:cubicBezTo>
                <a:cubicBezTo>
                  <a:pt x="22" y="95"/>
                  <a:pt x="22" y="95"/>
                  <a:pt x="22" y="95"/>
                </a:cubicBezTo>
                <a:cubicBezTo>
                  <a:pt x="23" y="94"/>
                  <a:pt x="23" y="94"/>
                  <a:pt x="23" y="94"/>
                </a:cubicBezTo>
                <a:cubicBezTo>
                  <a:pt x="22" y="95"/>
                  <a:pt x="22" y="95"/>
                  <a:pt x="22" y="95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54" y="109"/>
                  <a:pt x="69" y="118"/>
                  <a:pt x="83" y="129"/>
                </a:cubicBezTo>
                <a:cubicBezTo>
                  <a:pt x="78" y="128"/>
                  <a:pt x="73" y="129"/>
                  <a:pt x="68" y="129"/>
                </a:cubicBezTo>
                <a:cubicBezTo>
                  <a:pt x="43" y="131"/>
                  <a:pt x="21" y="145"/>
                  <a:pt x="12" y="164"/>
                </a:cubicBezTo>
                <a:cubicBezTo>
                  <a:pt x="9" y="158"/>
                  <a:pt x="5" y="154"/>
                  <a:pt x="0" y="153"/>
                </a:cubicBezTo>
                <a:cubicBezTo>
                  <a:pt x="6" y="187"/>
                  <a:pt x="6" y="187"/>
                  <a:pt x="6" y="187"/>
                </a:cubicBezTo>
                <a:cubicBezTo>
                  <a:pt x="7" y="200"/>
                  <a:pt x="13" y="213"/>
                  <a:pt x="25" y="223"/>
                </a:cubicBezTo>
                <a:cubicBezTo>
                  <a:pt x="40" y="237"/>
                  <a:pt x="66" y="245"/>
                  <a:pt x="92" y="245"/>
                </a:cubicBezTo>
                <a:cubicBezTo>
                  <a:pt x="109" y="245"/>
                  <a:pt x="124" y="242"/>
                  <a:pt x="136" y="235"/>
                </a:cubicBezTo>
                <a:cubicBezTo>
                  <a:pt x="143" y="232"/>
                  <a:pt x="148" y="227"/>
                  <a:pt x="153" y="223"/>
                </a:cubicBezTo>
                <a:cubicBezTo>
                  <a:pt x="155" y="231"/>
                  <a:pt x="156" y="240"/>
                  <a:pt x="157" y="249"/>
                </a:cubicBezTo>
                <a:cubicBezTo>
                  <a:pt x="154" y="248"/>
                  <a:pt x="151" y="248"/>
                  <a:pt x="148" y="248"/>
                </a:cubicBezTo>
                <a:cubicBezTo>
                  <a:pt x="151" y="291"/>
                  <a:pt x="151" y="291"/>
                  <a:pt x="151" y="291"/>
                </a:cubicBezTo>
                <a:cubicBezTo>
                  <a:pt x="150" y="292"/>
                  <a:pt x="150" y="292"/>
                  <a:pt x="150" y="292"/>
                </a:cubicBezTo>
                <a:cubicBezTo>
                  <a:pt x="163" y="297"/>
                  <a:pt x="163" y="297"/>
                  <a:pt x="163" y="297"/>
                </a:cubicBezTo>
                <a:cubicBezTo>
                  <a:pt x="198" y="310"/>
                  <a:pt x="240" y="317"/>
                  <a:pt x="282" y="317"/>
                </a:cubicBezTo>
                <a:cubicBezTo>
                  <a:pt x="282" y="317"/>
                  <a:pt x="282" y="317"/>
                  <a:pt x="282" y="317"/>
                </a:cubicBezTo>
                <a:cubicBezTo>
                  <a:pt x="310" y="317"/>
                  <a:pt x="337" y="314"/>
                  <a:pt x="361" y="308"/>
                </a:cubicBezTo>
                <a:cubicBezTo>
                  <a:pt x="407" y="296"/>
                  <a:pt x="485" y="265"/>
                  <a:pt x="493" y="189"/>
                </a:cubicBezTo>
                <a:cubicBezTo>
                  <a:pt x="496" y="152"/>
                  <a:pt x="484" y="119"/>
                  <a:pt x="455" y="8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xmlns="" id="{4AF88004-F067-B341-B608-BC06B4D8E11A}"/>
              </a:ext>
            </a:extLst>
          </p:cNvPr>
          <p:cNvSpPr>
            <a:spLocks/>
          </p:cNvSpPr>
          <p:nvPr/>
        </p:nvSpPr>
        <p:spPr bwMode="auto">
          <a:xfrm>
            <a:off x="9197181" y="2536545"/>
            <a:ext cx="2011363" cy="1181100"/>
          </a:xfrm>
          <a:custGeom>
            <a:avLst/>
            <a:gdLst>
              <a:gd name="T0" fmla="*/ 463 w 505"/>
              <a:gd name="T1" fmla="*/ 82 h 297"/>
              <a:gd name="T2" fmla="*/ 227 w 505"/>
              <a:gd name="T3" fmla="*/ 0 h 297"/>
              <a:gd name="T4" fmla="*/ 203 w 505"/>
              <a:gd name="T5" fmla="*/ 1 h 297"/>
              <a:gd name="T6" fmla="*/ 31 w 505"/>
              <a:gd name="T7" fmla="*/ 75 h 297"/>
              <a:gd name="T8" fmla="*/ 20 w 505"/>
              <a:gd name="T9" fmla="*/ 89 h 297"/>
              <a:gd name="T10" fmla="*/ 37 w 505"/>
              <a:gd name="T11" fmla="*/ 96 h 297"/>
              <a:gd name="T12" fmla="*/ 82 w 505"/>
              <a:gd name="T13" fmla="*/ 121 h 297"/>
              <a:gd name="T14" fmla="*/ 67 w 505"/>
              <a:gd name="T15" fmla="*/ 121 h 297"/>
              <a:gd name="T16" fmla="*/ 5 w 505"/>
              <a:gd name="T17" fmla="*/ 162 h 297"/>
              <a:gd name="T18" fmla="*/ 23 w 505"/>
              <a:gd name="T19" fmla="*/ 209 h 297"/>
              <a:gd name="T20" fmla="*/ 92 w 505"/>
              <a:gd name="T21" fmla="*/ 230 h 297"/>
              <a:gd name="T22" fmla="*/ 136 w 505"/>
              <a:gd name="T23" fmla="*/ 221 h 297"/>
              <a:gd name="T24" fmla="*/ 154 w 505"/>
              <a:gd name="T25" fmla="*/ 209 h 297"/>
              <a:gd name="T26" fmla="*/ 155 w 505"/>
              <a:gd name="T27" fmla="*/ 261 h 297"/>
              <a:gd name="T28" fmla="*/ 151 w 505"/>
              <a:gd name="T29" fmla="*/ 274 h 297"/>
              <a:gd name="T30" fmla="*/ 164 w 505"/>
              <a:gd name="T31" fmla="*/ 278 h 297"/>
              <a:gd name="T32" fmla="*/ 286 w 505"/>
              <a:gd name="T33" fmla="*/ 297 h 297"/>
              <a:gd name="T34" fmla="*/ 286 w 505"/>
              <a:gd name="T35" fmla="*/ 297 h 297"/>
              <a:gd name="T36" fmla="*/ 367 w 505"/>
              <a:gd name="T37" fmla="*/ 288 h 297"/>
              <a:gd name="T38" fmla="*/ 502 w 505"/>
              <a:gd name="T39" fmla="*/ 177 h 297"/>
              <a:gd name="T40" fmla="*/ 463 w 505"/>
              <a:gd name="T41" fmla="*/ 8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5" h="297">
                <a:moveTo>
                  <a:pt x="463" y="82"/>
                </a:moveTo>
                <a:cubicBezTo>
                  <a:pt x="412" y="32"/>
                  <a:pt x="322" y="0"/>
                  <a:pt x="227" y="0"/>
                </a:cubicBezTo>
                <a:cubicBezTo>
                  <a:pt x="219" y="0"/>
                  <a:pt x="211" y="0"/>
                  <a:pt x="203" y="1"/>
                </a:cubicBezTo>
                <a:cubicBezTo>
                  <a:pt x="125" y="5"/>
                  <a:pt x="66" y="31"/>
                  <a:pt x="31" y="75"/>
                </a:cubicBezTo>
                <a:cubicBezTo>
                  <a:pt x="20" y="89"/>
                  <a:pt x="20" y="89"/>
                  <a:pt x="20" y="89"/>
                </a:cubicBezTo>
                <a:cubicBezTo>
                  <a:pt x="37" y="96"/>
                  <a:pt x="37" y="96"/>
                  <a:pt x="37" y="96"/>
                </a:cubicBezTo>
                <a:cubicBezTo>
                  <a:pt x="52" y="103"/>
                  <a:pt x="67" y="111"/>
                  <a:pt x="82" y="121"/>
                </a:cubicBezTo>
                <a:cubicBezTo>
                  <a:pt x="77" y="121"/>
                  <a:pt x="72" y="121"/>
                  <a:pt x="67" y="121"/>
                </a:cubicBezTo>
                <a:cubicBezTo>
                  <a:pt x="37" y="124"/>
                  <a:pt x="12" y="141"/>
                  <a:pt x="5" y="162"/>
                </a:cubicBezTo>
                <a:cubicBezTo>
                  <a:pt x="0" y="179"/>
                  <a:pt x="6" y="196"/>
                  <a:pt x="23" y="209"/>
                </a:cubicBezTo>
                <a:cubicBezTo>
                  <a:pt x="38" y="222"/>
                  <a:pt x="64" y="230"/>
                  <a:pt x="92" y="230"/>
                </a:cubicBezTo>
                <a:cubicBezTo>
                  <a:pt x="109" y="230"/>
                  <a:pt x="124" y="226"/>
                  <a:pt x="136" y="221"/>
                </a:cubicBezTo>
                <a:cubicBezTo>
                  <a:pt x="143" y="218"/>
                  <a:pt x="149" y="213"/>
                  <a:pt x="154" y="209"/>
                </a:cubicBezTo>
                <a:cubicBezTo>
                  <a:pt x="157" y="225"/>
                  <a:pt x="160" y="245"/>
                  <a:pt x="155" y="261"/>
                </a:cubicBezTo>
                <a:cubicBezTo>
                  <a:pt x="151" y="274"/>
                  <a:pt x="151" y="274"/>
                  <a:pt x="151" y="274"/>
                </a:cubicBezTo>
                <a:cubicBezTo>
                  <a:pt x="164" y="278"/>
                  <a:pt x="164" y="278"/>
                  <a:pt x="164" y="278"/>
                </a:cubicBezTo>
                <a:cubicBezTo>
                  <a:pt x="200" y="290"/>
                  <a:pt x="243" y="297"/>
                  <a:pt x="286" y="297"/>
                </a:cubicBezTo>
                <a:cubicBezTo>
                  <a:pt x="286" y="297"/>
                  <a:pt x="286" y="297"/>
                  <a:pt x="286" y="297"/>
                </a:cubicBezTo>
                <a:cubicBezTo>
                  <a:pt x="315" y="297"/>
                  <a:pt x="342" y="294"/>
                  <a:pt x="367" y="288"/>
                </a:cubicBezTo>
                <a:cubicBezTo>
                  <a:pt x="414" y="277"/>
                  <a:pt x="494" y="249"/>
                  <a:pt x="502" y="177"/>
                </a:cubicBezTo>
                <a:cubicBezTo>
                  <a:pt x="505" y="143"/>
                  <a:pt x="492" y="112"/>
                  <a:pt x="463" y="8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xmlns="" id="{4B4D6B2D-42CA-7B4B-8F25-6E12EF2176E4}"/>
              </a:ext>
            </a:extLst>
          </p:cNvPr>
          <p:cNvSpPr>
            <a:spLocks/>
          </p:cNvSpPr>
          <p:nvPr/>
        </p:nvSpPr>
        <p:spPr bwMode="auto">
          <a:xfrm>
            <a:off x="9181869" y="2535059"/>
            <a:ext cx="1967014" cy="1121340"/>
          </a:xfrm>
          <a:custGeom>
            <a:avLst/>
            <a:gdLst>
              <a:gd name="T0" fmla="*/ 171 w 494"/>
              <a:gd name="T1" fmla="*/ 256 h 280"/>
              <a:gd name="T2" fmla="*/ 164 w 494"/>
              <a:gd name="T3" fmla="*/ 178 h 280"/>
              <a:gd name="T4" fmla="*/ 132 w 494"/>
              <a:gd name="T5" fmla="*/ 199 h 280"/>
              <a:gd name="T6" fmla="*/ 33 w 494"/>
              <a:gd name="T7" fmla="*/ 189 h 280"/>
              <a:gd name="T8" fmla="*/ 70 w 494"/>
              <a:gd name="T9" fmla="*/ 126 h 280"/>
              <a:gd name="T10" fmla="*/ 129 w 494"/>
              <a:gd name="T11" fmla="*/ 130 h 280"/>
              <a:gd name="T12" fmla="*/ 44 w 494"/>
              <a:gd name="T13" fmla="*/ 75 h 280"/>
              <a:gd name="T14" fmla="*/ 205 w 494"/>
              <a:gd name="T15" fmla="*/ 6 h 280"/>
              <a:gd name="T16" fmla="*/ 455 w 494"/>
              <a:gd name="T17" fmla="*/ 83 h 280"/>
              <a:gd name="T18" fmla="*/ 490 w 494"/>
              <a:gd name="T19" fmla="*/ 167 h 280"/>
              <a:gd name="T20" fmla="*/ 365 w 494"/>
              <a:gd name="T21" fmla="*/ 266 h 280"/>
              <a:gd name="T22" fmla="*/ 171 w 494"/>
              <a:gd name="T23" fmla="*/ 25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4" h="280">
                <a:moveTo>
                  <a:pt x="171" y="256"/>
                </a:moveTo>
                <a:cubicBezTo>
                  <a:pt x="179" y="230"/>
                  <a:pt x="170" y="199"/>
                  <a:pt x="164" y="178"/>
                </a:cubicBezTo>
                <a:cubicBezTo>
                  <a:pt x="153" y="181"/>
                  <a:pt x="144" y="194"/>
                  <a:pt x="132" y="199"/>
                </a:cubicBezTo>
                <a:cubicBezTo>
                  <a:pt x="103" y="213"/>
                  <a:pt x="54" y="206"/>
                  <a:pt x="33" y="189"/>
                </a:cubicBezTo>
                <a:cubicBezTo>
                  <a:pt x="0" y="162"/>
                  <a:pt x="32" y="129"/>
                  <a:pt x="70" y="126"/>
                </a:cubicBezTo>
                <a:cubicBezTo>
                  <a:pt x="91" y="124"/>
                  <a:pt x="111" y="129"/>
                  <a:pt x="129" y="130"/>
                </a:cubicBezTo>
                <a:cubicBezTo>
                  <a:pt x="108" y="109"/>
                  <a:pt x="77" y="88"/>
                  <a:pt x="44" y="75"/>
                </a:cubicBezTo>
                <a:cubicBezTo>
                  <a:pt x="78" y="32"/>
                  <a:pt x="135" y="10"/>
                  <a:pt x="205" y="6"/>
                </a:cubicBezTo>
                <a:cubicBezTo>
                  <a:pt x="306" y="0"/>
                  <a:pt x="403" y="32"/>
                  <a:pt x="455" y="83"/>
                </a:cubicBezTo>
                <a:cubicBezTo>
                  <a:pt x="474" y="102"/>
                  <a:pt x="494" y="129"/>
                  <a:pt x="490" y="167"/>
                </a:cubicBezTo>
                <a:cubicBezTo>
                  <a:pt x="484" y="223"/>
                  <a:pt x="423" y="253"/>
                  <a:pt x="365" y="266"/>
                </a:cubicBezTo>
                <a:cubicBezTo>
                  <a:pt x="303" y="280"/>
                  <a:pt x="227" y="275"/>
                  <a:pt x="171" y="256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        </a:t>
            </a:r>
            <a:endParaRPr lang="en-US" altLang="zh-CN" dirty="0"/>
          </a:p>
          <a:p>
            <a:r>
              <a:rPr lang="zh-CN" altLang="en-US" dirty="0"/>
              <a:t>            </a:t>
            </a:r>
            <a:r>
              <a:rPr lang="en-IN" sz="2000" b="1" dirty="0" err="1">
                <a:latin typeface="+mn-ea"/>
              </a:rPr>
              <a:t>项目式</a:t>
            </a:r>
            <a:endParaRPr lang="en-IN" sz="2000" b="1" dirty="0">
              <a:latin typeface="+mn-ea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xmlns="" id="{D939375F-F27C-E649-B0F6-FC793AA3CCD9}"/>
              </a:ext>
            </a:extLst>
          </p:cNvPr>
          <p:cNvSpPr>
            <a:spLocks/>
          </p:cNvSpPr>
          <p:nvPr/>
        </p:nvSpPr>
        <p:spPr bwMode="auto">
          <a:xfrm>
            <a:off x="8647906" y="3697007"/>
            <a:ext cx="2281238" cy="1852613"/>
          </a:xfrm>
          <a:custGeom>
            <a:avLst/>
            <a:gdLst>
              <a:gd name="T0" fmla="*/ 567 w 573"/>
              <a:gd name="T1" fmla="*/ 239 h 466"/>
              <a:gd name="T2" fmla="*/ 469 w 573"/>
              <a:gd name="T3" fmla="*/ 70 h 466"/>
              <a:gd name="T4" fmla="*/ 292 w 573"/>
              <a:gd name="T5" fmla="*/ 1 h 466"/>
              <a:gd name="T6" fmla="*/ 283 w 573"/>
              <a:gd name="T7" fmla="*/ 0 h 466"/>
              <a:gd name="T8" fmla="*/ 279 w 573"/>
              <a:gd name="T9" fmla="*/ 9 h 466"/>
              <a:gd name="T10" fmla="*/ 229 w 573"/>
              <a:gd name="T11" fmla="*/ 79 h 466"/>
              <a:gd name="T12" fmla="*/ 224 w 573"/>
              <a:gd name="T13" fmla="*/ 63 h 466"/>
              <a:gd name="T14" fmla="*/ 136 w 573"/>
              <a:gd name="T15" fmla="*/ 13 h 466"/>
              <a:gd name="T16" fmla="*/ 56 w 573"/>
              <a:gd name="T17" fmla="*/ 63 h 466"/>
              <a:gd name="T18" fmla="*/ 55 w 573"/>
              <a:gd name="T19" fmla="*/ 96 h 466"/>
              <a:gd name="T20" fmla="*/ 101 w 573"/>
              <a:gd name="T21" fmla="*/ 147 h 466"/>
              <a:gd name="T22" fmla="*/ 18 w 573"/>
              <a:gd name="T23" fmla="*/ 162 h 466"/>
              <a:gd name="T24" fmla="*/ 8 w 573"/>
              <a:gd name="T25" fmla="*/ 162 h 466"/>
              <a:gd name="T26" fmla="*/ 6 w 573"/>
              <a:gd name="T27" fmla="*/ 174 h 466"/>
              <a:gd name="T28" fmla="*/ 7 w 573"/>
              <a:gd name="T29" fmla="*/ 259 h 466"/>
              <a:gd name="T30" fmla="*/ 121 w 573"/>
              <a:gd name="T31" fmla="*/ 410 h 466"/>
              <a:gd name="T32" fmla="*/ 312 w 573"/>
              <a:gd name="T33" fmla="*/ 466 h 466"/>
              <a:gd name="T34" fmla="*/ 313 w 573"/>
              <a:gd name="T35" fmla="*/ 466 h 466"/>
              <a:gd name="T36" fmla="*/ 487 w 573"/>
              <a:gd name="T37" fmla="*/ 411 h 466"/>
              <a:gd name="T38" fmla="*/ 567 w 573"/>
              <a:gd name="T39" fmla="*/ 239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3" h="466">
                <a:moveTo>
                  <a:pt x="567" y="239"/>
                </a:moveTo>
                <a:cubicBezTo>
                  <a:pt x="563" y="175"/>
                  <a:pt x="530" y="118"/>
                  <a:pt x="469" y="70"/>
                </a:cubicBezTo>
                <a:cubicBezTo>
                  <a:pt x="419" y="30"/>
                  <a:pt x="363" y="8"/>
                  <a:pt x="292" y="1"/>
                </a:cubicBezTo>
                <a:cubicBezTo>
                  <a:pt x="283" y="0"/>
                  <a:pt x="283" y="0"/>
                  <a:pt x="283" y="0"/>
                </a:cubicBezTo>
                <a:cubicBezTo>
                  <a:pt x="279" y="9"/>
                  <a:pt x="279" y="9"/>
                  <a:pt x="279" y="9"/>
                </a:cubicBezTo>
                <a:cubicBezTo>
                  <a:pt x="265" y="37"/>
                  <a:pt x="248" y="61"/>
                  <a:pt x="229" y="79"/>
                </a:cubicBezTo>
                <a:cubicBezTo>
                  <a:pt x="228" y="74"/>
                  <a:pt x="226" y="68"/>
                  <a:pt x="224" y="63"/>
                </a:cubicBezTo>
                <a:cubicBezTo>
                  <a:pt x="209" y="26"/>
                  <a:pt x="167" y="13"/>
                  <a:pt x="136" y="13"/>
                </a:cubicBezTo>
                <a:cubicBezTo>
                  <a:pt x="95" y="13"/>
                  <a:pt x="65" y="33"/>
                  <a:pt x="56" y="63"/>
                </a:cubicBezTo>
                <a:cubicBezTo>
                  <a:pt x="54" y="72"/>
                  <a:pt x="53" y="87"/>
                  <a:pt x="55" y="96"/>
                </a:cubicBezTo>
                <a:cubicBezTo>
                  <a:pt x="60" y="124"/>
                  <a:pt x="79" y="138"/>
                  <a:pt x="101" y="147"/>
                </a:cubicBezTo>
                <a:cubicBezTo>
                  <a:pt x="70" y="155"/>
                  <a:pt x="43" y="160"/>
                  <a:pt x="18" y="162"/>
                </a:cubicBezTo>
                <a:cubicBezTo>
                  <a:pt x="8" y="162"/>
                  <a:pt x="8" y="162"/>
                  <a:pt x="8" y="162"/>
                </a:cubicBezTo>
                <a:cubicBezTo>
                  <a:pt x="6" y="174"/>
                  <a:pt x="6" y="174"/>
                  <a:pt x="6" y="174"/>
                </a:cubicBezTo>
                <a:cubicBezTo>
                  <a:pt x="0" y="201"/>
                  <a:pt x="0" y="233"/>
                  <a:pt x="7" y="259"/>
                </a:cubicBezTo>
                <a:cubicBezTo>
                  <a:pt x="22" y="319"/>
                  <a:pt x="60" y="370"/>
                  <a:pt x="121" y="410"/>
                </a:cubicBezTo>
                <a:cubicBezTo>
                  <a:pt x="177" y="447"/>
                  <a:pt x="243" y="466"/>
                  <a:pt x="312" y="466"/>
                </a:cubicBezTo>
                <a:cubicBezTo>
                  <a:pt x="313" y="466"/>
                  <a:pt x="313" y="466"/>
                  <a:pt x="313" y="466"/>
                </a:cubicBezTo>
                <a:cubicBezTo>
                  <a:pt x="379" y="466"/>
                  <a:pt x="441" y="447"/>
                  <a:pt x="487" y="411"/>
                </a:cubicBezTo>
                <a:cubicBezTo>
                  <a:pt x="520" y="386"/>
                  <a:pt x="573" y="331"/>
                  <a:pt x="567" y="2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xmlns="" id="{168C22F4-3222-EA4B-8B04-91E0EC65EADC}"/>
              </a:ext>
            </a:extLst>
          </p:cNvPr>
          <p:cNvSpPr>
            <a:spLocks/>
          </p:cNvSpPr>
          <p:nvPr/>
        </p:nvSpPr>
        <p:spPr bwMode="auto">
          <a:xfrm>
            <a:off x="8659018" y="3638270"/>
            <a:ext cx="2325688" cy="1622425"/>
          </a:xfrm>
          <a:custGeom>
            <a:avLst/>
            <a:gdLst>
              <a:gd name="T0" fmla="*/ 578 w 584"/>
              <a:gd name="T1" fmla="*/ 209 h 408"/>
              <a:gd name="T2" fmla="*/ 478 w 584"/>
              <a:gd name="T3" fmla="*/ 61 h 408"/>
              <a:gd name="T4" fmla="*/ 297 w 584"/>
              <a:gd name="T5" fmla="*/ 1 h 408"/>
              <a:gd name="T6" fmla="*/ 288 w 584"/>
              <a:gd name="T7" fmla="*/ 0 h 408"/>
              <a:gd name="T8" fmla="*/ 284 w 584"/>
              <a:gd name="T9" fmla="*/ 8 h 408"/>
              <a:gd name="T10" fmla="*/ 233 w 584"/>
              <a:gd name="T11" fmla="*/ 69 h 408"/>
              <a:gd name="T12" fmla="*/ 228 w 584"/>
              <a:gd name="T13" fmla="*/ 55 h 408"/>
              <a:gd name="T14" fmla="*/ 138 w 584"/>
              <a:gd name="T15" fmla="*/ 12 h 408"/>
              <a:gd name="T16" fmla="*/ 57 w 584"/>
              <a:gd name="T17" fmla="*/ 56 h 408"/>
              <a:gd name="T18" fmla="*/ 56 w 584"/>
              <a:gd name="T19" fmla="*/ 84 h 408"/>
              <a:gd name="T20" fmla="*/ 102 w 584"/>
              <a:gd name="T21" fmla="*/ 129 h 408"/>
              <a:gd name="T22" fmla="*/ 19 w 584"/>
              <a:gd name="T23" fmla="*/ 141 h 408"/>
              <a:gd name="T24" fmla="*/ 8 w 584"/>
              <a:gd name="T25" fmla="*/ 142 h 408"/>
              <a:gd name="T26" fmla="*/ 6 w 584"/>
              <a:gd name="T27" fmla="*/ 152 h 408"/>
              <a:gd name="T28" fmla="*/ 7 w 584"/>
              <a:gd name="T29" fmla="*/ 227 h 408"/>
              <a:gd name="T30" fmla="*/ 124 w 584"/>
              <a:gd name="T31" fmla="*/ 359 h 408"/>
              <a:gd name="T32" fmla="*/ 317 w 584"/>
              <a:gd name="T33" fmla="*/ 408 h 408"/>
              <a:gd name="T34" fmla="*/ 319 w 584"/>
              <a:gd name="T35" fmla="*/ 408 h 408"/>
              <a:gd name="T36" fmla="*/ 496 w 584"/>
              <a:gd name="T37" fmla="*/ 359 h 408"/>
              <a:gd name="T38" fmla="*/ 578 w 584"/>
              <a:gd name="T39" fmla="*/ 20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4" h="408">
                <a:moveTo>
                  <a:pt x="578" y="209"/>
                </a:moveTo>
                <a:cubicBezTo>
                  <a:pt x="574" y="153"/>
                  <a:pt x="540" y="103"/>
                  <a:pt x="478" y="61"/>
                </a:cubicBezTo>
                <a:cubicBezTo>
                  <a:pt x="427" y="27"/>
                  <a:pt x="370" y="8"/>
                  <a:pt x="297" y="1"/>
                </a:cubicBezTo>
                <a:cubicBezTo>
                  <a:pt x="288" y="0"/>
                  <a:pt x="288" y="0"/>
                  <a:pt x="288" y="0"/>
                </a:cubicBezTo>
                <a:cubicBezTo>
                  <a:pt x="284" y="8"/>
                  <a:pt x="284" y="8"/>
                  <a:pt x="284" y="8"/>
                </a:cubicBezTo>
                <a:cubicBezTo>
                  <a:pt x="270" y="32"/>
                  <a:pt x="252" y="54"/>
                  <a:pt x="233" y="69"/>
                </a:cubicBezTo>
                <a:cubicBezTo>
                  <a:pt x="232" y="65"/>
                  <a:pt x="230" y="60"/>
                  <a:pt x="228" y="55"/>
                </a:cubicBezTo>
                <a:cubicBezTo>
                  <a:pt x="213" y="23"/>
                  <a:pt x="170" y="12"/>
                  <a:pt x="138" y="12"/>
                </a:cubicBezTo>
                <a:cubicBezTo>
                  <a:pt x="97" y="12"/>
                  <a:pt x="66" y="29"/>
                  <a:pt x="57" y="56"/>
                </a:cubicBezTo>
                <a:cubicBezTo>
                  <a:pt x="55" y="63"/>
                  <a:pt x="54" y="76"/>
                  <a:pt x="56" y="84"/>
                </a:cubicBezTo>
                <a:cubicBezTo>
                  <a:pt x="61" y="108"/>
                  <a:pt x="81" y="121"/>
                  <a:pt x="102" y="129"/>
                </a:cubicBezTo>
                <a:cubicBezTo>
                  <a:pt x="71" y="136"/>
                  <a:pt x="44" y="140"/>
                  <a:pt x="19" y="141"/>
                </a:cubicBezTo>
                <a:cubicBezTo>
                  <a:pt x="8" y="142"/>
                  <a:pt x="8" y="142"/>
                  <a:pt x="8" y="142"/>
                </a:cubicBezTo>
                <a:cubicBezTo>
                  <a:pt x="6" y="152"/>
                  <a:pt x="6" y="152"/>
                  <a:pt x="6" y="152"/>
                </a:cubicBezTo>
                <a:cubicBezTo>
                  <a:pt x="0" y="176"/>
                  <a:pt x="0" y="204"/>
                  <a:pt x="7" y="227"/>
                </a:cubicBezTo>
                <a:cubicBezTo>
                  <a:pt x="22" y="279"/>
                  <a:pt x="61" y="323"/>
                  <a:pt x="124" y="359"/>
                </a:cubicBezTo>
                <a:cubicBezTo>
                  <a:pt x="180" y="391"/>
                  <a:pt x="247" y="408"/>
                  <a:pt x="317" y="408"/>
                </a:cubicBezTo>
                <a:cubicBezTo>
                  <a:pt x="319" y="408"/>
                  <a:pt x="319" y="408"/>
                  <a:pt x="319" y="408"/>
                </a:cubicBezTo>
                <a:cubicBezTo>
                  <a:pt x="386" y="408"/>
                  <a:pt x="449" y="390"/>
                  <a:pt x="496" y="359"/>
                </a:cubicBezTo>
                <a:cubicBezTo>
                  <a:pt x="529" y="338"/>
                  <a:pt x="584" y="289"/>
                  <a:pt x="578" y="20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xmlns="" id="{DFB8DF3D-EA30-3445-BB2B-5FD997FFAE4B}"/>
              </a:ext>
            </a:extLst>
          </p:cNvPr>
          <p:cNvSpPr>
            <a:spLocks/>
          </p:cNvSpPr>
          <p:nvPr/>
        </p:nvSpPr>
        <p:spPr bwMode="auto">
          <a:xfrm>
            <a:off x="8760842" y="3681932"/>
            <a:ext cx="2124496" cy="1460686"/>
          </a:xfrm>
          <a:custGeom>
            <a:avLst/>
            <a:gdLst>
              <a:gd name="T0" fmla="*/ 282 w 554"/>
              <a:gd name="T1" fmla="*/ 2 h 381"/>
              <a:gd name="T2" fmla="*/ 456 w 554"/>
              <a:gd name="T3" fmla="*/ 60 h 381"/>
              <a:gd name="T4" fmla="*/ 550 w 554"/>
              <a:gd name="T5" fmla="*/ 197 h 381"/>
              <a:gd name="T6" fmla="*/ 475 w 554"/>
              <a:gd name="T7" fmla="*/ 335 h 381"/>
              <a:gd name="T8" fmla="*/ 305 w 554"/>
              <a:gd name="T9" fmla="*/ 381 h 381"/>
              <a:gd name="T10" fmla="*/ 116 w 554"/>
              <a:gd name="T11" fmla="*/ 334 h 381"/>
              <a:gd name="T12" fmla="*/ 6 w 554"/>
              <a:gd name="T13" fmla="*/ 210 h 381"/>
              <a:gd name="T14" fmla="*/ 5 w 554"/>
              <a:gd name="T15" fmla="*/ 142 h 381"/>
              <a:gd name="T16" fmla="*/ 137 w 554"/>
              <a:gd name="T17" fmla="*/ 118 h 381"/>
              <a:gd name="T18" fmla="*/ 55 w 554"/>
              <a:gd name="T19" fmla="*/ 68 h 381"/>
              <a:gd name="T20" fmla="*/ 57 w 554"/>
              <a:gd name="T21" fmla="*/ 47 h 381"/>
              <a:gd name="T22" fmla="*/ 201 w 554"/>
              <a:gd name="T23" fmla="*/ 48 h 381"/>
              <a:gd name="T24" fmla="*/ 209 w 554"/>
              <a:gd name="T25" fmla="*/ 80 h 381"/>
              <a:gd name="T26" fmla="*/ 282 w 554"/>
              <a:gd name="T27" fmla="*/ 2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4" h="381">
                <a:moveTo>
                  <a:pt x="282" y="2"/>
                </a:moveTo>
                <a:cubicBezTo>
                  <a:pt x="354" y="8"/>
                  <a:pt x="409" y="28"/>
                  <a:pt x="456" y="60"/>
                </a:cubicBezTo>
                <a:cubicBezTo>
                  <a:pt x="499" y="89"/>
                  <a:pt x="545" y="133"/>
                  <a:pt x="550" y="197"/>
                </a:cubicBezTo>
                <a:cubicBezTo>
                  <a:pt x="554" y="260"/>
                  <a:pt x="517" y="307"/>
                  <a:pt x="475" y="335"/>
                </a:cubicBezTo>
                <a:cubicBezTo>
                  <a:pt x="431" y="364"/>
                  <a:pt x="370" y="381"/>
                  <a:pt x="305" y="381"/>
                </a:cubicBezTo>
                <a:cubicBezTo>
                  <a:pt x="232" y="381"/>
                  <a:pt x="168" y="363"/>
                  <a:pt x="116" y="334"/>
                </a:cubicBezTo>
                <a:cubicBezTo>
                  <a:pt x="68" y="306"/>
                  <a:pt x="22" y="266"/>
                  <a:pt x="6" y="210"/>
                </a:cubicBezTo>
                <a:cubicBezTo>
                  <a:pt x="1" y="189"/>
                  <a:pt x="0" y="164"/>
                  <a:pt x="5" y="142"/>
                </a:cubicBezTo>
                <a:cubicBezTo>
                  <a:pt x="51" y="140"/>
                  <a:pt x="97" y="129"/>
                  <a:pt x="137" y="118"/>
                </a:cubicBezTo>
                <a:cubicBezTo>
                  <a:pt x="109" y="106"/>
                  <a:pt x="62" y="100"/>
                  <a:pt x="55" y="68"/>
                </a:cubicBezTo>
                <a:cubicBezTo>
                  <a:pt x="54" y="63"/>
                  <a:pt x="55" y="52"/>
                  <a:pt x="57" y="47"/>
                </a:cubicBezTo>
                <a:cubicBezTo>
                  <a:pt x="71" y="0"/>
                  <a:pt x="180" y="3"/>
                  <a:pt x="201" y="48"/>
                </a:cubicBezTo>
                <a:cubicBezTo>
                  <a:pt x="206" y="59"/>
                  <a:pt x="205" y="69"/>
                  <a:pt x="209" y="80"/>
                </a:cubicBezTo>
                <a:cubicBezTo>
                  <a:pt x="238" y="63"/>
                  <a:pt x="264" y="34"/>
                  <a:pt x="282" y="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 b="1" dirty="0"/>
          </a:p>
          <a:p>
            <a:endParaRPr lang="en-IN" sz="2000" b="1" dirty="0"/>
          </a:p>
          <a:p>
            <a:r>
              <a:rPr lang="zh-CN" altLang="en-US" sz="2000" b="1" dirty="0"/>
              <a:t>          </a:t>
            </a:r>
            <a:r>
              <a:rPr lang="zh-CN" altLang="en-IN" sz="2000" b="1" dirty="0"/>
              <a:t>生成式</a:t>
            </a:r>
            <a:endParaRPr lang="en-IN" sz="2000" b="1" dirty="0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xmlns="" id="{80C1939F-7304-B748-A5EC-32F238D57B2F}"/>
              </a:ext>
            </a:extLst>
          </p:cNvPr>
          <p:cNvSpPr>
            <a:spLocks/>
          </p:cNvSpPr>
          <p:nvPr/>
        </p:nvSpPr>
        <p:spPr bwMode="auto">
          <a:xfrm>
            <a:off x="6366668" y="3701770"/>
            <a:ext cx="2289175" cy="1855788"/>
          </a:xfrm>
          <a:custGeom>
            <a:avLst/>
            <a:gdLst>
              <a:gd name="T0" fmla="*/ 561 w 575"/>
              <a:gd name="T1" fmla="*/ 170 h 467"/>
              <a:gd name="T2" fmla="*/ 559 w 575"/>
              <a:gd name="T3" fmla="*/ 157 h 467"/>
              <a:gd name="T4" fmla="*/ 548 w 575"/>
              <a:gd name="T5" fmla="*/ 156 h 467"/>
              <a:gd name="T6" fmla="*/ 454 w 575"/>
              <a:gd name="T7" fmla="*/ 141 h 467"/>
              <a:gd name="T8" fmla="*/ 499 w 575"/>
              <a:gd name="T9" fmla="*/ 99 h 467"/>
              <a:gd name="T10" fmla="*/ 501 w 575"/>
              <a:gd name="T11" fmla="*/ 61 h 467"/>
              <a:gd name="T12" fmla="*/ 422 w 575"/>
              <a:gd name="T13" fmla="*/ 6 h 467"/>
              <a:gd name="T14" fmla="*/ 336 w 575"/>
              <a:gd name="T15" fmla="*/ 53 h 467"/>
              <a:gd name="T16" fmla="*/ 330 w 575"/>
              <a:gd name="T17" fmla="*/ 71 h 467"/>
              <a:gd name="T18" fmla="*/ 297 w 575"/>
              <a:gd name="T19" fmla="*/ 29 h 467"/>
              <a:gd name="T20" fmla="*/ 294 w 575"/>
              <a:gd name="T21" fmla="*/ 23 h 467"/>
              <a:gd name="T22" fmla="*/ 273 w 575"/>
              <a:gd name="T23" fmla="*/ 0 h 467"/>
              <a:gd name="T24" fmla="*/ 263 w 575"/>
              <a:gd name="T25" fmla="*/ 2 h 467"/>
              <a:gd name="T26" fmla="*/ 95 w 575"/>
              <a:gd name="T27" fmla="*/ 73 h 467"/>
              <a:gd name="T28" fmla="*/ 3 w 575"/>
              <a:gd name="T29" fmla="*/ 244 h 467"/>
              <a:gd name="T30" fmla="*/ 59 w 575"/>
              <a:gd name="T31" fmla="*/ 391 h 467"/>
              <a:gd name="T32" fmla="*/ 238 w 575"/>
              <a:gd name="T33" fmla="*/ 466 h 467"/>
              <a:gd name="T34" fmla="*/ 257 w 575"/>
              <a:gd name="T35" fmla="*/ 467 h 467"/>
              <a:gd name="T36" fmla="*/ 257 w 575"/>
              <a:gd name="T37" fmla="*/ 467 h 467"/>
              <a:gd name="T38" fmla="*/ 449 w 575"/>
              <a:gd name="T39" fmla="*/ 407 h 467"/>
              <a:gd name="T40" fmla="*/ 561 w 575"/>
              <a:gd name="T41" fmla="*/ 17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467">
                <a:moveTo>
                  <a:pt x="561" y="170"/>
                </a:moveTo>
                <a:cubicBezTo>
                  <a:pt x="559" y="157"/>
                  <a:pt x="559" y="157"/>
                  <a:pt x="559" y="157"/>
                </a:cubicBezTo>
                <a:cubicBezTo>
                  <a:pt x="548" y="156"/>
                  <a:pt x="548" y="156"/>
                  <a:pt x="548" y="156"/>
                </a:cubicBezTo>
                <a:cubicBezTo>
                  <a:pt x="513" y="155"/>
                  <a:pt x="482" y="149"/>
                  <a:pt x="454" y="141"/>
                </a:cubicBezTo>
                <a:cubicBezTo>
                  <a:pt x="473" y="132"/>
                  <a:pt x="490" y="121"/>
                  <a:pt x="499" y="99"/>
                </a:cubicBezTo>
                <a:cubicBezTo>
                  <a:pt x="503" y="88"/>
                  <a:pt x="504" y="72"/>
                  <a:pt x="501" y="61"/>
                </a:cubicBezTo>
                <a:cubicBezTo>
                  <a:pt x="494" y="27"/>
                  <a:pt x="463" y="6"/>
                  <a:pt x="422" y="6"/>
                </a:cubicBezTo>
                <a:cubicBezTo>
                  <a:pt x="390" y="6"/>
                  <a:pt x="351" y="21"/>
                  <a:pt x="336" y="53"/>
                </a:cubicBezTo>
                <a:cubicBezTo>
                  <a:pt x="333" y="59"/>
                  <a:pt x="331" y="65"/>
                  <a:pt x="330" y="71"/>
                </a:cubicBezTo>
                <a:cubicBezTo>
                  <a:pt x="318" y="59"/>
                  <a:pt x="306" y="44"/>
                  <a:pt x="297" y="29"/>
                </a:cubicBezTo>
                <a:cubicBezTo>
                  <a:pt x="296" y="27"/>
                  <a:pt x="295" y="25"/>
                  <a:pt x="294" y="23"/>
                </a:cubicBezTo>
                <a:cubicBezTo>
                  <a:pt x="290" y="15"/>
                  <a:pt x="284" y="3"/>
                  <a:pt x="273" y="0"/>
                </a:cubicBezTo>
                <a:cubicBezTo>
                  <a:pt x="269" y="0"/>
                  <a:pt x="265" y="1"/>
                  <a:pt x="263" y="2"/>
                </a:cubicBezTo>
                <a:cubicBezTo>
                  <a:pt x="201" y="8"/>
                  <a:pt x="146" y="32"/>
                  <a:pt x="95" y="73"/>
                </a:cubicBezTo>
                <a:cubicBezTo>
                  <a:pt x="63" y="99"/>
                  <a:pt x="8" y="157"/>
                  <a:pt x="3" y="244"/>
                </a:cubicBezTo>
                <a:cubicBezTo>
                  <a:pt x="0" y="299"/>
                  <a:pt x="20" y="351"/>
                  <a:pt x="59" y="391"/>
                </a:cubicBezTo>
                <a:cubicBezTo>
                  <a:pt x="102" y="435"/>
                  <a:pt x="166" y="461"/>
                  <a:pt x="238" y="466"/>
                </a:cubicBezTo>
                <a:cubicBezTo>
                  <a:pt x="244" y="466"/>
                  <a:pt x="251" y="467"/>
                  <a:pt x="257" y="467"/>
                </a:cubicBezTo>
                <a:cubicBezTo>
                  <a:pt x="257" y="467"/>
                  <a:pt x="257" y="467"/>
                  <a:pt x="257" y="467"/>
                </a:cubicBezTo>
                <a:cubicBezTo>
                  <a:pt x="323" y="467"/>
                  <a:pt x="393" y="445"/>
                  <a:pt x="449" y="407"/>
                </a:cubicBezTo>
                <a:cubicBezTo>
                  <a:pt x="537" y="349"/>
                  <a:pt x="575" y="266"/>
                  <a:pt x="561" y="170"/>
                </a:cubicBezTo>
                <a:close/>
              </a:path>
            </a:pathLst>
          </a:custGeom>
          <a:solidFill>
            <a:srgbClr val="112D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xmlns="" id="{8CBBE4E0-CF12-4742-BF64-DC98EC1DD4B1}"/>
              </a:ext>
            </a:extLst>
          </p:cNvPr>
          <p:cNvSpPr>
            <a:spLocks/>
          </p:cNvSpPr>
          <p:nvPr/>
        </p:nvSpPr>
        <p:spPr bwMode="auto">
          <a:xfrm>
            <a:off x="6314281" y="3657320"/>
            <a:ext cx="2344738" cy="1622425"/>
          </a:xfrm>
          <a:custGeom>
            <a:avLst/>
            <a:gdLst>
              <a:gd name="T0" fmla="*/ 574 w 589"/>
              <a:gd name="T1" fmla="*/ 148 h 408"/>
              <a:gd name="T2" fmla="*/ 572 w 589"/>
              <a:gd name="T3" fmla="*/ 137 h 408"/>
              <a:gd name="T4" fmla="*/ 561 w 589"/>
              <a:gd name="T5" fmla="*/ 136 h 408"/>
              <a:gd name="T6" fmla="*/ 465 w 589"/>
              <a:gd name="T7" fmla="*/ 123 h 408"/>
              <a:gd name="T8" fmla="*/ 510 w 589"/>
              <a:gd name="T9" fmla="*/ 86 h 408"/>
              <a:gd name="T10" fmla="*/ 513 w 589"/>
              <a:gd name="T11" fmla="*/ 53 h 408"/>
              <a:gd name="T12" fmla="*/ 431 w 589"/>
              <a:gd name="T13" fmla="*/ 6 h 408"/>
              <a:gd name="T14" fmla="*/ 343 w 589"/>
              <a:gd name="T15" fmla="*/ 46 h 408"/>
              <a:gd name="T16" fmla="*/ 337 w 589"/>
              <a:gd name="T17" fmla="*/ 62 h 408"/>
              <a:gd name="T18" fmla="*/ 304 w 589"/>
              <a:gd name="T19" fmla="*/ 25 h 408"/>
              <a:gd name="T20" fmla="*/ 301 w 589"/>
              <a:gd name="T21" fmla="*/ 20 h 408"/>
              <a:gd name="T22" fmla="*/ 279 w 589"/>
              <a:gd name="T23" fmla="*/ 0 h 408"/>
              <a:gd name="T24" fmla="*/ 269 w 589"/>
              <a:gd name="T25" fmla="*/ 1 h 408"/>
              <a:gd name="T26" fmla="*/ 97 w 589"/>
              <a:gd name="T27" fmla="*/ 64 h 408"/>
              <a:gd name="T28" fmla="*/ 3 w 589"/>
              <a:gd name="T29" fmla="*/ 213 h 408"/>
              <a:gd name="T30" fmla="*/ 60 w 589"/>
              <a:gd name="T31" fmla="*/ 341 h 408"/>
              <a:gd name="T32" fmla="*/ 243 w 589"/>
              <a:gd name="T33" fmla="*/ 407 h 408"/>
              <a:gd name="T34" fmla="*/ 263 w 589"/>
              <a:gd name="T35" fmla="*/ 408 h 408"/>
              <a:gd name="T36" fmla="*/ 263 w 589"/>
              <a:gd name="T37" fmla="*/ 408 h 408"/>
              <a:gd name="T38" fmla="*/ 460 w 589"/>
              <a:gd name="T39" fmla="*/ 356 h 408"/>
              <a:gd name="T40" fmla="*/ 574 w 589"/>
              <a:gd name="T41" fmla="*/ 14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9" h="408">
                <a:moveTo>
                  <a:pt x="574" y="148"/>
                </a:moveTo>
                <a:cubicBezTo>
                  <a:pt x="572" y="137"/>
                  <a:pt x="572" y="137"/>
                  <a:pt x="572" y="137"/>
                </a:cubicBezTo>
                <a:cubicBezTo>
                  <a:pt x="561" y="136"/>
                  <a:pt x="561" y="136"/>
                  <a:pt x="561" y="136"/>
                </a:cubicBezTo>
                <a:cubicBezTo>
                  <a:pt x="524" y="135"/>
                  <a:pt x="493" y="130"/>
                  <a:pt x="465" y="123"/>
                </a:cubicBezTo>
                <a:cubicBezTo>
                  <a:pt x="484" y="116"/>
                  <a:pt x="502" y="105"/>
                  <a:pt x="510" y="86"/>
                </a:cubicBezTo>
                <a:cubicBezTo>
                  <a:pt x="514" y="77"/>
                  <a:pt x="515" y="63"/>
                  <a:pt x="513" y="53"/>
                </a:cubicBezTo>
                <a:cubicBezTo>
                  <a:pt x="505" y="24"/>
                  <a:pt x="474" y="6"/>
                  <a:pt x="431" y="6"/>
                </a:cubicBezTo>
                <a:cubicBezTo>
                  <a:pt x="399" y="6"/>
                  <a:pt x="359" y="18"/>
                  <a:pt x="343" y="46"/>
                </a:cubicBezTo>
                <a:cubicBezTo>
                  <a:pt x="340" y="52"/>
                  <a:pt x="339" y="57"/>
                  <a:pt x="337" y="62"/>
                </a:cubicBezTo>
                <a:cubicBezTo>
                  <a:pt x="325" y="51"/>
                  <a:pt x="313" y="38"/>
                  <a:pt x="304" y="25"/>
                </a:cubicBezTo>
                <a:cubicBezTo>
                  <a:pt x="303" y="24"/>
                  <a:pt x="302" y="22"/>
                  <a:pt x="301" y="20"/>
                </a:cubicBezTo>
                <a:cubicBezTo>
                  <a:pt x="296" y="13"/>
                  <a:pt x="290" y="2"/>
                  <a:pt x="279" y="0"/>
                </a:cubicBezTo>
                <a:cubicBezTo>
                  <a:pt x="275" y="0"/>
                  <a:pt x="271" y="1"/>
                  <a:pt x="269" y="1"/>
                </a:cubicBezTo>
                <a:cubicBezTo>
                  <a:pt x="205" y="7"/>
                  <a:pt x="149" y="28"/>
                  <a:pt x="97" y="64"/>
                </a:cubicBezTo>
                <a:cubicBezTo>
                  <a:pt x="64" y="87"/>
                  <a:pt x="8" y="137"/>
                  <a:pt x="3" y="213"/>
                </a:cubicBezTo>
                <a:cubicBezTo>
                  <a:pt x="0" y="261"/>
                  <a:pt x="20" y="307"/>
                  <a:pt x="60" y="341"/>
                </a:cubicBezTo>
                <a:cubicBezTo>
                  <a:pt x="105" y="380"/>
                  <a:pt x="169" y="403"/>
                  <a:pt x="243" y="407"/>
                </a:cubicBezTo>
                <a:cubicBezTo>
                  <a:pt x="249" y="407"/>
                  <a:pt x="256" y="408"/>
                  <a:pt x="263" y="408"/>
                </a:cubicBezTo>
                <a:cubicBezTo>
                  <a:pt x="263" y="408"/>
                  <a:pt x="263" y="408"/>
                  <a:pt x="263" y="408"/>
                </a:cubicBezTo>
                <a:cubicBezTo>
                  <a:pt x="331" y="408"/>
                  <a:pt x="402" y="389"/>
                  <a:pt x="460" y="356"/>
                </a:cubicBezTo>
                <a:cubicBezTo>
                  <a:pt x="549" y="304"/>
                  <a:pt x="589" y="233"/>
                  <a:pt x="574" y="148"/>
                </a:cubicBezTo>
                <a:close/>
              </a:path>
            </a:pathLst>
          </a:custGeom>
          <a:solidFill>
            <a:srgbClr val="5B8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xmlns="" id="{51323A5E-F9EB-C147-B9B0-59E9D828335B}"/>
              </a:ext>
            </a:extLst>
          </p:cNvPr>
          <p:cNvSpPr>
            <a:spLocks/>
          </p:cNvSpPr>
          <p:nvPr/>
        </p:nvSpPr>
        <p:spPr bwMode="auto">
          <a:xfrm>
            <a:off x="6422025" y="3671323"/>
            <a:ext cx="2160638" cy="1502656"/>
          </a:xfrm>
          <a:custGeom>
            <a:avLst/>
            <a:gdLst>
              <a:gd name="T0" fmla="*/ 332 w 563"/>
              <a:gd name="T1" fmla="*/ 82 h 392"/>
              <a:gd name="T2" fmla="*/ 342 w 563"/>
              <a:gd name="T3" fmla="*/ 48 h 392"/>
              <a:gd name="T4" fmla="*/ 485 w 563"/>
              <a:gd name="T5" fmla="*/ 52 h 392"/>
              <a:gd name="T6" fmla="*/ 483 w 563"/>
              <a:gd name="T7" fmla="*/ 76 h 392"/>
              <a:gd name="T8" fmla="*/ 403 w 563"/>
              <a:gd name="T9" fmla="*/ 119 h 392"/>
              <a:gd name="T10" fmla="*/ 546 w 563"/>
              <a:gd name="T11" fmla="*/ 145 h 392"/>
              <a:gd name="T12" fmla="*/ 439 w 563"/>
              <a:gd name="T13" fmla="*/ 339 h 392"/>
              <a:gd name="T14" fmla="*/ 230 w 563"/>
              <a:gd name="T15" fmla="*/ 388 h 392"/>
              <a:gd name="T16" fmla="*/ 55 w 563"/>
              <a:gd name="T17" fmla="*/ 326 h 392"/>
              <a:gd name="T18" fmla="*/ 3 w 563"/>
              <a:gd name="T19" fmla="*/ 209 h 392"/>
              <a:gd name="T20" fmla="*/ 91 w 563"/>
              <a:gd name="T21" fmla="*/ 70 h 392"/>
              <a:gd name="T22" fmla="*/ 258 w 563"/>
              <a:gd name="T23" fmla="*/ 10 h 392"/>
              <a:gd name="T24" fmla="*/ 262 w 563"/>
              <a:gd name="T25" fmla="*/ 9 h 392"/>
              <a:gd name="T26" fmla="*/ 279 w 563"/>
              <a:gd name="T27" fmla="*/ 28 h 392"/>
              <a:gd name="T28" fmla="*/ 332 w 563"/>
              <a:gd name="T29" fmla="*/ 8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3" h="392">
                <a:moveTo>
                  <a:pt x="332" y="82"/>
                </a:moveTo>
                <a:cubicBezTo>
                  <a:pt x="336" y="69"/>
                  <a:pt x="336" y="58"/>
                  <a:pt x="342" y="48"/>
                </a:cubicBezTo>
                <a:cubicBezTo>
                  <a:pt x="365" y="5"/>
                  <a:pt x="471" y="0"/>
                  <a:pt x="485" y="52"/>
                </a:cubicBezTo>
                <a:cubicBezTo>
                  <a:pt x="487" y="58"/>
                  <a:pt x="486" y="69"/>
                  <a:pt x="483" y="76"/>
                </a:cubicBezTo>
                <a:cubicBezTo>
                  <a:pt x="472" y="102"/>
                  <a:pt x="433" y="108"/>
                  <a:pt x="403" y="119"/>
                </a:cubicBezTo>
                <a:cubicBezTo>
                  <a:pt x="446" y="132"/>
                  <a:pt x="491" y="144"/>
                  <a:pt x="546" y="145"/>
                </a:cubicBezTo>
                <a:cubicBezTo>
                  <a:pt x="563" y="244"/>
                  <a:pt x="499" y="304"/>
                  <a:pt x="439" y="339"/>
                </a:cubicBezTo>
                <a:cubicBezTo>
                  <a:pt x="384" y="370"/>
                  <a:pt x="308" y="392"/>
                  <a:pt x="230" y="388"/>
                </a:cubicBezTo>
                <a:cubicBezTo>
                  <a:pt x="164" y="384"/>
                  <a:pt x="100" y="364"/>
                  <a:pt x="55" y="326"/>
                </a:cubicBezTo>
                <a:cubicBezTo>
                  <a:pt x="25" y="300"/>
                  <a:pt x="0" y="260"/>
                  <a:pt x="3" y="209"/>
                </a:cubicBezTo>
                <a:cubicBezTo>
                  <a:pt x="7" y="147"/>
                  <a:pt x="49" y="100"/>
                  <a:pt x="91" y="70"/>
                </a:cubicBezTo>
                <a:cubicBezTo>
                  <a:pt x="136" y="39"/>
                  <a:pt x="190" y="16"/>
                  <a:pt x="258" y="10"/>
                </a:cubicBezTo>
                <a:cubicBezTo>
                  <a:pt x="260" y="10"/>
                  <a:pt x="260" y="9"/>
                  <a:pt x="262" y="9"/>
                </a:cubicBezTo>
                <a:cubicBezTo>
                  <a:pt x="269" y="10"/>
                  <a:pt x="274" y="21"/>
                  <a:pt x="279" y="28"/>
                </a:cubicBezTo>
                <a:cubicBezTo>
                  <a:pt x="293" y="50"/>
                  <a:pt x="314" y="69"/>
                  <a:pt x="332" y="82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000" b="1" dirty="0"/>
          </a:p>
          <a:p>
            <a:endParaRPr lang="en-IN" sz="2000" b="1" dirty="0"/>
          </a:p>
          <a:p>
            <a:r>
              <a:rPr lang="zh-CN" altLang="en-US" sz="2000" b="1" dirty="0"/>
              <a:t>         </a:t>
            </a:r>
            <a:r>
              <a:rPr lang="zh-CN" altLang="en-IN" sz="2000" b="1" dirty="0"/>
              <a:t>问题</a:t>
            </a:r>
            <a:r>
              <a:rPr lang="zh-CN" altLang="en-US" sz="2000" b="1" dirty="0"/>
              <a:t>解决</a:t>
            </a:r>
            <a:endParaRPr lang="en-IN" sz="2000" b="1" dirty="0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xmlns="" id="{627A0B23-C4CF-F744-811A-E27580B08977}"/>
              </a:ext>
            </a:extLst>
          </p:cNvPr>
          <p:cNvSpPr>
            <a:spLocks/>
          </p:cNvSpPr>
          <p:nvPr/>
        </p:nvSpPr>
        <p:spPr bwMode="auto">
          <a:xfrm>
            <a:off x="7700168" y="2019020"/>
            <a:ext cx="1816100" cy="1042988"/>
          </a:xfrm>
          <a:custGeom>
            <a:avLst/>
            <a:gdLst>
              <a:gd name="T0" fmla="*/ 425 w 456"/>
              <a:gd name="T1" fmla="*/ 61 h 262"/>
              <a:gd name="T2" fmla="*/ 234 w 456"/>
              <a:gd name="T3" fmla="*/ 0 h 262"/>
              <a:gd name="T4" fmla="*/ 88 w 456"/>
              <a:gd name="T5" fmla="*/ 29 h 262"/>
              <a:gd name="T6" fmla="*/ 10 w 456"/>
              <a:gd name="T7" fmla="*/ 112 h 262"/>
              <a:gd name="T8" fmla="*/ 65 w 456"/>
              <a:gd name="T9" fmla="*/ 208 h 262"/>
              <a:gd name="T10" fmla="*/ 71 w 456"/>
              <a:gd name="T11" fmla="*/ 213 h 262"/>
              <a:gd name="T12" fmla="*/ 77 w 456"/>
              <a:gd name="T13" fmla="*/ 217 h 262"/>
              <a:gd name="T14" fmla="*/ 84 w 456"/>
              <a:gd name="T15" fmla="*/ 215 h 262"/>
              <a:gd name="T16" fmla="*/ 158 w 456"/>
              <a:gd name="T17" fmla="*/ 197 h 262"/>
              <a:gd name="T18" fmla="*/ 155 w 456"/>
              <a:gd name="T19" fmla="*/ 219 h 262"/>
              <a:gd name="T20" fmla="*/ 233 w 456"/>
              <a:gd name="T21" fmla="*/ 262 h 262"/>
              <a:gd name="T22" fmla="*/ 282 w 456"/>
              <a:gd name="T23" fmla="*/ 252 h 262"/>
              <a:gd name="T24" fmla="*/ 311 w 456"/>
              <a:gd name="T25" fmla="*/ 211 h 262"/>
              <a:gd name="T26" fmla="*/ 308 w 456"/>
              <a:gd name="T27" fmla="*/ 196 h 262"/>
              <a:gd name="T28" fmla="*/ 380 w 456"/>
              <a:gd name="T29" fmla="*/ 213 h 262"/>
              <a:gd name="T30" fmla="*/ 387 w 456"/>
              <a:gd name="T31" fmla="*/ 215 h 262"/>
              <a:gd name="T32" fmla="*/ 393 w 456"/>
              <a:gd name="T33" fmla="*/ 211 h 262"/>
              <a:gd name="T34" fmla="*/ 399 w 456"/>
              <a:gd name="T35" fmla="*/ 206 h 262"/>
              <a:gd name="T36" fmla="*/ 454 w 456"/>
              <a:gd name="T37" fmla="*/ 130 h 262"/>
              <a:gd name="T38" fmla="*/ 425 w 456"/>
              <a:gd name="T39" fmla="*/ 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6" h="262">
                <a:moveTo>
                  <a:pt x="425" y="61"/>
                </a:moveTo>
                <a:cubicBezTo>
                  <a:pt x="386" y="23"/>
                  <a:pt x="315" y="0"/>
                  <a:pt x="234" y="0"/>
                </a:cubicBezTo>
                <a:cubicBezTo>
                  <a:pt x="179" y="0"/>
                  <a:pt x="127" y="10"/>
                  <a:pt x="88" y="29"/>
                </a:cubicBezTo>
                <a:cubicBezTo>
                  <a:pt x="59" y="43"/>
                  <a:pt x="19" y="67"/>
                  <a:pt x="10" y="112"/>
                </a:cubicBezTo>
                <a:cubicBezTo>
                  <a:pt x="0" y="163"/>
                  <a:pt x="39" y="190"/>
                  <a:pt x="65" y="208"/>
                </a:cubicBezTo>
                <a:cubicBezTo>
                  <a:pt x="67" y="210"/>
                  <a:pt x="69" y="212"/>
                  <a:pt x="71" y="213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84" y="215"/>
                  <a:pt x="84" y="215"/>
                  <a:pt x="84" y="215"/>
                </a:cubicBezTo>
                <a:cubicBezTo>
                  <a:pt x="107" y="207"/>
                  <a:pt x="132" y="201"/>
                  <a:pt x="158" y="197"/>
                </a:cubicBezTo>
                <a:cubicBezTo>
                  <a:pt x="155" y="203"/>
                  <a:pt x="154" y="210"/>
                  <a:pt x="155" y="219"/>
                </a:cubicBezTo>
                <a:cubicBezTo>
                  <a:pt x="160" y="251"/>
                  <a:pt x="200" y="262"/>
                  <a:pt x="233" y="262"/>
                </a:cubicBezTo>
                <a:cubicBezTo>
                  <a:pt x="252" y="262"/>
                  <a:pt x="269" y="258"/>
                  <a:pt x="282" y="252"/>
                </a:cubicBezTo>
                <a:cubicBezTo>
                  <a:pt x="297" y="244"/>
                  <a:pt x="311" y="229"/>
                  <a:pt x="311" y="211"/>
                </a:cubicBezTo>
                <a:cubicBezTo>
                  <a:pt x="311" y="205"/>
                  <a:pt x="310" y="200"/>
                  <a:pt x="308" y="196"/>
                </a:cubicBezTo>
                <a:cubicBezTo>
                  <a:pt x="335" y="201"/>
                  <a:pt x="359" y="206"/>
                  <a:pt x="380" y="213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93" y="211"/>
                  <a:pt x="393" y="211"/>
                  <a:pt x="393" y="211"/>
                </a:cubicBezTo>
                <a:cubicBezTo>
                  <a:pt x="395" y="209"/>
                  <a:pt x="397" y="208"/>
                  <a:pt x="399" y="206"/>
                </a:cubicBezTo>
                <a:cubicBezTo>
                  <a:pt x="425" y="188"/>
                  <a:pt x="451" y="170"/>
                  <a:pt x="454" y="130"/>
                </a:cubicBezTo>
                <a:cubicBezTo>
                  <a:pt x="456" y="105"/>
                  <a:pt x="445" y="81"/>
                  <a:pt x="425" y="6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aseline="-25000" dirty="0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xmlns="" id="{19A54FBD-2332-3E47-AF5C-81E178DEFE49}"/>
              </a:ext>
            </a:extLst>
          </p:cNvPr>
          <p:cNvSpPr>
            <a:spLocks/>
          </p:cNvSpPr>
          <p:nvPr/>
        </p:nvSpPr>
        <p:spPr bwMode="auto">
          <a:xfrm>
            <a:off x="7760493" y="1977284"/>
            <a:ext cx="1700213" cy="1022350"/>
          </a:xfrm>
          <a:custGeom>
            <a:avLst/>
            <a:gdLst>
              <a:gd name="T0" fmla="*/ 369 w 427"/>
              <a:gd name="T1" fmla="*/ 201 h 257"/>
              <a:gd name="T2" fmla="*/ 257 w 427"/>
              <a:gd name="T3" fmla="*/ 178 h 257"/>
              <a:gd name="T4" fmla="*/ 282 w 427"/>
              <a:gd name="T5" fmla="*/ 212 h 257"/>
              <a:gd name="T6" fmla="*/ 261 w 427"/>
              <a:gd name="T7" fmla="*/ 240 h 257"/>
              <a:gd name="T8" fmla="*/ 154 w 427"/>
              <a:gd name="T9" fmla="*/ 218 h 257"/>
              <a:gd name="T10" fmla="*/ 179 w 427"/>
              <a:gd name="T11" fmla="*/ 178 h 257"/>
              <a:gd name="T12" fmla="*/ 65 w 427"/>
              <a:gd name="T13" fmla="*/ 203 h 257"/>
              <a:gd name="T14" fmla="*/ 9 w 427"/>
              <a:gd name="T15" fmla="*/ 116 h 257"/>
              <a:gd name="T16" fmla="*/ 79 w 427"/>
              <a:gd name="T17" fmla="*/ 43 h 257"/>
              <a:gd name="T18" fmla="*/ 400 w 427"/>
              <a:gd name="T19" fmla="*/ 72 h 257"/>
              <a:gd name="T20" fmla="*/ 425 w 427"/>
              <a:gd name="T21" fmla="*/ 130 h 257"/>
              <a:gd name="T22" fmla="*/ 369 w 427"/>
              <a:gd name="T23" fmla="*/ 20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57">
                <a:moveTo>
                  <a:pt x="369" y="201"/>
                </a:moveTo>
                <a:cubicBezTo>
                  <a:pt x="335" y="190"/>
                  <a:pt x="298" y="183"/>
                  <a:pt x="257" y="178"/>
                </a:cubicBezTo>
                <a:cubicBezTo>
                  <a:pt x="262" y="190"/>
                  <a:pt x="282" y="194"/>
                  <a:pt x="282" y="212"/>
                </a:cubicBezTo>
                <a:cubicBezTo>
                  <a:pt x="282" y="224"/>
                  <a:pt x="271" y="235"/>
                  <a:pt x="261" y="240"/>
                </a:cubicBezTo>
                <a:cubicBezTo>
                  <a:pt x="229" y="257"/>
                  <a:pt x="159" y="250"/>
                  <a:pt x="154" y="218"/>
                </a:cubicBezTo>
                <a:cubicBezTo>
                  <a:pt x="150" y="196"/>
                  <a:pt x="169" y="192"/>
                  <a:pt x="179" y="178"/>
                </a:cubicBezTo>
                <a:cubicBezTo>
                  <a:pt x="138" y="184"/>
                  <a:pt x="99" y="190"/>
                  <a:pt x="65" y="203"/>
                </a:cubicBezTo>
                <a:cubicBezTo>
                  <a:pt x="39" y="184"/>
                  <a:pt x="0" y="161"/>
                  <a:pt x="9" y="116"/>
                </a:cubicBezTo>
                <a:cubicBezTo>
                  <a:pt x="16" y="80"/>
                  <a:pt x="46" y="58"/>
                  <a:pt x="79" y="43"/>
                </a:cubicBezTo>
                <a:cubicBezTo>
                  <a:pt x="169" y="0"/>
                  <a:pt x="332" y="5"/>
                  <a:pt x="400" y="72"/>
                </a:cubicBezTo>
                <a:cubicBezTo>
                  <a:pt x="414" y="86"/>
                  <a:pt x="427" y="106"/>
                  <a:pt x="425" y="130"/>
                </a:cubicBezTo>
                <a:cubicBezTo>
                  <a:pt x="422" y="166"/>
                  <a:pt x="397" y="181"/>
                  <a:pt x="369" y="201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/>
              <a:t>   </a:t>
            </a:r>
            <a:endParaRPr lang="en-IN" altLang="zh-CN" sz="2000" b="1" dirty="0"/>
          </a:p>
          <a:p>
            <a:r>
              <a:rPr lang="zh-CN" altLang="en-US" sz="2000" b="1" dirty="0"/>
              <a:t>         </a:t>
            </a:r>
            <a:r>
              <a:rPr lang="zh-CN" altLang="en-IN" sz="2000" b="1" dirty="0"/>
              <a:t>探究</a:t>
            </a:r>
            <a:endParaRPr lang="en-IN" sz="2000" b="1" dirty="0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xmlns="" id="{60E9DD82-395A-954E-95FE-48B3A854CB3C}"/>
              </a:ext>
            </a:extLst>
          </p:cNvPr>
          <p:cNvSpPr>
            <a:spLocks/>
          </p:cNvSpPr>
          <p:nvPr/>
        </p:nvSpPr>
        <p:spPr bwMode="auto">
          <a:xfrm>
            <a:off x="7412831" y="2744336"/>
            <a:ext cx="2449513" cy="1458913"/>
          </a:xfrm>
          <a:custGeom>
            <a:avLst/>
            <a:gdLst>
              <a:gd name="T0" fmla="*/ 237 w 615"/>
              <a:gd name="T1" fmla="*/ 0 h 367"/>
              <a:gd name="T2" fmla="*/ 227 w 615"/>
              <a:gd name="T3" fmla="*/ 29 h 367"/>
              <a:gd name="T4" fmla="*/ 381 w 615"/>
              <a:gd name="T5" fmla="*/ 33 h 367"/>
              <a:gd name="T6" fmla="*/ 373 w 615"/>
              <a:gd name="T7" fmla="*/ 0 h 367"/>
              <a:gd name="T8" fmla="*/ 544 w 615"/>
              <a:gd name="T9" fmla="*/ 69 h 367"/>
              <a:gd name="T10" fmla="*/ 451 w 615"/>
              <a:gd name="T11" fmla="*/ 119 h 367"/>
              <a:gd name="T12" fmla="*/ 601 w 615"/>
              <a:gd name="T13" fmla="*/ 149 h 367"/>
              <a:gd name="T14" fmla="*/ 546 w 615"/>
              <a:gd name="T15" fmla="*/ 285 h 367"/>
              <a:gd name="T16" fmla="*/ 368 w 615"/>
              <a:gd name="T17" fmla="*/ 276 h 367"/>
              <a:gd name="T18" fmla="*/ 422 w 615"/>
              <a:gd name="T19" fmla="*/ 349 h 367"/>
              <a:gd name="T20" fmla="*/ 183 w 615"/>
              <a:gd name="T21" fmla="*/ 347 h 367"/>
              <a:gd name="T22" fmla="*/ 235 w 615"/>
              <a:gd name="T23" fmla="*/ 269 h 367"/>
              <a:gd name="T24" fmla="*/ 61 w 615"/>
              <a:gd name="T25" fmla="*/ 283 h 367"/>
              <a:gd name="T26" fmla="*/ 9 w 615"/>
              <a:gd name="T27" fmla="*/ 154 h 367"/>
              <a:gd name="T28" fmla="*/ 158 w 615"/>
              <a:gd name="T29" fmla="*/ 123 h 367"/>
              <a:gd name="T30" fmla="*/ 63 w 615"/>
              <a:gd name="T31" fmla="*/ 73 h 367"/>
              <a:gd name="T32" fmla="*/ 237 w 615"/>
              <a:gd name="T33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5" h="367">
                <a:moveTo>
                  <a:pt x="237" y="0"/>
                </a:moveTo>
                <a:cubicBezTo>
                  <a:pt x="233" y="8"/>
                  <a:pt x="224" y="14"/>
                  <a:pt x="227" y="29"/>
                </a:cubicBezTo>
                <a:cubicBezTo>
                  <a:pt x="235" y="78"/>
                  <a:pt x="366" y="79"/>
                  <a:pt x="381" y="33"/>
                </a:cubicBezTo>
                <a:cubicBezTo>
                  <a:pt x="386" y="19"/>
                  <a:pt x="378" y="8"/>
                  <a:pt x="373" y="0"/>
                </a:cubicBezTo>
                <a:cubicBezTo>
                  <a:pt x="442" y="10"/>
                  <a:pt x="504" y="33"/>
                  <a:pt x="544" y="69"/>
                </a:cubicBezTo>
                <a:cubicBezTo>
                  <a:pt x="500" y="63"/>
                  <a:pt x="443" y="81"/>
                  <a:pt x="451" y="119"/>
                </a:cubicBezTo>
                <a:cubicBezTo>
                  <a:pt x="462" y="168"/>
                  <a:pt x="560" y="179"/>
                  <a:pt x="601" y="149"/>
                </a:cubicBezTo>
                <a:cubicBezTo>
                  <a:pt x="615" y="210"/>
                  <a:pt x="581" y="262"/>
                  <a:pt x="546" y="285"/>
                </a:cubicBezTo>
                <a:cubicBezTo>
                  <a:pt x="530" y="221"/>
                  <a:pt x="393" y="217"/>
                  <a:pt x="368" y="276"/>
                </a:cubicBezTo>
                <a:cubicBezTo>
                  <a:pt x="353" y="313"/>
                  <a:pt x="395" y="338"/>
                  <a:pt x="422" y="349"/>
                </a:cubicBezTo>
                <a:cubicBezTo>
                  <a:pt x="352" y="366"/>
                  <a:pt x="251" y="367"/>
                  <a:pt x="183" y="347"/>
                </a:cubicBezTo>
                <a:cubicBezTo>
                  <a:pt x="215" y="337"/>
                  <a:pt x="255" y="306"/>
                  <a:pt x="235" y="269"/>
                </a:cubicBezTo>
                <a:cubicBezTo>
                  <a:pt x="206" y="213"/>
                  <a:pt x="78" y="223"/>
                  <a:pt x="61" y="283"/>
                </a:cubicBezTo>
                <a:cubicBezTo>
                  <a:pt x="27" y="258"/>
                  <a:pt x="0" y="216"/>
                  <a:pt x="9" y="154"/>
                </a:cubicBezTo>
                <a:cubicBezTo>
                  <a:pt x="53" y="182"/>
                  <a:pt x="147" y="172"/>
                  <a:pt x="158" y="123"/>
                </a:cubicBezTo>
                <a:cubicBezTo>
                  <a:pt x="167" y="86"/>
                  <a:pt x="111" y="65"/>
                  <a:pt x="63" y="73"/>
                </a:cubicBezTo>
                <a:cubicBezTo>
                  <a:pt x="106" y="34"/>
                  <a:pt x="167" y="12"/>
                  <a:pt x="237" y="0"/>
                </a:cubicBezTo>
                <a:close/>
              </a:path>
            </a:pathLst>
          </a:custGeom>
          <a:gradFill flip="none" rotWithShape="1">
            <a:gsLst>
              <a:gs pos="0">
                <a:srgbClr val="A3A2AA"/>
              </a:gs>
              <a:gs pos="100000">
                <a:srgbClr val="FFFFFF"/>
              </a:gs>
            </a:gsLst>
            <a:lin ang="2700000" scaled="1"/>
            <a:tileRect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8" name="TextBox 39">
            <a:extLst>
              <a:ext uri="{FF2B5EF4-FFF2-40B4-BE49-F238E27FC236}">
                <a16:creationId xmlns:a16="http://schemas.microsoft.com/office/drawing/2014/main" xmlns="" id="{4FFC797C-FE21-854B-AF54-B2B953A16FCE}"/>
              </a:ext>
            </a:extLst>
          </p:cNvPr>
          <p:cNvSpPr txBox="1"/>
          <p:nvPr/>
        </p:nvSpPr>
        <p:spPr>
          <a:xfrm>
            <a:off x="8013075" y="3195275"/>
            <a:ext cx="1274514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BE3F8FAC-A324-DC49-8EA5-CEBC8984987A}"/>
              </a:ext>
            </a:extLst>
          </p:cNvPr>
          <p:cNvSpPr txBox="1"/>
          <p:nvPr/>
        </p:nvSpPr>
        <p:spPr>
          <a:xfrm>
            <a:off x="1361371" y="2558547"/>
            <a:ext cx="4434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POA</a:t>
            </a:r>
            <a:r>
              <a:rPr kumimoji="1" lang="zh-CN" altLang="en-US" sz="2800" b="1" dirty="0"/>
              <a:t> 产出导向法</a:t>
            </a:r>
            <a:endParaRPr kumimoji="1" lang="en-US" altLang="zh-CN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/>
              <a:t>体验</a:t>
            </a:r>
            <a:endParaRPr kumimoji="1" lang="en-US" altLang="zh-CN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/>
              <a:t>先学后教</a:t>
            </a:r>
            <a:endParaRPr kumimoji="1" lang="en-US" altLang="zh-CN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/>
              <a:t>学生主体</a:t>
            </a:r>
            <a:endParaRPr kumimoji="1" lang="en-US" altLang="zh-CN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/>
              <a:t>学习中心</a:t>
            </a:r>
            <a:endParaRPr kumimoji="1" lang="en-US" altLang="zh-CN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/>
              <a:t>持续改进</a:t>
            </a:r>
          </a:p>
        </p:txBody>
      </p:sp>
    </p:spTree>
    <p:extLst>
      <p:ext uri="{BB962C8B-B14F-4D97-AF65-F5344CB8AC3E}">
        <p14:creationId xmlns:p14="http://schemas.microsoft.com/office/powerpoint/2010/main" val="13507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val 2"/>
          <p:cNvSpPr/>
          <p:nvPr/>
        </p:nvSpPr>
        <p:spPr>
          <a:xfrm>
            <a:off x="3843298" y="2209800"/>
            <a:ext cx="4495800" cy="4495800"/>
          </a:xfrm>
          <a:prstGeom prst="ellipse">
            <a:avLst/>
          </a:prstGeom>
          <a:ln>
            <a:noFill/>
          </a:ln>
          <a:effectLst>
            <a:outerShdw blurRad="1079500" dist="1320800" dir="18900000" sx="80000" sy="8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3720" y="713232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9312" y="1113045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088" y="2209800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2260" y="3878758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3621573" y="4379958"/>
            <a:ext cx="4939253" cy="155484"/>
            <a:chOff x="3494008" y="4219424"/>
            <a:chExt cx="5191204" cy="171751"/>
          </a:xfrm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2" name="Trapezoid 1"/>
            <p:cNvSpPr/>
            <p:nvPr/>
          </p:nvSpPr>
          <p:spPr>
            <a:xfrm rot="5400000">
              <a:off x="7301536" y="3007498"/>
              <a:ext cx="171750" cy="2595602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p3d prstMaterial="plastic">
              <a:bevelT w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6200000" flipH="1">
              <a:off x="4705934" y="3007499"/>
              <a:ext cx="171750" cy="2595602"/>
            </a:xfrm>
            <a:prstGeom prst="trapezoid">
              <a:avLst/>
            </a:prstGeom>
            <a:noFill/>
            <a:ln>
              <a:noFill/>
            </a:ln>
            <a:sp3d prstMaterial="plastic">
              <a:bevelT w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33761" y="4300263"/>
            <a:ext cx="314877" cy="314877"/>
            <a:chOff x="5936974" y="4147862"/>
            <a:chExt cx="314877" cy="314877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sx="113000" sy="113000" algn="c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5FFC24CD-956A-8A4B-A7C1-88140D4A34BA}"/>
              </a:ext>
            </a:extLst>
          </p:cNvPr>
          <p:cNvSpPr txBox="1"/>
          <p:nvPr/>
        </p:nvSpPr>
        <p:spPr>
          <a:xfrm>
            <a:off x="8423668" y="5336504"/>
            <a:ext cx="52610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89047CD4-BCBA-D44D-9136-117942B24D3F}"/>
              </a:ext>
            </a:extLst>
          </p:cNvPr>
          <p:cNvSpPr txBox="1"/>
          <p:nvPr/>
        </p:nvSpPr>
        <p:spPr>
          <a:xfrm>
            <a:off x="6611329" y="6288257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xmlns="" id="{E595B262-4F96-EA44-BFD0-6BA639604DE7}"/>
              </a:ext>
            </a:extLst>
          </p:cNvPr>
          <p:cNvSpPr txBox="1"/>
          <p:nvPr/>
        </p:nvSpPr>
        <p:spPr>
          <a:xfrm>
            <a:off x="5421668" y="1485529"/>
            <a:ext cx="14221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激活背景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xmlns="" id="{18432215-81F7-8845-BCBE-D689B162E986}"/>
              </a:ext>
            </a:extLst>
          </p:cNvPr>
          <p:cNvSpPr txBox="1"/>
          <p:nvPr/>
        </p:nvSpPr>
        <p:spPr>
          <a:xfrm>
            <a:off x="7202791" y="1774389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尝试产出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883483E1-5FD9-B14E-B9D4-35A628D80DBD}"/>
              </a:ext>
            </a:extLst>
          </p:cNvPr>
          <p:cNvSpPr txBox="1"/>
          <p:nvPr/>
        </p:nvSpPr>
        <p:spPr>
          <a:xfrm>
            <a:off x="8487195" y="2888544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训练产出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xmlns="" id="{4ADE5C58-D685-334E-976D-CB413E5C8302}"/>
              </a:ext>
            </a:extLst>
          </p:cNvPr>
          <p:cNvSpPr txBox="1"/>
          <p:nvPr/>
        </p:nvSpPr>
        <p:spPr>
          <a:xfrm>
            <a:off x="8793763" y="453464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0572D2EC-F42B-CD40-B9EB-981118836CE0}"/>
              </a:ext>
            </a:extLst>
          </p:cNvPr>
          <p:cNvSpPr txBox="1"/>
          <p:nvPr/>
        </p:nvSpPr>
        <p:spPr>
          <a:xfrm>
            <a:off x="8094648" y="608412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产出评价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xmlns="" id="{E5DF4533-94B0-2E4A-A056-EA9F1A16DF93}"/>
              </a:ext>
            </a:extLst>
          </p:cNvPr>
          <p:cNvSpPr txBox="1"/>
          <p:nvPr/>
        </p:nvSpPr>
        <p:spPr>
          <a:xfrm>
            <a:off x="5320420" y="6201535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学习检验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E88172C2-348B-F343-90B3-B65C794843C9}"/>
              </a:ext>
            </a:extLst>
          </p:cNvPr>
          <p:cNvSpPr txBox="1"/>
          <p:nvPr/>
        </p:nvSpPr>
        <p:spPr>
          <a:xfrm>
            <a:off x="5380106" y="3996034"/>
            <a:ext cx="1422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目标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xmlns="" id="{DBE54BE1-A88D-AF49-9EF8-911AE3920249}"/>
              </a:ext>
            </a:extLst>
          </p:cNvPr>
          <p:cNvSpPr txBox="1"/>
          <p:nvPr/>
        </p:nvSpPr>
        <p:spPr>
          <a:xfrm>
            <a:off x="1566339" y="3483673"/>
            <a:ext cx="5667860" cy="16331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产出导向法（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Production-oriented Approach</a:t>
            </a:r>
          </a:p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体验法                     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by Doing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2884DD58-CB4A-EB47-81D7-B8B902EF46ED}"/>
              </a:ext>
            </a:extLst>
          </p:cNvPr>
          <p:cNvSpPr/>
          <p:nvPr/>
        </p:nvSpPr>
        <p:spPr>
          <a:xfrm>
            <a:off x="5174439" y="178332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43E9B791-D0FB-8D45-B873-6B62AB637A0E}"/>
              </a:ext>
            </a:extLst>
          </p:cNvPr>
          <p:cNvSpPr/>
          <p:nvPr/>
        </p:nvSpPr>
        <p:spPr>
          <a:xfrm>
            <a:off x="6794089" y="207331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C81D8AC-EEFF-2448-83FC-BF720EF00E32}"/>
              </a:ext>
            </a:extLst>
          </p:cNvPr>
          <p:cNvSpPr/>
          <p:nvPr/>
        </p:nvSpPr>
        <p:spPr>
          <a:xfrm>
            <a:off x="8055772" y="321813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C83F2F32-813F-C448-AE73-CC410C81C911}"/>
              </a:ext>
            </a:extLst>
          </p:cNvPr>
          <p:cNvSpPr/>
          <p:nvPr/>
        </p:nvSpPr>
        <p:spPr>
          <a:xfrm>
            <a:off x="8316659" y="4822728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67ECF347-9685-834F-9489-FD4F91825583}"/>
              </a:ext>
            </a:extLst>
          </p:cNvPr>
          <p:cNvSpPr/>
          <p:nvPr/>
        </p:nvSpPr>
        <p:spPr>
          <a:xfrm>
            <a:off x="7748440" y="6366798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432668EE-09D4-8549-915C-1CD434A28FEF}"/>
              </a:ext>
            </a:extLst>
          </p:cNvPr>
          <p:cNvSpPr/>
          <p:nvPr/>
        </p:nvSpPr>
        <p:spPr>
          <a:xfrm>
            <a:off x="4818922" y="6492272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E6A634CB-9DA6-7D40-B24B-E9BD3B0AADEC}"/>
              </a:ext>
            </a:extLst>
          </p:cNvPr>
          <p:cNvSpPr/>
          <p:nvPr/>
        </p:nvSpPr>
        <p:spPr>
          <a:xfrm>
            <a:off x="-54809" y="-50357"/>
            <a:ext cx="12292013" cy="7635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3407372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val 2"/>
          <p:cNvSpPr/>
          <p:nvPr/>
        </p:nvSpPr>
        <p:spPr>
          <a:xfrm>
            <a:off x="3843298" y="2209800"/>
            <a:ext cx="4495800" cy="4495800"/>
          </a:xfrm>
          <a:prstGeom prst="ellipse">
            <a:avLst/>
          </a:prstGeom>
          <a:ln>
            <a:noFill/>
          </a:ln>
          <a:effectLst>
            <a:outerShdw blurRad="1079500" dist="1320800" dir="18900000" sx="80000" sy="8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3720" y="713232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668" y="1485529"/>
            <a:ext cx="14221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激活背景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9312" y="1113045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088" y="2209800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2260" y="3878758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 rot="18209604">
            <a:off x="3621573" y="4379958"/>
            <a:ext cx="4939253" cy="155484"/>
            <a:chOff x="3494008" y="4219424"/>
            <a:chExt cx="5191204" cy="171751"/>
          </a:xfrm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2" name="Trapezoid 1"/>
            <p:cNvSpPr/>
            <p:nvPr/>
          </p:nvSpPr>
          <p:spPr>
            <a:xfrm rot="5400000">
              <a:off x="7301536" y="3007498"/>
              <a:ext cx="171750" cy="2595602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p3d prstMaterial="plastic">
              <a:bevelT w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6200000" flipH="1">
              <a:off x="4705934" y="3007499"/>
              <a:ext cx="171750" cy="2595602"/>
            </a:xfrm>
            <a:prstGeom prst="trapezoid">
              <a:avLst/>
            </a:prstGeom>
            <a:noFill/>
            <a:ln>
              <a:noFill/>
            </a:ln>
            <a:sp3d prstMaterial="plastic">
              <a:bevelT w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33761" y="4300263"/>
            <a:ext cx="314877" cy="314877"/>
            <a:chOff x="5936974" y="4147862"/>
            <a:chExt cx="314877" cy="314877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sx="113000" sy="113000" algn="c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5FFC24CD-956A-8A4B-A7C1-88140D4A34BA}"/>
              </a:ext>
            </a:extLst>
          </p:cNvPr>
          <p:cNvSpPr txBox="1"/>
          <p:nvPr/>
        </p:nvSpPr>
        <p:spPr>
          <a:xfrm>
            <a:off x="8423668" y="5336504"/>
            <a:ext cx="52610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F453302-2949-D341-8EAD-27414068A09C}"/>
              </a:ext>
            </a:extLst>
          </p:cNvPr>
          <p:cNvSpPr txBox="1"/>
          <p:nvPr/>
        </p:nvSpPr>
        <p:spPr>
          <a:xfrm>
            <a:off x="7202791" y="1774389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尝试产出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xmlns="" id="{9B2028F7-CCD6-4248-830C-260B963FE22E}"/>
              </a:ext>
            </a:extLst>
          </p:cNvPr>
          <p:cNvSpPr txBox="1"/>
          <p:nvPr/>
        </p:nvSpPr>
        <p:spPr>
          <a:xfrm>
            <a:off x="6611329" y="6288257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xmlns="" id="{D4B21876-801E-1945-916A-25E470C64B46}"/>
              </a:ext>
            </a:extLst>
          </p:cNvPr>
          <p:cNvSpPr txBox="1"/>
          <p:nvPr/>
        </p:nvSpPr>
        <p:spPr>
          <a:xfrm>
            <a:off x="8487195" y="2888544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训练产出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xmlns="" id="{25A34B8F-01C2-5745-9C19-AB39E86CDC01}"/>
              </a:ext>
            </a:extLst>
          </p:cNvPr>
          <p:cNvSpPr txBox="1"/>
          <p:nvPr/>
        </p:nvSpPr>
        <p:spPr>
          <a:xfrm>
            <a:off x="8793763" y="453464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xmlns="" id="{517BC1B8-F20B-E04E-8340-80E1FF5BC5EA}"/>
              </a:ext>
            </a:extLst>
          </p:cNvPr>
          <p:cNvSpPr txBox="1"/>
          <p:nvPr/>
        </p:nvSpPr>
        <p:spPr>
          <a:xfrm>
            <a:off x="8094648" y="608412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产出评价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B613DA29-6B62-444A-B527-F4AD1557F8D8}"/>
              </a:ext>
            </a:extLst>
          </p:cNvPr>
          <p:cNvSpPr txBox="1"/>
          <p:nvPr/>
        </p:nvSpPr>
        <p:spPr>
          <a:xfrm>
            <a:off x="5303954" y="6201535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学习检验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22D29B59-458A-5945-8EBA-05307D3AFF67}"/>
              </a:ext>
            </a:extLst>
          </p:cNvPr>
          <p:cNvSpPr txBox="1"/>
          <p:nvPr/>
        </p:nvSpPr>
        <p:spPr>
          <a:xfrm>
            <a:off x="5380106" y="3996034"/>
            <a:ext cx="1422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目标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xmlns="" id="{816DA905-CB7B-594E-8370-95F3EC57CF9B}"/>
              </a:ext>
            </a:extLst>
          </p:cNvPr>
          <p:cNvSpPr txBox="1"/>
          <p:nvPr/>
        </p:nvSpPr>
        <p:spPr>
          <a:xfrm>
            <a:off x="1566339" y="3483673"/>
            <a:ext cx="5667860" cy="16331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产出导向法（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Production-oriented Approach</a:t>
            </a:r>
          </a:p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体验法                     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by Doing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DD845D17-0C09-3046-A874-27A6ACDEEA40}"/>
              </a:ext>
            </a:extLst>
          </p:cNvPr>
          <p:cNvSpPr/>
          <p:nvPr/>
        </p:nvSpPr>
        <p:spPr>
          <a:xfrm>
            <a:off x="5174439" y="178332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74E0059-EF81-5147-9B83-DF4A9FA202B5}"/>
              </a:ext>
            </a:extLst>
          </p:cNvPr>
          <p:cNvSpPr/>
          <p:nvPr/>
        </p:nvSpPr>
        <p:spPr>
          <a:xfrm>
            <a:off x="6794089" y="207331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5654D847-2A8F-1D42-B96C-8A3B08CF86E8}"/>
              </a:ext>
            </a:extLst>
          </p:cNvPr>
          <p:cNvSpPr/>
          <p:nvPr/>
        </p:nvSpPr>
        <p:spPr>
          <a:xfrm>
            <a:off x="8055772" y="321813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641CB681-2024-1E4A-A6D1-284EC54D4C35}"/>
              </a:ext>
            </a:extLst>
          </p:cNvPr>
          <p:cNvSpPr/>
          <p:nvPr/>
        </p:nvSpPr>
        <p:spPr>
          <a:xfrm>
            <a:off x="8316659" y="4822728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CA5DFF14-798B-1C43-B407-6215B0CAACA0}"/>
              </a:ext>
            </a:extLst>
          </p:cNvPr>
          <p:cNvSpPr/>
          <p:nvPr/>
        </p:nvSpPr>
        <p:spPr>
          <a:xfrm>
            <a:off x="7748440" y="6366798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8EB06092-F814-A340-B9B6-A941E8801DA8}"/>
              </a:ext>
            </a:extLst>
          </p:cNvPr>
          <p:cNvSpPr/>
          <p:nvPr/>
        </p:nvSpPr>
        <p:spPr>
          <a:xfrm>
            <a:off x="4818922" y="6492272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C2E152B-836E-9549-BED4-91234A306700}"/>
              </a:ext>
            </a:extLst>
          </p:cNvPr>
          <p:cNvSpPr/>
          <p:nvPr/>
        </p:nvSpPr>
        <p:spPr>
          <a:xfrm>
            <a:off x="-54809" y="-50357"/>
            <a:ext cx="12292013" cy="7635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1586850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val 2"/>
          <p:cNvSpPr/>
          <p:nvPr/>
        </p:nvSpPr>
        <p:spPr>
          <a:xfrm>
            <a:off x="3843298" y="2209800"/>
            <a:ext cx="4495800" cy="4495800"/>
          </a:xfrm>
          <a:prstGeom prst="ellipse">
            <a:avLst/>
          </a:prstGeom>
          <a:ln>
            <a:noFill/>
          </a:ln>
          <a:effectLst>
            <a:outerShdw blurRad="1079500" dist="1320800" dir="18900000" sx="80000" sy="8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3720" y="713232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668" y="1485529"/>
            <a:ext cx="14221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激活背景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9312" y="1113045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088" y="2209800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2260" y="3878758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 rot="19882963">
            <a:off x="3621573" y="4379958"/>
            <a:ext cx="4939253" cy="155484"/>
            <a:chOff x="3494008" y="4219424"/>
            <a:chExt cx="5191204" cy="171751"/>
          </a:xfrm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2" name="Trapezoid 1"/>
            <p:cNvSpPr/>
            <p:nvPr/>
          </p:nvSpPr>
          <p:spPr>
            <a:xfrm rot="5400000">
              <a:off x="7301536" y="3007498"/>
              <a:ext cx="171750" cy="2595602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p3d prstMaterial="plastic">
              <a:bevelT w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6200000" flipH="1">
              <a:off x="4705934" y="3007499"/>
              <a:ext cx="171750" cy="2595602"/>
            </a:xfrm>
            <a:prstGeom prst="trapezoid">
              <a:avLst/>
            </a:prstGeom>
            <a:noFill/>
            <a:ln>
              <a:noFill/>
            </a:ln>
            <a:sp3d prstMaterial="plastic">
              <a:bevelT w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33761" y="4300263"/>
            <a:ext cx="314877" cy="314877"/>
            <a:chOff x="5936974" y="4147862"/>
            <a:chExt cx="314877" cy="314877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sx="113000" sy="113000" algn="c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5FFC24CD-956A-8A4B-A7C1-88140D4A34BA}"/>
              </a:ext>
            </a:extLst>
          </p:cNvPr>
          <p:cNvSpPr txBox="1"/>
          <p:nvPr/>
        </p:nvSpPr>
        <p:spPr>
          <a:xfrm>
            <a:off x="8423668" y="5336504"/>
            <a:ext cx="52610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F453302-2949-D341-8EAD-27414068A09C}"/>
              </a:ext>
            </a:extLst>
          </p:cNvPr>
          <p:cNvSpPr txBox="1"/>
          <p:nvPr/>
        </p:nvSpPr>
        <p:spPr>
          <a:xfrm>
            <a:off x="7202791" y="1774389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尝试产出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1082D6F0-7D59-994C-B473-981F3AEDAF8C}"/>
              </a:ext>
            </a:extLst>
          </p:cNvPr>
          <p:cNvSpPr txBox="1"/>
          <p:nvPr/>
        </p:nvSpPr>
        <p:spPr>
          <a:xfrm>
            <a:off x="8487195" y="2888544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训练产出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FB845895-93D9-3D41-8B21-44FC5649C002}"/>
              </a:ext>
            </a:extLst>
          </p:cNvPr>
          <p:cNvSpPr txBox="1"/>
          <p:nvPr/>
        </p:nvSpPr>
        <p:spPr>
          <a:xfrm>
            <a:off x="6611329" y="6288257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0C299B88-90E4-6645-9579-E875130688C7}"/>
              </a:ext>
            </a:extLst>
          </p:cNvPr>
          <p:cNvSpPr txBox="1"/>
          <p:nvPr/>
        </p:nvSpPr>
        <p:spPr>
          <a:xfrm>
            <a:off x="8793763" y="453464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xmlns="" id="{D02A36F8-DAA5-6043-A72D-5FC4DFB2D617}"/>
              </a:ext>
            </a:extLst>
          </p:cNvPr>
          <p:cNvSpPr txBox="1"/>
          <p:nvPr/>
        </p:nvSpPr>
        <p:spPr>
          <a:xfrm>
            <a:off x="8094648" y="608412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产出评价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F7C159E0-7599-B748-8039-DD59039EC33E}"/>
              </a:ext>
            </a:extLst>
          </p:cNvPr>
          <p:cNvSpPr txBox="1"/>
          <p:nvPr/>
        </p:nvSpPr>
        <p:spPr>
          <a:xfrm>
            <a:off x="5259277" y="6163847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学习检验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xmlns="" id="{E2665FCF-ECD4-D041-AF04-735322B0CD6C}"/>
              </a:ext>
            </a:extLst>
          </p:cNvPr>
          <p:cNvSpPr txBox="1"/>
          <p:nvPr/>
        </p:nvSpPr>
        <p:spPr>
          <a:xfrm>
            <a:off x="5380106" y="3996034"/>
            <a:ext cx="1422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目标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xmlns="" id="{6E761887-6E02-E04D-B1D0-FFF188E94D05}"/>
              </a:ext>
            </a:extLst>
          </p:cNvPr>
          <p:cNvSpPr txBox="1"/>
          <p:nvPr/>
        </p:nvSpPr>
        <p:spPr>
          <a:xfrm>
            <a:off x="1566339" y="3483673"/>
            <a:ext cx="5667860" cy="16331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产出导向法（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Production-oriented Approach</a:t>
            </a:r>
          </a:p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体验法                     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by Doing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AE8AB70A-F374-FD47-83BB-88E9ACC321A9}"/>
              </a:ext>
            </a:extLst>
          </p:cNvPr>
          <p:cNvSpPr/>
          <p:nvPr/>
        </p:nvSpPr>
        <p:spPr>
          <a:xfrm>
            <a:off x="5174439" y="178332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15A38C01-6565-C94C-80A5-67ADB2448D98}"/>
              </a:ext>
            </a:extLst>
          </p:cNvPr>
          <p:cNvSpPr/>
          <p:nvPr/>
        </p:nvSpPr>
        <p:spPr>
          <a:xfrm>
            <a:off x="6794089" y="207331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67E5A2BC-8690-6547-94DC-CE3DD09CDC1A}"/>
              </a:ext>
            </a:extLst>
          </p:cNvPr>
          <p:cNvSpPr/>
          <p:nvPr/>
        </p:nvSpPr>
        <p:spPr>
          <a:xfrm>
            <a:off x="8055772" y="321813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18862992-8D0D-384C-9134-38BA6D3C8FBE}"/>
              </a:ext>
            </a:extLst>
          </p:cNvPr>
          <p:cNvSpPr/>
          <p:nvPr/>
        </p:nvSpPr>
        <p:spPr>
          <a:xfrm>
            <a:off x="8316659" y="4822728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D226151A-B6F0-464F-AF8F-C71E705E24D4}"/>
              </a:ext>
            </a:extLst>
          </p:cNvPr>
          <p:cNvSpPr/>
          <p:nvPr/>
        </p:nvSpPr>
        <p:spPr>
          <a:xfrm>
            <a:off x="7748440" y="6366798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30898E92-FE79-614F-AF8E-68BFCD8CA453}"/>
              </a:ext>
            </a:extLst>
          </p:cNvPr>
          <p:cNvSpPr/>
          <p:nvPr/>
        </p:nvSpPr>
        <p:spPr>
          <a:xfrm>
            <a:off x="4818922" y="6492272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97BD466-6011-9540-9137-4806E2CBCE48}"/>
              </a:ext>
            </a:extLst>
          </p:cNvPr>
          <p:cNvSpPr/>
          <p:nvPr/>
        </p:nvSpPr>
        <p:spPr>
          <a:xfrm>
            <a:off x="-54809" y="-50357"/>
            <a:ext cx="12292013" cy="7635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2647106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val 2"/>
          <p:cNvSpPr/>
          <p:nvPr/>
        </p:nvSpPr>
        <p:spPr>
          <a:xfrm>
            <a:off x="3843298" y="2209800"/>
            <a:ext cx="4495800" cy="4495800"/>
          </a:xfrm>
          <a:prstGeom prst="ellipse">
            <a:avLst/>
          </a:prstGeom>
          <a:ln>
            <a:noFill/>
          </a:ln>
          <a:effectLst>
            <a:outerShdw blurRad="1079500" dist="1320800" dir="18900000" sx="80000" sy="8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3720" y="713232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668" y="1485529"/>
            <a:ext cx="14221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激活背景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9312" y="1113045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088" y="2209800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2260" y="3878758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 rot="21295987">
            <a:off x="3621573" y="4379958"/>
            <a:ext cx="4939253" cy="155484"/>
            <a:chOff x="3494008" y="4219424"/>
            <a:chExt cx="5191204" cy="171751"/>
          </a:xfrm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2" name="Trapezoid 1"/>
            <p:cNvSpPr/>
            <p:nvPr/>
          </p:nvSpPr>
          <p:spPr>
            <a:xfrm rot="5400000">
              <a:off x="7301536" y="3007498"/>
              <a:ext cx="171750" cy="2595602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p3d prstMaterial="plastic">
              <a:bevelT w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6200000" flipH="1">
              <a:off x="4705934" y="3007499"/>
              <a:ext cx="171750" cy="2595602"/>
            </a:xfrm>
            <a:prstGeom prst="trapezoid">
              <a:avLst/>
            </a:prstGeom>
            <a:noFill/>
            <a:ln>
              <a:noFill/>
            </a:ln>
            <a:sp3d prstMaterial="plastic">
              <a:bevelT w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33761" y="4300263"/>
            <a:ext cx="314877" cy="314877"/>
            <a:chOff x="5936974" y="4147862"/>
            <a:chExt cx="314877" cy="314877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sx="113000" sy="113000" algn="c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5FFC24CD-956A-8A4B-A7C1-88140D4A34BA}"/>
              </a:ext>
            </a:extLst>
          </p:cNvPr>
          <p:cNvSpPr txBox="1"/>
          <p:nvPr/>
        </p:nvSpPr>
        <p:spPr>
          <a:xfrm>
            <a:off x="8423668" y="5336504"/>
            <a:ext cx="52610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F453302-2949-D341-8EAD-27414068A09C}"/>
              </a:ext>
            </a:extLst>
          </p:cNvPr>
          <p:cNvSpPr txBox="1"/>
          <p:nvPr/>
        </p:nvSpPr>
        <p:spPr>
          <a:xfrm>
            <a:off x="7202791" y="1774389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尝试产出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1082D6F0-7D59-994C-B473-981F3AEDAF8C}"/>
              </a:ext>
            </a:extLst>
          </p:cNvPr>
          <p:cNvSpPr txBox="1"/>
          <p:nvPr/>
        </p:nvSpPr>
        <p:spPr>
          <a:xfrm>
            <a:off x="8487195" y="2888544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训练产出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2AB1BE47-1875-7645-A746-15302B33D767}"/>
              </a:ext>
            </a:extLst>
          </p:cNvPr>
          <p:cNvSpPr txBox="1"/>
          <p:nvPr/>
        </p:nvSpPr>
        <p:spPr>
          <a:xfrm>
            <a:off x="8793763" y="453464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产出成果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16A6F315-E5AB-CE4E-AD18-52A8C6963140}"/>
              </a:ext>
            </a:extLst>
          </p:cNvPr>
          <p:cNvSpPr txBox="1"/>
          <p:nvPr/>
        </p:nvSpPr>
        <p:spPr>
          <a:xfrm>
            <a:off x="6611329" y="6288257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xmlns="" id="{74E2EC3B-E84B-9845-9207-F63EC9BCC82F}"/>
              </a:ext>
            </a:extLst>
          </p:cNvPr>
          <p:cNvSpPr txBox="1"/>
          <p:nvPr/>
        </p:nvSpPr>
        <p:spPr>
          <a:xfrm>
            <a:off x="8094648" y="608412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产出评价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B1D29150-6D3B-A948-A6EB-0D399BB8C264}"/>
              </a:ext>
            </a:extLst>
          </p:cNvPr>
          <p:cNvSpPr txBox="1"/>
          <p:nvPr/>
        </p:nvSpPr>
        <p:spPr>
          <a:xfrm>
            <a:off x="5243323" y="6099269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学习检验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B2CC4B7D-7BF3-774E-AF8F-78120B302B08}"/>
              </a:ext>
            </a:extLst>
          </p:cNvPr>
          <p:cNvSpPr txBox="1"/>
          <p:nvPr/>
        </p:nvSpPr>
        <p:spPr>
          <a:xfrm>
            <a:off x="5380106" y="3996034"/>
            <a:ext cx="1422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目标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xmlns="" id="{ED20E722-A7C0-094F-8812-3C3FF5785FDF}"/>
              </a:ext>
            </a:extLst>
          </p:cNvPr>
          <p:cNvSpPr txBox="1"/>
          <p:nvPr/>
        </p:nvSpPr>
        <p:spPr>
          <a:xfrm>
            <a:off x="1566339" y="3483673"/>
            <a:ext cx="5667860" cy="16331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产出导向法（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Production-oriented Approach</a:t>
            </a:r>
          </a:p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体验法                     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by Doing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FEB3FD8A-A1B4-2544-B509-52E52FB84DF1}"/>
              </a:ext>
            </a:extLst>
          </p:cNvPr>
          <p:cNvSpPr/>
          <p:nvPr/>
        </p:nvSpPr>
        <p:spPr>
          <a:xfrm>
            <a:off x="5174439" y="178332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1CAE7DA9-25C3-6842-A4B6-C3C80A1DE0F4}"/>
              </a:ext>
            </a:extLst>
          </p:cNvPr>
          <p:cNvSpPr/>
          <p:nvPr/>
        </p:nvSpPr>
        <p:spPr>
          <a:xfrm>
            <a:off x="6794089" y="207331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4B122B6E-9C8F-794A-AF17-5496897928AA}"/>
              </a:ext>
            </a:extLst>
          </p:cNvPr>
          <p:cNvSpPr/>
          <p:nvPr/>
        </p:nvSpPr>
        <p:spPr>
          <a:xfrm>
            <a:off x="8055772" y="321813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4918216C-2A0E-CE41-8E96-1C67CB93C509}"/>
              </a:ext>
            </a:extLst>
          </p:cNvPr>
          <p:cNvSpPr/>
          <p:nvPr/>
        </p:nvSpPr>
        <p:spPr>
          <a:xfrm>
            <a:off x="8316659" y="4822728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67E341E-0056-584E-B369-05237AE484C8}"/>
              </a:ext>
            </a:extLst>
          </p:cNvPr>
          <p:cNvSpPr/>
          <p:nvPr/>
        </p:nvSpPr>
        <p:spPr>
          <a:xfrm>
            <a:off x="7748440" y="6366798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C7F0292D-57A2-9547-913F-140BCD5B1F78}"/>
              </a:ext>
            </a:extLst>
          </p:cNvPr>
          <p:cNvSpPr/>
          <p:nvPr/>
        </p:nvSpPr>
        <p:spPr>
          <a:xfrm>
            <a:off x="4806525" y="640517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C0DB5A86-F66E-6B44-B822-ED19B9A96A54}"/>
              </a:ext>
            </a:extLst>
          </p:cNvPr>
          <p:cNvSpPr/>
          <p:nvPr/>
        </p:nvSpPr>
        <p:spPr>
          <a:xfrm>
            <a:off x="-54809" y="-50357"/>
            <a:ext cx="12292013" cy="7635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3261344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val 2"/>
          <p:cNvSpPr/>
          <p:nvPr/>
        </p:nvSpPr>
        <p:spPr>
          <a:xfrm>
            <a:off x="3843298" y="2209800"/>
            <a:ext cx="4495800" cy="4495800"/>
          </a:xfrm>
          <a:prstGeom prst="ellipse">
            <a:avLst/>
          </a:prstGeom>
          <a:ln>
            <a:noFill/>
          </a:ln>
          <a:effectLst>
            <a:outerShdw blurRad="1079500" dist="1320800" dir="18900000" sx="80000" sy="8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3720" y="713232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668" y="1485529"/>
            <a:ext cx="14221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激活背景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9312" y="1113045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088" y="2209800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2260" y="3878758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 rot="1587868">
            <a:off x="3621573" y="4379958"/>
            <a:ext cx="4939253" cy="155484"/>
            <a:chOff x="3494008" y="4219424"/>
            <a:chExt cx="5191204" cy="171751"/>
          </a:xfrm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2" name="Trapezoid 1"/>
            <p:cNvSpPr/>
            <p:nvPr/>
          </p:nvSpPr>
          <p:spPr>
            <a:xfrm rot="5400000">
              <a:off x="7301536" y="3007498"/>
              <a:ext cx="171750" cy="2595602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p3d prstMaterial="plastic">
              <a:bevelT w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6200000" flipH="1">
              <a:off x="4705934" y="3007499"/>
              <a:ext cx="171750" cy="2595602"/>
            </a:xfrm>
            <a:prstGeom prst="trapezoid">
              <a:avLst/>
            </a:prstGeom>
            <a:noFill/>
            <a:ln>
              <a:noFill/>
            </a:ln>
            <a:sp3d prstMaterial="plastic">
              <a:bevelT w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33761" y="4300263"/>
            <a:ext cx="314877" cy="314877"/>
            <a:chOff x="5936974" y="4147862"/>
            <a:chExt cx="314877" cy="314877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sx="113000" sy="113000" algn="c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5FFC24CD-956A-8A4B-A7C1-88140D4A34BA}"/>
              </a:ext>
            </a:extLst>
          </p:cNvPr>
          <p:cNvSpPr txBox="1"/>
          <p:nvPr/>
        </p:nvSpPr>
        <p:spPr>
          <a:xfrm>
            <a:off x="8423668" y="5336504"/>
            <a:ext cx="52610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F453302-2949-D341-8EAD-27414068A09C}"/>
              </a:ext>
            </a:extLst>
          </p:cNvPr>
          <p:cNvSpPr txBox="1"/>
          <p:nvPr/>
        </p:nvSpPr>
        <p:spPr>
          <a:xfrm>
            <a:off x="7202791" y="1774389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尝试产出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1082D6F0-7D59-994C-B473-981F3AEDAF8C}"/>
              </a:ext>
            </a:extLst>
          </p:cNvPr>
          <p:cNvSpPr txBox="1"/>
          <p:nvPr/>
        </p:nvSpPr>
        <p:spPr>
          <a:xfrm>
            <a:off x="8487195" y="2888544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训练产出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2AB1BE47-1875-7645-A746-15302B33D767}"/>
              </a:ext>
            </a:extLst>
          </p:cNvPr>
          <p:cNvSpPr txBox="1"/>
          <p:nvPr/>
        </p:nvSpPr>
        <p:spPr>
          <a:xfrm>
            <a:off x="8793763" y="453464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16A6F315-E5AB-CE4E-AD18-52A8C6963140}"/>
              </a:ext>
            </a:extLst>
          </p:cNvPr>
          <p:cNvSpPr txBox="1"/>
          <p:nvPr/>
        </p:nvSpPr>
        <p:spPr>
          <a:xfrm>
            <a:off x="6611329" y="6288257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xmlns="" id="{E867D56C-39A8-B049-A3EC-44E597BDBE75}"/>
              </a:ext>
            </a:extLst>
          </p:cNvPr>
          <p:cNvSpPr txBox="1"/>
          <p:nvPr/>
        </p:nvSpPr>
        <p:spPr>
          <a:xfrm>
            <a:off x="8094648" y="608412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产出评价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xmlns="" id="{885DDC2A-B147-C745-A730-CEDAA4BD140A}"/>
              </a:ext>
            </a:extLst>
          </p:cNvPr>
          <p:cNvSpPr txBox="1"/>
          <p:nvPr/>
        </p:nvSpPr>
        <p:spPr>
          <a:xfrm>
            <a:off x="5276131" y="6156932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学习检验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05D2E1DD-A32E-A844-A419-4177D7882268}"/>
              </a:ext>
            </a:extLst>
          </p:cNvPr>
          <p:cNvSpPr txBox="1"/>
          <p:nvPr/>
        </p:nvSpPr>
        <p:spPr>
          <a:xfrm>
            <a:off x="5380106" y="3996034"/>
            <a:ext cx="1422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目标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EF181D80-4E6C-354A-8CD5-B6E85DDC4D0B}"/>
              </a:ext>
            </a:extLst>
          </p:cNvPr>
          <p:cNvSpPr txBox="1"/>
          <p:nvPr/>
        </p:nvSpPr>
        <p:spPr>
          <a:xfrm>
            <a:off x="1566339" y="3483673"/>
            <a:ext cx="5667860" cy="16331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产出导向法（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Production-oriented Approach</a:t>
            </a:r>
          </a:p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体验法                     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by Doing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990A8CCE-0409-6C44-88B8-46EC9B131B8B}"/>
              </a:ext>
            </a:extLst>
          </p:cNvPr>
          <p:cNvSpPr/>
          <p:nvPr/>
        </p:nvSpPr>
        <p:spPr>
          <a:xfrm>
            <a:off x="5174439" y="178332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A587ED3-6186-A54A-93B7-60910E9D06D5}"/>
              </a:ext>
            </a:extLst>
          </p:cNvPr>
          <p:cNvSpPr/>
          <p:nvPr/>
        </p:nvSpPr>
        <p:spPr>
          <a:xfrm>
            <a:off x="6794089" y="207331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BCE29836-F815-3844-B3F7-9E48EE24E856}"/>
              </a:ext>
            </a:extLst>
          </p:cNvPr>
          <p:cNvSpPr/>
          <p:nvPr/>
        </p:nvSpPr>
        <p:spPr>
          <a:xfrm>
            <a:off x="8055772" y="321813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41AF794-A41D-3341-BA67-0719FFFA9A1C}"/>
              </a:ext>
            </a:extLst>
          </p:cNvPr>
          <p:cNvSpPr/>
          <p:nvPr/>
        </p:nvSpPr>
        <p:spPr>
          <a:xfrm>
            <a:off x="8316659" y="4822728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44B9DFCC-0327-8A45-95FF-EECB67EA4F5E}"/>
              </a:ext>
            </a:extLst>
          </p:cNvPr>
          <p:cNvSpPr/>
          <p:nvPr/>
        </p:nvSpPr>
        <p:spPr>
          <a:xfrm>
            <a:off x="7748440" y="6366798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26FFF5B0-B19C-1944-AA16-F23917CCDDB6}"/>
              </a:ext>
            </a:extLst>
          </p:cNvPr>
          <p:cNvSpPr/>
          <p:nvPr/>
        </p:nvSpPr>
        <p:spPr>
          <a:xfrm>
            <a:off x="4818922" y="6492272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36F8CAA2-1631-1743-911C-F880C79A9988}"/>
              </a:ext>
            </a:extLst>
          </p:cNvPr>
          <p:cNvSpPr/>
          <p:nvPr/>
        </p:nvSpPr>
        <p:spPr>
          <a:xfrm>
            <a:off x="-54809" y="-50357"/>
            <a:ext cx="12292013" cy="7635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2984100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val 2"/>
          <p:cNvSpPr/>
          <p:nvPr/>
        </p:nvSpPr>
        <p:spPr>
          <a:xfrm>
            <a:off x="3843298" y="2209800"/>
            <a:ext cx="4495800" cy="4495800"/>
          </a:xfrm>
          <a:prstGeom prst="ellipse">
            <a:avLst/>
          </a:prstGeom>
          <a:ln>
            <a:noFill/>
          </a:ln>
          <a:effectLst>
            <a:outerShdw blurRad="1079500" dist="1320800" dir="18900000" sx="80000" sy="8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3720" y="713232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668" y="1485529"/>
            <a:ext cx="14221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激活背景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9312" y="1113045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088" y="2209800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2260" y="3878758"/>
            <a:ext cx="55495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 rot="4014657">
            <a:off x="3621573" y="4379958"/>
            <a:ext cx="4939253" cy="155484"/>
            <a:chOff x="3494008" y="4219424"/>
            <a:chExt cx="5191204" cy="171751"/>
          </a:xfrm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2" name="Trapezoid 1"/>
            <p:cNvSpPr/>
            <p:nvPr/>
          </p:nvSpPr>
          <p:spPr>
            <a:xfrm rot="5400000">
              <a:off x="7301536" y="3007498"/>
              <a:ext cx="171750" cy="2595602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p3d prstMaterial="plastic">
              <a:bevelT w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6200000" flipH="1">
              <a:off x="4705934" y="3007499"/>
              <a:ext cx="171750" cy="2595602"/>
            </a:xfrm>
            <a:prstGeom prst="trapezoid">
              <a:avLst/>
            </a:prstGeom>
            <a:noFill/>
            <a:ln>
              <a:noFill/>
            </a:ln>
            <a:sp3d prstMaterial="plastic">
              <a:bevelT w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33761" y="4300263"/>
            <a:ext cx="314877" cy="314877"/>
            <a:chOff x="5936974" y="4147862"/>
            <a:chExt cx="314877" cy="314877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sx="113000" sy="113000" algn="c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6974" y="4147862"/>
              <a:ext cx="314877" cy="3148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66339" y="3483673"/>
            <a:ext cx="5667860" cy="16331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产出导向法（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Production-oriented Approach</a:t>
            </a:r>
          </a:p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体验法                     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by Doing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xmlns="" id="{5FFC24CD-956A-8A4B-A7C1-88140D4A34BA}"/>
              </a:ext>
            </a:extLst>
          </p:cNvPr>
          <p:cNvSpPr txBox="1"/>
          <p:nvPr/>
        </p:nvSpPr>
        <p:spPr>
          <a:xfrm>
            <a:off x="8423668" y="5336504"/>
            <a:ext cx="52610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3F453302-2949-D341-8EAD-27414068A09C}"/>
              </a:ext>
            </a:extLst>
          </p:cNvPr>
          <p:cNvSpPr txBox="1"/>
          <p:nvPr/>
        </p:nvSpPr>
        <p:spPr>
          <a:xfrm>
            <a:off x="7202791" y="1774389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尝试产出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1082D6F0-7D59-994C-B473-981F3AEDAF8C}"/>
              </a:ext>
            </a:extLst>
          </p:cNvPr>
          <p:cNvSpPr txBox="1"/>
          <p:nvPr/>
        </p:nvSpPr>
        <p:spPr>
          <a:xfrm>
            <a:off x="8487195" y="2888544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训练产出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2AB1BE47-1875-7645-A746-15302B33D767}"/>
              </a:ext>
            </a:extLst>
          </p:cNvPr>
          <p:cNvSpPr txBox="1"/>
          <p:nvPr/>
        </p:nvSpPr>
        <p:spPr>
          <a:xfrm>
            <a:off x="8793763" y="453464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16A6F315-E5AB-CE4E-AD18-52A8C6963140}"/>
              </a:ext>
            </a:extLst>
          </p:cNvPr>
          <p:cNvSpPr txBox="1"/>
          <p:nvPr/>
        </p:nvSpPr>
        <p:spPr>
          <a:xfrm>
            <a:off x="6611329" y="6288257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xmlns="" id="{E867D56C-39A8-B049-A3EC-44E597BDBE75}"/>
              </a:ext>
            </a:extLst>
          </p:cNvPr>
          <p:cNvSpPr txBox="1"/>
          <p:nvPr/>
        </p:nvSpPr>
        <p:spPr>
          <a:xfrm>
            <a:off x="8094648" y="6084128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产出评价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EE740DF6-1F09-C342-AB89-1EE307D60B4F}"/>
              </a:ext>
            </a:extLst>
          </p:cNvPr>
          <p:cNvSpPr txBox="1"/>
          <p:nvPr/>
        </p:nvSpPr>
        <p:spPr>
          <a:xfrm>
            <a:off x="5273587" y="6149475"/>
            <a:ext cx="11079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学习检验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xmlns="" id="{459D3BC1-8DC9-5E43-BA4F-BE0B0487432C}"/>
              </a:ext>
            </a:extLst>
          </p:cNvPr>
          <p:cNvSpPr txBox="1"/>
          <p:nvPr/>
        </p:nvSpPr>
        <p:spPr>
          <a:xfrm>
            <a:off x="5380106" y="3996034"/>
            <a:ext cx="1422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目标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成果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B399840-E5CA-A641-97CB-9760CF02C197}"/>
              </a:ext>
            </a:extLst>
          </p:cNvPr>
          <p:cNvSpPr/>
          <p:nvPr/>
        </p:nvSpPr>
        <p:spPr>
          <a:xfrm>
            <a:off x="5174439" y="178332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3F3D40B5-F574-1D40-A011-E3253737B0C2}"/>
              </a:ext>
            </a:extLst>
          </p:cNvPr>
          <p:cNvSpPr/>
          <p:nvPr/>
        </p:nvSpPr>
        <p:spPr>
          <a:xfrm>
            <a:off x="6794089" y="207331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DC20BF43-9768-E442-9D4B-6CE08B60EEAB}"/>
              </a:ext>
            </a:extLst>
          </p:cNvPr>
          <p:cNvSpPr/>
          <p:nvPr/>
        </p:nvSpPr>
        <p:spPr>
          <a:xfrm>
            <a:off x="8055772" y="321813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74A55908-063C-9743-B257-6EBF6178C896}"/>
              </a:ext>
            </a:extLst>
          </p:cNvPr>
          <p:cNvSpPr/>
          <p:nvPr/>
        </p:nvSpPr>
        <p:spPr>
          <a:xfrm>
            <a:off x="8316659" y="4822728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0437FC3B-BFD8-8F46-A248-BF0B672BA4C3}"/>
              </a:ext>
            </a:extLst>
          </p:cNvPr>
          <p:cNvSpPr/>
          <p:nvPr/>
        </p:nvSpPr>
        <p:spPr>
          <a:xfrm>
            <a:off x="7748440" y="6366798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D90697E3-900D-834E-80CE-6E1F82BCA2D2}"/>
              </a:ext>
            </a:extLst>
          </p:cNvPr>
          <p:cNvSpPr/>
          <p:nvPr/>
        </p:nvSpPr>
        <p:spPr>
          <a:xfrm>
            <a:off x="4818922" y="6492272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0.5</a:t>
            </a:r>
            <a:r>
              <a:rPr lang="zh-CN" altLang="zh-CN" sz="2000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cs typeface="宋体" panose="02010600030101010101" pitchFamily="2" charset="-122"/>
              </a:rPr>
              <a:t>学时</a:t>
            </a:r>
            <a:endParaRPr lang="zh-CN" altLang="zh-CN" sz="2000" b="1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1865C3F-4460-B44B-A4D9-D0A1EC906634}"/>
              </a:ext>
            </a:extLst>
          </p:cNvPr>
          <p:cNvSpPr/>
          <p:nvPr/>
        </p:nvSpPr>
        <p:spPr>
          <a:xfrm>
            <a:off x="-54809" y="-50357"/>
            <a:ext cx="12292013" cy="7635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2592730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xmlns="" id="{3B862C0B-FD07-5C44-83B0-C5B5F50F6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30975"/>
              </p:ext>
            </p:extLst>
          </p:nvPr>
        </p:nvGraphicFramePr>
        <p:xfrm>
          <a:off x="800361" y="2083960"/>
          <a:ext cx="10828047" cy="33883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68237">
                  <a:extLst>
                    <a:ext uri="{9D8B030D-6E8A-4147-A177-3AD203B41FA5}">
                      <a16:colId xmlns:a16="http://schemas.microsoft.com/office/drawing/2014/main" xmlns="" val="162433352"/>
                    </a:ext>
                  </a:extLst>
                </a:gridCol>
                <a:gridCol w="4084795">
                  <a:extLst>
                    <a:ext uri="{9D8B030D-6E8A-4147-A177-3AD203B41FA5}">
                      <a16:colId xmlns:a16="http://schemas.microsoft.com/office/drawing/2014/main" xmlns="" val="1587502430"/>
                    </a:ext>
                  </a:extLst>
                </a:gridCol>
                <a:gridCol w="5575015">
                  <a:extLst>
                    <a:ext uri="{9D8B030D-6E8A-4147-A177-3AD203B41FA5}">
                      <a16:colId xmlns:a16="http://schemas.microsoft.com/office/drawing/2014/main" xmlns="" val="3080672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教学流程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主要活动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注意事项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834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驱动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教师呈现交际场景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学生尝试产出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教师说明产出目标和任务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区别总任务和子任务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差异化设计子任务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661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促成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语言：课前预习</a:t>
                      </a:r>
                      <a:r>
                        <a:rPr lang="en-US" altLang="zh-CN" dirty="0"/>
                        <a:t>-U</a:t>
                      </a:r>
                      <a:r>
                        <a:rPr lang="zh-CN" altLang="en-US" dirty="0"/>
                        <a:t>校园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                  课内检查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反复练习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内容：输入主题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听力、阅读、讨论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结构：教材学习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                  示范样本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聚焦核心目标：每一单元、每一次课、每一个活动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坚持</a:t>
                      </a:r>
                      <a:r>
                        <a:rPr lang="en-US" altLang="zh-CN" dirty="0"/>
                        <a:t>POA</a:t>
                      </a:r>
                      <a:r>
                        <a:rPr lang="zh-CN" altLang="en-US" dirty="0"/>
                        <a:t>促成标准：精准性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多样性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渐进性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脚手架作用至关重要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56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评价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师生合作评价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任务分项评分量表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有焦点的选择性评价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825806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AE13118F-A1A0-914E-B100-4457D82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BADB7CE-AE5D-2248-A2C3-D725AE2FFA6B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11856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xmlns="" id="{33080247-F773-084D-87C1-FE37B0913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90173"/>
              </p:ext>
            </p:extLst>
          </p:nvPr>
        </p:nvGraphicFramePr>
        <p:xfrm>
          <a:off x="1297089" y="1643677"/>
          <a:ext cx="6150865" cy="47599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672856">
                  <a:extLst>
                    <a:ext uri="{9D8B030D-6E8A-4147-A177-3AD203B41FA5}">
                      <a16:colId xmlns:a16="http://schemas.microsoft.com/office/drawing/2014/main" xmlns="" val="162433352"/>
                    </a:ext>
                  </a:extLst>
                </a:gridCol>
                <a:gridCol w="4478009">
                  <a:extLst>
                    <a:ext uri="{9D8B030D-6E8A-4147-A177-3AD203B41FA5}">
                      <a16:colId xmlns:a16="http://schemas.microsoft.com/office/drawing/2014/main" xmlns="" val="1587502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所用网络平台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主要活动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834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U</a:t>
                      </a:r>
                      <a:r>
                        <a:rPr lang="zh-CN" altLang="en-US" dirty="0"/>
                        <a:t>校园</a:t>
                      </a:r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观看微课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课前课后练习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小测验、单元测验</a:t>
                      </a:r>
                      <a:endParaRPr lang="en-US" altLang="zh-CN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zh-CN" altLang="en-US" dirty="0"/>
                        <a:t>（教材相关）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661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Itest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口语任务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翻译任务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听写测验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56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钉钉群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直播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课堂互动、答疑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群文件分享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师生协同阅读练习（在线编辑）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作业任务清单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视频作业提交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签到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投票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825806"/>
                  </a:ext>
                </a:extLst>
              </a:tr>
            </a:tbl>
          </a:graphicData>
        </a:graphic>
      </p:graphicFrame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xmlns="" id="{AAE0AAE0-51AE-5041-9CA4-2C178C80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02" y="1643677"/>
            <a:ext cx="2754658" cy="1356924"/>
          </a:xfrm>
          <a:prstGeom prst="rect">
            <a:avLst/>
          </a:prstGeom>
        </p:spPr>
      </p:pic>
      <p:pic>
        <p:nvPicPr>
          <p:cNvPr id="11" name="图片 10" descr="图形用户界面, 文本, 应用程序, Word, Teams&#10;&#10;描述已自动生成">
            <a:extLst>
              <a:ext uri="{FF2B5EF4-FFF2-40B4-BE49-F238E27FC236}">
                <a16:creationId xmlns:a16="http://schemas.microsoft.com/office/drawing/2014/main" xmlns="" id="{0571CF17-67B4-6C47-8FF3-FA14454C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66" y="3207953"/>
            <a:ext cx="4217074" cy="1298893"/>
          </a:xfrm>
          <a:prstGeom prst="rect">
            <a:avLst/>
          </a:prstGeom>
        </p:spPr>
      </p:pic>
      <p:pic>
        <p:nvPicPr>
          <p:cNvPr id="13" name="图片 12" descr="图标&#10;&#10;描述已自动生成">
            <a:extLst>
              <a:ext uri="{FF2B5EF4-FFF2-40B4-BE49-F238E27FC236}">
                <a16:creationId xmlns:a16="http://schemas.microsoft.com/office/drawing/2014/main" xmlns="" id="{E0F019B9-1EE8-BD43-90F5-EE9AABFD2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02" y="4695017"/>
            <a:ext cx="1038612" cy="103861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F98CEBDC-3234-B54D-9615-6264C981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35B95ED-0A66-4340-99A1-56F97E563AB6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</p:spTree>
    <p:extLst>
      <p:ext uri="{BB962C8B-B14F-4D97-AF65-F5344CB8AC3E}">
        <p14:creationId xmlns:p14="http://schemas.microsoft.com/office/powerpoint/2010/main" val="2851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17D4EA76-CBF5-0449-9702-5F5EE0F3B383}"/>
              </a:ext>
            </a:extLst>
          </p:cNvPr>
          <p:cNvSpPr txBox="1"/>
          <p:nvPr/>
        </p:nvSpPr>
        <p:spPr>
          <a:xfrm>
            <a:off x="249381" y="146858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</a:rPr>
              <a:t>案例：</a:t>
            </a:r>
            <a:endParaRPr kumimoji="1" lang="en-US" altLang="zh-CN" sz="28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sz="2800" b="1" dirty="0">
                <a:latin typeface="FangSong" panose="02010609060101010101" pitchFamily="49" charset="-122"/>
                <a:ea typeface="FangSong" panose="02010609060101010101" pitchFamily="49" charset="-122"/>
              </a:rPr>
              <a:t>B</a:t>
            </a:r>
            <a:r>
              <a:rPr kumimoji="1"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</a:rPr>
              <a:t>级</a:t>
            </a: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xmlns="" id="{F0678ACB-60A4-8947-8B27-982150A5D934}"/>
              </a:ext>
            </a:extLst>
          </p:cNvPr>
          <p:cNvSpPr>
            <a:spLocks/>
          </p:cNvSpPr>
          <p:nvPr/>
        </p:nvSpPr>
        <p:spPr bwMode="auto">
          <a:xfrm>
            <a:off x="2042080" y="1328238"/>
            <a:ext cx="2677412" cy="1327128"/>
          </a:xfrm>
          <a:custGeom>
            <a:avLst/>
            <a:gdLst>
              <a:gd name="T0" fmla="*/ 3795 w 5006"/>
              <a:gd name="T1" fmla="*/ 0 h 2065"/>
              <a:gd name="T2" fmla="*/ 3340 w 5006"/>
              <a:gd name="T3" fmla="*/ 0 h 2065"/>
              <a:gd name="T4" fmla="*/ 2201 w 5006"/>
              <a:gd name="T5" fmla="*/ 0 h 2065"/>
              <a:gd name="T6" fmla="*/ 0 w 5006"/>
              <a:gd name="T7" fmla="*/ 0 h 2065"/>
              <a:gd name="T8" fmla="*/ 0 w 5006"/>
              <a:gd name="T9" fmla="*/ 2065 h 2065"/>
              <a:gd name="T10" fmla="*/ 2201 w 5006"/>
              <a:gd name="T11" fmla="*/ 2065 h 2065"/>
              <a:gd name="T12" fmla="*/ 3340 w 5006"/>
              <a:gd name="T13" fmla="*/ 2065 h 2065"/>
              <a:gd name="T14" fmla="*/ 3795 w 5006"/>
              <a:gd name="T15" fmla="*/ 2065 h 2065"/>
              <a:gd name="T16" fmla="*/ 5006 w 5006"/>
              <a:gd name="T17" fmla="*/ 1033 h 2065"/>
              <a:gd name="T18" fmla="*/ 5006 w 5006"/>
              <a:gd name="T19" fmla="*/ 1033 h 2065"/>
              <a:gd name="T20" fmla="*/ 3795 w 5006"/>
              <a:gd name="T21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06" h="2065">
                <a:moveTo>
                  <a:pt x="3795" y="0"/>
                </a:moveTo>
                <a:cubicBezTo>
                  <a:pt x="3340" y="0"/>
                  <a:pt x="3340" y="0"/>
                  <a:pt x="3340" y="0"/>
                </a:cubicBezTo>
                <a:cubicBezTo>
                  <a:pt x="2201" y="0"/>
                  <a:pt x="2201" y="0"/>
                  <a:pt x="22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65"/>
                  <a:pt x="0" y="2065"/>
                  <a:pt x="0" y="2065"/>
                </a:cubicBezTo>
                <a:cubicBezTo>
                  <a:pt x="2201" y="2065"/>
                  <a:pt x="2201" y="2065"/>
                  <a:pt x="2201" y="2065"/>
                </a:cubicBezTo>
                <a:cubicBezTo>
                  <a:pt x="3340" y="2065"/>
                  <a:pt x="3340" y="2065"/>
                  <a:pt x="3340" y="2065"/>
                </a:cubicBezTo>
                <a:cubicBezTo>
                  <a:pt x="3795" y="2065"/>
                  <a:pt x="3795" y="2065"/>
                  <a:pt x="3795" y="2065"/>
                </a:cubicBezTo>
                <a:cubicBezTo>
                  <a:pt x="4363" y="2065"/>
                  <a:pt x="4776" y="1479"/>
                  <a:pt x="5006" y="1033"/>
                </a:cubicBezTo>
                <a:cubicBezTo>
                  <a:pt x="5006" y="1033"/>
                  <a:pt x="5006" y="1033"/>
                  <a:pt x="5006" y="1033"/>
                </a:cubicBezTo>
                <a:cubicBezTo>
                  <a:pt x="4744" y="574"/>
                  <a:pt x="4266" y="0"/>
                  <a:pt x="379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 dirty="0"/>
          </a:p>
          <a:p>
            <a:r>
              <a:rPr lang="zh-CN" altLang="en-US" b="1" dirty="0"/>
              <a:t>         </a:t>
            </a:r>
            <a:endParaRPr lang="en-IN" b="1" dirty="0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xmlns="" id="{5E557D24-FA00-5A4A-A110-5D516D7F2888}"/>
              </a:ext>
            </a:extLst>
          </p:cNvPr>
          <p:cNvSpPr>
            <a:spLocks/>
          </p:cNvSpPr>
          <p:nvPr/>
        </p:nvSpPr>
        <p:spPr bwMode="auto">
          <a:xfrm>
            <a:off x="4543798" y="1328238"/>
            <a:ext cx="3057413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1" y="566"/>
                  <a:pt x="299" y="1023"/>
                </a:cubicBezTo>
                <a:cubicBezTo>
                  <a:pt x="183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6" y="1981"/>
                  <a:pt x="1289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xmlns="" id="{610274A2-BDF3-2943-9324-D4D15A267513}"/>
              </a:ext>
            </a:extLst>
          </p:cNvPr>
          <p:cNvSpPr>
            <a:spLocks/>
          </p:cNvSpPr>
          <p:nvPr/>
        </p:nvSpPr>
        <p:spPr bwMode="auto">
          <a:xfrm>
            <a:off x="7407046" y="1328238"/>
            <a:ext cx="3057413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/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xmlns="" id="{3F122380-185F-0C46-B325-DCA1B8015DCE}"/>
              </a:ext>
            </a:extLst>
          </p:cNvPr>
          <p:cNvSpPr>
            <a:spLocks/>
          </p:cNvSpPr>
          <p:nvPr/>
        </p:nvSpPr>
        <p:spPr bwMode="auto">
          <a:xfrm>
            <a:off x="3900313" y="1268874"/>
            <a:ext cx="1796172" cy="1487136"/>
          </a:xfrm>
          <a:custGeom>
            <a:avLst/>
            <a:gdLst>
              <a:gd name="T0" fmla="*/ 2799 w 2799"/>
              <a:gd name="T1" fmla="*/ 108 h 2326"/>
              <a:gd name="T2" fmla="*/ 1658 w 2799"/>
              <a:gd name="T3" fmla="*/ 675 h 2326"/>
              <a:gd name="T4" fmla="*/ 0 w 2799"/>
              <a:gd name="T5" fmla="*/ 2173 h 2326"/>
              <a:gd name="T6" fmla="*/ 1400 w 2799"/>
              <a:gd name="T7" fmla="*/ 1389 h 2326"/>
              <a:gd name="T8" fmla="*/ 2799 w 2799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9" h="2326">
                <a:moveTo>
                  <a:pt x="2799" y="108"/>
                </a:moveTo>
                <a:cubicBezTo>
                  <a:pt x="2799" y="108"/>
                  <a:pt x="2219" y="0"/>
                  <a:pt x="1658" y="675"/>
                </a:cubicBezTo>
                <a:cubicBezTo>
                  <a:pt x="1097" y="1351"/>
                  <a:pt x="765" y="2078"/>
                  <a:pt x="0" y="2173"/>
                </a:cubicBezTo>
                <a:cubicBezTo>
                  <a:pt x="0" y="2173"/>
                  <a:pt x="723" y="2326"/>
                  <a:pt x="1400" y="1389"/>
                </a:cubicBezTo>
                <a:cubicBezTo>
                  <a:pt x="2083" y="444"/>
                  <a:pt x="2156" y="252"/>
                  <a:pt x="2799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/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xmlns="" id="{A643F3D9-689B-C24D-961D-818C33946133}"/>
              </a:ext>
            </a:extLst>
          </p:cNvPr>
          <p:cNvSpPr>
            <a:spLocks/>
          </p:cNvSpPr>
          <p:nvPr/>
        </p:nvSpPr>
        <p:spPr bwMode="auto">
          <a:xfrm>
            <a:off x="6696907" y="1255596"/>
            <a:ext cx="1796971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b="1"/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xmlns="" id="{455A6A45-2F8A-3844-8AD7-C06DCC004123}"/>
              </a:ext>
            </a:extLst>
          </p:cNvPr>
          <p:cNvSpPr txBox="1"/>
          <p:nvPr/>
        </p:nvSpPr>
        <p:spPr>
          <a:xfrm>
            <a:off x="8542313" y="17666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评价</a:t>
            </a:r>
            <a:endParaRPr lang="en-IN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17">
            <a:extLst>
              <a:ext uri="{FF2B5EF4-FFF2-40B4-BE49-F238E27FC236}">
                <a16:creationId xmlns:a16="http://schemas.microsoft.com/office/drawing/2014/main" xmlns="" id="{6469AAF0-8B9C-C64F-AFA1-B411A29DFF9E}"/>
              </a:ext>
            </a:extLst>
          </p:cNvPr>
          <p:cNvSpPr txBox="1"/>
          <p:nvPr/>
        </p:nvSpPr>
        <p:spPr>
          <a:xfrm>
            <a:off x="5791263" y="182252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促成</a:t>
            </a:r>
            <a:endParaRPr lang="en-IN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xmlns="" id="{37C8EFD9-9D30-BD41-A414-49ED270E3834}"/>
              </a:ext>
            </a:extLst>
          </p:cNvPr>
          <p:cNvSpPr txBox="1"/>
          <p:nvPr/>
        </p:nvSpPr>
        <p:spPr>
          <a:xfrm>
            <a:off x="2688376" y="1822525"/>
            <a:ext cx="85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驱动</a:t>
            </a:r>
            <a:endParaRPr lang="en-IN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xmlns="" id="{9045DD9A-A27F-9949-A328-924DAD8FCF6A}"/>
              </a:ext>
            </a:extLst>
          </p:cNvPr>
          <p:cNvSpPr txBox="1"/>
          <p:nvPr/>
        </p:nvSpPr>
        <p:spPr>
          <a:xfrm>
            <a:off x="1249747" y="2738887"/>
            <a:ext cx="287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场景</a:t>
            </a:r>
            <a:r>
              <a:rPr lang="zh-CN" altLang="en-US" sz="1600" b="1" dirty="0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：</a:t>
            </a:r>
            <a:r>
              <a:rPr lang="zh-CN" altLang="zh-CN" sz="1600" b="1" dirty="0">
                <a:latin typeface="FangSong" panose="02010609060101010101" pitchFamily="49" charset="-122"/>
                <a:ea typeface="FangSong" panose="02010609060101010101" pitchFamily="49" charset="-122"/>
              </a:rPr>
              <a:t>“时尚之我见”为主题的抖音视频作品</a:t>
            </a:r>
            <a:r>
              <a:rPr lang="zh-CN" altLang="en-US" sz="1600" b="1" dirty="0">
                <a:latin typeface="FangSong" panose="02010609060101010101" pitchFamily="49" charset="-122"/>
                <a:ea typeface="FangSong" panose="02010609060101010101" pitchFamily="49" charset="-122"/>
              </a:rPr>
              <a:t>小组赛</a:t>
            </a:r>
            <a:r>
              <a:rPr lang="zh-CN" altLang="zh-CN" sz="1600" b="1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B290E13C-F637-0D47-86D8-F7F4F0914782}"/>
              </a:ext>
            </a:extLst>
          </p:cNvPr>
          <p:cNvSpPr/>
          <p:nvPr/>
        </p:nvSpPr>
        <p:spPr>
          <a:xfrm>
            <a:off x="1637074" y="4009943"/>
            <a:ext cx="2157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交际真实性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认知挑战性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产出目标恰当性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xmlns="" id="{A385AB49-F315-054F-A4BD-C652C98AE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32269"/>
              </p:ext>
            </p:extLst>
          </p:nvPr>
        </p:nvGraphicFramePr>
        <p:xfrm>
          <a:off x="669115" y="5120283"/>
          <a:ext cx="3498038" cy="15647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4023">
                  <a:extLst>
                    <a:ext uri="{9D8B030D-6E8A-4147-A177-3AD203B41FA5}">
                      <a16:colId xmlns:a16="http://schemas.microsoft.com/office/drawing/2014/main" xmlns="" val="3735123520"/>
                    </a:ext>
                  </a:extLst>
                </a:gridCol>
                <a:gridCol w="3064015">
                  <a:extLst>
                    <a:ext uri="{9D8B030D-6E8A-4147-A177-3AD203B41FA5}">
                      <a16:colId xmlns:a16="http://schemas.microsoft.com/office/drawing/2014/main" xmlns="" val="2042546653"/>
                    </a:ext>
                  </a:extLst>
                </a:gridCol>
              </a:tblGrid>
              <a:tr h="445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语言</a:t>
                      </a:r>
                      <a:endParaRPr lang="en-US" alt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目标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掌握主题目标词，内容目标词；掌握例证法中</a:t>
                      </a:r>
                      <a:endParaRPr lang="en-US" alt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例子的选择标准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7624061"/>
                  </a:ext>
                </a:extLst>
              </a:tr>
              <a:tr h="674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交际</a:t>
                      </a:r>
                      <a:endParaRPr lang="en-US" alt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目标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能够使用新学词汇探讨穿衣风格、个性和时尚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能够描述个性对于时尚的重要性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能够表达自己的时尚风格或时尚主张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2097549"/>
                  </a:ext>
                </a:extLst>
              </a:tr>
              <a:tr h="445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思辨</a:t>
                      </a:r>
                      <a:endParaRPr lang="en-US" alt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能力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理性、客观地理解、看待时尚，独立思考的能力（理解、评价能力）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2319260"/>
                  </a:ext>
                </a:extLst>
              </a:tr>
            </a:tbl>
          </a:graphicData>
        </a:graphic>
      </p:graphicFrame>
      <p:sp>
        <p:nvSpPr>
          <p:cNvPr id="49" name="左大括号 48">
            <a:extLst>
              <a:ext uri="{FF2B5EF4-FFF2-40B4-BE49-F238E27FC236}">
                <a16:creationId xmlns:a16="http://schemas.microsoft.com/office/drawing/2014/main" xmlns="" id="{03BA4125-2EF1-2F41-B19A-23D887900D9A}"/>
              </a:ext>
            </a:extLst>
          </p:cNvPr>
          <p:cNvSpPr/>
          <p:nvPr/>
        </p:nvSpPr>
        <p:spPr>
          <a:xfrm rot="5400000">
            <a:off x="5967255" y="1910485"/>
            <a:ext cx="345641" cy="1957100"/>
          </a:xfrm>
          <a:prstGeom prst="leftBrace">
            <a:avLst/>
          </a:prstGeom>
          <a:ln w="444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xmlns="" id="{9CA527E0-24A5-994D-94B2-4820EA0F40EB}"/>
              </a:ext>
            </a:extLst>
          </p:cNvPr>
          <p:cNvSpPr txBox="1"/>
          <p:nvPr/>
        </p:nvSpPr>
        <p:spPr>
          <a:xfrm>
            <a:off x="4750035" y="3122704"/>
            <a:ext cx="95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b="1" dirty="0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子任务</a:t>
            </a:r>
            <a:r>
              <a:rPr lang="en-US" altLang="zh-CN" sz="1600" b="1" dirty="0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1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sp>
        <p:nvSpPr>
          <p:cNvPr id="51" name="TextBox 27">
            <a:extLst>
              <a:ext uri="{FF2B5EF4-FFF2-40B4-BE49-F238E27FC236}">
                <a16:creationId xmlns:a16="http://schemas.microsoft.com/office/drawing/2014/main" xmlns="" id="{7F4985B5-40AD-C644-8F79-61808D927219}"/>
              </a:ext>
            </a:extLst>
          </p:cNvPr>
          <p:cNvSpPr txBox="1"/>
          <p:nvPr/>
        </p:nvSpPr>
        <p:spPr>
          <a:xfrm>
            <a:off x="6641858" y="3098576"/>
            <a:ext cx="95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b="1" dirty="0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子任务</a:t>
            </a:r>
            <a:r>
              <a:rPr lang="en-US" altLang="zh-CN" sz="1600" b="1" dirty="0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2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7C665167-3331-5C42-94E9-B178E01BF6C4}"/>
              </a:ext>
            </a:extLst>
          </p:cNvPr>
          <p:cNvSpPr/>
          <p:nvPr/>
        </p:nvSpPr>
        <p:spPr>
          <a:xfrm>
            <a:off x="4402139" y="3375575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对话</a:t>
            </a:r>
            <a:r>
              <a:rPr lang="zh-CN" altLang="en-US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：</a:t>
            </a:r>
            <a:r>
              <a:rPr lang="zh-CN" altLang="zh-CN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介绍自己的</a:t>
            </a:r>
            <a:endParaRPr lang="en-US" altLang="zh-CN" sz="1400" b="1" kern="100" dirty="0"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穿衣风格，或自己</a:t>
            </a:r>
            <a:endParaRPr lang="en-US" altLang="zh-CN" sz="1400" b="1" kern="100" dirty="0"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喜爱的穿衣风格</a:t>
            </a:r>
            <a:r>
              <a:rPr lang="zh-CN" altLang="zh-CN" sz="1400" b="1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altLang="zh-CN" sz="1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9DCEB3D7-00E5-3841-92D4-18975071DEA8}"/>
              </a:ext>
            </a:extLst>
          </p:cNvPr>
          <p:cNvSpPr/>
          <p:nvPr/>
        </p:nvSpPr>
        <p:spPr>
          <a:xfrm>
            <a:off x="6439820" y="3375575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口头观点</a:t>
            </a:r>
            <a:r>
              <a:rPr lang="zh-CN" altLang="en-US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陈述：</a:t>
            </a:r>
            <a:endParaRPr lang="en-US" altLang="zh-CN" sz="1400" b="1" kern="100" dirty="0"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1400" b="1" kern="100" dirty="0"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什么是个性？</a:t>
            </a:r>
            <a:r>
              <a:rPr lang="zh-CN" altLang="zh-CN" sz="1400" b="1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zh-CN" altLang="en-US" sz="1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6" name="Rectangle 28">
            <a:extLst>
              <a:ext uri="{FF2B5EF4-FFF2-40B4-BE49-F238E27FC236}">
                <a16:creationId xmlns:a16="http://schemas.microsoft.com/office/drawing/2014/main" xmlns="" id="{1727623C-09D8-EA46-961D-B746F15CBB07}"/>
              </a:ext>
            </a:extLst>
          </p:cNvPr>
          <p:cNvSpPr/>
          <p:nvPr/>
        </p:nvSpPr>
        <p:spPr>
          <a:xfrm>
            <a:off x="5049598" y="4108384"/>
            <a:ext cx="2157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精准性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渐进性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多样性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xmlns="" id="{2C36277C-4930-C546-A64A-A8EC1C61B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49076"/>
              </p:ext>
            </p:extLst>
          </p:nvPr>
        </p:nvGraphicFramePr>
        <p:xfrm>
          <a:off x="4492143" y="5132072"/>
          <a:ext cx="3554115" cy="10463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3712">
                  <a:extLst>
                    <a:ext uri="{9D8B030D-6E8A-4147-A177-3AD203B41FA5}">
                      <a16:colId xmlns:a16="http://schemas.microsoft.com/office/drawing/2014/main" xmlns="" val="1801584203"/>
                    </a:ext>
                  </a:extLst>
                </a:gridCol>
                <a:gridCol w="2980403">
                  <a:extLst>
                    <a:ext uri="{9D8B030D-6E8A-4147-A177-3AD203B41FA5}">
                      <a16:colId xmlns:a16="http://schemas.microsoft.com/office/drawing/2014/main" xmlns="" val="97204789"/>
                    </a:ext>
                  </a:extLst>
                </a:gridCol>
              </a:tblGrid>
              <a:tr h="415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任务</a:t>
                      </a:r>
                      <a:r>
                        <a:rPr lang="en-US" altLang="zh-CN" sz="105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</a:rPr>
                        <a:t>语言困难； 脚手架</a:t>
                      </a:r>
                      <a:endParaRPr lang="en-US" alt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活动多样：</a:t>
                      </a:r>
                      <a:r>
                        <a:rPr lang="zh-CN" altLang="zh-CN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匹配练习、选词填空、猜词游戏 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795206"/>
                  </a:ext>
                </a:extLst>
              </a:tr>
              <a:tr h="630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</a:rPr>
                        <a:t>任务</a:t>
                      </a:r>
                      <a:r>
                        <a:rPr lang="en-US" altLang="zh-CN" sz="1050" kern="100" dirty="0">
                          <a:effectLst/>
                        </a:rPr>
                        <a:t>2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主题探讨，认知难度层层递进</a:t>
                      </a:r>
                      <a:endParaRPr lang="en-US" alt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zh-CN" altLang="zh-CN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视频学习、课文阅读和听力理解 </a:t>
                      </a:r>
                      <a:endParaRPr lang="en-US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zh-CN" altLang="zh-CN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概念理解——重要性——不同领域的展现 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0358473"/>
                  </a:ext>
                </a:extLst>
              </a:tr>
            </a:tbl>
          </a:graphicData>
        </a:graphic>
      </p:graphicFrame>
      <p:sp>
        <p:nvSpPr>
          <p:cNvPr id="59" name="左大括号 58">
            <a:extLst>
              <a:ext uri="{FF2B5EF4-FFF2-40B4-BE49-F238E27FC236}">
                <a16:creationId xmlns:a16="http://schemas.microsoft.com/office/drawing/2014/main" xmlns="" id="{B7CAA1CB-8704-694B-B39C-71C059AA4465}"/>
              </a:ext>
            </a:extLst>
          </p:cNvPr>
          <p:cNvSpPr/>
          <p:nvPr/>
        </p:nvSpPr>
        <p:spPr>
          <a:xfrm rot="5400000">
            <a:off x="9067120" y="1910486"/>
            <a:ext cx="345641" cy="1957100"/>
          </a:xfrm>
          <a:prstGeom prst="leftBrace">
            <a:avLst/>
          </a:prstGeom>
          <a:ln w="444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sp>
        <p:nvSpPr>
          <p:cNvPr id="60" name="TextBox 27">
            <a:extLst>
              <a:ext uri="{FF2B5EF4-FFF2-40B4-BE49-F238E27FC236}">
                <a16:creationId xmlns:a16="http://schemas.microsoft.com/office/drawing/2014/main" xmlns="" id="{63874B12-6791-094E-8734-A1BE71C8128F}"/>
              </a:ext>
            </a:extLst>
          </p:cNvPr>
          <p:cNvSpPr txBox="1"/>
          <p:nvPr/>
        </p:nvSpPr>
        <p:spPr>
          <a:xfrm>
            <a:off x="7821196" y="3103880"/>
            <a:ext cx="125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b="1" dirty="0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子任务评价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sp>
        <p:nvSpPr>
          <p:cNvPr id="61" name="TextBox 27">
            <a:extLst>
              <a:ext uri="{FF2B5EF4-FFF2-40B4-BE49-F238E27FC236}">
                <a16:creationId xmlns:a16="http://schemas.microsoft.com/office/drawing/2014/main" xmlns="" id="{69B5AAB8-551B-9A40-B336-248630C708C4}"/>
              </a:ext>
            </a:extLst>
          </p:cNvPr>
          <p:cNvSpPr txBox="1"/>
          <p:nvPr/>
        </p:nvSpPr>
        <p:spPr>
          <a:xfrm>
            <a:off x="9590955" y="3098576"/>
            <a:ext cx="125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b="1" dirty="0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总任务评价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xmlns="" id="{8B6C322F-865E-094B-B320-034723750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7603"/>
              </p:ext>
            </p:extLst>
          </p:nvPr>
        </p:nvGraphicFramePr>
        <p:xfrm>
          <a:off x="8261390" y="5132072"/>
          <a:ext cx="3547776" cy="11534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7373">
                  <a:extLst>
                    <a:ext uri="{9D8B030D-6E8A-4147-A177-3AD203B41FA5}">
                      <a16:colId xmlns:a16="http://schemas.microsoft.com/office/drawing/2014/main" xmlns="" val="1801584203"/>
                    </a:ext>
                  </a:extLst>
                </a:gridCol>
                <a:gridCol w="2980403">
                  <a:extLst>
                    <a:ext uri="{9D8B030D-6E8A-4147-A177-3AD203B41FA5}">
                      <a16:colId xmlns:a16="http://schemas.microsoft.com/office/drawing/2014/main" xmlns="" val="97204789"/>
                    </a:ext>
                  </a:extLst>
                </a:gridCol>
              </a:tblGrid>
              <a:tr h="601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子任务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即时性、选择性</a:t>
                      </a:r>
                      <a:endParaRPr lang="en-US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鼓励为主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795206"/>
                  </a:ext>
                </a:extLst>
              </a:tr>
              <a:tr h="444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总任务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effectLst/>
                        </a:rPr>
                        <a:t>课前：评分标准</a:t>
                      </a:r>
                      <a:endParaRPr lang="en-US" altLang="zh-CN" sz="1050" kern="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课上：评价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视频拍摄、整体表现</a:t>
                      </a:r>
                      <a:endParaRPr lang="en-US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评价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内容、语言</a:t>
                      </a:r>
                      <a:endParaRPr lang="en-US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0358473"/>
                  </a:ext>
                </a:extLst>
              </a:tr>
            </a:tbl>
          </a:graphicData>
        </a:graphic>
      </p:graphicFrame>
      <p:sp>
        <p:nvSpPr>
          <p:cNvPr id="64" name="Rectangle 28">
            <a:extLst>
              <a:ext uri="{FF2B5EF4-FFF2-40B4-BE49-F238E27FC236}">
                <a16:creationId xmlns:a16="http://schemas.microsoft.com/office/drawing/2014/main" xmlns="" id="{CDADF808-8A06-BE47-9109-730558DCB3F6}"/>
              </a:ext>
            </a:extLst>
          </p:cNvPr>
          <p:cNvSpPr/>
          <p:nvPr/>
        </p:nvSpPr>
        <p:spPr>
          <a:xfrm>
            <a:off x="8284418" y="4106312"/>
            <a:ext cx="2157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以评为学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评教结合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  <a:p>
            <a:pPr algn="ctr"/>
            <a:r>
              <a:rPr lang="en-IN" sz="1600" b="1" dirty="0" err="1">
                <a:latin typeface="FangSong" panose="02010609060101010101" pitchFamily="49" charset="-122"/>
                <a:ea typeface="FangSong" panose="02010609060101010101" pitchFamily="49" charset="-122"/>
                <a:cs typeface="Arial" pitchFamily="34" charset="0"/>
              </a:rPr>
              <a:t>评学融合</a:t>
            </a:r>
            <a:endParaRPr lang="en-IN" sz="1600" b="1" dirty="0">
              <a:latin typeface="FangSong" panose="02010609060101010101" pitchFamily="49" charset="-122"/>
              <a:ea typeface="FangSong" panose="02010609060101010101" pitchFamily="49" charset="-122"/>
              <a:cs typeface="Arial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0A77FFC4-ED0F-C34F-86FB-3ED5DBE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b="1" smtClean="0">
                <a:solidFill>
                  <a:schemeClr val="tx1"/>
                </a:solidFill>
              </a:rPr>
              <a:t>18</a:t>
            </a:fld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125F1AB8-541F-5A4B-AD8A-69A9B2B9F6EE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E2FE5CE-297C-8746-9026-77AD351929B4}"/>
              </a:ext>
            </a:extLst>
          </p:cNvPr>
          <p:cNvSpPr/>
          <p:nvPr/>
        </p:nvSpPr>
        <p:spPr>
          <a:xfrm>
            <a:off x="4750035" y="6312155"/>
            <a:ext cx="7615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《新一代大学</a:t>
            </a:r>
            <a:r>
              <a:rPr lang="zh-CN" altLang="zh-CN" b="1" dirty="0" smtClean="0"/>
              <a:t>英语</a:t>
            </a:r>
            <a:r>
              <a:rPr lang="zh-CN" altLang="en-US" b="1" dirty="0" smtClean="0"/>
              <a:t>（</a:t>
            </a:r>
            <a:r>
              <a:rPr lang="zh-CN" altLang="zh-CN" b="1" dirty="0" smtClean="0"/>
              <a:t>提高篇</a:t>
            </a:r>
            <a:r>
              <a:rPr lang="zh-CN" altLang="en-US" b="1" dirty="0" smtClean="0"/>
              <a:t>）综合教程</a:t>
            </a:r>
            <a:r>
              <a:rPr lang="en-US" altLang="zh-CN" b="1" dirty="0" smtClean="0"/>
              <a:t>1</a:t>
            </a:r>
            <a:r>
              <a:rPr lang="zh-CN" altLang="zh-CN" b="1" dirty="0" smtClean="0"/>
              <a:t>》</a:t>
            </a:r>
            <a:r>
              <a:rPr lang="en-US" altLang="zh-CN" b="1" dirty="0" smtClean="0"/>
              <a:t>U7-More </a:t>
            </a:r>
            <a:r>
              <a:rPr lang="en-US" altLang="zh-CN" b="1" dirty="0"/>
              <a:t>than trends</a:t>
            </a:r>
            <a:r>
              <a:rPr lang="zh-CN" altLang="zh-CN" sz="2400" b="1" dirty="0"/>
              <a:t> </a:t>
            </a:r>
            <a:endParaRPr kumimoji="1" lang="en-US" altLang="zh-CN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10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卡通人物&#10;&#10;低可信度描述已自动生成">
            <a:extLst>
              <a:ext uri="{FF2B5EF4-FFF2-40B4-BE49-F238E27FC236}">
                <a16:creationId xmlns:a16="http://schemas.microsoft.com/office/drawing/2014/main" xmlns="" id="{A22CB708-6E32-2B47-84D0-A0798127F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" r="-1" b="-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路上有辆车在草地上&#10;&#10;中度可信度描述已自动生成">
            <a:extLst>
              <a:ext uri="{FF2B5EF4-FFF2-40B4-BE49-F238E27FC236}">
                <a16:creationId xmlns:a16="http://schemas.microsoft.com/office/drawing/2014/main" xmlns="" id="{A986FE18-4447-EE4E-9518-4F4010D3F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3" r="26323" b="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8B540BA-811E-5147-96B1-7F87C5D4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25124CC-0605-A347-B054-B03DB01A5D79}" type="slidenum">
              <a:rPr kumimoji="1" lang="en-US" altLang="zh-CN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kumimoji="1"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84CA934-2587-2A40-B664-8700AC0CC9A5}"/>
              </a:ext>
            </a:extLst>
          </p:cNvPr>
          <p:cNvSpPr/>
          <p:nvPr/>
        </p:nvSpPr>
        <p:spPr>
          <a:xfrm>
            <a:off x="660399" y="1374086"/>
            <a:ext cx="11091333" cy="40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zh-CN" b="1" kern="100" dirty="0">
                <a:solidFill>
                  <a:schemeClr val="accent4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按任务评分量表 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70D475B8-2DAF-9745-AFBA-578379394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31341"/>
              </p:ext>
            </p:extLst>
          </p:nvPr>
        </p:nvGraphicFramePr>
        <p:xfrm>
          <a:off x="415839" y="2014583"/>
          <a:ext cx="5085551" cy="39674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6419">
                  <a:extLst>
                    <a:ext uri="{9D8B030D-6E8A-4147-A177-3AD203B41FA5}">
                      <a16:colId xmlns:a16="http://schemas.microsoft.com/office/drawing/2014/main" xmlns="" val="1618178313"/>
                    </a:ext>
                  </a:extLst>
                </a:gridCol>
                <a:gridCol w="2099098">
                  <a:extLst>
                    <a:ext uri="{9D8B030D-6E8A-4147-A177-3AD203B41FA5}">
                      <a16:colId xmlns:a16="http://schemas.microsoft.com/office/drawing/2014/main" xmlns="" val="446692837"/>
                    </a:ext>
                  </a:extLst>
                </a:gridCol>
                <a:gridCol w="1513108">
                  <a:extLst>
                    <a:ext uri="{9D8B030D-6E8A-4147-A177-3AD203B41FA5}">
                      <a16:colId xmlns:a16="http://schemas.microsoft.com/office/drawing/2014/main" xmlns="" val="2697623359"/>
                    </a:ext>
                  </a:extLst>
                </a:gridCol>
                <a:gridCol w="516926">
                  <a:extLst>
                    <a:ext uri="{9D8B030D-6E8A-4147-A177-3AD203B41FA5}">
                      <a16:colId xmlns:a16="http://schemas.microsoft.com/office/drawing/2014/main" xmlns="" val="2033500583"/>
                    </a:ext>
                  </a:extLst>
                </a:gridCol>
              </a:tblGrid>
              <a:tr h="178524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Item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</a:rPr>
                        <a:t>Criteria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</a:rPr>
                        <a:t>Comment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 smtClean="0">
                          <a:effectLst/>
                        </a:rPr>
                        <a:t>Score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6626940"/>
                  </a:ext>
                </a:extLst>
              </a:tr>
              <a:tr h="839710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内容（</a:t>
                      </a:r>
                      <a:r>
                        <a:rPr lang="en-US" altLang="zh-CN" sz="1050" kern="100" dirty="0">
                          <a:effectLst/>
                        </a:rPr>
                        <a:t>35</a:t>
                      </a:r>
                      <a:r>
                        <a:rPr lang="zh-CN" sz="1050" kern="100" dirty="0">
                          <a:effectLst/>
                        </a:rPr>
                        <a:t>分）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1</a:t>
                      </a:r>
                      <a:r>
                        <a:rPr lang="zh-CN" sz="1050" kern="100" dirty="0">
                          <a:effectLst/>
                        </a:rPr>
                        <a:t>）主题明确</a:t>
                      </a:r>
                      <a:r>
                        <a:rPr lang="en-US" sz="1050" kern="100" dirty="0">
                          <a:effectLst/>
                        </a:rPr>
                        <a:t> (</a:t>
                      </a:r>
                      <a:r>
                        <a:rPr lang="en-US" altLang="zh-CN" sz="1050" kern="100" dirty="0">
                          <a:effectLst/>
                        </a:rPr>
                        <a:t>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2</a:t>
                      </a:r>
                      <a:r>
                        <a:rPr lang="zh-CN" sz="1050" kern="100" dirty="0">
                          <a:effectLst/>
                        </a:rPr>
                        <a:t>）内容充分，完整，合理，可信</a:t>
                      </a:r>
                      <a:r>
                        <a:rPr lang="zh-CN" altLang="en-US" sz="1050" kern="100" dirty="0">
                          <a:effectLst/>
                        </a:rPr>
                        <a:t>，对时尚有</a:t>
                      </a:r>
                      <a:r>
                        <a:rPr lang="zh-CN" altLang="en-US" sz="1050" kern="100" dirty="0">
                          <a:solidFill>
                            <a:srgbClr val="FF0000"/>
                          </a:solidFill>
                          <a:effectLst/>
                        </a:rPr>
                        <a:t>独特见解</a:t>
                      </a:r>
                      <a:r>
                        <a:rPr lang="en-US" sz="1050" kern="100" dirty="0">
                          <a:effectLst/>
                        </a:rPr>
                        <a:t>(</a:t>
                      </a:r>
                      <a:r>
                        <a:rPr lang="en-US" altLang="zh-CN" sz="1050" kern="100" dirty="0">
                          <a:effectLst/>
                        </a:rPr>
                        <a:t>20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r>
                        <a:rPr lang="zh-CN" sz="1050" kern="100" dirty="0">
                          <a:effectLst/>
                        </a:rPr>
                        <a:t>）结论与论点</a:t>
                      </a:r>
                      <a:r>
                        <a:rPr lang="zh-CN" sz="1050" kern="100" dirty="0">
                          <a:solidFill>
                            <a:srgbClr val="FF0000"/>
                          </a:solidFill>
                          <a:effectLst/>
                        </a:rPr>
                        <a:t>连贯性强</a:t>
                      </a:r>
                      <a:r>
                        <a:rPr lang="zh-CN" sz="1050" kern="100" dirty="0">
                          <a:effectLst/>
                        </a:rPr>
                        <a:t>，</a:t>
                      </a:r>
                      <a:r>
                        <a:rPr lang="zh-CN" altLang="en-US" sz="1050" kern="100" dirty="0">
                          <a:effectLst/>
                        </a:rPr>
                        <a:t>观点层层递进，</a:t>
                      </a:r>
                      <a:r>
                        <a:rPr lang="zh-CN" sz="1050" kern="100" dirty="0">
                          <a:effectLst/>
                        </a:rPr>
                        <a:t>过渡自然 </a:t>
                      </a:r>
                      <a:r>
                        <a:rPr lang="en-US" sz="1050" kern="100" dirty="0">
                          <a:effectLst/>
                        </a:rPr>
                        <a:t>(10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7502085"/>
                  </a:ext>
                </a:extLst>
              </a:tr>
              <a:tr h="498892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语言表达</a:t>
                      </a: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（</a:t>
                      </a:r>
                      <a:r>
                        <a:rPr lang="en-US" altLang="zh-CN" sz="1050" kern="100" dirty="0">
                          <a:effectLst/>
                        </a:rPr>
                        <a:t>40</a:t>
                      </a:r>
                      <a:r>
                        <a:rPr lang="zh-CN" sz="1050" kern="100" dirty="0">
                          <a:effectLst/>
                        </a:rPr>
                        <a:t>分）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altLang="en-US" sz="1050" kern="100" dirty="0">
                          <a:solidFill>
                            <a:srgbClr val="FF0000"/>
                          </a:solidFill>
                          <a:effectLst/>
                        </a:rPr>
                        <a:t>目标词</a:t>
                      </a:r>
                      <a:r>
                        <a:rPr lang="zh-CN" sz="1050" kern="100" dirty="0">
                          <a:effectLst/>
                        </a:rPr>
                        <a:t>准确（发音准确，语法准确）</a:t>
                      </a:r>
                      <a:r>
                        <a:rPr lang="en-US" sz="1050" kern="100" dirty="0">
                          <a:effectLst/>
                        </a:rPr>
                        <a:t>(</a:t>
                      </a:r>
                      <a:r>
                        <a:rPr lang="en-US" altLang="zh-CN" sz="1050" kern="100" dirty="0">
                          <a:effectLst/>
                        </a:rPr>
                        <a:t>15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流畅</a:t>
                      </a:r>
                      <a:r>
                        <a:rPr lang="en-US" sz="1050" kern="100" dirty="0">
                          <a:effectLst/>
                        </a:rPr>
                        <a:t>(10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词汇多样性</a:t>
                      </a:r>
                      <a:r>
                        <a:rPr lang="en-US" sz="1050" kern="100" dirty="0">
                          <a:effectLst/>
                        </a:rPr>
                        <a:t>(1</a:t>
                      </a:r>
                      <a:r>
                        <a:rPr lang="en-US" altLang="zh-CN" sz="1050" kern="100" dirty="0">
                          <a:effectLst/>
                        </a:rPr>
                        <a:t>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4728183"/>
                  </a:ext>
                </a:extLst>
              </a:tr>
              <a:tr h="771980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视频拍摄</a:t>
                      </a: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（</a:t>
                      </a:r>
                      <a:r>
                        <a:rPr lang="en-US" altLang="zh-CN" sz="1050" kern="100" dirty="0">
                          <a:effectLst/>
                        </a:rPr>
                        <a:t>10</a:t>
                      </a:r>
                      <a:r>
                        <a:rPr lang="zh-CN" sz="1050" kern="100" dirty="0">
                          <a:effectLst/>
                        </a:rPr>
                        <a:t>分）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1)</a:t>
                      </a:r>
                      <a:r>
                        <a:rPr lang="zh-CN" sz="1050" kern="100" dirty="0">
                          <a:effectLst/>
                        </a:rPr>
                        <a:t>视频制作（流畅、剪辑合理、转场效果自然</a:t>
                      </a:r>
                      <a:r>
                        <a:rPr lang="en-US" sz="1050" kern="100" dirty="0">
                          <a:effectLst/>
                        </a:rPr>
                        <a:t>)(</a:t>
                      </a:r>
                      <a:r>
                        <a:rPr lang="en-US" altLang="zh-CN" sz="1050" kern="100" dirty="0">
                          <a:effectLst/>
                        </a:rPr>
                        <a:t>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2)</a:t>
                      </a:r>
                      <a:r>
                        <a:rPr lang="zh-CN" sz="1050" kern="100" dirty="0">
                          <a:effectLst/>
                        </a:rPr>
                        <a:t>创意、新颖、有趣</a:t>
                      </a:r>
                      <a:r>
                        <a:rPr lang="en-US" sz="1050" kern="100" dirty="0">
                          <a:effectLst/>
                        </a:rPr>
                        <a:t>(5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9468160"/>
                  </a:ext>
                </a:extLst>
              </a:tr>
              <a:tr h="760078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整体表现（</a:t>
                      </a:r>
                      <a:r>
                        <a:rPr lang="en-US" altLang="zh-CN" sz="1050" kern="100" dirty="0">
                          <a:effectLst/>
                        </a:rPr>
                        <a:t>15</a:t>
                      </a:r>
                      <a:r>
                        <a:rPr lang="zh-CN" sz="1050" kern="100" dirty="0">
                          <a:effectLst/>
                        </a:rPr>
                        <a:t>分）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互动</a:t>
                      </a:r>
                      <a:r>
                        <a:rPr lang="en-US" sz="1050" kern="100" dirty="0">
                          <a:effectLst/>
                        </a:rPr>
                        <a:t>(5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小组合作</a:t>
                      </a:r>
                      <a:r>
                        <a:rPr lang="en-US" sz="1050" kern="100" dirty="0">
                          <a:effectLst/>
                        </a:rPr>
                        <a:t>(5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</a:endParaRPr>
                    </a:p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自然，</a:t>
                      </a:r>
                      <a:r>
                        <a:rPr lang="zh-CN" altLang="en-US" sz="1050" kern="100" dirty="0">
                          <a:effectLst/>
                        </a:rPr>
                        <a:t>公众演讲技巧</a:t>
                      </a:r>
                      <a:r>
                        <a:rPr lang="en-US" sz="1050" kern="100" dirty="0">
                          <a:effectLst/>
                        </a:rPr>
                        <a:t>(</a:t>
                      </a:r>
                      <a:r>
                        <a:rPr lang="en-US" altLang="zh-CN" sz="1050" kern="100" dirty="0">
                          <a:effectLst/>
                        </a:rPr>
                        <a:t>5</a:t>
                      </a:r>
                      <a:r>
                        <a:rPr lang="zh-CN" sz="1050" kern="100" dirty="0">
                          <a:effectLst/>
                        </a:rPr>
                        <a:t>分</a:t>
                      </a:r>
                      <a:r>
                        <a:rPr lang="en-US" sz="1050" kern="10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9940187"/>
                  </a:ext>
                </a:extLst>
              </a:tr>
              <a:tr h="249933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总分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0083927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567CAC0A-670F-D24F-BE5B-893B23C6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0A59617-46E0-3E4C-B520-2171A080F92E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03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528C2C8-3B7A-8941-BE4D-F05FDD81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559" y="2274403"/>
            <a:ext cx="6046602" cy="34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F2BD7762-6CD5-5545-82D1-1C441975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CBAF43B-E098-8143-9AA9-3D5E75AC212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04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课程评价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04CFACB-F7E3-614E-AEE9-D147F83FA9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13302" y="1348352"/>
            <a:ext cx="7873139" cy="452550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B77CF39-A7F7-9B42-8E67-715605A36BCF}"/>
              </a:ext>
            </a:extLst>
          </p:cNvPr>
          <p:cNvSpPr/>
          <p:nvPr/>
        </p:nvSpPr>
        <p:spPr>
          <a:xfrm>
            <a:off x="4938591" y="5987018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过程性评价表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9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F2BD7762-6CD5-5545-82D1-1C441975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CBAF43B-E098-8143-9AA9-3D5E75AC212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04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课程评价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3C40ED6-6982-6342-BBA1-EB9AA7FB1BAC}"/>
              </a:ext>
            </a:extLst>
          </p:cNvPr>
          <p:cNvPicPr/>
          <p:nvPr/>
        </p:nvPicPr>
        <p:blipFill rotWithShape="1">
          <a:blip r:embed="rId3"/>
          <a:srcRect t="5442" r="-4" b="4867"/>
          <a:stretch/>
        </p:blipFill>
        <p:spPr bwMode="auto">
          <a:xfrm>
            <a:off x="4571677" y="1278890"/>
            <a:ext cx="2614295" cy="5080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B225B1-72CE-854F-A6AF-279513ECF1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4764" y="1278890"/>
            <a:ext cx="2136140" cy="50774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F862E02-3DC6-C44C-BC33-75883B6F2CCB}"/>
              </a:ext>
            </a:extLst>
          </p:cNvPr>
          <p:cNvSpPr/>
          <p:nvPr/>
        </p:nvSpPr>
        <p:spPr>
          <a:xfrm>
            <a:off x="8283200" y="363295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algn="just"/>
            <a:r>
              <a:rPr lang="en-US" altLang="zh-CN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校园习题、测试反馈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F2BD7762-6CD5-5545-82D1-1C441975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CBAF43B-E098-8143-9AA9-3D5E75AC212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04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课程评价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F90FF3F-470C-A944-BFE5-6A072E5D0E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52537" y="2030730"/>
            <a:ext cx="7074836" cy="326102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EDAE307-A3C6-C14B-9DD5-F4D02CC675EB}"/>
              </a:ext>
            </a:extLst>
          </p:cNvPr>
          <p:cNvSpPr/>
          <p:nvPr/>
        </p:nvSpPr>
        <p:spPr>
          <a:xfrm>
            <a:off x="4727329" y="5759837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DengXia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校园学生作业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74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F2BD7762-6CD5-5545-82D1-1C441975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CBAF43B-E098-8143-9AA9-3D5E75AC212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04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课程评价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59EC7E7-5A3E-6944-AB34-B1F499DC30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86739" y="1718944"/>
            <a:ext cx="6913465" cy="386044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20B5998-5C65-F34C-BFEC-2B9033570BEE}"/>
              </a:ext>
            </a:extLst>
          </p:cNvPr>
          <p:cNvSpPr/>
          <p:nvPr/>
        </p:nvSpPr>
        <p:spPr>
          <a:xfrm>
            <a:off x="5052229" y="5783204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kern="100" dirty="0" err="1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itest</a:t>
            </a:r>
            <a:r>
              <a:rPr lang="en-US" altLang="zh-CN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班级测试</a:t>
            </a:r>
            <a:endParaRPr lang="zh-CN" altLang="zh-CN" sz="1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左大括号 6">
            <a:extLst>
              <a:ext uri="{FF2B5EF4-FFF2-40B4-BE49-F238E27FC236}">
                <a16:creationId xmlns:a16="http://schemas.microsoft.com/office/drawing/2014/main" xmlns="" id="{19C319E3-E5DC-3043-9274-8F199B33BB2B}"/>
              </a:ext>
            </a:extLst>
          </p:cNvPr>
          <p:cNvSpPr/>
          <p:nvPr/>
        </p:nvSpPr>
        <p:spPr>
          <a:xfrm rot="5400000">
            <a:off x="5557893" y="-656636"/>
            <a:ext cx="377324" cy="5369400"/>
          </a:xfrm>
          <a:prstGeom prst="leftBrace">
            <a:avLst/>
          </a:prstGeom>
          <a:ln w="444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BE60D8A-4A80-7E4A-B564-B9550737EADB}"/>
              </a:ext>
            </a:extLst>
          </p:cNvPr>
          <p:cNvSpPr txBox="1"/>
          <p:nvPr/>
        </p:nvSpPr>
        <p:spPr>
          <a:xfrm>
            <a:off x="2071254" y="2258288"/>
            <a:ext cx="265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accent4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问卷、访谈、成绩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0D265D7-270D-1547-95E4-B8CD5439C56A}"/>
              </a:ext>
            </a:extLst>
          </p:cNvPr>
          <p:cNvSpPr txBox="1"/>
          <p:nvPr/>
        </p:nvSpPr>
        <p:spPr>
          <a:xfrm>
            <a:off x="7952982" y="2258288"/>
            <a:ext cx="243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accent4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奖项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E786D35-F053-F84F-B906-73872BD110A8}"/>
              </a:ext>
            </a:extLst>
          </p:cNvPr>
          <p:cNvSpPr/>
          <p:nvPr/>
        </p:nvSpPr>
        <p:spPr>
          <a:xfrm>
            <a:off x="2703172" y="41670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zh-CN" alt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56A924C-A33D-B844-A93D-7476FEE05401}"/>
              </a:ext>
            </a:extLst>
          </p:cNvPr>
          <p:cNvSpPr/>
          <p:nvPr/>
        </p:nvSpPr>
        <p:spPr>
          <a:xfrm>
            <a:off x="925527" y="2874712"/>
            <a:ext cx="156966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95%</a:t>
            </a:r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   基本</a:t>
            </a:r>
            <a:r>
              <a:rPr lang="zh-CN" altLang="zh-CN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altLang="zh-CN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altLang="zh-CN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52.5%</a:t>
            </a:r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 积极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altLang="zh-CN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87.5%</a:t>
            </a:r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 认可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altLang="zh-CN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80%</a:t>
            </a:r>
            <a:r>
              <a:rPr lang="zh-CN" altLang="zh-CN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  有帮助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8D1CFB9-BE66-AA4D-B604-4DEBE7D03B5F}"/>
              </a:ext>
            </a:extLst>
          </p:cNvPr>
          <p:cNvSpPr/>
          <p:nvPr/>
        </p:nvSpPr>
        <p:spPr>
          <a:xfrm>
            <a:off x="3003254" y="3063692"/>
            <a:ext cx="13388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语言质量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学习自主性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学习收获感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学习责任感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F2BD7762-6CD5-5545-82D1-1C441975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CBAF43B-E098-8143-9AA9-3D5E75AC212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04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课程评价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A76F15F-4203-FA44-B087-5E7942CE36CD}"/>
              </a:ext>
            </a:extLst>
          </p:cNvPr>
          <p:cNvSpPr/>
          <p:nvPr/>
        </p:nvSpPr>
        <p:spPr>
          <a:xfrm>
            <a:off x="7634665" y="2966755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自治区优秀教学团队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自治区教学成果奖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kern="100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宋体" panose="02010600030101010101" pitchFamily="2" charset="-122"/>
              </a:rPr>
              <a:t>自治区一流课程</a:t>
            </a:r>
            <a:endParaRPr lang="en-US" altLang="zh-CN" kern="100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5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4F292E8-A773-6C48-A4F4-67DEB1DB8AE1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反思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E0D2B61-F11A-4C4F-BA44-B7EE7ECF71F7}"/>
              </a:ext>
            </a:extLst>
          </p:cNvPr>
          <p:cNvSpPr/>
          <p:nvPr/>
        </p:nvSpPr>
        <p:spPr>
          <a:xfrm>
            <a:off x="3684641" y="2414601"/>
            <a:ext cx="416652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3200" b="1" dirty="0">
                <a:solidFill>
                  <a:schemeClr val="accent4">
                    <a:lumMod val="7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研读理论，指导教学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瞄准学情，实事求是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抓大放小，整合资源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设计任务，凸显能力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学生中心，持续改进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A094DD8B-6705-3B43-A775-798A81F9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78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AAB8BD1-99FE-0A41-A19D-C337077C3D03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参考文献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D7EFE1D-CFCC-964A-BFA0-4C097F1A1DAD}"/>
              </a:ext>
            </a:extLst>
          </p:cNvPr>
          <p:cNvSpPr/>
          <p:nvPr/>
        </p:nvSpPr>
        <p:spPr>
          <a:xfrm>
            <a:off x="1473199" y="1347570"/>
            <a:ext cx="11785601" cy="448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</a:t>
            </a:r>
            <a:r>
              <a:rPr lang="en-US" altLang="zh-CN" sz="1600" kern="100" dirty="0">
                <a:solidFill>
                  <a:srgbClr val="111F2C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Grass, S. Integrating research area: A framework for second language studies[J].    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solidFill>
                  <a:srgbClr val="111F2C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   Applied Linguistics. 1988(9):198-217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[2]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冯晓英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王瑞雪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“互联网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”时代核心目标导向的混合式学习设计模式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[J].     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中国远程教育，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2019(7):19-26.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[3]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何克抗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从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Blending Learning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看教育技术理论的新发展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上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) [J].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电化教育 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研究，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2004(3)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1-6.</a:t>
            </a:r>
            <a:endParaRPr lang="en-US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[4] 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行动研究的理念、操作程序、基本环节与模式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[EB/OL].http://  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1600" u="sng" kern="1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2"/>
              </a:rPr>
              <a:t>www.etc.edu.cn/ko/c43ecf2f125a4c40a87a439fa1da8f2a</a:t>
            </a:r>
            <a:r>
              <a:rPr lang="en-US" altLang="zh-CN" sz="16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[6]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文秋芳．构建“产出导向法”理论体系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[J]. 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外语教学与研究，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2015( 4) :387   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398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[7]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张文娟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基于“产出导向法”的大学英语课堂教学实践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[J].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外语与外语教学，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2016(2):106-114.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F1B1EF8-08D3-DA4D-AD57-94CF88D4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73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9D2C70-D412-9947-A99F-1FF7AFA468A4}"/>
              </a:ext>
            </a:extLst>
          </p:cNvPr>
          <p:cNvSpPr/>
          <p:nvPr/>
        </p:nvSpPr>
        <p:spPr>
          <a:xfrm>
            <a:off x="0" y="0"/>
            <a:ext cx="518822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E9AFDF8-DAB4-E442-A61C-CC73A862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429301"/>
            <a:ext cx="427382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内容占位符 7" descr="剪贴板">
            <a:extLst>
              <a:ext uri="{FF2B5EF4-FFF2-40B4-BE49-F238E27FC236}">
                <a16:creationId xmlns:a16="http://schemas.microsoft.com/office/drawing/2014/main" xmlns="" id="{B2702972-C927-0345-B098-BF74BFF1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87218" y="3744017"/>
            <a:ext cx="1123122" cy="1123122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08AF540-AA32-794E-9C36-FC4883F87331}"/>
              </a:ext>
            </a:extLst>
          </p:cNvPr>
          <p:cNvSpPr txBox="1"/>
          <p:nvPr/>
        </p:nvSpPr>
        <p:spPr>
          <a:xfrm>
            <a:off x="7501467" y="2543688"/>
            <a:ext cx="573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感谢聆听！</a:t>
            </a:r>
            <a:endParaRPr kumimoji="1" lang="en-US" altLang="zh-CN" sz="3600" b="1" dirty="0">
              <a:solidFill>
                <a:schemeClr val="accent4">
                  <a:lumMod val="50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zh-CN" altLang="en-US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欢迎指正！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225A8B7C-910D-8644-A1B0-7B2F84C7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85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火, 工厂, 活, 前&#10;&#10;描述已自动生成">
            <a:extLst>
              <a:ext uri="{FF2B5EF4-FFF2-40B4-BE49-F238E27FC236}">
                <a16:creationId xmlns:a16="http://schemas.microsoft.com/office/drawing/2014/main" xmlns="" id="{EF2292F2-2C11-FB4E-98D7-63E4BA7FA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" r="16800" b="3"/>
          <a:stretch/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3" name="图片 12" descr="桌子上的盘子里摆着许多食物&#10;&#10;描述已自动生成">
            <a:extLst>
              <a:ext uri="{FF2B5EF4-FFF2-40B4-BE49-F238E27FC236}">
                <a16:creationId xmlns:a16="http://schemas.microsoft.com/office/drawing/2014/main" xmlns="" id="{29F51341-F6FD-FC4B-A7A3-3B5D032F7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21" r="-2" b="14219"/>
          <a:stretch/>
        </p:blipFill>
        <p:spPr>
          <a:xfrm>
            <a:off x="4493435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图片 6" descr="图片包含 路, 建筑, 户外, 交通&#10;&#10;描述已自动生成">
            <a:extLst>
              <a:ext uri="{FF2B5EF4-FFF2-40B4-BE49-F238E27FC236}">
                <a16:creationId xmlns:a16="http://schemas.microsoft.com/office/drawing/2014/main" xmlns="" id="{F65F33A5-A8C0-5145-8EC5-2D7F0C4A9A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96" r="-3" b="6894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图片 8" descr="图片包含 户外, 雪, 火车, 覆盖&#10;&#10;描述已自动生成">
            <a:extLst>
              <a:ext uri="{FF2B5EF4-FFF2-40B4-BE49-F238E27FC236}">
                <a16:creationId xmlns:a16="http://schemas.microsoft.com/office/drawing/2014/main" xmlns="" id="{38A68F2C-CEA5-1545-9F8B-7B4E95615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47"/>
          <a:stretch/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图片 4" descr="河边的城市&#10;&#10;描述已自动生成">
            <a:extLst>
              <a:ext uri="{FF2B5EF4-FFF2-40B4-BE49-F238E27FC236}">
                <a16:creationId xmlns:a16="http://schemas.microsoft.com/office/drawing/2014/main" xmlns="" id="{A205E3F0-1350-5A4B-BFE7-6830CC0701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65" r="-2" b="11867"/>
          <a:stretch/>
        </p:blipFill>
        <p:spPr>
          <a:xfrm>
            <a:off x="-1" y="3511295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15FEC3E-D008-D440-B3B8-0AC425BA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1010" y="6356350"/>
            <a:ext cx="7527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25124CC-0605-A347-B054-B03DB01A5D79}" type="slidenum">
              <a:rPr kumimoji="1" lang="en-US" altLang="zh-CN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kumimoji="1"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xmlns="" id="{E7A08CCE-1EBC-9E4B-93A8-8DAB21BB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97234"/>
            <a:ext cx="8233595" cy="44873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EF348B9-671F-C547-BA28-D2A8B9C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836" y="5652654"/>
            <a:ext cx="127011" cy="245225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25124CC-0605-A347-B054-B03DB01A5D79}" type="slidenum">
              <a:rPr kumimoji="1" lang="en-US" altLang="zh-CN" sz="66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kumimoji="1" lang="en-US" altLang="zh-CN" sz="6600" dirty="0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25236FF-A1AA-7543-9CD9-39D86EE8BC6A}"/>
              </a:ext>
            </a:extLst>
          </p:cNvPr>
          <p:cNvSpPr/>
          <p:nvPr/>
        </p:nvSpPr>
        <p:spPr>
          <a:xfrm>
            <a:off x="3265145" y="728221"/>
            <a:ext cx="295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https://www.imust.edu.cn/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xmlns="" id="{E4167439-DF69-304B-B1DF-A548DFAEB81B}"/>
              </a:ext>
            </a:extLst>
          </p:cNvPr>
          <p:cNvSpPr/>
          <p:nvPr/>
        </p:nvSpPr>
        <p:spPr>
          <a:xfrm>
            <a:off x="9453256" y="1021548"/>
            <a:ext cx="1118607" cy="646386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26167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xmlns="" id="{BDFD2023-157F-F14C-9E76-34F291B26AB4}"/>
              </a:ext>
            </a:extLst>
          </p:cNvPr>
          <p:cNvSpPr/>
          <p:nvPr/>
        </p:nvSpPr>
        <p:spPr>
          <a:xfrm>
            <a:off x="9410256" y="2801982"/>
            <a:ext cx="1270804" cy="646386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effectLst/>
              </a:rPr>
              <a:t>    </a:t>
            </a:r>
            <a:r>
              <a:rPr lang="en-US" altLang="zh-CN" dirty="0">
                <a:effectLst/>
              </a:rPr>
              <a:t>2</a:t>
            </a:r>
            <a:r>
              <a:rPr lang="en-US" altLang="zh-CN" dirty="0"/>
              <a:t>56</a:t>
            </a:r>
            <a:r>
              <a:rPr lang="zh-CN" altLang="en-US" dirty="0"/>
              <a:t>学时</a:t>
            </a:r>
            <a:endParaRPr lang="en-US" altLang="zh-CN" dirty="0"/>
          </a:p>
          <a:p>
            <a:pPr algn="ctr"/>
            <a:r>
              <a:rPr lang="en-US" altLang="zh-CN" dirty="0"/>
              <a:t>4</a:t>
            </a:r>
            <a:r>
              <a:rPr lang="zh-CN" altLang="en-US" dirty="0"/>
              <a:t>学期</a:t>
            </a:r>
            <a:endParaRPr kumimoji="1" lang="zh-CN" altLang="en-US" dirty="0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xmlns="" id="{6381FD9F-17D5-FE41-8AA8-BE9458E0B27D}"/>
              </a:ext>
            </a:extLst>
          </p:cNvPr>
          <p:cNvSpPr/>
          <p:nvPr/>
        </p:nvSpPr>
        <p:spPr>
          <a:xfrm>
            <a:off x="9486355" y="1855514"/>
            <a:ext cx="1118607" cy="646386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60-75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2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09D2C70-D412-9947-A99F-1FF7AFA468A4}"/>
              </a:ext>
            </a:extLst>
          </p:cNvPr>
          <p:cNvSpPr/>
          <p:nvPr/>
        </p:nvSpPr>
        <p:spPr>
          <a:xfrm>
            <a:off x="0" y="0"/>
            <a:ext cx="518822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E9AFDF8-DAB4-E442-A61C-CC73A862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429301"/>
            <a:ext cx="427382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内容占位符 7" descr="剪贴板">
            <a:extLst>
              <a:ext uri="{FF2B5EF4-FFF2-40B4-BE49-F238E27FC236}">
                <a16:creationId xmlns:a16="http://schemas.microsoft.com/office/drawing/2014/main" xmlns="" id="{B2702972-C927-0345-B098-BF74BFF1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87218" y="3744017"/>
            <a:ext cx="1123122" cy="1123122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003BB38-7D7A-4043-86F8-C57B375FE351}"/>
              </a:ext>
            </a:extLst>
          </p:cNvPr>
          <p:cNvSpPr txBox="1"/>
          <p:nvPr/>
        </p:nvSpPr>
        <p:spPr>
          <a:xfrm>
            <a:off x="7301947" y="1359895"/>
            <a:ext cx="45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大学英语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08AF540-AA32-794E-9C36-FC4883F87331}"/>
              </a:ext>
            </a:extLst>
          </p:cNvPr>
          <p:cNvSpPr txBox="1"/>
          <p:nvPr/>
        </p:nvSpPr>
        <p:spPr>
          <a:xfrm>
            <a:off x="7275444" y="2642870"/>
            <a:ext cx="5738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01</a:t>
            </a:r>
            <a:r>
              <a:rPr kumimoji="1" lang="zh-CN" altLang="en-US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课程目标</a:t>
            </a:r>
            <a:endParaRPr kumimoji="1" lang="en-US" altLang="zh-CN" sz="3600" b="1" dirty="0">
              <a:solidFill>
                <a:schemeClr val="accent4">
                  <a:lumMod val="50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02</a:t>
            </a:r>
            <a:r>
              <a:rPr kumimoji="1" lang="zh-CN" altLang="en-US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课程内容</a:t>
            </a:r>
            <a:endParaRPr kumimoji="1" lang="en-US" altLang="zh-CN" sz="3600" b="1" dirty="0">
              <a:solidFill>
                <a:schemeClr val="accent4">
                  <a:lumMod val="50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03</a:t>
            </a:r>
            <a:r>
              <a:rPr kumimoji="1" lang="zh-CN" altLang="en-US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课程实施</a:t>
            </a:r>
            <a:endParaRPr kumimoji="1" lang="en-US" altLang="zh-CN" sz="3600" b="1" dirty="0">
              <a:solidFill>
                <a:schemeClr val="accent4">
                  <a:lumMod val="50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04</a:t>
            </a:r>
            <a:r>
              <a:rPr kumimoji="1" lang="zh-CN" altLang="en-US" sz="3600" b="1" dirty="0">
                <a:solidFill>
                  <a:schemeClr val="accent4">
                    <a:lumMod val="50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课程评价</a:t>
            </a:r>
            <a:endParaRPr kumimoji="1" lang="en-US" altLang="zh-CN" sz="3600" b="1" dirty="0">
              <a:solidFill>
                <a:schemeClr val="accent4">
                  <a:lumMod val="50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kumimoji="1" lang="zh-CN" altLang="en-US" sz="3600" b="1" dirty="0">
              <a:solidFill>
                <a:schemeClr val="accent4">
                  <a:lumMod val="50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BA9B82D4-35D3-3641-8B0E-B1CE5142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64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BA064AC-46D6-1B4E-B141-4489334B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5</a:t>
            </a:fld>
            <a:endParaRPr kumimoji="1"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448561D6-F782-EC43-9405-CA248D15F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81415"/>
              </p:ext>
            </p:extLst>
          </p:nvPr>
        </p:nvGraphicFramePr>
        <p:xfrm>
          <a:off x="838200" y="2022556"/>
          <a:ext cx="10515599" cy="3108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80803">
                  <a:extLst>
                    <a:ext uri="{9D8B030D-6E8A-4147-A177-3AD203B41FA5}">
                      <a16:colId xmlns:a16="http://schemas.microsoft.com/office/drawing/2014/main" xmlns="" val="2514953563"/>
                    </a:ext>
                  </a:extLst>
                </a:gridCol>
                <a:gridCol w="3734928">
                  <a:extLst>
                    <a:ext uri="{9D8B030D-6E8A-4147-A177-3AD203B41FA5}">
                      <a16:colId xmlns:a16="http://schemas.microsoft.com/office/drawing/2014/main" xmlns="" val="3708066792"/>
                    </a:ext>
                  </a:extLst>
                </a:gridCol>
                <a:gridCol w="3509831">
                  <a:extLst>
                    <a:ext uri="{9D8B030D-6E8A-4147-A177-3AD203B41FA5}">
                      <a16:colId xmlns:a16="http://schemas.microsoft.com/office/drawing/2014/main" xmlns="" val="1642703215"/>
                    </a:ext>
                  </a:extLst>
                </a:gridCol>
                <a:gridCol w="2690037">
                  <a:extLst>
                    <a:ext uri="{9D8B030D-6E8A-4147-A177-3AD203B41FA5}">
                      <a16:colId xmlns:a16="http://schemas.microsoft.com/office/drawing/2014/main" xmlns="" val="1034493147"/>
                    </a:ext>
                  </a:extLst>
                </a:gridCol>
              </a:tblGrid>
              <a:tr h="240074">
                <a:tc>
                  <a:txBody>
                    <a:bodyPr/>
                    <a:lstStyle/>
                    <a:p>
                      <a:endParaRPr lang="zh-CN" altLang="en-US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A</a:t>
                      </a:r>
                      <a:endParaRPr lang="zh-CN" altLang="en-US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B</a:t>
                      </a:r>
                      <a:endParaRPr lang="zh-CN" altLang="en-US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C</a:t>
                      </a:r>
                      <a:endParaRPr lang="zh-CN" altLang="en-US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247358"/>
                  </a:ext>
                </a:extLst>
              </a:tr>
              <a:tr h="960298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学情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基础较好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阅读词汇量储备足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听说能力弱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高分刷题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一定词汇量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基本语法知识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一般难度个人、社会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语篇能力差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听、说未训练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高考</a:t>
                      </a:r>
                      <a:r>
                        <a:rPr lang="en-US" altLang="zh-CN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50</a:t>
                      </a:r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以下，基础差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艺术、体育类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、预科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latin typeface="FangSong" panose="02010609060101010101" pitchFamily="49" charset="-122"/>
                        <a:ea typeface="FangSong" panose="02010609060101010101" pitchFamily="49" charset="-122"/>
                        <a:cs typeface="+mn-cs"/>
                      </a:endParaRPr>
                    </a:p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有限词汇、阅读、表达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886568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国家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提高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基础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714236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校本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提高</a:t>
                      </a:r>
                      <a:endParaRPr lang="en-US" altLang="zh-CN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发展</a:t>
                      </a:r>
                      <a:r>
                        <a:rPr lang="en-US" altLang="zh-CN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基础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基础</a:t>
                      </a:r>
                      <a:r>
                        <a:rPr lang="en-US" altLang="zh-CN" b="1" dirty="0"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-</a:t>
                      </a:r>
                      <a:endParaRPr lang="zh-CN" altLang="en-US" b="1" dirty="0"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0516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F8FA1CB-DCD2-534F-ACD4-5ADC68321B27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01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课程目标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25F8A07-7C0E-114D-8997-C553DC19F0BC}"/>
              </a:ext>
            </a:extLst>
          </p:cNvPr>
          <p:cNvSpPr txBox="1"/>
          <p:nvPr/>
        </p:nvSpPr>
        <p:spPr>
          <a:xfrm>
            <a:off x="3117711" y="1497808"/>
            <a:ext cx="602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大学英语</a:t>
            </a:r>
            <a:r>
              <a:rPr kumimoji="1" lang="en-US" altLang="zh-CN" b="1" dirty="0">
                <a:latin typeface="FangSong" panose="02010609060101010101" pitchFamily="49" charset="-122"/>
                <a:ea typeface="FangSong" panose="02010609060101010101" pitchFamily="49" charset="-122"/>
              </a:rPr>
              <a:t>1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kumimoji="1" lang="en-US" altLang="zh-CN" b="1" dirty="0">
                <a:latin typeface="FangSong" panose="02010609060101010101" pitchFamily="49" charset="-122"/>
                <a:ea typeface="FangSong" panose="02010609060101010101" pitchFamily="49" charset="-122"/>
              </a:rPr>
              <a:t>2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kumimoji="1" lang="en-US" altLang="zh-CN" b="1" dirty="0">
                <a:latin typeface="FangSong" panose="02010609060101010101" pitchFamily="49" charset="-122"/>
                <a:ea typeface="FangSong" panose="02010609060101010101" pitchFamily="49" charset="-122"/>
              </a:rPr>
              <a:t>3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kumimoji="1" lang="en-US" altLang="zh-CN" b="1" dirty="0">
                <a:latin typeface="FangSong" panose="02010609060101010101" pitchFamily="49" charset="-122"/>
                <a:ea typeface="FangSong" panose="02010609060101010101" pitchFamily="49" charset="-122"/>
              </a:rPr>
              <a:t>4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 （通用英语） 共</a:t>
            </a:r>
            <a:r>
              <a:rPr kumimoji="1" lang="en-US" altLang="zh-CN" b="1" dirty="0">
                <a:latin typeface="FangSong" panose="02010609060101010101" pitchFamily="49" charset="-122"/>
                <a:ea typeface="FangSong" panose="02010609060101010101" pitchFamily="49" charset="-122"/>
              </a:rPr>
              <a:t>256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学时 </a:t>
            </a:r>
            <a:r>
              <a:rPr kumimoji="1" lang="en-US" altLang="zh-CN" b="1" dirty="0">
                <a:latin typeface="FangSong" panose="02010609060101010101" pitchFamily="49" charset="-122"/>
                <a:ea typeface="FangSong" panose="02010609060101010101" pitchFamily="49" charset="-122"/>
              </a:rPr>
              <a:t>16</a:t>
            </a:r>
            <a:r>
              <a:rPr kumimoji="1" lang="zh-CN" altLang="en-US" b="1" dirty="0">
                <a:latin typeface="FangSong" panose="02010609060101010101" pitchFamily="49" charset="-122"/>
                <a:ea typeface="FangSong" panose="02010609060101010101" pitchFamily="49" charset="-122"/>
              </a:rPr>
              <a:t>学分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6D221AC-B6E4-7548-A3CB-DB8F678F598B}"/>
              </a:ext>
            </a:extLst>
          </p:cNvPr>
          <p:cNvSpPr txBox="1"/>
          <p:nvPr/>
        </p:nvSpPr>
        <p:spPr>
          <a:xfrm>
            <a:off x="6966284" y="5960755"/>
            <a:ext cx="57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15%</a:t>
            </a:r>
            <a:endParaRPr kumimoji="1"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003CDBD9-F01A-2842-AD0C-C16178ECC8DA}"/>
              </a:ext>
            </a:extLst>
          </p:cNvPr>
          <p:cNvSpPr txBox="1"/>
          <p:nvPr/>
        </p:nvSpPr>
        <p:spPr>
          <a:xfrm>
            <a:off x="7677149" y="5269008"/>
            <a:ext cx="57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70%</a:t>
            </a:r>
            <a:endParaRPr kumimoji="1" lang="zh-CN" altLang="en-US" sz="1600" dirty="0"/>
          </a:p>
        </p:txBody>
      </p: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xmlns="" id="{DB9C8455-D0B4-D74A-A40E-A673537EB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952026"/>
              </p:ext>
            </p:extLst>
          </p:nvPr>
        </p:nvGraphicFramePr>
        <p:xfrm>
          <a:off x="6807868" y="5286932"/>
          <a:ext cx="2312069" cy="157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B756057-ADF5-6C48-A710-4BF154466B21}"/>
              </a:ext>
            </a:extLst>
          </p:cNvPr>
          <p:cNvSpPr txBox="1"/>
          <p:nvPr/>
        </p:nvSpPr>
        <p:spPr>
          <a:xfrm>
            <a:off x="8369968" y="5960766"/>
            <a:ext cx="57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15%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592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7318D87-5B96-CC44-9EE9-282CBADE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D220DDD-26CC-A848-9747-43199467047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02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课程内容（</a:t>
            </a:r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A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E3E087F2-6114-614B-AE3A-7B983962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58505"/>
              </p:ext>
            </p:extLst>
          </p:nvPr>
        </p:nvGraphicFramePr>
        <p:xfrm>
          <a:off x="1815123" y="1418272"/>
          <a:ext cx="8626414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80226">
                  <a:extLst>
                    <a:ext uri="{9D8B030D-6E8A-4147-A177-3AD203B41FA5}">
                      <a16:colId xmlns:a16="http://schemas.microsoft.com/office/drawing/2014/main" xmlns="" val="3988685874"/>
                    </a:ext>
                  </a:extLst>
                </a:gridCol>
                <a:gridCol w="2881222">
                  <a:extLst>
                    <a:ext uri="{9D8B030D-6E8A-4147-A177-3AD203B41FA5}">
                      <a16:colId xmlns:a16="http://schemas.microsoft.com/office/drawing/2014/main" xmlns="" val="467072728"/>
                    </a:ext>
                  </a:extLst>
                </a:gridCol>
                <a:gridCol w="4364966">
                  <a:extLst>
                    <a:ext uri="{9D8B030D-6E8A-4147-A177-3AD203B41FA5}">
                      <a16:colId xmlns:a16="http://schemas.microsoft.com/office/drawing/2014/main" xmlns="" val="1386473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课程（</a:t>
                      </a:r>
                      <a:r>
                        <a:rPr lang="en-US" altLang="zh-CN" b="1" dirty="0"/>
                        <a:t>A</a:t>
                      </a:r>
                      <a:r>
                        <a:rPr lang="zh-CN" altLang="en-US" b="1" dirty="0"/>
                        <a:t>级）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主要内容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特点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12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课本单元学习</a:t>
                      </a:r>
                      <a:r>
                        <a:rPr lang="en-US" altLang="zh-CN" b="1" dirty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情景对话练习</a:t>
                      </a:r>
                      <a:r>
                        <a:rPr lang="en-US" altLang="zh-CN" b="1" dirty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电影欣赏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电影配音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户外文化探索讲解 </a:t>
                      </a:r>
                      <a:r>
                        <a:rPr lang="en-US" altLang="zh-CN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基于课本的单元学习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形式多样活动激发热情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开始培养自主学习、小组协作学习</a:t>
                      </a:r>
                      <a:endParaRPr lang="en-US" altLang="zh-C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169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课本单元学习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情景对话练习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新闻听力、模仿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文学作品选读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户外文化探索、讲解 </a:t>
                      </a:r>
                      <a:r>
                        <a:rPr lang="en-US" altLang="zh-CN" b="1" dirty="0"/>
                        <a:t>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侧重经典文学作品选读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建立良好的自主、协作学习机制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76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情景对话练习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英美文化阅读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户外文化探索、讲解 </a:t>
                      </a:r>
                      <a:r>
                        <a:rPr lang="en-US" altLang="zh-CN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侧重英美文化读、写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05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大学</a:t>
                      </a:r>
                      <a:r>
                        <a:rPr lang="zh-CN" altLang="en-US" b="1" dirty="0" smtClean="0"/>
                        <a:t>英语</a:t>
                      </a:r>
                      <a:r>
                        <a:rPr lang="en-US" altLang="zh-CN" b="1" dirty="0" smtClean="0"/>
                        <a:t>4</a:t>
                      </a:r>
                      <a:endParaRPr lang="zh-CN" altLang="en-US" b="1" dirty="0"/>
                    </a:p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情景对话练习</a:t>
                      </a:r>
                      <a:r>
                        <a:rPr lang="en-US" altLang="zh-CN" b="1" dirty="0"/>
                        <a:t>4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英语说中国文化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综合知识、技能、</a:t>
                      </a:r>
                      <a:r>
                        <a:rPr lang="zh-CN" altLang="en-US" b="1" dirty="0" smtClean="0"/>
                        <a:t>素养</a:t>
                      </a:r>
                      <a:r>
                        <a:rPr lang="en-US" altLang="zh-CN" b="1" dirty="0" smtClean="0"/>
                        <a:t>4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侧重用英语“说”中国文化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73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7318D87-5B96-CC44-9EE9-282CBADE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D220DDD-26CC-A848-9747-43199467047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02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课程内容（</a:t>
            </a:r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B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E3E087F2-6114-614B-AE3A-7B983962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48256"/>
              </p:ext>
            </p:extLst>
          </p:nvPr>
        </p:nvGraphicFramePr>
        <p:xfrm>
          <a:off x="2038953" y="1911614"/>
          <a:ext cx="8178753" cy="42976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45195">
                  <a:extLst>
                    <a:ext uri="{9D8B030D-6E8A-4147-A177-3AD203B41FA5}">
                      <a16:colId xmlns:a16="http://schemas.microsoft.com/office/drawing/2014/main" xmlns="" val="3988685874"/>
                    </a:ext>
                  </a:extLst>
                </a:gridCol>
                <a:gridCol w="3398807">
                  <a:extLst>
                    <a:ext uri="{9D8B030D-6E8A-4147-A177-3AD203B41FA5}">
                      <a16:colId xmlns:a16="http://schemas.microsoft.com/office/drawing/2014/main" xmlns="" val="467072728"/>
                    </a:ext>
                  </a:extLst>
                </a:gridCol>
                <a:gridCol w="3434751">
                  <a:extLst>
                    <a:ext uri="{9D8B030D-6E8A-4147-A177-3AD203B41FA5}">
                      <a16:colId xmlns:a16="http://schemas.microsoft.com/office/drawing/2014/main" xmlns="" val="1386473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课程（</a:t>
                      </a:r>
                      <a:r>
                        <a:rPr lang="en-US" altLang="zh-CN" b="1" dirty="0"/>
                        <a:t>B</a:t>
                      </a:r>
                      <a:r>
                        <a:rPr lang="zh-CN" altLang="en-US" b="1" dirty="0"/>
                        <a:t>级）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主要内容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特点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12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新一代大学英语综合教程</a:t>
                      </a:r>
                      <a:r>
                        <a:rPr lang="en-US" altLang="zh-CN" b="1" dirty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新一代大学英语视听说教程</a:t>
                      </a:r>
                      <a:r>
                        <a:rPr lang="en-US" altLang="zh-CN" b="1" dirty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听力训练</a:t>
                      </a:r>
                      <a:r>
                        <a:rPr lang="en-US" altLang="zh-CN" b="1" dirty="0"/>
                        <a:t>1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依托教材设计教学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读、写输出活动多样性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知识、技能、素养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逐步培养自主学习能力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169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新一代大学英语综合教程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新一代大学英语视听说教程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听力训练</a:t>
                      </a:r>
                      <a:r>
                        <a:rPr lang="en-US" altLang="zh-CN" b="1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侧重经典文学作品选读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建立良好的自主、协作学习机制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76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新一代大学英语综合教程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新一代大学英语视听说教程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听力训练</a:t>
                      </a:r>
                      <a:r>
                        <a:rPr lang="en-US" altLang="zh-CN" b="1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侧重英美文化读、写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05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大学</a:t>
                      </a:r>
                      <a:r>
                        <a:rPr lang="zh-CN" altLang="en-US" b="1" dirty="0" smtClean="0"/>
                        <a:t>英语</a:t>
                      </a:r>
                      <a:r>
                        <a:rPr lang="en-US" altLang="zh-CN" b="1" dirty="0" smtClean="0"/>
                        <a:t>4</a:t>
                      </a:r>
                      <a:endParaRPr lang="zh-CN" altLang="en-US" b="1" dirty="0"/>
                    </a:p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新一代大学英语综合教程</a:t>
                      </a:r>
                      <a:r>
                        <a:rPr lang="en-US" altLang="zh-CN" b="1" dirty="0"/>
                        <a:t>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新一代大学英语视听说教程</a:t>
                      </a:r>
                      <a:r>
                        <a:rPr lang="en-US" altLang="zh-CN" b="1" dirty="0"/>
                        <a:t>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听力训练</a:t>
                      </a:r>
                      <a:r>
                        <a:rPr lang="en-US" altLang="zh-CN" b="1" dirty="0"/>
                        <a:t>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侧重用英语“说”中国文化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73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1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7318D87-5B96-CC44-9EE9-282CBADE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24CC-0605-A347-B054-B03DB01A5D79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D220DDD-26CC-A848-9747-43199467047A}"/>
              </a:ext>
            </a:extLst>
          </p:cNvPr>
          <p:cNvSpPr/>
          <p:nvPr/>
        </p:nvSpPr>
        <p:spPr>
          <a:xfrm>
            <a:off x="-17676" y="0"/>
            <a:ext cx="12292013" cy="11933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02 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课程内容（</a:t>
            </a:r>
            <a:r>
              <a:rPr kumimoji="1" lang="en-US" altLang="zh-CN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C</a:t>
            </a:r>
            <a:r>
              <a:rPr kumimoji="1" lang="zh-CN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）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E3E087F2-6114-614B-AE3A-7B983962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27002"/>
              </p:ext>
            </p:extLst>
          </p:nvPr>
        </p:nvGraphicFramePr>
        <p:xfrm>
          <a:off x="2038953" y="1911614"/>
          <a:ext cx="8178753" cy="40233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45195">
                  <a:extLst>
                    <a:ext uri="{9D8B030D-6E8A-4147-A177-3AD203B41FA5}">
                      <a16:colId xmlns:a16="http://schemas.microsoft.com/office/drawing/2014/main" xmlns="" val="3988685874"/>
                    </a:ext>
                  </a:extLst>
                </a:gridCol>
                <a:gridCol w="3398807">
                  <a:extLst>
                    <a:ext uri="{9D8B030D-6E8A-4147-A177-3AD203B41FA5}">
                      <a16:colId xmlns:a16="http://schemas.microsoft.com/office/drawing/2014/main" xmlns="" val="467072728"/>
                    </a:ext>
                  </a:extLst>
                </a:gridCol>
                <a:gridCol w="3434751">
                  <a:extLst>
                    <a:ext uri="{9D8B030D-6E8A-4147-A177-3AD203B41FA5}">
                      <a16:colId xmlns:a16="http://schemas.microsoft.com/office/drawing/2014/main" xmlns="" val="1386473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课程（</a:t>
                      </a:r>
                      <a:r>
                        <a:rPr lang="en-US" altLang="zh-CN" b="1" dirty="0"/>
                        <a:t>C</a:t>
                      </a:r>
                      <a:r>
                        <a:rPr lang="zh-CN" altLang="en-US" b="1" dirty="0"/>
                        <a:t>级）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主要内容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特点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12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="1" dirty="0"/>
                        <a:t>E</a:t>
                      </a:r>
                      <a:r>
                        <a:rPr lang="zh-CN" altLang="en-US" b="1" dirty="0"/>
                        <a:t>英语教程 </a:t>
                      </a:r>
                      <a:r>
                        <a:rPr lang="en-US" altLang="zh-CN" b="1" dirty="0"/>
                        <a:t>1-1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基础语法</a:t>
                      </a:r>
                      <a:r>
                        <a:rPr lang="en-US" altLang="zh-CN" b="1" dirty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基础语音</a:t>
                      </a:r>
                      <a:r>
                        <a:rPr lang="en-US" altLang="zh-CN" b="1" dirty="0"/>
                        <a:t>1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依托教材设计教学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读、写输出活动基础性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基础知识、技能、素养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逐步培养英语学习兴趣与基本学习方法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169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="1" dirty="0"/>
                        <a:t>E</a:t>
                      </a:r>
                      <a:r>
                        <a:rPr lang="zh-CN" altLang="en-US" b="1" dirty="0"/>
                        <a:t>英语教程 </a:t>
                      </a:r>
                      <a:r>
                        <a:rPr lang="en-US" altLang="zh-CN" b="1" dirty="0"/>
                        <a:t>1-2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基础语法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基础语音</a:t>
                      </a:r>
                      <a:r>
                        <a:rPr lang="en-US" altLang="zh-CN" b="1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侧重经典文学作品选读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建立良好的自主、协作学习机制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76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大学英语</a:t>
                      </a:r>
                      <a:r>
                        <a:rPr lang="en-US" altLang="zh-CN" b="1" dirty="0"/>
                        <a:t>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="1" dirty="0"/>
                        <a:t>E</a:t>
                      </a:r>
                      <a:r>
                        <a:rPr lang="zh-CN" altLang="en-US" b="1" dirty="0"/>
                        <a:t>英语教程 </a:t>
                      </a:r>
                      <a:r>
                        <a:rPr lang="en-US" altLang="zh-CN" b="1" dirty="0"/>
                        <a:t>2-1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听说训练</a:t>
                      </a:r>
                      <a:r>
                        <a:rPr lang="en-US" altLang="zh-CN" b="1" dirty="0"/>
                        <a:t>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基础写作</a:t>
                      </a:r>
                      <a:r>
                        <a:rPr lang="en-US" altLang="zh-CN" b="1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侧重英美文化读、写</a:t>
                      </a:r>
                      <a:endParaRPr lang="en-US" altLang="zh-CN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05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大学</a:t>
                      </a:r>
                      <a:r>
                        <a:rPr lang="zh-CN" altLang="en-US" b="1" dirty="0" smtClean="0"/>
                        <a:t>英语</a:t>
                      </a:r>
                      <a:r>
                        <a:rPr lang="en-US" altLang="zh-CN" b="1" dirty="0" smtClean="0"/>
                        <a:t>4</a:t>
                      </a:r>
                      <a:endParaRPr lang="zh-CN" altLang="en-US" b="1" dirty="0"/>
                    </a:p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="1" dirty="0"/>
                        <a:t>E</a:t>
                      </a:r>
                      <a:r>
                        <a:rPr lang="zh-CN" altLang="en-US" b="1" dirty="0"/>
                        <a:t>英语教程 </a:t>
                      </a:r>
                      <a:r>
                        <a:rPr lang="en-US" altLang="zh-CN" b="1" dirty="0"/>
                        <a:t>2-2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听说训练</a:t>
                      </a:r>
                      <a:r>
                        <a:rPr lang="en-US" altLang="zh-CN" b="1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基础写作</a:t>
                      </a:r>
                      <a:r>
                        <a:rPr lang="en-US" altLang="zh-CN" b="1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b="1" dirty="0"/>
                        <a:t>综合知识、技能、素养</a:t>
                      </a:r>
                      <a:r>
                        <a:rPr lang="en-US" altLang="zh-CN" b="1" dirty="0"/>
                        <a:t>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侧重用英语“说”中国文化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73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6422</TotalTime>
  <Words>1674</Words>
  <Application>Microsoft Office PowerPoint</Application>
  <PresentationFormat>宽屏</PresentationFormat>
  <Paragraphs>511</Paragraphs>
  <Slides>28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DengXian</vt:lpstr>
      <vt:lpstr>FangSong</vt:lpstr>
      <vt:lpstr>Open Sans</vt:lpstr>
      <vt:lpstr>等线</vt:lpstr>
      <vt:lpstr>等线 Light</vt:lpstr>
      <vt:lpstr>宋体</vt:lpstr>
      <vt:lpstr>Arial</vt:lpstr>
      <vt:lpstr>Calibri</vt:lpstr>
      <vt:lpstr>Calibri Light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User</dc:creator>
  <cp:lastModifiedBy>FLTRP</cp:lastModifiedBy>
  <cp:revision>95</cp:revision>
  <dcterms:created xsi:type="dcterms:W3CDTF">2020-10-16T08:39:45Z</dcterms:created>
  <dcterms:modified xsi:type="dcterms:W3CDTF">2021-03-15T09:42:28Z</dcterms:modified>
</cp:coreProperties>
</file>