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9" r:id="rId2"/>
    <p:sldMasterId id="2147483721" r:id="rId3"/>
  </p:sldMasterIdLst>
  <p:notesMasterIdLst>
    <p:notesMasterId r:id="rId38"/>
  </p:notesMasterIdLst>
  <p:sldIdLst>
    <p:sldId id="773" r:id="rId4"/>
    <p:sldId id="996" r:id="rId5"/>
    <p:sldId id="949" r:id="rId6"/>
    <p:sldId id="988" r:id="rId7"/>
    <p:sldId id="993" r:id="rId8"/>
    <p:sldId id="994" r:id="rId9"/>
    <p:sldId id="995" r:id="rId10"/>
    <p:sldId id="989" r:id="rId11"/>
    <p:sldId id="990" r:id="rId12"/>
    <p:sldId id="991" r:id="rId13"/>
    <p:sldId id="998" r:id="rId14"/>
    <p:sldId id="1011" r:id="rId15"/>
    <p:sldId id="1013" r:id="rId16"/>
    <p:sldId id="1007" r:id="rId17"/>
    <p:sldId id="1004" r:id="rId18"/>
    <p:sldId id="1014" r:id="rId19"/>
    <p:sldId id="1005" r:id="rId20"/>
    <p:sldId id="1006" r:id="rId21"/>
    <p:sldId id="1018" r:id="rId22"/>
    <p:sldId id="1019" r:id="rId23"/>
    <p:sldId id="1020" r:id="rId24"/>
    <p:sldId id="1015" r:id="rId25"/>
    <p:sldId id="1016" r:id="rId26"/>
    <p:sldId id="1017" r:id="rId27"/>
    <p:sldId id="1021" r:id="rId28"/>
    <p:sldId id="999" r:id="rId29"/>
    <p:sldId id="987" r:id="rId30"/>
    <p:sldId id="1001" r:id="rId31"/>
    <p:sldId id="1009" r:id="rId32"/>
    <p:sldId id="1000" r:id="rId33"/>
    <p:sldId id="1002" r:id="rId34"/>
    <p:sldId id="1010" r:id="rId35"/>
    <p:sldId id="814" r:id="rId36"/>
    <p:sldId id="1022" r:id="rId3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晓雨" initials="李晓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FF2D2D"/>
    <a:srgbClr val="008000"/>
    <a:srgbClr val="0000CC"/>
    <a:srgbClr val="EAEAEA"/>
    <a:srgbClr val="DDDDDD"/>
    <a:srgbClr val="FDE673"/>
    <a:srgbClr val="0DC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 autoAdjust="0"/>
    <p:restoredTop sz="86406" autoAdjust="0"/>
  </p:normalViewPr>
  <p:slideViewPr>
    <p:cSldViewPr snapToObjects="1">
      <p:cViewPr varScale="1">
        <p:scale>
          <a:sx n="59" d="100"/>
          <a:sy n="59" d="100"/>
        </p:scale>
        <p:origin x="1096" y="64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B7B8024B-7E21-45F0-A569-EE4994EC139B}" type="datetimeFigureOut">
              <a:rPr lang="zh-CN" altLang="en-US"/>
              <a:pPr>
                <a:defRPr/>
              </a:pPr>
              <a:t>2021/3/18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1BCDFDC-8185-4256-B0E1-3B7DF2E8C0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5876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7C7B7F1-AA4E-4FB0-8BA2-57C75C3D60AF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39BF92-D8C1-41C6-86E3-0BE30529138D}" type="slidenum">
              <a:rPr lang="zh-CN" altLang="en-US" smtClean="0"/>
              <a:pPr/>
              <a:t>27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5AAF5B-098F-4BFC-B2DF-4EE8A9142BC8}" type="slidenum">
              <a:rPr lang="zh-CN" altLang="en-US" smtClean="0"/>
              <a:pPr/>
              <a:t>33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532" y="2130428"/>
            <a:ext cx="7772936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065" y="3886200"/>
            <a:ext cx="640187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763" indent="0" algn="ctr">
              <a:buNone/>
              <a:defRPr/>
            </a:lvl2pPr>
            <a:lvl3pPr marL="685526" indent="0" algn="ctr">
              <a:buNone/>
              <a:defRPr/>
            </a:lvl3pPr>
            <a:lvl4pPr marL="1028288" indent="0" algn="ctr">
              <a:buNone/>
              <a:defRPr/>
            </a:lvl4pPr>
            <a:lvl5pPr marL="1371051" indent="0" algn="ctr">
              <a:buNone/>
              <a:defRPr/>
            </a:lvl5pPr>
            <a:lvl6pPr marL="1713814" indent="0" algn="ctr">
              <a:buNone/>
              <a:defRPr/>
            </a:lvl6pPr>
            <a:lvl7pPr marL="2056577" indent="0" algn="ctr">
              <a:buNone/>
              <a:defRPr/>
            </a:lvl7pPr>
            <a:lvl8pPr marL="2399340" indent="0" algn="ctr">
              <a:buNone/>
              <a:defRPr/>
            </a:lvl8pPr>
            <a:lvl9pPr marL="274210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41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382" y="908050"/>
            <a:ext cx="2056597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23" y="908050"/>
            <a:ext cx="6059105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763" indent="0" algn="ctr">
              <a:buNone/>
              <a:defRPr/>
            </a:lvl2pPr>
            <a:lvl3pPr marL="685526" indent="0" algn="ctr">
              <a:buNone/>
              <a:defRPr/>
            </a:lvl3pPr>
            <a:lvl4pPr marL="1028288" indent="0" algn="ctr">
              <a:buNone/>
              <a:defRPr/>
            </a:lvl4pPr>
            <a:lvl5pPr marL="1371051" indent="0" algn="ctr">
              <a:buNone/>
              <a:defRPr/>
            </a:lvl5pPr>
            <a:lvl6pPr marL="1713814" indent="0" algn="ctr">
              <a:buNone/>
              <a:defRPr/>
            </a:lvl6pPr>
            <a:lvl7pPr marL="2056577" indent="0" algn="ctr">
              <a:buNone/>
              <a:defRPr/>
            </a:lvl7pPr>
            <a:lvl8pPr marL="2399340" indent="0" algn="ctr">
              <a:buNone/>
              <a:defRPr/>
            </a:lvl8pPr>
            <a:lvl9pPr marL="274210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5F2C-99FC-4068-AE10-B2D699AA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99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1479E-E8B4-4F6C-919B-BF84CFE8E4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5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763" indent="0">
              <a:buNone/>
              <a:defRPr sz="1349"/>
            </a:lvl2pPr>
            <a:lvl3pPr marL="685526" indent="0">
              <a:buNone/>
              <a:defRPr sz="1200"/>
            </a:lvl3pPr>
            <a:lvl4pPr marL="1028288" indent="0">
              <a:buNone/>
              <a:defRPr sz="1050"/>
            </a:lvl4pPr>
            <a:lvl5pPr marL="1371051" indent="0">
              <a:buNone/>
              <a:defRPr sz="1050"/>
            </a:lvl5pPr>
            <a:lvl6pPr marL="1713814" indent="0">
              <a:buNone/>
              <a:defRPr sz="1050"/>
            </a:lvl6pPr>
            <a:lvl7pPr marL="2056577" indent="0">
              <a:buNone/>
              <a:defRPr sz="1050"/>
            </a:lvl7pPr>
            <a:lvl8pPr marL="2399340" indent="0">
              <a:buNone/>
              <a:defRPr sz="1050"/>
            </a:lvl8pPr>
            <a:lvl9pPr marL="2742102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10C2F-B198-413A-AAB9-021302E3D7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6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ACF93-EFC6-4257-974F-A8DDF3387A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96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8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8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03E29-0A5B-4D0D-B0CA-C4BCFEBAE2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50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CD05-BD00-4C13-AF74-94C4ACD1F3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01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D5C2-E1B2-4447-9553-59AD55E762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48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8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5401-2383-4BF9-9C21-A891B54C23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13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9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8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2" indent="0">
              <a:buNone/>
              <a:defRPr sz="1499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8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F432-9406-439C-8054-1D84B5D0AF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65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ADB4-0D8F-407B-BCA7-5E03A218F8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1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480F-A423-4A97-8B91-C9503B34E9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09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763" indent="0" algn="ctr">
              <a:buNone/>
              <a:defRPr/>
            </a:lvl2pPr>
            <a:lvl3pPr marL="685526" indent="0" algn="ctr">
              <a:buNone/>
              <a:defRPr/>
            </a:lvl3pPr>
            <a:lvl4pPr marL="1028289" indent="0" algn="ctr">
              <a:buNone/>
              <a:defRPr/>
            </a:lvl4pPr>
            <a:lvl5pPr marL="1371051" indent="0" algn="ctr">
              <a:buNone/>
              <a:defRPr/>
            </a:lvl5pPr>
            <a:lvl6pPr marL="1713814" indent="0" algn="ctr">
              <a:buNone/>
              <a:defRPr/>
            </a:lvl6pPr>
            <a:lvl7pPr marL="2056577" indent="0" algn="ctr">
              <a:buNone/>
              <a:defRPr/>
            </a:lvl7pPr>
            <a:lvl8pPr marL="2399340" indent="0" algn="ctr">
              <a:buNone/>
              <a:defRPr/>
            </a:lvl8pPr>
            <a:lvl9pPr marL="2742103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B8D0-66AD-4557-BF37-D48CD69423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592821"/>
      </p:ext>
    </p:extLst>
  </p:cSld>
  <p:clrMapOvr>
    <a:masterClrMapping/>
  </p:clrMapOvr>
  <p:transition spd="slow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C94C-A733-4F52-84DA-A1C272D2A9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7694693"/>
      </p:ext>
    </p:extLst>
  </p:cSld>
  <p:clrMapOvr>
    <a:masterClrMapping/>
  </p:clrMapOvr>
  <p:transition spd="slow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763" indent="0">
              <a:buNone/>
              <a:defRPr sz="1349"/>
            </a:lvl2pPr>
            <a:lvl3pPr marL="685526" indent="0">
              <a:buNone/>
              <a:defRPr sz="1200"/>
            </a:lvl3pPr>
            <a:lvl4pPr marL="1028289" indent="0">
              <a:buNone/>
              <a:defRPr sz="1050"/>
            </a:lvl4pPr>
            <a:lvl5pPr marL="1371051" indent="0">
              <a:buNone/>
              <a:defRPr sz="1050"/>
            </a:lvl5pPr>
            <a:lvl6pPr marL="1713814" indent="0">
              <a:buNone/>
              <a:defRPr sz="1050"/>
            </a:lvl6pPr>
            <a:lvl7pPr marL="2056577" indent="0">
              <a:buNone/>
              <a:defRPr sz="1050"/>
            </a:lvl7pPr>
            <a:lvl8pPr marL="2399340" indent="0">
              <a:buNone/>
              <a:defRPr sz="1050"/>
            </a:lvl8pPr>
            <a:lvl9pPr marL="2742103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709C-020E-4FD9-BE2B-AE1917A099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8088840"/>
      </p:ext>
    </p:extLst>
  </p:cSld>
  <p:clrMapOvr>
    <a:masterClrMapping/>
  </p:clrMapOvr>
  <p:transition spd="slow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CD0B3-C3DE-47F7-8DE7-50F5B23734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828599"/>
      </p:ext>
    </p:extLst>
  </p:cSld>
  <p:clrMapOvr>
    <a:masterClrMapping/>
  </p:clrMapOvr>
  <p:transition spd="slow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CD613-C986-4658-A266-A55E7A5FFA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9525443"/>
      </p:ext>
    </p:extLst>
  </p:cSld>
  <p:clrMapOvr>
    <a:masterClrMapping/>
  </p:clrMapOvr>
  <p:transition spd="slow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F49B8-D67A-47CA-919F-91885B73DD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5113567"/>
      </p:ext>
    </p:extLst>
  </p:cSld>
  <p:clrMapOvr>
    <a:masterClrMapping/>
  </p:clrMapOvr>
  <p:transition spd="slow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B8D3-9F73-4F7C-BD8C-8A110A434B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113370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29" y="4406903"/>
            <a:ext cx="7771745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29" y="2906713"/>
            <a:ext cx="7771745" cy="1500187"/>
          </a:xfrm>
        </p:spPr>
        <p:txBody>
          <a:bodyPr anchor="b"/>
          <a:lstStyle>
            <a:lvl1pPr marL="0" indent="0">
              <a:buNone/>
              <a:defRPr sz="1499"/>
            </a:lvl1pPr>
            <a:lvl2pPr marL="342763" indent="0">
              <a:buNone/>
              <a:defRPr sz="1349"/>
            </a:lvl2pPr>
            <a:lvl3pPr marL="685526" indent="0">
              <a:buNone/>
              <a:defRPr sz="1200"/>
            </a:lvl3pPr>
            <a:lvl4pPr marL="1028288" indent="0">
              <a:buNone/>
              <a:defRPr sz="1050"/>
            </a:lvl4pPr>
            <a:lvl5pPr marL="1371051" indent="0">
              <a:buNone/>
              <a:defRPr sz="1050"/>
            </a:lvl5pPr>
            <a:lvl6pPr marL="1713814" indent="0">
              <a:buNone/>
              <a:defRPr sz="1050"/>
            </a:lvl6pPr>
            <a:lvl7pPr marL="2056577" indent="0">
              <a:buNone/>
              <a:defRPr sz="1050"/>
            </a:lvl7pPr>
            <a:lvl8pPr marL="2399340" indent="0">
              <a:buNone/>
              <a:defRPr sz="1050"/>
            </a:lvl8pPr>
            <a:lvl9pPr marL="2742102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328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9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3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3652F-AE4B-4B86-88D1-8B05368BA9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2880681"/>
      </p:ext>
    </p:extLst>
  </p:cSld>
  <p:clrMapOvr>
    <a:masterClrMapping/>
  </p:clrMapOvr>
  <p:transition spd="slow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9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3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4E91-B0E4-4C19-BEDE-EC3CD6E7AF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9383803"/>
      </p:ext>
    </p:extLst>
  </p:cSld>
  <p:clrMapOvr>
    <a:masterClrMapping/>
  </p:clrMapOvr>
  <p:transition spd="slow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C01D-41E6-4A7C-9880-09197435C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8614957"/>
      </p:ext>
    </p:extLst>
  </p:cSld>
  <p:clrMapOvr>
    <a:masterClrMapping/>
  </p:clrMapOvr>
  <p:transition spd="slow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E4DC5-FE42-4D1A-9D65-8A72E4A25E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138391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022" y="1600203"/>
            <a:ext cx="4057256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34" y="1600203"/>
            <a:ext cx="4058446" cy="4525963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8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22" y="274638"/>
            <a:ext cx="822995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022" y="1535113"/>
            <a:ext cx="4040594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8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022" y="2174875"/>
            <a:ext cx="4040594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95" y="1535113"/>
            <a:ext cx="4041784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8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2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95" y="2174875"/>
            <a:ext cx="4041784" cy="3951288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2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22" y="273050"/>
            <a:ext cx="3008725" cy="1162050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241" y="273053"/>
            <a:ext cx="5111738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022" y="1435103"/>
            <a:ext cx="300872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8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355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82" y="4800600"/>
            <a:ext cx="5486638" cy="5667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82" y="612775"/>
            <a:ext cx="5486638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8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2" indent="0">
              <a:buNone/>
              <a:defRPr sz="1499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82" y="5367338"/>
            <a:ext cx="5486638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763" indent="0">
              <a:buNone/>
              <a:defRPr sz="900"/>
            </a:lvl2pPr>
            <a:lvl3pPr marL="685526" indent="0">
              <a:buNone/>
              <a:defRPr sz="750"/>
            </a:lvl3pPr>
            <a:lvl4pPr marL="1028288" indent="0">
              <a:buNone/>
              <a:defRPr sz="675"/>
            </a:lvl4pPr>
            <a:lvl5pPr marL="1371051" indent="0">
              <a:buNone/>
              <a:defRPr sz="675"/>
            </a:lvl5pPr>
            <a:lvl6pPr marL="1713814" indent="0">
              <a:buNone/>
              <a:defRPr sz="675"/>
            </a:lvl6pPr>
            <a:lvl7pPr marL="2056577" indent="0">
              <a:buNone/>
              <a:defRPr sz="675"/>
            </a:lvl7pPr>
            <a:lvl8pPr marL="2399340" indent="0">
              <a:buNone/>
              <a:defRPr sz="675"/>
            </a:lvl8pPr>
            <a:lvl9pPr marL="2742102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175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22" y="908050"/>
            <a:ext cx="822995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22" y="1600203"/>
            <a:ext cx="82299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5pPr>
      <a:lvl6pPr marL="342763"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6pPr>
      <a:lvl7pPr marL="685526"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7pPr>
      <a:lvl8pPr marL="1028288"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8pPr>
      <a:lvl9pPr marL="1371051" algn="l" rtl="0" eaLnBrk="0" fontAlgn="base" hangingPunct="0">
        <a:spcBef>
          <a:spcPct val="0"/>
        </a:spcBef>
        <a:spcAft>
          <a:spcPct val="0"/>
        </a:spcAft>
        <a:defRPr sz="1799">
          <a:solidFill>
            <a:schemeClr val="accent1"/>
          </a:solidFill>
          <a:latin typeface="Arial" pitchFamily="34" charset="0"/>
          <a:ea typeface="微软雅黑" pitchFamily="34" charset="-122"/>
        </a:defRPr>
      </a:lvl9pPr>
    </p:titleStyle>
    <p:bodyStyle>
      <a:lvl1pPr marL="257072" indent="-257072" algn="l" rtl="0" eaLnBrk="0" fontAlgn="base" hangingPunct="0">
        <a:spcBef>
          <a:spcPct val="20000"/>
        </a:spcBef>
        <a:spcAft>
          <a:spcPct val="0"/>
        </a:spcAft>
        <a:buChar char="•"/>
        <a:defRPr sz="1499">
          <a:solidFill>
            <a:schemeClr val="accent1"/>
          </a:solidFill>
          <a:latin typeface="+mn-lt"/>
          <a:ea typeface="+mn-ea"/>
          <a:cs typeface="微软雅黑" panose="020B0503020204020204" pitchFamily="34" charset="-122"/>
        </a:defRPr>
      </a:lvl1pPr>
      <a:lvl2pPr marL="556990" indent="-214227" algn="l" rtl="0" eaLnBrk="0" fontAlgn="base" hangingPunct="0">
        <a:spcBef>
          <a:spcPct val="20000"/>
        </a:spcBef>
        <a:spcAft>
          <a:spcPct val="0"/>
        </a:spcAft>
        <a:buChar char="–"/>
        <a:defRPr sz="1499">
          <a:solidFill>
            <a:schemeClr val="accent1"/>
          </a:solidFill>
          <a:latin typeface="+mn-lt"/>
          <a:ea typeface="仿宋_GB2312" pitchFamily="1" charset="-122"/>
          <a:cs typeface="仿宋_GB2312"/>
        </a:defRPr>
      </a:lvl2pPr>
      <a:lvl3pPr marL="856907" indent="-171381" algn="l" rtl="0" eaLnBrk="0" fontAlgn="base" hangingPunct="0">
        <a:spcBef>
          <a:spcPct val="20000"/>
        </a:spcBef>
        <a:spcAft>
          <a:spcPct val="0"/>
        </a:spcAft>
        <a:buChar char="•"/>
        <a:defRPr sz="1799">
          <a:solidFill>
            <a:schemeClr val="tx1"/>
          </a:solidFill>
          <a:latin typeface="+mn-lt"/>
          <a:ea typeface="宋体" pitchFamily="2" charset="-122"/>
          <a:cs typeface="仿宋_GB2312"/>
        </a:defRPr>
      </a:lvl3pPr>
      <a:lvl4pPr marL="1199670" indent="-171381" algn="l" rtl="0" eaLnBrk="0" fontAlgn="base" hangingPunct="0">
        <a:spcBef>
          <a:spcPct val="20000"/>
        </a:spcBef>
        <a:spcAft>
          <a:spcPct val="0"/>
        </a:spcAft>
        <a:buChar char="–"/>
        <a:defRPr sz="1499">
          <a:solidFill>
            <a:schemeClr val="tx1"/>
          </a:solidFill>
          <a:latin typeface="+mn-lt"/>
          <a:ea typeface="宋体" pitchFamily="2" charset="-122"/>
          <a:cs typeface="仿宋_GB2312"/>
        </a:defRPr>
      </a:lvl4pPr>
      <a:lvl5pPr marL="1542433" indent="-171381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宋体" pitchFamily="2" charset="-122"/>
          <a:cs typeface="仿宋_GB2312"/>
        </a:defRPr>
      </a:lvl5pPr>
      <a:lvl6pPr marL="1885195" indent="-171381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宋体" pitchFamily="2" charset="-122"/>
        </a:defRPr>
      </a:lvl6pPr>
      <a:lvl7pPr marL="2227958" indent="-171381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宋体" pitchFamily="2" charset="-122"/>
        </a:defRPr>
      </a:lvl7pPr>
      <a:lvl8pPr marL="2570721" indent="-171381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宋体" pitchFamily="2" charset="-122"/>
        </a:defRPr>
      </a:lvl8pPr>
      <a:lvl9pPr marL="2913484" indent="-171381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8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2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9D9D9">
            <a:alpha val="7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CBA8F515-2DDC-485D-AFD9-44026147B9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018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5pPr>
      <a:lvl6pPr marL="342763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6pPr>
      <a:lvl7pPr marL="685526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7pPr>
      <a:lvl8pPr marL="1028288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8pPr>
      <a:lvl9pPr marL="137105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072" indent="-257072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+mn-ea"/>
          <a:cs typeface="+mn-cs"/>
        </a:defRPr>
      </a:lvl1pPr>
      <a:lvl2pPr marL="556990" indent="-214227" algn="l" rtl="0" eaLnBrk="0" fontAlgn="base" hangingPunct="0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latin typeface="+mn-lt"/>
          <a:ea typeface="+mn-ea"/>
        </a:defRPr>
      </a:lvl2pPr>
      <a:lvl3pPr marL="856907" indent="-171381" algn="l" rtl="0" eaLnBrk="0" fontAlgn="base" hangingPunct="0">
        <a:spcBef>
          <a:spcPct val="20000"/>
        </a:spcBef>
        <a:spcAft>
          <a:spcPct val="0"/>
        </a:spcAft>
        <a:buChar char="•"/>
        <a:defRPr sz="1799">
          <a:solidFill>
            <a:schemeClr val="tx1"/>
          </a:solidFill>
          <a:latin typeface="+mn-lt"/>
          <a:ea typeface="+mn-ea"/>
        </a:defRPr>
      </a:lvl3pPr>
      <a:lvl4pPr marL="1199670" indent="-171381" algn="l" rtl="0" eaLnBrk="0" fontAlgn="base" hangingPunct="0">
        <a:spcBef>
          <a:spcPct val="20000"/>
        </a:spcBef>
        <a:spcAft>
          <a:spcPct val="0"/>
        </a:spcAft>
        <a:buChar char="–"/>
        <a:defRPr sz="1499">
          <a:solidFill>
            <a:schemeClr val="tx1"/>
          </a:solidFill>
          <a:latin typeface="+mn-lt"/>
          <a:ea typeface="+mn-ea"/>
        </a:defRPr>
      </a:lvl4pPr>
      <a:lvl5pPr marL="1542433" indent="-171381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5pPr>
      <a:lvl6pPr marL="1885195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6pPr>
      <a:lvl7pPr marL="2227958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7pPr>
      <a:lvl8pPr marL="2570721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8pPr>
      <a:lvl9pPr marL="2913484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8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2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9D9D9">
            <a:alpha val="7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C7B676AB-9B07-450D-B2A2-064676337D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5pPr>
      <a:lvl6pPr marL="342763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6pPr>
      <a:lvl7pPr marL="685526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7pPr>
      <a:lvl8pPr marL="1028289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8pPr>
      <a:lvl9pPr marL="137105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072" indent="-257072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+mn-ea"/>
          <a:cs typeface="+mn-cs"/>
        </a:defRPr>
      </a:lvl1pPr>
      <a:lvl2pPr marL="556990" indent="-214227" algn="l" rtl="0" eaLnBrk="0" fontAlgn="base" hangingPunct="0">
        <a:spcBef>
          <a:spcPct val="20000"/>
        </a:spcBef>
        <a:spcAft>
          <a:spcPct val="0"/>
        </a:spcAft>
        <a:buChar char="–"/>
        <a:defRPr sz="2099">
          <a:solidFill>
            <a:schemeClr val="tx1"/>
          </a:solidFill>
          <a:latin typeface="+mn-lt"/>
          <a:ea typeface="+mn-ea"/>
        </a:defRPr>
      </a:lvl2pPr>
      <a:lvl3pPr marL="856907" indent="-171381" algn="l" rtl="0" eaLnBrk="0" fontAlgn="base" hangingPunct="0">
        <a:spcBef>
          <a:spcPct val="20000"/>
        </a:spcBef>
        <a:spcAft>
          <a:spcPct val="0"/>
        </a:spcAft>
        <a:buChar char="•"/>
        <a:defRPr sz="1799">
          <a:solidFill>
            <a:schemeClr val="tx1"/>
          </a:solidFill>
          <a:latin typeface="+mn-lt"/>
          <a:ea typeface="+mn-ea"/>
        </a:defRPr>
      </a:lvl3pPr>
      <a:lvl4pPr marL="1199670" indent="-171381" algn="l" rtl="0" eaLnBrk="0" fontAlgn="base" hangingPunct="0">
        <a:spcBef>
          <a:spcPct val="20000"/>
        </a:spcBef>
        <a:spcAft>
          <a:spcPct val="0"/>
        </a:spcAft>
        <a:buChar char="–"/>
        <a:defRPr sz="1499">
          <a:solidFill>
            <a:schemeClr val="tx1"/>
          </a:solidFill>
          <a:latin typeface="+mn-lt"/>
          <a:ea typeface="+mn-ea"/>
        </a:defRPr>
      </a:lvl4pPr>
      <a:lvl5pPr marL="1542433" indent="-171381" algn="l" rtl="0" eaLnBrk="0" fontAlgn="base" hangingPunct="0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5pPr>
      <a:lvl6pPr marL="1885196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6pPr>
      <a:lvl7pPr marL="2227958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7pPr>
      <a:lvl8pPr marL="2570721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8pPr>
      <a:lvl9pPr marL="2913484" indent="-171381" algn="l" rtl="0" fontAlgn="base">
        <a:spcBef>
          <a:spcPct val="20000"/>
        </a:spcBef>
        <a:spcAft>
          <a:spcPct val="0"/>
        </a:spcAft>
        <a:buChar char="»"/>
        <a:defRPr sz="14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组合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" y="1187929"/>
            <a:ext cx="2168472" cy="7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5"/>
          <p:cNvSpPr>
            <a:spLocks noChangeArrowheads="1"/>
          </p:cNvSpPr>
          <p:nvPr/>
        </p:nvSpPr>
        <p:spPr bwMode="auto">
          <a:xfrm>
            <a:off x="-70219" y="1966294"/>
            <a:ext cx="9144000" cy="30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49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0" name="矩形 4"/>
          <p:cNvSpPr>
            <a:spLocks noChangeArrowheads="1"/>
          </p:cNvSpPr>
          <p:nvPr/>
        </p:nvSpPr>
        <p:spPr bwMode="auto">
          <a:xfrm>
            <a:off x="3367615" y="2689886"/>
            <a:ext cx="5452233" cy="1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32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基于学科内容的《学术英语》系列教材建设探索与实践</a:t>
            </a:r>
            <a:endParaRPr lang="zh-CN" altLang="en-US" sz="3299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6386" name="Picture 2" descr="http://s6.sinaimg.cn/mw690/001HIrzOgy6EhmXApcF85&amp;69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307193" y="3774374"/>
            <a:ext cx="3060422" cy="2030778"/>
          </a:xfrm>
          <a:prstGeom prst="ellipse">
            <a:avLst/>
          </a:prstGeom>
          <a:ln w="63500" cap="rnd">
            <a:solidFill>
              <a:srgbClr val="333333">
                <a:alpha val="14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矩形 4"/>
          <p:cNvSpPr>
            <a:spLocks noChangeArrowheads="1"/>
          </p:cNvSpPr>
          <p:nvPr/>
        </p:nvSpPr>
        <p:spPr bwMode="auto">
          <a:xfrm>
            <a:off x="5086687" y="4076819"/>
            <a:ext cx="3256278" cy="119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399" dirty="0">
                <a:solidFill>
                  <a:srgbClr val="FDE67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孙庆祥  季佩英</a:t>
            </a:r>
            <a:endParaRPr lang="en-US" altLang="zh-CN" sz="2399" dirty="0">
              <a:solidFill>
                <a:srgbClr val="FDE673"/>
              </a:solidFill>
              <a:latin typeface="Arabic Typesetting" pitchFamily="66" charset="-78"/>
              <a:ea typeface="黑体" panose="02010609060101010101" pitchFamily="49" charset="-122"/>
              <a:cs typeface="Arabic Typesetting" pitchFamily="66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399" dirty="0">
                <a:solidFill>
                  <a:srgbClr val="FDE673"/>
                </a:solidFill>
                <a:latin typeface="Arabic Typesetting" pitchFamily="66" charset="-78"/>
                <a:ea typeface="黑体" panose="02010609060101010101" pitchFamily="49" charset="-122"/>
                <a:cs typeface="Arabic Typesetting" pitchFamily="66" charset="-78"/>
              </a:rPr>
              <a:t>2021.03.20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399" dirty="0">
                <a:solidFill>
                  <a:srgbClr val="FDE673"/>
                </a:solidFill>
                <a:latin typeface="Arabic Typesetting" pitchFamily="66" charset="-78"/>
                <a:ea typeface="黑体" panose="02010609060101010101" pitchFamily="49" charset="-122"/>
                <a:cs typeface="Arabic Typesetting" pitchFamily="66" charset="-78"/>
              </a:rPr>
              <a:t>北京</a:t>
            </a:r>
            <a:r>
              <a:rPr lang="en-US" altLang="zh-CN" sz="2399" dirty="0">
                <a:solidFill>
                  <a:srgbClr val="FDE673"/>
                </a:solidFill>
                <a:latin typeface="宋体" panose="02010600030101010101" pitchFamily="2" charset="-122"/>
                <a:ea typeface="宋体" panose="02010600030101010101" pitchFamily="2" charset="-122"/>
                <a:cs typeface="Arabic Typesetting" pitchFamily="66" charset="-78"/>
              </a:rPr>
              <a:t>·</a:t>
            </a:r>
            <a:r>
              <a:rPr lang="zh-CN" altLang="en-US" sz="2399" dirty="0">
                <a:solidFill>
                  <a:srgbClr val="FDE673"/>
                </a:solidFill>
                <a:latin typeface="Arabic Typesetting" pitchFamily="66" charset="-78"/>
                <a:ea typeface="黑体" panose="02010609060101010101" pitchFamily="49" charset="-122"/>
                <a:cs typeface="Arabic Typesetting" pitchFamily="66" charset="-78"/>
              </a:rPr>
              <a:t>外研社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08" y="945136"/>
            <a:ext cx="7295417" cy="437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52492" y="5426442"/>
            <a:ext cx="6126945" cy="5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49" dirty="0">
                <a:solidFill>
                  <a:srgbClr val="F8F8F8"/>
                </a:solidFill>
                <a:ea typeface="宋体" panose="02010600030101010101" pitchFamily="2" charset="-122"/>
              </a:rPr>
              <a:t>Dudley-Evans, T, &amp; St. John, M. 1998. </a:t>
            </a:r>
            <a:r>
              <a:rPr lang="en-US" altLang="zh-CN" sz="1349" i="1" dirty="0">
                <a:solidFill>
                  <a:srgbClr val="F8F8F8"/>
                </a:solidFill>
                <a:ea typeface="宋体" panose="02010600030101010101" pitchFamily="2" charset="-122"/>
              </a:rPr>
              <a:t>Development in ESP: A Multidisciplinary Approach</a:t>
            </a:r>
            <a:r>
              <a:rPr lang="en-US" altLang="zh-CN" sz="1349" dirty="0">
                <a:solidFill>
                  <a:srgbClr val="F8F8F8"/>
                </a:solidFill>
                <a:ea typeface="宋体" panose="02010600030101010101" pitchFamily="2" charset="-122"/>
              </a:rPr>
              <a:t> [M]. Cambridge: Cambridge University Press.</a:t>
            </a:r>
            <a:endParaRPr lang="zh-CN" altLang="en-US" sz="1349" dirty="0">
              <a:solidFill>
                <a:srgbClr val="F8F8F8"/>
              </a:solidFill>
              <a:ea typeface="宋体" panose="02010600030101010101" pitchFamily="2" charset="-122"/>
            </a:endParaRPr>
          </a:p>
        </p:txBody>
      </p:sp>
      <p:sp>
        <p:nvSpPr>
          <p:cNvPr id="14340" name="文本框 2"/>
          <p:cNvSpPr txBox="1">
            <a:spLocks noChangeArrowheads="1"/>
          </p:cNvSpPr>
          <p:nvPr/>
        </p:nvSpPr>
        <p:spPr bwMode="auto">
          <a:xfrm>
            <a:off x="1143504" y="4432675"/>
            <a:ext cx="1133515" cy="461665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dirty="0" smtClean="0"/>
          </a:p>
          <a:p>
            <a:endParaRPr lang="zh-CN" altLang="en-US" sz="1200" dirty="0"/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2628543" y="4432675"/>
            <a:ext cx="1133515" cy="461665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dirty="0" smtClean="0"/>
          </a:p>
          <a:p>
            <a:endParaRPr lang="zh-CN" altLang="en-US" sz="1200" dirty="0"/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4001062" y="4432674"/>
            <a:ext cx="1133515" cy="461665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dirty="0" smtClean="0"/>
          </a:p>
          <a:p>
            <a:endParaRPr lang="zh-CN" altLang="en-US" sz="1200" dirty="0"/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405631" y="4432673"/>
            <a:ext cx="1135737" cy="461665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dirty="0" smtClean="0"/>
          </a:p>
          <a:p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021" y="1300994"/>
            <a:ext cx="8487756" cy="886670"/>
          </a:xfrm>
        </p:spPr>
        <p:txBody>
          <a:bodyPr/>
          <a:lstStyle/>
          <a:p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对复旦大学专业门类进行重组</a:t>
            </a:r>
            <a:endParaRPr lang="en-US" altLang="zh-CN" sz="449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021" y="2241220"/>
            <a:ext cx="8379918" cy="32392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  <a:defRPr/>
            </a:pPr>
            <a:r>
              <a:rPr lang="zh-CN" altLang="en-US" sz="2699" dirty="0">
                <a:solidFill>
                  <a:schemeClr val="accent2"/>
                </a:solidFill>
              </a:rPr>
              <a:t>复旦大学拥有哲学、经济学、法学、教育学、文学、历史学、理学、工学、医学、管理学、艺术学等</a:t>
            </a:r>
            <a:r>
              <a:rPr lang="en-US" altLang="zh-CN" sz="2699" dirty="0">
                <a:solidFill>
                  <a:schemeClr val="accent2"/>
                </a:solidFill>
              </a:rPr>
              <a:t>11</a:t>
            </a:r>
            <a:r>
              <a:rPr lang="zh-CN" altLang="en-US" sz="2699" dirty="0">
                <a:solidFill>
                  <a:schemeClr val="accent2"/>
                </a:solidFill>
              </a:rPr>
              <a:t>个学科门类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 lvl="1">
              <a:spcBef>
                <a:spcPts val="1349"/>
              </a:spcBef>
              <a:defRPr/>
            </a:pPr>
            <a:r>
              <a:rPr lang="zh-CN" altLang="en-US" sz="2699" dirty="0">
                <a:solidFill>
                  <a:srgbClr val="FFC000"/>
                </a:solidFill>
              </a:rPr>
              <a:t>社科：</a:t>
            </a:r>
            <a:r>
              <a:rPr lang="zh-CN" altLang="en-US" sz="2699" dirty="0">
                <a:solidFill>
                  <a:schemeClr val="accent2"/>
                </a:solidFill>
              </a:rPr>
              <a:t>哲学、文学、历史学、法学、教育学、</a:t>
            </a:r>
            <a:r>
              <a:rPr lang="zh-CN" altLang="en-US" sz="2699" dirty="0" smtClean="0">
                <a:solidFill>
                  <a:schemeClr val="accent2"/>
                </a:solidFill>
              </a:rPr>
              <a:t>艺术学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zh-CN" altLang="en-US" sz="2699" dirty="0">
                <a:solidFill>
                  <a:srgbClr val="FFC000"/>
                </a:solidFill>
              </a:rPr>
              <a:t>理工：</a:t>
            </a:r>
            <a:r>
              <a:rPr lang="zh-CN" altLang="en-US" sz="2699" dirty="0">
                <a:solidFill>
                  <a:schemeClr val="accent2"/>
                </a:solidFill>
              </a:rPr>
              <a:t>理学、工学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zh-CN" altLang="en-US" sz="2699" dirty="0">
                <a:solidFill>
                  <a:srgbClr val="FFC000"/>
                </a:solidFill>
              </a:rPr>
              <a:t>经管：</a:t>
            </a:r>
            <a:r>
              <a:rPr lang="zh-CN" altLang="en-US" sz="2699" dirty="0">
                <a:solidFill>
                  <a:schemeClr val="accent2"/>
                </a:solidFill>
              </a:rPr>
              <a:t>经济学、管理学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zh-CN" altLang="en-US" sz="2699" dirty="0">
                <a:solidFill>
                  <a:srgbClr val="FFC000"/>
                </a:solidFill>
              </a:rPr>
              <a:t>医学：</a:t>
            </a:r>
            <a:r>
              <a:rPr lang="zh-CN" altLang="en-US" sz="2699" dirty="0">
                <a:solidFill>
                  <a:schemeClr val="accent2"/>
                </a:solidFill>
              </a:rPr>
              <a:t>医学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zh-CN" altLang="en-US" sz="2699" dirty="0">
                <a:solidFill>
                  <a:srgbClr val="FFC000"/>
                </a:solidFill>
              </a:rPr>
              <a:t>人文</a:t>
            </a:r>
            <a:endParaRPr lang="en-US" altLang="zh-CN" sz="2699" dirty="0">
              <a:solidFill>
                <a:srgbClr val="FFC000"/>
              </a:solidFill>
            </a:endParaRPr>
          </a:p>
          <a:p>
            <a:pPr lvl="1">
              <a:defRPr/>
            </a:pPr>
            <a:r>
              <a:rPr lang="zh-CN" altLang="en-US" sz="2699" dirty="0">
                <a:solidFill>
                  <a:srgbClr val="FFC000"/>
                </a:solidFill>
              </a:rPr>
              <a:t>综合</a:t>
            </a:r>
            <a:endParaRPr lang="en-US" altLang="zh-CN" sz="2699" dirty="0">
              <a:solidFill>
                <a:srgbClr val="FFC000"/>
              </a:solidFill>
            </a:endParaRPr>
          </a:p>
          <a:p>
            <a:pPr>
              <a:defRPr/>
            </a:pPr>
            <a:endParaRPr lang="en-US" altLang="zh-CN" sz="2699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022">
            <a:off x="-195376" y="1325324"/>
            <a:ext cx="3239616" cy="43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857">
            <a:off x="1712017" y="1717811"/>
            <a:ext cx="2920653" cy="410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979">
            <a:off x="3133854" y="168701"/>
            <a:ext cx="2932554" cy="39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689">
            <a:off x="3989693" y="2368422"/>
            <a:ext cx="2849243" cy="38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3">
            <a:off x="6091123" y="350019"/>
            <a:ext cx="2592718" cy="3274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700">
            <a:off x="6306882" y="2884907"/>
            <a:ext cx="2771882" cy="37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47614" y="999679"/>
            <a:ext cx="8376228" cy="1079698"/>
          </a:xfrm>
        </p:spPr>
        <p:txBody>
          <a:bodyPr/>
          <a:lstStyle/>
          <a:p>
            <a:r>
              <a:rPr lang="zh-CN" altLang="en-US" sz="3599" b="1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教材特色（一）</a:t>
            </a:r>
            <a:r>
              <a:rPr lang="en-US" altLang="zh-CN" sz="3599" b="1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599" b="1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选材地道，内涵丰富，体现大学科特色</a:t>
            </a:r>
            <a:endParaRPr lang="en-US" altLang="zh-CN" sz="2999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3924" y="2403287"/>
            <a:ext cx="8379918" cy="32392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20000"/>
              </a:lnSpc>
              <a:defRPr/>
            </a:pPr>
            <a:r>
              <a:rPr lang="zh-CN" altLang="en-US" sz="2699" dirty="0">
                <a:solidFill>
                  <a:schemeClr val="accent2"/>
                </a:solidFill>
              </a:rPr>
              <a:t>本系列教材以</a:t>
            </a:r>
            <a:r>
              <a:rPr lang="zh-CN" altLang="en-US" sz="2699" dirty="0">
                <a:solidFill>
                  <a:srgbClr val="FFC000"/>
                </a:solidFill>
              </a:rPr>
              <a:t>大学科概念</a:t>
            </a:r>
            <a:r>
              <a:rPr lang="zh-CN" altLang="en-US" sz="2699" dirty="0">
                <a:solidFill>
                  <a:schemeClr val="accent2"/>
                </a:solidFill>
              </a:rPr>
              <a:t>为划分基础，策划出版</a:t>
            </a:r>
            <a:r>
              <a:rPr lang="en-US" altLang="zh-CN" sz="2699" dirty="0">
                <a:solidFill>
                  <a:schemeClr val="accent2"/>
                </a:solidFill>
              </a:rPr>
              <a:t>《</a:t>
            </a:r>
            <a:r>
              <a:rPr lang="zh-CN" altLang="en-US" sz="2699" dirty="0">
                <a:solidFill>
                  <a:schemeClr val="accent2"/>
                </a:solidFill>
              </a:rPr>
              <a:t>学术英语（人文）</a:t>
            </a:r>
            <a:r>
              <a:rPr lang="en-US" altLang="zh-CN" sz="2699" dirty="0">
                <a:solidFill>
                  <a:schemeClr val="accent2"/>
                </a:solidFill>
              </a:rPr>
              <a:t>》</a:t>
            </a:r>
            <a:r>
              <a:rPr lang="zh-CN" altLang="en-US" sz="2699" dirty="0">
                <a:solidFill>
                  <a:schemeClr val="accent2"/>
                </a:solidFill>
              </a:rPr>
              <a:t>、</a:t>
            </a:r>
            <a:r>
              <a:rPr lang="en-US" altLang="zh-CN" sz="2699" dirty="0">
                <a:solidFill>
                  <a:schemeClr val="accent2"/>
                </a:solidFill>
              </a:rPr>
              <a:t>《</a:t>
            </a:r>
            <a:r>
              <a:rPr lang="zh-CN" altLang="en-US" sz="2699" dirty="0">
                <a:solidFill>
                  <a:schemeClr val="accent2"/>
                </a:solidFill>
              </a:rPr>
              <a:t>学术英语（社科）</a:t>
            </a:r>
            <a:r>
              <a:rPr lang="en-US" altLang="zh-CN" sz="2699" dirty="0">
                <a:solidFill>
                  <a:schemeClr val="accent2"/>
                </a:solidFill>
              </a:rPr>
              <a:t>》</a:t>
            </a:r>
            <a:r>
              <a:rPr lang="zh-CN" altLang="en-US" sz="2699" dirty="0">
                <a:solidFill>
                  <a:schemeClr val="accent2"/>
                </a:solidFill>
              </a:rPr>
              <a:t>、</a:t>
            </a:r>
            <a:r>
              <a:rPr lang="en-US" altLang="zh-CN" sz="2699" dirty="0">
                <a:solidFill>
                  <a:schemeClr val="accent2"/>
                </a:solidFill>
              </a:rPr>
              <a:t>《</a:t>
            </a:r>
            <a:r>
              <a:rPr lang="zh-CN" altLang="en-US" sz="2699" dirty="0">
                <a:solidFill>
                  <a:schemeClr val="accent2"/>
                </a:solidFill>
              </a:rPr>
              <a:t>学术英语（理工）</a:t>
            </a:r>
            <a:r>
              <a:rPr lang="en-US" altLang="zh-CN" sz="2699" dirty="0">
                <a:solidFill>
                  <a:schemeClr val="accent2"/>
                </a:solidFill>
              </a:rPr>
              <a:t>》</a:t>
            </a:r>
            <a:r>
              <a:rPr lang="zh-CN" altLang="en-US" sz="2699" dirty="0">
                <a:solidFill>
                  <a:schemeClr val="accent2"/>
                </a:solidFill>
              </a:rPr>
              <a:t>、</a:t>
            </a:r>
            <a:r>
              <a:rPr lang="en-US" altLang="zh-CN" sz="2699" dirty="0">
                <a:solidFill>
                  <a:schemeClr val="accent2"/>
                </a:solidFill>
              </a:rPr>
              <a:t>《</a:t>
            </a:r>
            <a:r>
              <a:rPr lang="zh-CN" altLang="en-US" sz="2699" dirty="0">
                <a:solidFill>
                  <a:schemeClr val="accent2"/>
                </a:solidFill>
              </a:rPr>
              <a:t>学术英语（经管）</a:t>
            </a:r>
            <a:r>
              <a:rPr lang="en-US" altLang="zh-CN" sz="2699" dirty="0">
                <a:solidFill>
                  <a:schemeClr val="accent2"/>
                </a:solidFill>
              </a:rPr>
              <a:t>》</a:t>
            </a:r>
            <a:r>
              <a:rPr lang="zh-CN" altLang="en-US" sz="2699" dirty="0">
                <a:solidFill>
                  <a:schemeClr val="accent2"/>
                </a:solidFill>
              </a:rPr>
              <a:t>、</a:t>
            </a:r>
            <a:r>
              <a:rPr lang="en-US" altLang="zh-CN" sz="2699" dirty="0">
                <a:solidFill>
                  <a:schemeClr val="accent2"/>
                </a:solidFill>
              </a:rPr>
              <a:t>《</a:t>
            </a:r>
            <a:r>
              <a:rPr lang="zh-CN" altLang="en-US" sz="2699" dirty="0">
                <a:solidFill>
                  <a:schemeClr val="accent2"/>
                </a:solidFill>
              </a:rPr>
              <a:t>学术英语（医学）</a:t>
            </a:r>
            <a:r>
              <a:rPr lang="en-US" altLang="zh-CN" sz="2699" dirty="0">
                <a:solidFill>
                  <a:schemeClr val="accent2"/>
                </a:solidFill>
              </a:rPr>
              <a:t>》</a:t>
            </a:r>
            <a:r>
              <a:rPr lang="zh-CN" altLang="en-US" sz="2699" dirty="0">
                <a:solidFill>
                  <a:schemeClr val="accent2"/>
                </a:solidFill>
              </a:rPr>
              <a:t>和</a:t>
            </a:r>
            <a:r>
              <a:rPr lang="en-US" altLang="zh-CN" sz="2699" dirty="0">
                <a:solidFill>
                  <a:schemeClr val="accent2"/>
                </a:solidFill>
              </a:rPr>
              <a:t>《</a:t>
            </a:r>
            <a:r>
              <a:rPr lang="zh-CN" altLang="en-US" sz="2699" dirty="0">
                <a:solidFill>
                  <a:schemeClr val="accent2"/>
                </a:solidFill>
              </a:rPr>
              <a:t>学术英语（综合）</a:t>
            </a:r>
            <a:r>
              <a:rPr lang="en-US" altLang="zh-CN" sz="2699" dirty="0">
                <a:solidFill>
                  <a:schemeClr val="accent2"/>
                </a:solidFill>
              </a:rPr>
              <a:t>》</a:t>
            </a:r>
            <a:r>
              <a:rPr lang="zh-CN" altLang="en-US" sz="2699" dirty="0">
                <a:solidFill>
                  <a:schemeClr val="accent2"/>
                </a:solidFill>
              </a:rPr>
              <a:t>。教材内容涵盖</a:t>
            </a:r>
            <a:r>
              <a:rPr lang="zh-CN" altLang="en-US" sz="2699" dirty="0">
                <a:solidFill>
                  <a:srgbClr val="FFC000"/>
                </a:solidFill>
              </a:rPr>
              <a:t>人文知识、社会科学知识、医学知识、自然科学知识</a:t>
            </a:r>
            <a:r>
              <a:rPr lang="zh-CN" altLang="en-US" sz="2699" dirty="0">
                <a:solidFill>
                  <a:schemeClr val="accent2"/>
                </a:solidFill>
              </a:rPr>
              <a:t>的诸多方面。每个分册均围绕该领域内重要话题与知识点，精选深入浅出的原版文章，引导学生</a:t>
            </a:r>
            <a:r>
              <a:rPr lang="zh-CN" altLang="en-US" sz="2699" dirty="0">
                <a:solidFill>
                  <a:srgbClr val="FFC000"/>
                </a:solidFill>
              </a:rPr>
              <a:t>从不同角度学习学科知识、拓宽知识视野、提升思维能力 、探讨深层问题</a:t>
            </a:r>
            <a:r>
              <a:rPr lang="zh-CN" altLang="en-US" sz="2699" dirty="0">
                <a:solidFill>
                  <a:schemeClr val="accent2"/>
                </a:solidFill>
              </a:rPr>
              <a:t>。</a:t>
            </a:r>
            <a:endParaRPr lang="en-US" altLang="zh-CN" sz="2699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19" y="858254"/>
            <a:ext cx="6855322" cy="51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 dirty="0">
              <a:solidFill>
                <a:srgbClr val="000000"/>
              </a:solidFill>
            </a:endParaRPr>
          </a:p>
        </p:txBody>
      </p: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1158622" y="851113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999" dirty="0">
                <a:solidFill>
                  <a:srgbClr val="FFFFFF"/>
                </a:solidFill>
                <a:latin typeface="Arial Rounded MT Bold" panose="020F0704030504030204" pitchFamily="34" charset="0"/>
                <a:ea typeface="隶书" panose="02010509060101010101" pitchFamily="49" charset="-122"/>
              </a:rPr>
              <a:t>医学</a:t>
            </a:r>
            <a:endParaRPr lang="en-US" altLang="zh-CN" sz="2999" dirty="0">
              <a:solidFill>
                <a:srgbClr val="FFFFFF"/>
              </a:solidFill>
              <a:latin typeface="Arial Rounded MT Bold" panose="020F0704030504030204" pitchFamily="34" charset="0"/>
              <a:ea typeface="隶书" panose="02010509060101010101" pitchFamily="49" charset="-122"/>
            </a:endParaRPr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04747" y="3083855"/>
            <a:ext cx="4372648" cy="56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zh-CN" sz="2099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33" y="923714"/>
            <a:ext cx="3670454" cy="501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39" y="858254"/>
            <a:ext cx="6855322" cy="51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5"/>
          <p:cNvSpPr>
            <a:spLocks noChangeArrowheads="1"/>
          </p:cNvSpPr>
          <p:nvPr/>
        </p:nvSpPr>
        <p:spPr bwMode="auto">
          <a:xfrm rot="5400000">
            <a:off x="952130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999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2999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医学</a:t>
            </a:r>
            <a:endParaRPr lang="en-US" altLang="zh-CN" sz="2999" dirty="0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999" dirty="0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内容</a:t>
            </a:r>
            <a:endParaRPr lang="en-US" altLang="zh-CN" sz="2999" dirty="0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999" dirty="0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045291" y="2010329"/>
            <a:ext cx="5873440" cy="33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1: A Doctor’s Life 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Resurgent and Emergent Diseases 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Prevention and Treatment of Diseases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4: Alternative Medicine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Healthy Living 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Life and Medicine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7: Doctor-patient Relationship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8: Principles of Biomedical Ethics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9: Medical Education </a:t>
            </a:r>
          </a:p>
          <a:p>
            <a:pPr eaLnBrk="1" hangingPunct="1">
              <a:spcBef>
                <a:spcPct val="0"/>
              </a:spcBef>
              <a:buClr>
                <a:srgbClr val="1F7391"/>
              </a:buClr>
            </a:pPr>
            <a:r>
              <a:rPr lang="en-US" altLang="zh-CN" sz="20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10: Healthcare System</a:t>
            </a:r>
            <a:endParaRPr lang="en-US" altLang="zh-CN" sz="179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8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20165" y="1268862"/>
            <a:ext cx="4157230" cy="55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3299" b="1" dirty="0">
                <a:solidFill>
                  <a:srgbClr val="0000FF"/>
                </a:solidFill>
                <a:latin typeface="宋体" panose="02010600030101010101" pitchFamily="2" charset="-122"/>
              </a:rPr>
              <a:t>单元主题</a:t>
            </a:r>
            <a:endParaRPr lang="en-US" altLang="zh-CN" sz="3299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07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021" y="1053664"/>
            <a:ext cx="8379918" cy="1134000"/>
          </a:xfrm>
        </p:spPr>
        <p:txBody>
          <a:bodyPr/>
          <a:lstStyle/>
          <a:p>
            <a:r>
              <a:rPr lang="zh-CN" altLang="en-US" sz="3599" b="1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教材特色（二）</a:t>
            </a:r>
            <a:r>
              <a:rPr lang="en-US" altLang="zh-CN" sz="3599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599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聚焦学术语言共性，提高学生的学术英语水平</a:t>
            </a:r>
            <a:endParaRPr lang="en-US" altLang="zh-CN" sz="2999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3331" y="2241220"/>
            <a:ext cx="8379918" cy="32392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20000"/>
              </a:lnSpc>
              <a:defRPr/>
            </a:pPr>
            <a:r>
              <a:rPr lang="zh-CN" altLang="en-US" sz="2699" dirty="0">
                <a:solidFill>
                  <a:schemeClr val="accent2"/>
                </a:solidFill>
              </a:rPr>
              <a:t>本系列教材</a:t>
            </a:r>
            <a:r>
              <a:rPr lang="zh-CN" altLang="en-US" sz="2699" dirty="0">
                <a:solidFill>
                  <a:srgbClr val="FFC000"/>
                </a:solidFill>
              </a:rPr>
              <a:t>聚焦语言及其使用的语境，强调同一学科大类中学术语言技能的共性</a:t>
            </a:r>
            <a:r>
              <a:rPr lang="zh-CN" altLang="en-US" sz="2699" dirty="0">
                <a:solidFill>
                  <a:schemeClr val="accent2"/>
                </a:solidFill>
              </a:rPr>
              <a:t>。具体包括</a:t>
            </a:r>
            <a:r>
              <a:rPr lang="zh-CN" altLang="en-US" sz="2699" dirty="0">
                <a:solidFill>
                  <a:srgbClr val="FFC000"/>
                </a:solidFill>
              </a:rPr>
              <a:t>听</a:t>
            </a:r>
            <a:r>
              <a:rPr lang="zh-CN" altLang="en-US" sz="2699" dirty="0">
                <a:solidFill>
                  <a:schemeClr val="accent2"/>
                </a:solidFill>
              </a:rPr>
              <a:t>（听学术讲座时能快速有效地记笔记、根据上下文猜测词义等）、</a:t>
            </a:r>
            <a:r>
              <a:rPr lang="zh-CN" altLang="en-US" sz="2699" dirty="0">
                <a:solidFill>
                  <a:srgbClr val="FFC000"/>
                </a:solidFill>
              </a:rPr>
              <a:t>说</a:t>
            </a:r>
            <a:r>
              <a:rPr lang="zh-CN" altLang="en-US" sz="2699" dirty="0">
                <a:solidFill>
                  <a:schemeClr val="accent2"/>
                </a:solidFill>
              </a:rPr>
              <a:t>（宣读论文时能有效地组织语篇架构、注意逻辑衔接等）、</a:t>
            </a:r>
            <a:r>
              <a:rPr lang="zh-CN" altLang="en-US" sz="2774" dirty="0">
                <a:solidFill>
                  <a:srgbClr val="FFC000"/>
                </a:solidFill>
              </a:rPr>
              <a:t>读</a:t>
            </a:r>
            <a:r>
              <a:rPr lang="zh-CN" altLang="en-US" sz="2699" dirty="0">
                <a:solidFill>
                  <a:schemeClr val="accent2"/>
                </a:solidFill>
              </a:rPr>
              <a:t>（阅读专业文章时能理解重要观点、批判性阅读等）、</a:t>
            </a:r>
            <a:r>
              <a:rPr lang="zh-CN" altLang="en-US" sz="2774" dirty="0">
                <a:solidFill>
                  <a:srgbClr val="FFC000"/>
                </a:solidFill>
              </a:rPr>
              <a:t>写</a:t>
            </a:r>
            <a:r>
              <a:rPr lang="zh-CN" altLang="en-US" sz="2699" dirty="0">
                <a:solidFill>
                  <a:schemeClr val="accent2"/>
                </a:solidFill>
              </a:rPr>
              <a:t>（撰写论文时掌握本专业的学术话语范式及论文写作规范等）、</a:t>
            </a:r>
            <a:r>
              <a:rPr lang="zh-CN" altLang="en-US" sz="2774" dirty="0">
                <a:solidFill>
                  <a:srgbClr val="FFC000"/>
                </a:solidFill>
              </a:rPr>
              <a:t>词汇</a:t>
            </a:r>
            <a:r>
              <a:rPr lang="zh-CN" altLang="en-US" sz="2699" dirty="0">
                <a:solidFill>
                  <a:schemeClr val="accent2"/>
                </a:solidFill>
              </a:rPr>
              <a:t>（能运用 </a:t>
            </a:r>
            <a:r>
              <a:rPr lang="en-US" altLang="zh-CN" sz="2699" dirty="0">
                <a:solidFill>
                  <a:schemeClr val="accent2"/>
                </a:solidFill>
              </a:rPr>
              <a:t>Coxhead </a:t>
            </a:r>
            <a:r>
              <a:rPr lang="zh-CN" altLang="en-US" sz="2699" dirty="0">
                <a:solidFill>
                  <a:schemeClr val="accent2"/>
                </a:solidFill>
              </a:rPr>
              <a:t>的学术核心词族表中的所有单词等）。</a:t>
            </a:r>
            <a:endParaRPr lang="en-US" altLang="zh-CN" sz="2699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39" y="858254"/>
            <a:ext cx="6855322" cy="51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需求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42778" y="1079624"/>
            <a:ext cx="5343819" cy="55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099" dirty="0">
                <a:solidFill>
                  <a:srgbClr val="0000FF"/>
                </a:solidFill>
                <a:latin typeface="Arial Black" panose="020B0A04020102020204" pitchFamily="34" charset="0"/>
              </a:rPr>
              <a:t>Academic language skills</a:t>
            </a:r>
            <a:endParaRPr lang="en-US" altLang="zh-CN" sz="2099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60" y="1941300"/>
            <a:ext cx="4534510" cy="390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01540" y="1930171"/>
            <a:ext cx="2887328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39" y="858254"/>
            <a:ext cx="6855322" cy="51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学生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需求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42778" y="1079624"/>
            <a:ext cx="5343819" cy="55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099" dirty="0">
                <a:solidFill>
                  <a:srgbClr val="0000FF"/>
                </a:solidFill>
                <a:latin typeface="Arial Black" panose="020B0A04020102020204" pitchFamily="34" charset="0"/>
              </a:rPr>
              <a:t>Academic language skills</a:t>
            </a:r>
            <a:endParaRPr lang="en-US" altLang="zh-CN" sz="2099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46" y="1808003"/>
            <a:ext cx="4534510" cy="40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04747" y="1808002"/>
            <a:ext cx="1296084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738888" y="1808002"/>
            <a:ext cx="1294894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262293" y="1812762"/>
            <a:ext cx="1296085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输出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主导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18" y="1786661"/>
            <a:ext cx="4372648" cy="410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42777" y="1873461"/>
            <a:ext cx="2461251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13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0022">
            <a:off x="-195376" y="1325324"/>
            <a:ext cx="3239616" cy="43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857">
            <a:off x="1712017" y="1717811"/>
            <a:ext cx="2920653" cy="410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979">
            <a:off x="3133854" y="168701"/>
            <a:ext cx="2932554" cy="39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689">
            <a:off x="3989693" y="2368422"/>
            <a:ext cx="2849243" cy="38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243">
            <a:off x="6091123" y="350019"/>
            <a:ext cx="2592718" cy="3274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700">
            <a:off x="6306882" y="2884907"/>
            <a:ext cx="2771882" cy="37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输出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主导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02" y="1629478"/>
            <a:ext cx="4822529" cy="423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42777" y="1771494"/>
            <a:ext cx="2461251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99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输出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主导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88" y="2005570"/>
            <a:ext cx="5209331" cy="36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251188" y="2071444"/>
            <a:ext cx="2461251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849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253207" y="1300994"/>
            <a:ext cx="8580042" cy="940226"/>
          </a:xfrm>
        </p:spPr>
        <p:txBody>
          <a:bodyPr/>
          <a:lstStyle/>
          <a:p>
            <a:r>
              <a:rPr lang="zh-CN" altLang="en-US" sz="3599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教材特色（三）</a:t>
            </a:r>
            <a:r>
              <a:rPr lang="en-US" altLang="zh-CN" sz="3599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599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多元能力，专业素养，培养全面发展的高素质人才</a:t>
            </a:r>
            <a:endParaRPr lang="en-US" altLang="zh-CN" sz="2999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3331" y="2727197"/>
            <a:ext cx="8379918" cy="296916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20000"/>
              </a:lnSpc>
              <a:defRPr/>
            </a:pPr>
            <a:r>
              <a:rPr lang="zh-CN" altLang="en-US" sz="2699" dirty="0">
                <a:solidFill>
                  <a:schemeClr val="accent2"/>
                </a:solidFill>
              </a:rPr>
              <a:t>本系列教材强调在提高学生英语语言应用能力的基础上，</a:t>
            </a:r>
            <a:r>
              <a:rPr lang="zh-CN" altLang="en-US" sz="2699" dirty="0">
                <a:solidFill>
                  <a:srgbClr val="FFC000"/>
                </a:solidFill>
              </a:rPr>
              <a:t>通过做学科相关调研、进行学术讨论、撰写学科论文、宣读论文等应用型输出任务，培养学生的自主学习及合作式学习能力、探究精神、创新思维、思辨能力、解决问题能力等学术能力和专业素养</a:t>
            </a:r>
            <a:r>
              <a:rPr lang="zh-CN" altLang="en-US" sz="2699" dirty="0">
                <a:solidFill>
                  <a:schemeClr val="accent2"/>
                </a:solidFill>
              </a:rPr>
              <a:t>。</a:t>
            </a:r>
            <a:endParaRPr lang="en-US" altLang="zh-CN" sz="2699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19" y="858254"/>
            <a:ext cx="6855322" cy="51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输出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主导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58250" y="1193880"/>
            <a:ext cx="5320016" cy="55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2099" dirty="0">
                <a:solidFill>
                  <a:srgbClr val="0000FF"/>
                </a:solidFill>
                <a:latin typeface="Arial Black" panose="020B0A04020102020204" pitchFamily="34" charset="0"/>
              </a:rPr>
              <a:t>Teamwork Assignment</a:t>
            </a:r>
            <a:endParaRPr lang="zh-CN" altLang="en-US" sz="2099" dirty="0">
              <a:solidFill>
                <a:srgbClr val="0000FF"/>
              </a:solidFill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5" y="2674439"/>
            <a:ext cx="6883886" cy="251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487861" y="2879176"/>
            <a:ext cx="1598275" cy="2999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zh-CN" altLang="en-US" sz="134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954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457021" y="1053664"/>
            <a:ext cx="8379918" cy="1134000"/>
          </a:xfrm>
        </p:spPr>
        <p:txBody>
          <a:bodyPr/>
          <a:lstStyle/>
          <a:p>
            <a:r>
              <a:rPr lang="zh-CN" altLang="en-US" sz="3599" b="1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教材特色（四）</a:t>
            </a:r>
            <a:r>
              <a:rPr lang="en-US" altLang="zh-CN" sz="3599" b="1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3599" b="1" dirty="0">
                <a:solidFill>
                  <a:srgbClr val="FFC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输出驱动，项目导向，提高学生的学术综合能力</a:t>
            </a:r>
            <a:endParaRPr lang="en-US" altLang="zh-CN" sz="2999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3331" y="2457272"/>
            <a:ext cx="8379918" cy="323920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20000"/>
              </a:lnSpc>
              <a:defRPr/>
            </a:pPr>
            <a:r>
              <a:rPr lang="zh-CN" altLang="en-US" sz="2699" dirty="0">
                <a:solidFill>
                  <a:schemeClr val="accent2"/>
                </a:solidFill>
              </a:rPr>
              <a:t>在学术研究国际化的背景下，</a:t>
            </a:r>
            <a:r>
              <a:rPr lang="zh-CN" altLang="en-US" sz="2699" dirty="0">
                <a:solidFill>
                  <a:srgbClr val="FFC000"/>
                </a:solidFill>
              </a:rPr>
              <a:t>撰写规范的学术论文的能力愈加重要</a:t>
            </a:r>
            <a:r>
              <a:rPr lang="zh-CN" altLang="en-US" sz="2699" dirty="0">
                <a:solidFill>
                  <a:schemeClr val="accent2"/>
                </a:solidFill>
              </a:rPr>
              <a:t>。本系列教材为了更好地训练学生的学术英语写作能力，在写作板块采取不同于传统模式的编写思路，</a:t>
            </a:r>
            <a:r>
              <a:rPr lang="zh-CN" altLang="en-US" sz="2699" dirty="0">
                <a:solidFill>
                  <a:srgbClr val="FFC000"/>
                </a:solidFill>
              </a:rPr>
              <a:t>强调输出驱动，项目导向</a:t>
            </a:r>
            <a:r>
              <a:rPr lang="zh-CN" altLang="en-US" sz="2699" dirty="0">
                <a:solidFill>
                  <a:schemeClr val="accent2"/>
                </a:solidFill>
              </a:rPr>
              <a:t>。论文写作任务贯穿整个学期，每单元关注一个论文写作要素及语用技能，学生通过相关的阅读、研讨、教师的讲解以及课后的写作，最终完成整篇论文的撰写。这一新颖的教学方法能激发学习热情，</a:t>
            </a:r>
            <a:r>
              <a:rPr lang="zh-CN" altLang="en-US" sz="2699" dirty="0">
                <a:solidFill>
                  <a:srgbClr val="FFC000"/>
                </a:solidFill>
              </a:rPr>
              <a:t>学生在用中学，在学中用，更容易从外化的成果中获得成就感并提升学术综合能力</a:t>
            </a:r>
            <a:r>
              <a:rPr lang="zh-CN" altLang="en-US" sz="2699" dirty="0">
                <a:solidFill>
                  <a:schemeClr val="accent2"/>
                </a:solidFill>
              </a:rPr>
              <a:t>。</a:t>
            </a:r>
            <a:endParaRPr lang="en-US" altLang="zh-CN" sz="2699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19" y="858254"/>
            <a:ext cx="6855322" cy="51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5"/>
          <p:cNvSpPr>
            <a:spLocks noChangeArrowheads="1"/>
          </p:cNvSpPr>
          <p:nvPr/>
        </p:nvSpPr>
        <p:spPr bwMode="auto">
          <a:xfrm rot="5400000">
            <a:off x="952129" y="1050466"/>
            <a:ext cx="2030413" cy="1645992"/>
          </a:xfrm>
          <a:prstGeom prst="rtTriangle">
            <a:avLst/>
          </a:prstGeom>
          <a:solidFill>
            <a:srgbClr val="3D8F95">
              <a:alpha val="93332"/>
            </a:srgbClr>
          </a:solidFill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526" eaLnBrk="1" hangingPunct="1">
              <a:spcBef>
                <a:spcPct val="0"/>
              </a:spcBef>
              <a:buNone/>
              <a:defRPr/>
            </a:pPr>
            <a:endParaRPr lang="zh-CN" altLang="en-US" sz="1349">
              <a:solidFill>
                <a:srgbClr val="000000"/>
              </a:solidFill>
            </a:endParaRP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1235983" y="832071"/>
            <a:ext cx="1392487" cy="9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526" eaLnBrk="1" hangingPunct="1">
              <a:spcBef>
                <a:spcPct val="0"/>
              </a:spcBef>
              <a:buNone/>
              <a:defRPr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输出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defTabSz="685526" eaLnBrk="1" hangingPunct="1">
              <a:spcBef>
                <a:spcPct val="0"/>
              </a:spcBef>
              <a:buNone/>
              <a:defRPr/>
            </a:pPr>
            <a:r>
              <a:rPr lang="zh-CN" altLang="en-US" sz="2999">
                <a:solidFill>
                  <a:srgbClr val="FFFF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主导</a:t>
            </a:r>
            <a:endParaRPr lang="en-US" altLang="zh-CN" sz="2999">
              <a:solidFill>
                <a:srgbClr val="FFFFFF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27" y="4886947"/>
            <a:ext cx="927134" cy="111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733" y="1163825"/>
            <a:ext cx="4243536" cy="4530350"/>
          </a:xfrm>
          <a:prstGeom prst="rect">
            <a:avLst/>
          </a:prstGeom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839501" y="1158724"/>
            <a:ext cx="2173329" cy="507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526">
              <a:spcBef>
                <a:spcPct val="0"/>
              </a:spcBef>
              <a:buNone/>
              <a:defRPr/>
            </a:pPr>
            <a:r>
              <a:rPr lang="en-US" altLang="zh-CN" sz="1349" dirty="0">
                <a:solidFill>
                  <a:srgbClr val="000000"/>
                </a:solidFill>
              </a:rPr>
              <a:t>  </a:t>
            </a:r>
          </a:p>
          <a:p>
            <a:pPr defTabSz="685526">
              <a:spcBef>
                <a:spcPct val="0"/>
              </a:spcBef>
              <a:buNone/>
              <a:defRPr/>
            </a:pPr>
            <a:endParaRPr lang="zh-CN" altLang="en-US" sz="134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173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631102" y="2676819"/>
            <a:ext cx="8421962" cy="1511503"/>
          </a:xfrm>
        </p:spPr>
        <p:txBody>
          <a:bodyPr/>
          <a:lstStyle/>
          <a:p>
            <a:r>
              <a:rPr lang="zh-CN" altLang="en-US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复旦大学学术英语系列课程及成果</a:t>
            </a:r>
            <a:endParaRPr lang="zh-CN" altLang="en-US" sz="404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42"/>
            <a:ext cx="9143999" cy="7004891"/>
          </a:xfrm>
          <a:prstGeom prst="rect">
            <a:avLst/>
          </a:prstGeom>
        </p:spPr>
      </p:pic>
      <p:sp>
        <p:nvSpPr>
          <p:cNvPr id="18435" name="文本框 1"/>
          <p:cNvSpPr txBox="1">
            <a:spLocks noChangeArrowheads="1"/>
          </p:cNvSpPr>
          <p:nvPr/>
        </p:nvSpPr>
        <p:spPr bwMode="auto">
          <a:xfrm>
            <a:off x="3779912" y="1344675"/>
            <a:ext cx="1656184" cy="5509200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813" y="999679"/>
            <a:ext cx="8530175" cy="14805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复旦大学学术英语系列课程统计</a:t>
            </a:r>
            <a:r>
              <a:rPr lang="en-US" altLang="zh-CN" sz="449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449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2016</a:t>
            </a:r>
            <a:r>
              <a:rPr lang="zh-CN" altLang="zh-CN" sz="32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年春季到</a:t>
            </a:r>
            <a:r>
              <a:rPr lang="en-US" altLang="zh-CN" sz="32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2020</a:t>
            </a:r>
            <a:r>
              <a:rPr lang="zh-CN" altLang="zh-CN" sz="32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年春</a:t>
            </a:r>
            <a:r>
              <a:rPr lang="zh-CN" altLang="en-US" sz="32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endParaRPr lang="en-US" altLang="zh-CN" sz="3299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57023" y="2781554"/>
            <a:ext cx="3575128" cy="226699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  <a:latin typeface="+mn-ea"/>
              </a:rPr>
              <a:t>6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</a:rPr>
              <a:t>门专用学术类英语课程</a:t>
            </a:r>
            <a:r>
              <a:rPr lang="en-US" altLang="zh-CN" dirty="0" smtClean="0">
                <a:solidFill>
                  <a:srgbClr val="FFC000"/>
                </a:solidFill>
                <a:latin typeface="+mn-ea"/>
              </a:rPr>
              <a:t>182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</a:rPr>
              <a:t>个班</a:t>
            </a:r>
            <a:endParaRPr lang="en-US" altLang="zh-CN" dirty="0" smtClean="0">
              <a:solidFill>
                <a:schemeClr val="accent2"/>
              </a:solidFill>
              <a:latin typeface="+mn-ea"/>
            </a:endParaRPr>
          </a:p>
          <a:p>
            <a:pPr lvl="1"/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学术英语（人文）</a:t>
            </a:r>
            <a:r>
              <a:rPr lang="en-US" altLang="zh-CN" dirty="0" smtClean="0">
                <a:solidFill>
                  <a:srgbClr val="FFC000"/>
                </a:solidFill>
                <a:latin typeface="+mn-ea"/>
                <a:ea typeface="+mn-ea"/>
              </a:rPr>
              <a:t>20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个班</a:t>
            </a:r>
            <a:endParaRPr lang="en-US" altLang="zh-CN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lvl="1"/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学术英语（社科）</a:t>
            </a:r>
            <a:r>
              <a:rPr lang="en-US" altLang="zh-CN" dirty="0">
                <a:solidFill>
                  <a:srgbClr val="FFC000"/>
                </a:solidFill>
                <a:latin typeface="+mn-ea"/>
                <a:ea typeface="+mn-ea"/>
              </a:rPr>
              <a:t>27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个班</a:t>
            </a:r>
            <a:endParaRPr lang="en-US" altLang="zh-CN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lvl="1"/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学术英语（理工）</a:t>
            </a:r>
            <a:r>
              <a:rPr lang="en-US" altLang="zh-CN" dirty="0">
                <a:solidFill>
                  <a:srgbClr val="FFC000"/>
                </a:solidFill>
                <a:latin typeface="+mn-ea"/>
                <a:ea typeface="+mn-ea"/>
              </a:rPr>
              <a:t>51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个班</a:t>
            </a:r>
            <a:endParaRPr lang="en-US" altLang="zh-CN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lvl="1"/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学术英语（管理）</a:t>
            </a:r>
            <a:r>
              <a:rPr lang="en-US" altLang="zh-CN" dirty="0">
                <a:solidFill>
                  <a:srgbClr val="FFC000"/>
                </a:solidFill>
                <a:latin typeface="+mn-ea"/>
                <a:ea typeface="+mn-ea"/>
              </a:rPr>
              <a:t>28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个班</a:t>
            </a:r>
            <a:endParaRPr lang="en-US" altLang="zh-CN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lvl="1"/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学术英语（医学）</a:t>
            </a:r>
            <a:r>
              <a:rPr lang="en-US" altLang="zh-CN" dirty="0">
                <a:solidFill>
                  <a:srgbClr val="FFC000"/>
                </a:solidFill>
                <a:latin typeface="+mn-ea"/>
                <a:ea typeface="+mn-ea"/>
              </a:rPr>
              <a:t>24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个班</a:t>
            </a:r>
            <a:endParaRPr lang="en-US" altLang="zh-CN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lvl="1"/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学术英语（综合）</a:t>
            </a:r>
            <a:r>
              <a:rPr lang="en-US" altLang="zh-CN" dirty="0">
                <a:solidFill>
                  <a:srgbClr val="FFC000"/>
                </a:solidFill>
                <a:latin typeface="+mn-ea"/>
                <a:ea typeface="+mn-ea"/>
              </a:rPr>
              <a:t>32</a:t>
            </a:r>
            <a:r>
              <a:rPr lang="zh-CN" altLang="zh-CN" dirty="0" smtClean="0">
                <a:solidFill>
                  <a:schemeClr val="accent2"/>
                </a:solidFill>
                <a:latin typeface="+mn-ea"/>
                <a:ea typeface="+mn-ea"/>
              </a:rPr>
              <a:t>个班</a:t>
            </a:r>
            <a:endParaRPr lang="en-US" altLang="zh-CN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0484" name="矩形 2"/>
          <p:cNvSpPr>
            <a:spLocks noChangeArrowheads="1"/>
          </p:cNvSpPr>
          <p:nvPr/>
        </p:nvSpPr>
        <p:spPr bwMode="auto">
          <a:xfrm>
            <a:off x="4355976" y="4149812"/>
            <a:ext cx="44380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季佩英，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2017</a:t>
            </a:r>
            <a:r>
              <a:rPr lang="zh-CN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，基于《大学英语教学指南》框架的专门用途英语课程设置［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J</a:t>
            </a:r>
            <a:r>
              <a:rPr lang="zh-CN" altLang="zh-CN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］，</a:t>
            </a:r>
            <a:endParaRPr lang="en-US" altLang="zh-CN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zh-CN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《外语界》</a:t>
            </a:r>
            <a:r>
              <a:rPr lang="en-US" altLang="zh-CN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180</a:t>
            </a:r>
            <a:r>
              <a:rPr lang="zh-CN" altLang="en-U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）：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16</a:t>
            </a:r>
            <a:r>
              <a:rPr lang="zh-CN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21</a:t>
            </a:r>
            <a:r>
              <a:rPr lang="zh-CN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56</a:t>
            </a:r>
            <a:r>
              <a:rPr lang="zh-CN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0121" y="2760664"/>
            <a:ext cx="4534733" cy="133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99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699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体现了学生的学习需求，符合提升语言能力、有效使用语言的语言学习目的</a:t>
            </a:r>
            <a:r>
              <a:rPr lang="en-US" altLang="zh-CN" sz="2699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699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en-US" altLang="zh-CN" sz="2699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584" y="523555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8F8F8"/>
                </a:solidFill>
              </a:rPr>
              <a:t>孙庆祥</a:t>
            </a:r>
            <a:r>
              <a:rPr lang="zh-CN" altLang="en-US" dirty="0">
                <a:solidFill>
                  <a:srgbClr val="F8F8F8"/>
                </a:solidFill>
              </a:rPr>
              <a:t>、</a:t>
            </a:r>
            <a:r>
              <a:rPr lang="zh-CN" altLang="en-US" dirty="0" smtClean="0">
                <a:solidFill>
                  <a:srgbClr val="F8F8F8"/>
                </a:solidFill>
              </a:rPr>
              <a:t>范烨</a:t>
            </a:r>
            <a:r>
              <a:rPr lang="zh-CN" altLang="en-US" dirty="0">
                <a:solidFill>
                  <a:srgbClr val="F8F8F8"/>
                </a:solidFill>
              </a:rPr>
              <a:t>，</a:t>
            </a:r>
            <a:r>
              <a:rPr lang="en-US" altLang="zh-CN" dirty="0">
                <a:solidFill>
                  <a:srgbClr val="F8F8F8"/>
                </a:solidFill>
              </a:rPr>
              <a:t>2020</a:t>
            </a:r>
            <a:r>
              <a:rPr lang="zh-CN" altLang="en-US" dirty="0">
                <a:solidFill>
                  <a:srgbClr val="F8F8F8"/>
                </a:solidFill>
              </a:rPr>
              <a:t>，以大学科概念为基础构建校本学术英语课程：以复旦大学为</a:t>
            </a:r>
            <a:r>
              <a:rPr lang="zh-CN" altLang="en-US" dirty="0" smtClean="0">
                <a:solidFill>
                  <a:srgbClr val="F8F8F8"/>
                </a:solidFill>
              </a:rPr>
              <a:t>例 </a:t>
            </a:r>
            <a:r>
              <a:rPr lang="en-US" altLang="zh-CN" dirty="0" smtClean="0">
                <a:solidFill>
                  <a:srgbClr val="F8F8F8"/>
                </a:solidFill>
              </a:rPr>
              <a:t>[J]</a:t>
            </a:r>
            <a:r>
              <a:rPr lang="zh-CN" altLang="en-US" dirty="0" smtClean="0">
                <a:solidFill>
                  <a:srgbClr val="F8F8F8"/>
                </a:solidFill>
              </a:rPr>
              <a:t>，</a:t>
            </a:r>
            <a:r>
              <a:rPr lang="en-US" altLang="zh-CN" dirty="0" smtClean="0">
                <a:solidFill>
                  <a:srgbClr val="F8F8F8"/>
                </a:solidFill>
              </a:rPr>
              <a:t>《</a:t>
            </a:r>
            <a:r>
              <a:rPr lang="zh-CN" altLang="en-US" dirty="0">
                <a:solidFill>
                  <a:srgbClr val="F8F8F8"/>
                </a:solidFill>
              </a:rPr>
              <a:t>外研之声</a:t>
            </a:r>
            <a:r>
              <a:rPr lang="en-US" altLang="zh-CN" dirty="0">
                <a:solidFill>
                  <a:srgbClr val="F8F8F8"/>
                </a:solidFill>
              </a:rPr>
              <a:t>》32</a:t>
            </a:r>
            <a:r>
              <a:rPr lang="zh-CN" altLang="en-US" dirty="0">
                <a:solidFill>
                  <a:srgbClr val="F8F8F8"/>
                </a:solidFill>
              </a:rPr>
              <a:t>（</a:t>
            </a:r>
            <a:r>
              <a:rPr lang="en-US" altLang="zh-CN" dirty="0">
                <a:solidFill>
                  <a:srgbClr val="F8F8F8"/>
                </a:solidFill>
              </a:rPr>
              <a:t>1</a:t>
            </a:r>
            <a:r>
              <a:rPr lang="zh-CN" altLang="en-US" dirty="0">
                <a:solidFill>
                  <a:srgbClr val="F8F8F8"/>
                </a:solidFill>
              </a:rPr>
              <a:t>）：</a:t>
            </a:r>
            <a:r>
              <a:rPr lang="en-US" altLang="zh-CN" dirty="0">
                <a:solidFill>
                  <a:srgbClr val="F8F8F8"/>
                </a:solidFill>
              </a:rPr>
              <a:t>22-25</a:t>
            </a:r>
            <a:r>
              <a:rPr lang="zh-CN" altLang="en-US" dirty="0">
                <a:solidFill>
                  <a:srgbClr val="F8F8F8"/>
                </a:solidFill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  <p:bldP spid="20484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361177" y="1053664"/>
            <a:ext cx="8379918" cy="886670"/>
          </a:xfrm>
        </p:spPr>
        <p:txBody>
          <a:bodyPr/>
          <a:lstStyle/>
          <a:p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学术英语系列课程建设成果</a:t>
            </a:r>
            <a:endParaRPr lang="en-US" altLang="zh-CN" sz="449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457021" y="2241221"/>
            <a:ext cx="8541741" cy="3401161"/>
          </a:xfrm>
        </p:spPr>
        <p:txBody>
          <a:bodyPr/>
          <a:lstStyle/>
          <a:p>
            <a:r>
              <a:rPr lang="zh-CN" altLang="en-US" sz="2699" dirty="0">
                <a:solidFill>
                  <a:schemeClr val="accent2"/>
                </a:solidFill>
              </a:rPr>
              <a:t>学术英语（社科</a:t>
            </a:r>
            <a:r>
              <a:rPr lang="zh-CN" altLang="en-US" sz="2699" dirty="0" smtClean="0">
                <a:solidFill>
                  <a:schemeClr val="accent2"/>
                </a:solidFill>
              </a:rPr>
              <a:t>）：</a:t>
            </a:r>
            <a:r>
              <a:rPr lang="zh-CN" altLang="en-US" sz="2699" dirty="0" smtClean="0">
                <a:solidFill>
                  <a:srgbClr val="FFC000"/>
                </a:solidFill>
              </a:rPr>
              <a:t>上海市</a:t>
            </a:r>
            <a:r>
              <a:rPr lang="zh-CN" altLang="en-US" sz="2699" dirty="0">
                <a:solidFill>
                  <a:srgbClr val="FFC000"/>
                </a:solidFill>
              </a:rPr>
              <a:t>重点建设</a:t>
            </a:r>
            <a:r>
              <a:rPr lang="zh-CN" altLang="en-US" sz="2699" dirty="0" smtClean="0">
                <a:solidFill>
                  <a:srgbClr val="FFC000"/>
                </a:solidFill>
              </a:rPr>
              <a:t>课程</a:t>
            </a:r>
            <a:endParaRPr lang="en-US" altLang="zh-CN" sz="2699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zh-CN" sz="2699" dirty="0">
                <a:solidFill>
                  <a:srgbClr val="FFC000"/>
                </a:solidFill>
              </a:rPr>
              <a:t> </a:t>
            </a:r>
            <a:r>
              <a:rPr lang="en-US" altLang="zh-CN" sz="2699" dirty="0" smtClean="0">
                <a:solidFill>
                  <a:srgbClr val="FFC000"/>
                </a:solidFill>
              </a:rPr>
              <a:t>                                   </a:t>
            </a:r>
            <a:r>
              <a:rPr lang="zh-CN" altLang="en-US" sz="2699" dirty="0" smtClean="0">
                <a:solidFill>
                  <a:srgbClr val="FFC000"/>
                </a:solidFill>
              </a:rPr>
              <a:t>复旦大学精品</a:t>
            </a:r>
            <a:r>
              <a:rPr lang="zh-CN" altLang="en-US" sz="2699" dirty="0">
                <a:solidFill>
                  <a:srgbClr val="FFC000"/>
                </a:solidFill>
              </a:rPr>
              <a:t>课程</a:t>
            </a:r>
            <a:endParaRPr lang="en-US" altLang="zh-CN" sz="2699" dirty="0">
              <a:solidFill>
                <a:srgbClr val="FFC000"/>
              </a:solidFill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学术英语（管理</a:t>
            </a:r>
            <a:r>
              <a:rPr lang="zh-CN" altLang="en-US" sz="2699" dirty="0" smtClean="0">
                <a:solidFill>
                  <a:schemeClr val="accent2"/>
                </a:solidFill>
              </a:rPr>
              <a:t>）：</a:t>
            </a:r>
            <a:r>
              <a:rPr lang="zh-CN" altLang="en-US" sz="2699" dirty="0" smtClean="0">
                <a:solidFill>
                  <a:srgbClr val="FFC000"/>
                </a:solidFill>
              </a:rPr>
              <a:t>复旦大学</a:t>
            </a:r>
            <a:r>
              <a:rPr lang="zh-CN" altLang="en-US" sz="2699" dirty="0">
                <a:solidFill>
                  <a:srgbClr val="FFC000"/>
                </a:solidFill>
              </a:rPr>
              <a:t>精品课程</a:t>
            </a:r>
            <a:endParaRPr lang="en-US" altLang="zh-CN" sz="2699" dirty="0">
              <a:solidFill>
                <a:srgbClr val="FFC000"/>
              </a:solidFill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学术英语（理工</a:t>
            </a:r>
            <a:r>
              <a:rPr lang="zh-CN" altLang="en-US" sz="2699" dirty="0" smtClean="0">
                <a:solidFill>
                  <a:schemeClr val="accent2"/>
                </a:solidFill>
              </a:rPr>
              <a:t>）：</a:t>
            </a:r>
            <a:r>
              <a:rPr lang="zh-CN" altLang="en-US" sz="2699" dirty="0" smtClean="0">
                <a:solidFill>
                  <a:srgbClr val="FFC000"/>
                </a:solidFill>
              </a:rPr>
              <a:t>复旦大学</a:t>
            </a:r>
            <a:r>
              <a:rPr lang="zh-CN" altLang="en-US" sz="2699" dirty="0">
                <a:solidFill>
                  <a:srgbClr val="FFC000"/>
                </a:solidFill>
              </a:rPr>
              <a:t>精品课程</a:t>
            </a:r>
            <a:endParaRPr lang="en-US" altLang="zh-CN" sz="2699" dirty="0">
              <a:solidFill>
                <a:srgbClr val="FFC000"/>
              </a:solidFill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学术英语（医学</a:t>
            </a:r>
            <a:r>
              <a:rPr lang="zh-CN" altLang="en-US" sz="2699" dirty="0" smtClean="0">
                <a:solidFill>
                  <a:schemeClr val="accent2"/>
                </a:solidFill>
              </a:rPr>
              <a:t>）：</a:t>
            </a:r>
            <a:r>
              <a:rPr lang="zh-CN" altLang="en-US" sz="2699" dirty="0" smtClean="0">
                <a:solidFill>
                  <a:srgbClr val="FFC000"/>
                </a:solidFill>
              </a:rPr>
              <a:t>复旦大学</a:t>
            </a:r>
            <a:r>
              <a:rPr lang="zh-CN" altLang="en-US" sz="2699" dirty="0">
                <a:solidFill>
                  <a:srgbClr val="FFC000"/>
                </a:solidFill>
              </a:rPr>
              <a:t>精品课程</a:t>
            </a:r>
            <a:endParaRPr lang="en-US" altLang="zh-CN" sz="2699" dirty="0">
              <a:solidFill>
                <a:srgbClr val="FFC000"/>
              </a:solidFill>
            </a:endParaRPr>
          </a:p>
          <a:p>
            <a:r>
              <a:rPr lang="en-US" altLang="zh-CN" sz="2699" dirty="0">
                <a:solidFill>
                  <a:srgbClr val="FFC000"/>
                </a:solidFill>
              </a:rPr>
              <a:t>2017</a:t>
            </a:r>
            <a:r>
              <a:rPr lang="zh-CN" altLang="zh-CN" sz="2699" dirty="0">
                <a:solidFill>
                  <a:srgbClr val="FFC000"/>
                </a:solidFill>
              </a:rPr>
              <a:t>年上海市教学成果奖二等奖：基于学科内容的大学生学术英语能力培养模式的构建和创新</a:t>
            </a:r>
            <a:endParaRPr lang="en-US" altLang="zh-CN" sz="2699" dirty="0">
              <a:solidFill>
                <a:srgbClr val="FFC000"/>
              </a:solidFill>
            </a:endParaRPr>
          </a:p>
          <a:p>
            <a:endParaRPr lang="en-US" altLang="zh-CN" sz="2699" dirty="0">
              <a:solidFill>
                <a:schemeClr val="accent2"/>
              </a:solidFill>
            </a:endParaRPr>
          </a:p>
          <a:p>
            <a:endParaRPr lang="en-US" altLang="zh-CN" sz="2699" dirty="0">
              <a:solidFill>
                <a:schemeClr val="accent2"/>
              </a:solidFill>
            </a:endParaRPr>
          </a:p>
          <a:p>
            <a:endParaRPr lang="en-US" altLang="zh-CN" sz="2699" dirty="0">
              <a:solidFill>
                <a:schemeClr val="accent2"/>
              </a:solidFill>
            </a:endParaRPr>
          </a:p>
          <a:p>
            <a:endParaRPr lang="en-US" altLang="zh-CN" sz="2699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44540" y="1107649"/>
            <a:ext cx="8229957" cy="669409"/>
          </a:xfrm>
        </p:spPr>
        <p:txBody>
          <a:bodyPr/>
          <a:lstStyle/>
          <a:p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报告提要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5833" y="1971055"/>
            <a:ext cx="8231147" cy="34014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699" dirty="0">
                <a:solidFill>
                  <a:schemeClr val="accent2"/>
                </a:solidFill>
              </a:rPr>
              <a:t>复旦大学人才培养目标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699" dirty="0">
                <a:solidFill>
                  <a:schemeClr val="accent2"/>
                </a:solidFill>
              </a:rPr>
              <a:t>基于学科内容的</a:t>
            </a:r>
            <a:r>
              <a:rPr lang="zh-CN" altLang="en-US" sz="2699" dirty="0">
                <a:solidFill>
                  <a:schemeClr val="accent2"/>
                </a:solidFill>
              </a:rPr>
              <a:t>学术英语</a:t>
            </a:r>
            <a:r>
              <a:rPr lang="zh-CN" altLang="zh-CN" sz="2699" dirty="0">
                <a:solidFill>
                  <a:schemeClr val="accent2"/>
                </a:solidFill>
              </a:rPr>
              <a:t>教材建设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699" dirty="0">
                <a:solidFill>
                  <a:schemeClr val="accent2"/>
                </a:solidFill>
              </a:rPr>
              <a:t>复旦大学学术英语系列课程建设及成果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699" dirty="0">
                <a:solidFill>
                  <a:schemeClr val="accent2"/>
                </a:solidFill>
              </a:rPr>
              <a:t>《学术英语》系列教材</a:t>
            </a:r>
            <a:r>
              <a:rPr lang="zh-CN" altLang="en-US" sz="2699" dirty="0">
                <a:solidFill>
                  <a:schemeClr val="accent2"/>
                </a:solidFill>
              </a:rPr>
              <a:t>及课程</a:t>
            </a:r>
            <a:r>
              <a:rPr lang="zh-CN" altLang="zh-CN" sz="2699" dirty="0">
                <a:solidFill>
                  <a:schemeClr val="accent2"/>
                </a:solidFill>
              </a:rPr>
              <a:t>建设</a:t>
            </a:r>
            <a:r>
              <a:rPr lang="zh-CN" altLang="en-US" sz="2699" dirty="0">
                <a:solidFill>
                  <a:schemeClr val="accent2"/>
                </a:solidFill>
              </a:rPr>
              <a:t>的启示</a:t>
            </a:r>
            <a:endParaRPr lang="en-US" altLang="zh-CN" sz="2699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523132" y="2619692"/>
            <a:ext cx="8151947" cy="1511503"/>
          </a:xfrm>
        </p:spPr>
        <p:txBody>
          <a:bodyPr/>
          <a:lstStyle/>
          <a:p>
            <a:pPr algn="ctr"/>
            <a:r>
              <a:rPr lang="zh-CN" altLang="zh-CN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《学术英语》系列教材</a:t>
            </a:r>
            <a:r>
              <a:rPr lang="zh-CN" altLang="en-US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及</a:t>
            </a:r>
            <a:r>
              <a:rPr lang="en-US" altLang="zh-CN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课程</a:t>
            </a:r>
            <a:r>
              <a:rPr lang="zh-CN" altLang="zh-CN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建设</a:t>
            </a:r>
            <a:r>
              <a:rPr lang="zh-CN" altLang="en-US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的启示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457021" y="922783"/>
            <a:ext cx="8379918" cy="886670"/>
          </a:xfrm>
        </p:spPr>
        <p:txBody>
          <a:bodyPr/>
          <a:lstStyle/>
          <a:p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几点启示</a:t>
            </a:r>
            <a:endParaRPr lang="en-US" altLang="zh-CN" sz="449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457021" y="1917422"/>
            <a:ext cx="8595726" cy="3724959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2699" dirty="0">
                <a:solidFill>
                  <a:schemeClr val="accent2"/>
                </a:solidFill>
              </a:rPr>
              <a:t>教材建设和课程建设都要把好时代的脉搏，要契合国家人才培养战略和学校人才培养目标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教材建设和课程建设相辅相成，相互依存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教材建设第一原则：工匠精神出精品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 lvl="1"/>
            <a:r>
              <a:rPr lang="zh-CN" altLang="en-US" sz="2699" dirty="0">
                <a:solidFill>
                  <a:schemeClr val="accent2"/>
                </a:solidFill>
                <a:ea typeface="仿宋_GB2312"/>
              </a:rPr>
              <a:t>质量、质量、还是质量</a:t>
            </a:r>
            <a:endParaRPr lang="en-US" altLang="zh-CN" sz="2699" dirty="0">
              <a:solidFill>
                <a:schemeClr val="accent2"/>
              </a:solidFill>
              <a:ea typeface="仿宋_GB2312"/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教材内容和编排要科学系统，创新独特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教材编写可以促进学术英语师资队伍建设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r>
              <a:rPr lang="zh-CN" altLang="en-US" sz="2699" dirty="0">
                <a:solidFill>
                  <a:schemeClr val="accent2"/>
                </a:solidFill>
              </a:rPr>
              <a:t>教材要有强有力的平台支持</a:t>
            </a:r>
            <a:endParaRPr lang="en-US" altLang="zh-CN" sz="2699" dirty="0">
              <a:solidFill>
                <a:schemeClr val="accent2"/>
              </a:solidFill>
            </a:endParaRPr>
          </a:p>
          <a:p>
            <a:pPr lvl="1"/>
            <a:r>
              <a:rPr lang="en-US" altLang="zh-CN" sz="2699" dirty="0">
                <a:solidFill>
                  <a:srgbClr val="FFC000"/>
                </a:solidFill>
              </a:rPr>
              <a:t>https://heep.unipus.cn/support/list.php?SeriesID=215&amp;SubSeriesID=1065</a:t>
            </a:r>
          </a:p>
          <a:p>
            <a:endParaRPr lang="en-US" altLang="zh-CN" sz="2699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15162" y="2187348"/>
            <a:ext cx="8151947" cy="1511503"/>
          </a:xfrm>
        </p:spPr>
        <p:txBody>
          <a:bodyPr/>
          <a:lstStyle/>
          <a:p>
            <a:pPr algn="ctr"/>
            <a:r>
              <a:rPr lang="en-US" altLang="zh-CN" sz="4048" dirty="0">
                <a:solidFill>
                  <a:srgbClr val="F8F8F8"/>
                </a:solidFill>
              </a:rPr>
              <a:t>“Good textbooks are like caring companions for students.”  </a:t>
            </a:r>
            <a:endParaRPr lang="zh-CN" altLang="en-US" sz="4048" dirty="0">
              <a:solidFill>
                <a:srgbClr val="F8F8F8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7864" y="3860879"/>
            <a:ext cx="203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F8F8F8"/>
                </a:solidFill>
              </a:rPr>
              <a:t>Arthanari</a:t>
            </a:r>
            <a:r>
              <a:rPr lang="en-US" altLang="zh-CN" dirty="0">
                <a:solidFill>
                  <a:srgbClr val="F8F8F8"/>
                </a:solidFill>
              </a:rPr>
              <a:t>, </a:t>
            </a:r>
            <a:r>
              <a:rPr lang="en-US" altLang="zh-CN" dirty="0" smtClean="0">
                <a:solidFill>
                  <a:srgbClr val="F8F8F8"/>
                </a:solidFill>
              </a:rPr>
              <a:t>2018</a:t>
            </a:r>
            <a:endParaRPr lang="zh-CN" altLang="en-US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组合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9" y="947517"/>
            <a:ext cx="2861145" cy="103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721" y="3330217"/>
            <a:ext cx="8043102" cy="8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048" dirty="0">
                <a:solidFill>
                  <a:srgbClr val="FFFFFF"/>
                </a:solidFill>
                <a:latin typeface="Rage Italic" panose="03070502040507070304" pitchFamily="66" charset="0"/>
                <a:ea typeface="造字工房力黑（非商用）常规体"/>
                <a:cs typeface="造字工房力黑（非商用）常规体"/>
              </a:rPr>
              <a:t>Thank you for your attention</a:t>
            </a:r>
            <a:endParaRPr lang="zh-CN" altLang="en-US" sz="4048" dirty="0">
              <a:solidFill>
                <a:srgbClr val="FFFFFF"/>
              </a:solidFill>
              <a:latin typeface="Rage Italic" panose="03070502040507070304" pitchFamily="66" charset="0"/>
              <a:ea typeface="造字工房力黑（非商用）常规体"/>
              <a:cs typeface="造字工房力黑（非商用）常规体"/>
            </a:endParaRPr>
          </a:p>
        </p:txBody>
      </p:sp>
      <p:pic>
        <p:nvPicPr>
          <p:cNvPr id="4813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24" y="2187664"/>
            <a:ext cx="1622188" cy="15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124966" y="2123395"/>
            <a:ext cx="9144000" cy="30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349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457021" y="922783"/>
            <a:ext cx="8379918" cy="886670"/>
          </a:xfrm>
        </p:spPr>
        <p:txBody>
          <a:bodyPr/>
          <a:lstStyle/>
          <a:p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参考文献</a:t>
            </a:r>
            <a:endParaRPr lang="en-US" altLang="zh-CN" sz="449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457021" y="1917422"/>
            <a:ext cx="8595726" cy="36709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1799"/>
              </a:lnSpc>
            </a:pPr>
            <a:r>
              <a:rPr lang="en-US" altLang="zh-CN" sz="1349" dirty="0" err="1">
                <a:solidFill>
                  <a:schemeClr val="accent2"/>
                </a:solidFill>
              </a:rPr>
              <a:t>Arthanari</a:t>
            </a:r>
            <a:r>
              <a:rPr lang="en-US" altLang="zh-CN" sz="1349" dirty="0">
                <a:solidFill>
                  <a:schemeClr val="accent2"/>
                </a:solidFill>
              </a:rPr>
              <a:t>, T. 2018. Foreword, in </a:t>
            </a:r>
            <a:r>
              <a:rPr lang="en-US" altLang="zh-CN" sz="1349" dirty="0" err="1">
                <a:solidFill>
                  <a:schemeClr val="accent2"/>
                </a:solidFill>
              </a:rPr>
              <a:t>Dharmaraja</a:t>
            </a:r>
            <a:r>
              <a:rPr lang="en-US" altLang="zh-CN" sz="1349" dirty="0">
                <a:solidFill>
                  <a:schemeClr val="accent2"/>
                </a:solidFill>
              </a:rPr>
              <a:t> </a:t>
            </a:r>
            <a:r>
              <a:rPr lang="en-US" altLang="zh-CN" sz="1349" dirty="0" err="1">
                <a:solidFill>
                  <a:schemeClr val="accent2"/>
                </a:solidFill>
              </a:rPr>
              <a:t>Selvamuthu</a:t>
            </a:r>
            <a:r>
              <a:rPr lang="en-US" altLang="zh-CN" sz="1349" dirty="0">
                <a:solidFill>
                  <a:schemeClr val="accent2"/>
                </a:solidFill>
              </a:rPr>
              <a:t> &amp;  </a:t>
            </a:r>
            <a:r>
              <a:rPr lang="en-US" altLang="zh-CN" sz="1349" dirty="0" err="1">
                <a:solidFill>
                  <a:schemeClr val="accent2"/>
                </a:solidFill>
              </a:rPr>
              <a:t>Dipayan</a:t>
            </a:r>
            <a:r>
              <a:rPr lang="en-US" altLang="zh-CN" sz="1349" dirty="0">
                <a:solidFill>
                  <a:schemeClr val="accent2"/>
                </a:solidFill>
              </a:rPr>
              <a:t> Das (eds.), </a:t>
            </a:r>
            <a:r>
              <a:rPr lang="en-US" altLang="zh-CN" sz="1349" i="1" dirty="0">
                <a:solidFill>
                  <a:schemeClr val="accent2"/>
                </a:solidFill>
              </a:rPr>
              <a:t>Introduction to Statistical Methods, Design of Experiments and Statistical Quality Control </a:t>
            </a:r>
            <a:r>
              <a:rPr lang="en-US" altLang="zh-CN" sz="1349" dirty="0">
                <a:solidFill>
                  <a:schemeClr val="accent2"/>
                </a:solidFill>
              </a:rPr>
              <a:t>[eBook]. Singapore: Springer Nature Singapore </a:t>
            </a:r>
            <a:r>
              <a:rPr lang="en-US" altLang="zh-CN" sz="1349" dirty="0" err="1">
                <a:solidFill>
                  <a:schemeClr val="accent2"/>
                </a:solidFill>
              </a:rPr>
              <a:t>Pte</a:t>
            </a:r>
            <a:r>
              <a:rPr lang="en-US" altLang="zh-CN" sz="1349" dirty="0">
                <a:solidFill>
                  <a:schemeClr val="accent2"/>
                </a:solidFill>
              </a:rPr>
              <a:t> Ltd. Retrieved on March 03, 2021 at https://doi.org/10.1007/978-981-13-1736-1</a:t>
            </a:r>
          </a:p>
          <a:p>
            <a:pPr>
              <a:lnSpc>
                <a:spcPts val="1799"/>
              </a:lnSpc>
            </a:pPr>
            <a:r>
              <a:rPr lang="en-US" altLang="zh-CN" sz="1349" dirty="0" err="1">
                <a:solidFill>
                  <a:schemeClr val="accent2"/>
                </a:solidFill>
              </a:rPr>
              <a:t>Clapham</a:t>
            </a:r>
            <a:r>
              <a:rPr lang="en-US" altLang="zh-CN" sz="1349" dirty="0">
                <a:solidFill>
                  <a:schemeClr val="accent2"/>
                </a:solidFill>
              </a:rPr>
              <a:t>, C. 2000. Assessment for academic purposes: where next? [J]. System, 28: 511-521.</a:t>
            </a:r>
          </a:p>
          <a:p>
            <a:pPr>
              <a:lnSpc>
                <a:spcPts val="1799"/>
              </a:lnSpc>
            </a:pPr>
            <a:r>
              <a:rPr lang="en-US" altLang="zh-CN" sz="1349" dirty="0">
                <a:solidFill>
                  <a:schemeClr val="accent2"/>
                </a:solidFill>
              </a:rPr>
              <a:t>Dudley-Evans, T, &amp; St. John, M. 1998. </a:t>
            </a:r>
            <a:r>
              <a:rPr lang="en-US" altLang="zh-CN" sz="1349" i="1" dirty="0">
                <a:solidFill>
                  <a:schemeClr val="accent2"/>
                </a:solidFill>
              </a:rPr>
              <a:t>Development in ESP: A Multidisciplinary Approach </a:t>
            </a:r>
            <a:r>
              <a:rPr lang="en-US" altLang="zh-CN" sz="1349" dirty="0">
                <a:solidFill>
                  <a:schemeClr val="accent2"/>
                </a:solidFill>
              </a:rPr>
              <a:t>[M], Cambridge: Cambridge University Press.</a:t>
            </a:r>
          </a:p>
          <a:p>
            <a:pPr>
              <a:lnSpc>
                <a:spcPts val="1799"/>
              </a:lnSpc>
            </a:pPr>
            <a:r>
              <a:rPr lang="zh-CN" altLang="en-US" sz="1349" dirty="0">
                <a:solidFill>
                  <a:schemeClr val="accent2"/>
                </a:solidFill>
              </a:rPr>
              <a:t>复旦大学，</a:t>
            </a:r>
            <a:r>
              <a:rPr lang="en-US" altLang="zh-CN" sz="1349" dirty="0">
                <a:solidFill>
                  <a:schemeClr val="accent2"/>
                </a:solidFill>
              </a:rPr>
              <a:t>2012</a:t>
            </a:r>
            <a:r>
              <a:rPr lang="zh-CN" altLang="en-US" sz="1349" dirty="0">
                <a:solidFill>
                  <a:schemeClr val="accent2"/>
                </a:solidFill>
              </a:rPr>
              <a:t>，</a:t>
            </a:r>
            <a:r>
              <a:rPr lang="en-US" altLang="zh-CN" sz="1349" dirty="0">
                <a:solidFill>
                  <a:schemeClr val="accent2"/>
                </a:solidFill>
              </a:rPr>
              <a:t>《</a:t>
            </a:r>
            <a:r>
              <a:rPr lang="zh-CN" altLang="en-US" sz="1349" dirty="0">
                <a:solidFill>
                  <a:schemeClr val="accent2"/>
                </a:solidFill>
              </a:rPr>
              <a:t>复旦大学“十二五”发展规划纲要</a:t>
            </a:r>
            <a:r>
              <a:rPr lang="en-US" altLang="zh-CN" sz="1349" dirty="0">
                <a:solidFill>
                  <a:schemeClr val="accent2"/>
                </a:solidFill>
              </a:rPr>
              <a:t>》</a:t>
            </a:r>
            <a:r>
              <a:rPr lang="zh-CN" altLang="en-US" sz="1349" dirty="0">
                <a:solidFill>
                  <a:schemeClr val="accent2"/>
                </a:solidFill>
              </a:rPr>
              <a:t>，</a:t>
            </a:r>
            <a:r>
              <a:rPr lang="en-US" altLang="zh-CN" sz="1349" dirty="0">
                <a:solidFill>
                  <a:schemeClr val="accent2"/>
                </a:solidFill>
              </a:rPr>
              <a:t>http://www.op.fudan.edu.cn/2d/cf/c5612a77263/page.htm</a:t>
            </a:r>
          </a:p>
          <a:p>
            <a:pPr>
              <a:lnSpc>
                <a:spcPts val="1799"/>
              </a:lnSpc>
            </a:pPr>
            <a:r>
              <a:rPr lang="zh-CN" altLang="en-US" sz="1349" dirty="0">
                <a:solidFill>
                  <a:schemeClr val="accent2"/>
                </a:solidFill>
              </a:rPr>
              <a:t>季佩英，</a:t>
            </a:r>
            <a:r>
              <a:rPr lang="en-US" altLang="zh-CN" sz="1349" dirty="0">
                <a:solidFill>
                  <a:schemeClr val="accent2"/>
                </a:solidFill>
              </a:rPr>
              <a:t>2017</a:t>
            </a:r>
            <a:r>
              <a:rPr lang="zh-CN" altLang="en-US" sz="1349" dirty="0">
                <a:solidFill>
                  <a:schemeClr val="accent2"/>
                </a:solidFill>
              </a:rPr>
              <a:t>，基于</a:t>
            </a:r>
            <a:r>
              <a:rPr lang="en-US" altLang="zh-CN" sz="1349" dirty="0">
                <a:solidFill>
                  <a:schemeClr val="accent2"/>
                </a:solidFill>
              </a:rPr>
              <a:t>《</a:t>
            </a:r>
            <a:r>
              <a:rPr lang="zh-CN" altLang="en-US" sz="1349" dirty="0">
                <a:solidFill>
                  <a:schemeClr val="accent2"/>
                </a:solidFill>
              </a:rPr>
              <a:t>大学英语教学指南</a:t>
            </a:r>
            <a:r>
              <a:rPr lang="en-US" altLang="zh-CN" sz="1349" dirty="0">
                <a:solidFill>
                  <a:schemeClr val="accent2"/>
                </a:solidFill>
              </a:rPr>
              <a:t>》</a:t>
            </a:r>
            <a:r>
              <a:rPr lang="zh-CN" altLang="en-US" sz="1349" dirty="0">
                <a:solidFill>
                  <a:schemeClr val="accent2"/>
                </a:solidFill>
              </a:rPr>
              <a:t>框架的专门用途英语课程设置［</a:t>
            </a:r>
            <a:r>
              <a:rPr lang="en-US" altLang="zh-CN" sz="1349" dirty="0">
                <a:solidFill>
                  <a:schemeClr val="accent2"/>
                </a:solidFill>
              </a:rPr>
              <a:t>J</a:t>
            </a:r>
            <a:r>
              <a:rPr lang="zh-CN" altLang="en-US" sz="1349" dirty="0">
                <a:solidFill>
                  <a:schemeClr val="accent2"/>
                </a:solidFill>
              </a:rPr>
              <a:t>］，</a:t>
            </a:r>
            <a:r>
              <a:rPr lang="en-US" altLang="zh-CN" sz="1349" dirty="0">
                <a:solidFill>
                  <a:schemeClr val="accent2"/>
                </a:solidFill>
              </a:rPr>
              <a:t>《</a:t>
            </a:r>
            <a:r>
              <a:rPr lang="zh-CN" altLang="en-US" sz="1349" dirty="0">
                <a:solidFill>
                  <a:schemeClr val="accent2"/>
                </a:solidFill>
              </a:rPr>
              <a:t>外语界</a:t>
            </a:r>
            <a:r>
              <a:rPr lang="en-US" altLang="zh-CN" sz="1349" dirty="0">
                <a:solidFill>
                  <a:schemeClr val="accent2"/>
                </a:solidFill>
              </a:rPr>
              <a:t>》180</a:t>
            </a:r>
            <a:r>
              <a:rPr lang="zh-CN" altLang="en-US" sz="1349" dirty="0">
                <a:solidFill>
                  <a:schemeClr val="accent2"/>
                </a:solidFill>
              </a:rPr>
              <a:t>（</a:t>
            </a:r>
            <a:r>
              <a:rPr lang="en-US" altLang="zh-CN" sz="1349" dirty="0">
                <a:solidFill>
                  <a:schemeClr val="accent2"/>
                </a:solidFill>
              </a:rPr>
              <a:t>3</a:t>
            </a:r>
            <a:r>
              <a:rPr lang="zh-CN" altLang="en-US" sz="1349" dirty="0">
                <a:solidFill>
                  <a:schemeClr val="accent2"/>
                </a:solidFill>
              </a:rPr>
              <a:t>）：</a:t>
            </a:r>
            <a:r>
              <a:rPr lang="en-US" altLang="zh-CN" sz="1349" dirty="0">
                <a:solidFill>
                  <a:schemeClr val="accent2"/>
                </a:solidFill>
              </a:rPr>
              <a:t>16—21</a:t>
            </a:r>
            <a:r>
              <a:rPr lang="zh-CN" altLang="en-US" sz="1349" dirty="0">
                <a:solidFill>
                  <a:schemeClr val="accent2"/>
                </a:solidFill>
              </a:rPr>
              <a:t>，</a:t>
            </a:r>
            <a:r>
              <a:rPr lang="en-US" altLang="zh-CN" sz="1349" dirty="0">
                <a:solidFill>
                  <a:schemeClr val="accent2"/>
                </a:solidFill>
              </a:rPr>
              <a:t>56</a:t>
            </a:r>
            <a:r>
              <a:rPr lang="zh-CN" altLang="en-US" sz="1349" dirty="0">
                <a:solidFill>
                  <a:schemeClr val="accent2"/>
                </a:solidFill>
              </a:rPr>
              <a:t>。</a:t>
            </a:r>
          </a:p>
          <a:p>
            <a:pPr>
              <a:lnSpc>
                <a:spcPts val="1799"/>
              </a:lnSpc>
            </a:pPr>
            <a:r>
              <a:rPr lang="zh-CN" altLang="en-US" sz="1349" dirty="0">
                <a:solidFill>
                  <a:schemeClr val="accent2"/>
                </a:solidFill>
              </a:rPr>
              <a:t>季佩英、范烨，</a:t>
            </a:r>
            <a:r>
              <a:rPr lang="en-US" altLang="zh-CN" sz="1349" dirty="0">
                <a:solidFill>
                  <a:schemeClr val="accent2"/>
                </a:solidFill>
              </a:rPr>
              <a:t>2017</a:t>
            </a:r>
            <a:r>
              <a:rPr lang="zh-CN" altLang="en-US" sz="1349" dirty="0">
                <a:solidFill>
                  <a:schemeClr val="accent2"/>
                </a:solidFill>
              </a:rPr>
              <a:t>，多元化多层次大学外语课程体系设置与实践</a:t>
            </a:r>
            <a:r>
              <a:rPr lang="en-US" altLang="zh-CN" sz="1349" dirty="0">
                <a:solidFill>
                  <a:schemeClr val="accent2"/>
                </a:solidFill>
              </a:rPr>
              <a:t>——</a:t>
            </a:r>
            <a:r>
              <a:rPr lang="zh-CN" altLang="en-US" sz="1349" dirty="0">
                <a:solidFill>
                  <a:schemeClr val="accent2"/>
                </a:solidFill>
              </a:rPr>
              <a:t>以复旦大学为例</a:t>
            </a:r>
            <a:r>
              <a:rPr lang="en-US" altLang="zh-CN" sz="1349" dirty="0">
                <a:solidFill>
                  <a:schemeClr val="accent2"/>
                </a:solidFill>
              </a:rPr>
              <a:t>[J]</a:t>
            </a:r>
            <a:r>
              <a:rPr lang="zh-CN" altLang="en-US" sz="1349" dirty="0">
                <a:solidFill>
                  <a:schemeClr val="accent2"/>
                </a:solidFill>
              </a:rPr>
              <a:t>，</a:t>
            </a:r>
            <a:r>
              <a:rPr lang="en-US" altLang="zh-CN" sz="1349" dirty="0">
                <a:solidFill>
                  <a:schemeClr val="accent2"/>
                </a:solidFill>
              </a:rPr>
              <a:t>《</a:t>
            </a:r>
            <a:r>
              <a:rPr lang="zh-CN" altLang="en-US" sz="1349" dirty="0">
                <a:solidFill>
                  <a:schemeClr val="accent2"/>
                </a:solidFill>
              </a:rPr>
              <a:t>中国外语教育</a:t>
            </a:r>
            <a:r>
              <a:rPr lang="en-US" altLang="zh-CN" sz="1349" dirty="0">
                <a:solidFill>
                  <a:schemeClr val="accent2"/>
                </a:solidFill>
              </a:rPr>
              <a:t>》10</a:t>
            </a:r>
            <a:r>
              <a:rPr lang="zh-CN" altLang="en-US" sz="1349" dirty="0">
                <a:solidFill>
                  <a:schemeClr val="accent2"/>
                </a:solidFill>
              </a:rPr>
              <a:t>（</a:t>
            </a:r>
            <a:r>
              <a:rPr lang="en-US" altLang="zh-CN" sz="1349" dirty="0">
                <a:solidFill>
                  <a:schemeClr val="accent2"/>
                </a:solidFill>
              </a:rPr>
              <a:t>3</a:t>
            </a:r>
            <a:r>
              <a:rPr lang="zh-CN" altLang="en-US" sz="1349" dirty="0">
                <a:solidFill>
                  <a:schemeClr val="accent2"/>
                </a:solidFill>
              </a:rPr>
              <a:t>）：</a:t>
            </a:r>
            <a:r>
              <a:rPr lang="en-US" altLang="zh-CN" sz="1349" dirty="0">
                <a:solidFill>
                  <a:schemeClr val="accent2"/>
                </a:solidFill>
              </a:rPr>
              <a:t>9-16</a:t>
            </a:r>
            <a:r>
              <a:rPr lang="zh-CN" altLang="en-US" sz="1349" dirty="0">
                <a:solidFill>
                  <a:schemeClr val="accent2"/>
                </a:solidFill>
              </a:rPr>
              <a:t>。</a:t>
            </a:r>
            <a:endParaRPr lang="en-US" altLang="zh-CN" sz="1349" dirty="0">
              <a:solidFill>
                <a:schemeClr val="accent2"/>
              </a:solidFill>
            </a:endParaRPr>
          </a:p>
          <a:p>
            <a:pPr>
              <a:lnSpc>
                <a:spcPts val="1799"/>
              </a:lnSpc>
            </a:pPr>
            <a:r>
              <a:rPr lang="zh-CN" altLang="en-US" sz="1349" dirty="0">
                <a:solidFill>
                  <a:schemeClr val="accent2"/>
                </a:solidFill>
              </a:rPr>
              <a:t>季佩英、范劲松、范烨，</a:t>
            </a:r>
            <a:r>
              <a:rPr lang="en-US" altLang="zh-CN" sz="1349" dirty="0">
                <a:solidFill>
                  <a:schemeClr val="accent2"/>
                </a:solidFill>
              </a:rPr>
              <a:t>2016</a:t>
            </a:r>
            <a:r>
              <a:rPr lang="zh-CN" altLang="en-US" sz="1349" dirty="0">
                <a:solidFill>
                  <a:schemeClr val="accent2"/>
                </a:solidFill>
              </a:rPr>
              <a:t>，基于语言课程设计模型的大学英语课程设置与评估</a:t>
            </a:r>
            <a:r>
              <a:rPr lang="en-US" altLang="zh-CN" sz="1349" dirty="0">
                <a:solidFill>
                  <a:schemeClr val="accent2"/>
                </a:solidFill>
              </a:rPr>
              <a:t>[J]</a:t>
            </a:r>
            <a:r>
              <a:rPr lang="zh-CN" altLang="en-US" sz="1349" dirty="0">
                <a:solidFill>
                  <a:schemeClr val="accent2"/>
                </a:solidFill>
              </a:rPr>
              <a:t>，</a:t>
            </a:r>
            <a:r>
              <a:rPr lang="en-US" altLang="zh-CN" sz="1349" dirty="0">
                <a:solidFill>
                  <a:schemeClr val="accent2"/>
                </a:solidFill>
              </a:rPr>
              <a:t>《</a:t>
            </a:r>
            <a:r>
              <a:rPr lang="zh-CN" altLang="en-US" sz="1349" dirty="0">
                <a:solidFill>
                  <a:schemeClr val="accent2"/>
                </a:solidFill>
              </a:rPr>
              <a:t>中国外语</a:t>
            </a:r>
            <a:r>
              <a:rPr lang="en-US" altLang="zh-CN" sz="1349" dirty="0">
                <a:solidFill>
                  <a:schemeClr val="accent2"/>
                </a:solidFill>
              </a:rPr>
              <a:t>》 13</a:t>
            </a:r>
            <a:r>
              <a:rPr lang="zh-CN" altLang="en-US" sz="1349" dirty="0">
                <a:solidFill>
                  <a:schemeClr val="accent2"/>
                </a:solidFill>
              </a:rPr>
              <a:t>（</a:t>
            </a:r>
            <a:r>
              <a:rPr lang="en-US" altLang="zh-CN" sz="1349" dirty="0">
                <a:solidFill>
                  <a:schemeClr val="accent2"/>
                </a:solidFill>
              </a:rPr>
              <a:t>1</a:t>
            </a:r>
            <a:r>
              <a:rPr lang="zh-CN" altLang="en-US" sz="1349" dirty="0">
                <a:solidFill>
                  <a:schemeClr val="accent2"/>
                </a:solidFill>
              </a:rPr>
              <a:t>）：</a:t>
            </a:r>
            <a:r>
              <a:rPr lang="en-US" altLang="zh-CN" sz="1349" dirty="0">
                <a:solidFill>
                  <a:schemeClr val="accent2"/>
                </a:solidFill>
              </a:rPr>
              <a:t>68-76</a:t>
            </a:r>
            <a:r>
              <a:rPr lang="zh-CN" altLang="en-US" sz="1349" dirty="0">
                <a:solidFill>
                  <a:schemeClr val="accent2"/>
                </a:solidFill>
              </a:rPr>
              <a:t>。</a:t>
            </a:r>
            <a:endParaRPr lang="en-US" altLang="zh-CN" sz="1349" dirty="0">
              <a:solidFill>
                <a:schemeClr val="accent2"/>
              </a:solidFill>
            </a:endParaRPr>
          </a:p>
          <a:p>
            <a:pPr>
              <a:lnSpc>
                <a:spcPts val="1799"/>
              </a:lnSpc>
            </a:pPr>
            <a:r>
              <a:rPr lang="zh-CN" altLang="en-US" sz="1349" dirty="0">
                <a:solidFill>
                  <a:srgbClr val="F8F8F8"/>
                </a:solidFill>
              </a:rPr>
              <a:t>孙庆祥、范烨，</a:t>
            </a:r>
            <a:r>
              <a:rPr lang="en-US" altLang="zh-CN" sz="1349" dirty="0">
                <a:solidFill>
                  <a:srgbClr val="F8F8F8"/>
                </a:solidFill>
              </a:rPr>
              <a:t>2020</a:t>
            </a:r>
            <a:r>
              <a:rPr lang="zh-CN" altLang="en-US" sz="1349" dirty="0">
                <a:solidFill>
                  <a:srgbClr val="F8F8F8"/>
                </a:solidFill>
              </a:rPr>
              <a:t>，以大学科概念为基础构建校本学术英语课程：以复旦大学为例 </a:t>
            </a:r>
            <a:r>
              <a:rPr lang="en-US" altLang="zh-CN" sz="1349" dirty="0">
                <a:solidFill>
                  <a:srgbClr val="F8F8F8"/>
                </a:solidFill>
              </a:rPr>
              <a:t>[J]</a:t>
            </a:r>
            <a:r>
              <a:rPr lang="zh-CN" altLang="en-US" sz="1349" dirty="0">
                <a:solidFill>
                  <a:srgbClr val="F8F8F8"/>
                </a:solidFill>
              </a:rPr>
              <a:t>，</a:t>
            </a:r>
            <a:r>
              <a:rPr lang="en-US" altLang="zh-CN" sz="1349" dirty="0">
                <a:solidFill>
                  <a:srgbClr val="F8F8F8"/>
                </a:solidFill>
              </a:rPr>
              <a:t>《</a:t>
            </a:r>
            <a:r>
              <a:rPr lang="zh-CN" altLang="en-US" sz="1349" dirty="0">
                <a:solidFill>
                  <a:srgbClr val="F8F8F8"/>
                </a:solidFill>
              </a:rPr>
              <a:t>外研之声</a:t>
            </a:r>
            <a:r>
              <a:rPr lang="en-US" altLang="zh-CN" sz="1349" dirty="0">
                <a:solidFill>
                  <a:srgbClr val="F8F8F8"/>
                </a:solidFill>
              </a:rPr>
              <a:t>》32</a:t>
            </a:r>
            <a:r>
              <a:rPr lang="zh-CN" altLang="en-US" sz="1349" dirty="0">
                <a:solidFill>
                  <a:srgbClr val="F8F8F8"/>
                </a:solidFill>
              </a:rPr>
              <a:t>（</a:t>
            </a:r>
            <a:r>
              <a:rPr lang="en-US" altLang="zh-CN" sz="1349" dirty="0">
                <a:solidFill>
                  <a:srgbClr val="F8F8F8"/>
                </a:solidFill>
              </a:rPr>
              <a:t>1</a:t>
            </a:r>
            <a:r>
              <a:rPr lang="zh-CN" altLang="en-US" sz="1349" dirty="0">
                <a:solidFill>
                  <a:srgbClr val="F8F8F8"/>
                </a:solidFill>
              </a:rPr>
              <a:t>）：</a:t>
            </a:r>
            <a:r>
              <a:rPr lang="en-US" altLang="zh-CN" sz="1349" dirty="0">
                <a:solidFill>
                  <a:srgbClr val="F8F8F8"/>
                </a:solidFill>
              </a:rPr>
              <a:t>22-25</a:t>
            </a:r>
            <a:r>
              <a:rPr lang="zh-CN" altLang="en-US" sz="1349" dirty="0">
                <a:solidFill>
                  <a:srgbClr val="F8F8F8"/>
                </a:solidFill>
              </a:rPr>
              <a:t>。</a:t>
            </a:r>
          </a:p>
          <a:p>
            <a:pPr>
              <a:lnSpc>
                <a:spcPts val="1799"/>
              </a:lnSpc>
            </a:pPr>
            <a:r>
              <a:rPr lang="zh-CN" altLang="en-US" sz="1349" dirty="0">
                <a:solidFill>
                  <a:schemeClr val="accent2"/>
                </a:solidFill>
              </a:rPr>
              <a:t>中华人民共和国教育部，</a:t>
            </a:r>
            <a:r>
              <a:rPr lang="en-US" altLang="zh-CN" sz="1349" dirty="0">
                <a:solidFill>
                  <a:schemeClr val="accent2"/>
                </a:solidFill>
              </a:rPr>
              <a:t>2010</a:t>
            </a:r>
            <a:r>
              <a:rPr lang="zh-CN" altLang="en-US" sz="1349" dirty="0">
                <a:solidFill>
                  <a:schemeClr val="accent2"/>
                </a:solidFill>
              </a:rPr>
              <a:t>，</a:t>
            </a:r>
            <a:r>
              <a:rPr lang="en-US" altLang="zh-CN" sz="1349" dirty="0">
                <a:solidFill>
                  <a:schemeClr val="accent2"/>
                </a:solidFill>
              </a:rPr>
              <a:t>《</a:t>
            </a:r>
            <a:r>
              <a:rPr lang="zh-CN" altLang="en-US" sz="1349" dirty="0">
                <a:solidFill>
                  <a:schemeClr val="accent2"/>
                </a:solidFill>
              </a:rPr>
              <a:t>国家中长期教育改革和发展规划纲要（</a:t>
            </a:r>
            <a:r>
              <a:rPr lang="en-US" altLang="zh-CN" sz="1349" dirty="0">
                <a:solidFill>
                  <a:schemeClr val="accent2"/>
                </a:solidFill>
              </a:rPr>
              <a:t>2010-2020</a:t>
            </a:r>
            <a:r>
              <a:rPr lang="zh-CN" altLang="en-US" sz="1349" dirty="0">
                <a:solidFill>
                  <a:schemeClr val="accent2"/>
                </a:solidFill>
              </a:rPr>
              <a:t>年）</a:t>
            </a:r>
            <a:r>
              <a:rPr lang="en-US" altLang="zh-CN" sz="1349" dirty="0">
                <a:solidFill>
                  <a:schemeClr val="accent2"/>
                </a:solidFill>
              </a:rPr>
              <a:t>》</a:t>
            </a:r>
            <a:r>
              <a:rPr lang="zh-CN" altLang="en-US" sz="1349" dirty="0">
                <a:solidFill>
                  <a:schemeClr val="accent2"/>
                </a:solidFill>
              </a:rPr>
              <a:t>，</a:t>
            </a:r>
            <a:r>
              <a:rPr lang="en-US" altLang="zh-CN" sz="1349" dirty="0">
                <a:solidFill>
                  <a:schemeClr val="accent2"/>
                </a:solidFill>
              </a:rPr>
              <a:t>http://www.moe.gov.cn/srcsite/A01/s7048/201007/t20100729_171904.html</a:t>
            </a:r>
          </a:p>
        </p:txBody>
      </p:sp>
    </p:spTree>
    <p:extLst>
      <p:ext uri="{BB962C8B-B14F-4D97-AF65-F5344CB8AC3E}">
        <p14:creationId xmlns:p14="http://schemas.microsoft.com/office/powerpoint/2010/main" val="42246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1765009" y="3158834"/>
            <a:ext cx="5452123" cy="476064"/>
          </a:xfrm>
        </p:spPr>
        <p:txBody>
          <a:bodyPr/>
          <a:lstStyle/>
          <a:p>
            <a:r>
              <a:rPr lang="zh-CN" altLang="en-US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复旦大学人才培养目标</a:t>
            </a:r>
            <a:endParaRPr lang="zh-CN" altLang="en-US" sz="404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-124687" y="1161634"/>
            <a:ext cx="9144000" cy="886670"/>
          </a:xfrm>
        </p:spPr>
        <p:txBody>
          <a:bodyPr/>
          <a:lstStyle/>
          <a:p>
            <a:r>
              <a:rPr lang="en-US" altLang="zh-CN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国家中长期教育改革和发展规划纲要</a:t>
            </a:r>
            <a:r>
              <a:rPr lang="en-US" altLang="zh-CN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2010-2020</a:t>
            </a:r>
            <a:r>
              <a:rPr lang="zh-CN" altLang="en-US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）</a:t>
            </a:r>
            <a:r>
              <a:rPr lang="en-US" altLang="zh-CN" sz="2999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457023" y="2457830"/>
            <a:ext cx="8229957" cy="2644536"/>
          </a:xfrm>
        </p:spPr>
        <p:txBody>
          <a:bodyPr/>
          <a:lstStyle/>
          <a:p>
            <a:r>
              <a:rPr lang="zh-CN" altLang="en-US" sz="2399">
                <a:solidFill>
                  <a:schemeClr val="accent2"/>
                </a:solidFill>
              </a:rPr>
              <a:t>高等教育阶段要提高人才培养质量</a:t>
            </a:r>
            <a:endParaRPr lang="en-US" altLang="zh-CN" sz="2399">
              <a:solidFill>
                <a:schemeClr val="accent2"/>
              </a:solidFill>
            </a:endParaRPr>
          </a:p>
          <a:p>
            <a:r>
              <a:rPr lang="zh-CN" altLang="en-US" sz="2399">
                <a:solidFill>
                  <a:schemeClr val="accent2"/>
                </a:solidFill>
              </a:rPr>
              <a:t>着力培养信念执著、品德优良、知识丰富、本领过硬的</a:t>
            </a:r>
            <a:r>
              <a:rPr lang="zh-CN" altLang="en-US" sz="2399">
                <a:solidFill>
                  <a:srgbClr val="FFC000"/>
                </a:solidFill>
              </a:rPr>
              <a:t>高素质专门人才和拔尖创新人才</a:t>
            </a:r>
            <a:endParaRPr lang="en-US" altLang="zh-CN" sz="2399">
              <a:solidFill>
                <a:srgbClr val="FFC000"/>
              </a:solidFill>
            </a:endParaRPr>
          </a:p>
          <a:p>
            <a:r>
              <a:rPr lang="zh-CN" altLang="en-US" sz="2399">
                <a:solidFill>
                  <a:schemeClr val="accent2"/>
                </a:solidFill>
              </a:rPr>
              <a:t>适应国家经济社会对外开放的要求，培养大批</a:t>
            </a:r>
            <a:r>
              <a:rPr lang="zh-CN" altLang="en-US" sz="2399">
                <a:solidFill>
                  <a:srgbClr val="FFC000"/>
                </a:solidFill>
              </a:rPr>
              <a:t>具有国际视野、通晓国际规则、能够参与国际事务与国际竞争的国际化人才</a:t>
            </a:r>
            <a:endParaRPr lang="en-US" altLang="zh-CN" sz="2399">
              <a:solidFill>
                <a:srgbClr val="FFC000"/>
              </a:solidFill>
            </a:endParaRPr>
          </a:p>
        </p:txBody>
      </p:sp>
      <p:sp>
        <p:nvSpPr>
          <p:cNvPr id="9220" name="矩形 2"/>
          <p:cNvSpPr>
            <a:spLocks noChangeArrowheads="1"/>
          </p:cNvSpPr>
          <p:nvPr/>
        </p:nvSpPr>
        <p:spPr bwMode="auto">
          <a:xfrm>
            <a:off x="685086" y="5027333"/>
            <a:ext cx="7772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F8F8F8"/>
                </a:solidFill>
              </a:rPr>
              <a:t>中华人民共和国教育部，</a:t>
            </a:r>
            <a:r>
              <a:rPr lang="en-US" altLang="zh-CN" dirty="0" smtClean="0">
                <a:solidFill>
                  <a:srgbClr val="F8F8F8"/>
                </a:solidFill>
              </a:rPr>
              <a:t>2010</a:t>
            </a:r>
          </a:p>
          <a:p>
            <a:r>
              <a:rPr lang="en-US" altLang="zh-CN" dirty="0">
                <a:solidFill>
                  <a:srgbClr val="F8F8F8"/>
                </a:solidFill>
              </a:rPr>
              <a:t>http://www.moe.gov.cn/srcsite/A01/s7048/201007/t20100729_171904.html</a:t>
            </a:r>
            <a:endParaRPr lang="zh-CN" altLang="en-US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23" y="1300994"/>
            <a:ext cx="8229957" cy="4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复旦大学的人才培养目标</a:t>
            </a:r>
            <a:endParaRPr lang="en-US" altLang="zh-CN" sz="449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47992" y="2172534"/>
            <a:ext cx="8238289" cy="2822029"/>
          </a:xfrm>
        </p:spPr>
        <p:txBody>
          <a:bodyPr/>
          <a:lstStyle/>
          <a:p>
            <a:pPr>
              <a:defRPr/>
            </a:pPr>
            <a:r>
              <a:rPr lang="en-US" altLang="zh-CN" sz="2099" dirty="0">
                <a:solidFill>
                  <a:schemeClr val="accent2"/>
                </a:solidFill>
              </a:rPr>
              <a:t>《</a:t>
            </a:r>
            <a:r>
              <a:rPr lang="zh-CN" altLang="en-US" sz="2099" dirty="0">
                <a:solidFill>
                  <a:schemeClr val="accent2"/>
                </a:solidFill>
              </a:rPr>
              <a:t>复旦大学“十二五”发展规划纲要</a:t>
            </a:r>
            <a:r>
              <a:rPr lang="en-US" altLang="zh-CN" sz="2099" dirty="0">
                <a:solidFill>
                  <a:schemeClr val="accent2"/>
                </a:solidFill>
              </a:rPr>
              <a:t>》</a:t>
            </a:r>
            <a:r>
              <a:rPr lang="zh-CN" altLang="en-US" sz="2099" dirty="0">
                <a:solidFill>
                  <a:schemeClr val="accent2"/>
                </a:solidFill>
              </a:rPr>
              <a:t>（</a:t>
            </a:r>
            <a:r>
              <a:rPr lang="en-US" altLang="zh-CN" sz="2099" dirty="0">
                <a:solidFill>
                  <a:schemeClr val="accent2"/>
                </a:solidFill>
              </a:rPr>
              <a:t>2012-10-12</a:t>
            </a:r>
            <a:r>
              <a:rPr lang="zh-CN" altLang="en-US" sz="2099" dirty="0">
                <a:solidFill>
                  <a:schemeClr val="accent2"/>
                </a:solidFill>
              </a:rPr>
              <a:t>）</a:t>
            </a:r>
            <a:endParaRPr lang="en-US" altLang="zh-CN" sz="2099" dirty="0">
              <a:solidFill>
                <a:schemeClr val="accent2"/>
              </a:solidFill>
            </a:endParaRPr>
          </a:p>
          <a:p>
            <a:pPr marL="342763" lvl="1" indent="0">
              <a:buNone/>
              <a:defRPr/>
            </a:pPr>
            <a:endParaRPr lang="en-US" altLang="zh-CN" sz="2099" dirty="0">
              <a:solidFill>
                <a:schemeClr val="accent2"/>
              </a:solidFill>
            </a:endParaRPr>
          </a:p>
          <a:p>
            <a:pPr marL="342763" lvl="1" indent="0">
              <a:buNone/>
              <a:defRPr/>
            </a:pPr>
            <a:r>
              <a:rPr lang="zh-CN" altLang="en-US" sz="2099" dirty="0">
                <a:solidFill>
                  <a:schemeClr val="accent2"/>
                </a:solidFill>
              </a:rPr>
              <a:t>以“拔尖人才培养计划”为  抓手 ，形成系 统的</a:t>
            </a:r>
            <a:r>
              <a:rPr lang="zh-CN" altLang="en-US" sz="2099" dirty="0">
                <a:solidFill>
                  <a:srgbClr val="FFC000"/>
                </a:solidFill>
              </a:rPr>
              <a:t>学术型人才培养体系</a:t>
            </a:r>
            <a:r>
              <a:rPr lang="zh-CN" altLang="en-US" sz="2099" dirty="0">
                <a:solidFill>
                  <a:schemeClr val="accent2"/>
                </a:solidFill>
              </a:rPr>
              <a:t>；以书院建设为重点，改进本科生培养体制机制，加强对学生成长成才的关怀和引导；重 视研究生学术研究能力培养，提升研究生创新能力；建设世界一流的本科教育和富有活力的研究生教育体系，</a:t>
            </a:r>
            <a:r>
              <a:rPr lang="zh-CN" altLang="en-US" sz="2099" dirty="0">
                <a:solidFill>
                  <a:srgbClr val="FFC000"/>
                </a:solidFill>
              </a:rPr>
              <a:t>培养兼具人文情怀、科学精神、国际视野、专业素养的领袖人才</a:t>
            </a:r>
            <a:r>
              <a:rPr lang="zh-CN" altLang="en-US" sz="2099" dirty="0">
                <a:solidFill>
                  <a:schemeClr val="accent2"/>
                </a:solidFill>
              </a:rPr>
              <a:t>。</a:t>
            </a:r>
            <a:endParaRPr lang="zh-CN" altLang="en-US" sz="2699" dirty="0">
              <a:solidFill>
                <a:schemeClr val="accent2"/>
              </a:solidFill>
            </a:endParaRPr>
          </a:p>
        </p:txBody>
      </p:sp>
      <p:sp>
        <p:nvSpPr>
          <p:cNvPr id="10244" name="矩形 2"/>
          <p:cNvSpPr>
            <a:spLocks noChangeArrowheads="1"/>
          </p:cNvSpPr>
          <p:nvPr/>
        </p:nvSpPr>
        <p:spPr bwMode="auto">
          <a:xfrm>
            <a:off x="865350" y="5136365"/>
            <a:ext cx="46243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 smtClean="0">
                <a:solidFill>
                  <a:schemeClr val="accent2"/>
                </a:solidFill>
              </a:rPr>
              <a:t>复旦大学，</a:t>
            </a:r>
            <a:r>
              <a:rPr lang="en-US" altLang="zh-CN" dirty="0" smtClean="0">
                <a:solidFill>
                  <a:schemeClr val="accent2"/>
                </a:solidFill>
              </a:rPr>
              <a:t>2012</a:t>
            </a:r>
          </a:p>
          <a:p>
            <a:r>
              <a:rPr lang="en-US" altLang="zh-CN" dirty="0" smtClean="0">
                <a:solidFill>
                  <a:schemeClr val="accent2"/>
                </a:solidFill>
              </a:rPr>
              <a:t>http</a:t>
            </a:r>
            <a:r>
              <a:rPr lang="en-US" altLang="zh-CN" dirty="0">
                <a:solidFill>
                  <a:schemeClr val="accent2"/>
                </a:solidFill>
              </a:rPr>
              <a:t>://www.op.fudan.edu.cn/2d/cf/c5612a77263/page.htm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53597" y="999679"/>
            <a:ext cx="8836808" cy="886670"/>
          </a:xfrm>
        </p:spPr>
        <p:txBody>
          <a:bodyPr/>
          <a:lstStyle/>
          <a:p>
            <a:r>
              <a:rPr lang="zh-CN" altLang="en-US" sz="4498" b="1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复旦大学本科生外语能力培养目标</a:t>
            </a:r>
            <a:endParaRPr lang="en-US" altLang="zh-CN" sz="449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457022" y="2241220"/>
            <a:ext cx="8379786" cy="2861145"/>
          </a:xfrm>
        </p:spPr>
        <p:txBody>
          <a:bodyPr/>
          <a:lstStyle/>
          <a:p>
            <a:r>
              <a:rPr lang="zh-CN" altLang="en-US" sz="2699" dirty="0">
                <a:solidFill>
                  <a:schemeClr val="accent2"/>
                </a:solidFill>
              </a:rPr>
              <a:t>通过大学外语课程的学习，培养学生的外语综合应用能力，特别是说和写的能力，提高综合文化素养， 使他们</a:t>
            </a:r>
            <a:r>
              <a:rPr lang="zh-CN" altLang="en-US" sz="2699" dirty="0">
                <a:solidFill>
                  <a:srgbClr val="FFC000"/>
                </a:solidFill>
              </a:rPr>
              <a:t>能够应用一门外语进行学业学习、学术交流和学术研究</a:t>
            </a:r>
            <a:r>
              <a:rPr lang="zh-CN" altLang="en-US" sz="2699" dirty="0">
                <a:solidFill>
                  <a:schemeClr val="accent2"/>
                </a:solidFill>
              </a:rPr>
              <a:t>，并且在今后工作和社会交往中能有效地进行交际</a:t>
            </a: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739071" y="4988994"/>
            <a:ext cx="58305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F8F8F8"/>
                </a:solidFill>
              </a:rPr>
              <a:t>季佩英、范劲松、范烨，2016，基于语言课程设计模型的大学英语课程设置与评估[J]，《中国外语》 13（1）：68-76。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539552" y="2401718"/>
            <a:ext cx="8250531" cy="1511503"/>
          </a:xfrm>
        </p:spPr>
        <p:txBody>
          <a:bodyPr/>
          <a:lstStyle/>
          <a:p>
            <a:r>
              <a:rPr lang="zh-CN" altLang="zh-CN" sz="4048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基于学科内容的学术英语教材建设</a:t>
            </a:r>
            <a:endParaRPr lang="zh-CN" altLang="en-US" sz="4048" b="1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" y="1021307"/>
            <a:ext cx="7524192" cy="41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908973" y="5363739"/>
            <a:ext cx="7665931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/>
                <a:cs typeface="仿宋_GB231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349" dirty="0" err="1">
                <a:solidFill>
                  <a:srgbClr val="F8F8F8"/>
                </a:solidFill>
                <a:ea typeface="宋体" panose="02010600030101010101" pitchFamily="2" charset="-122"/>
              </a:rPr>
              <a:t>Clapham</a:t>
            </a:r>
            <a:r>
              <a:rPr lang="en-US" altLang="zh-CN" sz="1349" dirty="0">
                <a:solidFill>
                  <a:srgbClr val="F8F8F8"/>
                </a:solidFill>
                <a:ea typeface="宋体" panose="02010600030101010101" pitchFamily="2" charset="-122"/>
              </a:rPr>
              <a:t>, C. 2000. Assessment for academic purposes: where next? [J]. </a:t>
            </a:r>
            <a:r>
              <a:rPr lang="en-US" altLang="zh-CN" sz="1349" i="1" dirty="0">
                <a:solidFill>
                  <a:srgbClr val="F8F8F8"/>
                </a:solidFill>
                <a:ea typeface="宋体" panose="02010600030101010101" pitchFamily="2" charset="-122"/>
              </a:rPr>
              <a:t>System</a:t>
            </a:r>
            <a:r>
              <a:rPr lang="en-US" altLang="zh-CN" sz="1349" dirty="0">
                <a:solidFill>
                  <a:srgbClr val="F8F8F8"/>
                </a:solidFill>
                <a:ea typeface="宋体" panose="02010600030101010101" pitchFamily="2" charset="-122"/>
              </a:rPr>
              <a:t>, 28: 511-521.</a:t>
            </a:r>
            <a:endParaRPr lang="zh-CN" altLang="en-US" sz="1349" dirty="0">
              <a:solidFill>
                <a:srgbClr val="F8F8F8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360250" y="3267046"/>
            <a:ext cx="1133515" cy="461665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dirty="0" smtClean="0"/>
          </a:p>
          <a:p>
            <a:endParaRPr lang="zh-CN" altLang="en-US" sz="1200" dirty="0"/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222377" y="3267046"/>
            <a:ext cx="1133515" cy="461665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dirty="0" smtClean="0"/>
          </a:p>
          <a:p>
            <a:endParaRPr lang="zh-CN" altLang="en-US" sz="1200" dirty="0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4360770" y="4432675"/>
            <a:ext cx="1943625" cy="369332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/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6355941" y="4432675"/>
            <a:ext cx="2017658" cy="461665"/>
          </a:xfrm>
          <a:prstGeom prst="rect">
            <a:avLst/>
          </a:prstGeom>
          <a:noFill/>
          <a:ln w="57150">
            <a:solidFill>
              <a:srgbClr val="FF2D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dirty="0" smtClean="0"/>
          </a:p>
          <a:p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871">
        <p14:prism/>
      </p:transition>
    </mc:Choice>
    <mc:Fallback xmlns="">
      <p:transition spd="slow" advTm="7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清风素材1 https://12sc.taobao.com">
  <a:themeElements>
    <a:clrScheme name="">
      <a:dk1>
        <a:srgbClr val="004C54"/>
      </a:dk1>
      <a:lt1>
        <a:srgbClr val="009EB0"/>
      </a:lt1>
      <a:dk2>
        <a:srgbClr val="DDDDDD"/>
      </a:dk2>
      <a:lt2>
        <a:srgbClr val="808080"/>
      </a:lt2>
      <a:accent1>
        <a:srgbClr val="292929"/>
      </a:accent1>
      <a:accent2>
        <a:srgbClr val="FFFFFF"/>
      </a:accent2>
      <a:accent3>
        <a:srgbClr val="AACCD4"/>
      </a:accent3>
      <a:accent4>
        <a:srgbClr val="004046"/>
      </a:accent4>
      <a:accent5>
        <a:srgbClr val="ACACAC"/>
      </a:accent5>
      <a:accent6>
        <a:srgbClr val="E7E7E7"/>
      </a:accent6>
      <a:hlink>
        <a:srgbClr val="B3B3B3"/>
      </a:hlink>
      <a:folHlink>
        <a:srgbClr val="404040"/>
      </a:folHlink>
    </a:clrScheme>
    <a:fontScheme name="2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38121</TotalTime>
  <Pages>0</Pages>
  <Words>1596</Words>
  <Characters>0</Characters>
  <Application>Microsoft Office PowerPoint</Application>
  <DocSecurity>0</DocSecurity>
  <PresentationFormat>全屏显示(4:3)</PresentationFormat>
  <Lines>0</Lines>
  <Paragraphs>144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Arabic Typesetting</vt:lpstr>
      <vt:lpstr>仿宋_GB2312</vt:lpstr>
      <vt:lpstr>黑体</vt:lpstr>
      <vt:lpstr>隶书</vt:lpstr>
      <vt:lpstr>宋体</vt:lpstr>
      <vt:lpstr>微软雅黑</vt:lpstr>
      <vt:lpstr>造字工房力黑（非商用）常规体</vt:lpstr>
      <vt:lpstr>Arial</vt:lpstr>
      <vt:lpstr>Arial Black</vt:lpstr>
      <vt:lpstr>Arial Rounded MT Bold</vt:lpstr>
      <vt:lpstr>Calibri</vt:lpstr>
      <vt:lpstr>Rage Italic</vt:lpstr>
      <vt:lpstr>Times New Roman</vt:lpstr>
      <vt:lpstr>清风素材1 https://12sc.taobao.com</vt:lpstr>
      <vt:lpstr>默认设计模板</vt:lpstr>
      <vt:lpstr>1_默认设计模板</vt:lpstr>
      <vt:lpstr>PowerPoint 演示文稿</vt:lpstr>
      <vt:lpstr>PowerPoint 演示文稿</vt:lpstr>
      <vt:lpstr>报告提要</vt:lpstr>
      <vt:lpstr>复旦大学人才培养目标</vt:lpstr>
      <vt:lpstr>《国家中长期教育改革和发展规划纲要2010-2020）》</vt:lpstr>
      <vt:lpstr>复旦大学的人才培养目标</vt:lpstr>
      <vt:lpstr>复旦大学本科生外语能力培养目标</vt:lpstr>
      <vt:lpstr>基于学科内容的学术英语教材建设</vt:lpstr>
      <vt:lpstr>PowerPoint 演示文稿</vt:lpstr>
      <vt:lpstr>PowerPoint 演示文稿</vt:lpstr>
      <vt:lpstr>对复旦大学专业门类进行重组</vt:lpstr>
      <vt:lpstr>PowerPoint 演示文稿</vt:lpstr>
      <vt:lpstr>教材特色（一） 选材地道，内涵丰富，体现大学科特色</vt:lpstr>
      <vt:lpstr>PowerPoint 演示文稿</vt:lpstr>
      <vt:lpstr>PowerPoint 演示文稿</vt:lpstr>
      <vt:lpstr>教材特色（二） 聚焦学术语言共性，提高学生的学术英语水平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教材特色（三） 多元能力，专业素养，培养全面发展的高素质人才</vt:lpstr>
      <vt:lpstr>PowerPoint 演示文稿</vt:lpstr>
      <vt:lpstr>教材特色（四） 输出驱动，项目导向，提高学生的学术综合能力</vt:lpstr>
      <vt:lpstr>PowerPoint 演示文稿</vt:lpstr>
      <vt:lpstr>复旦大学学术英语系列课程及成果</vt:lpstr>
      <vt:lpstr>PowerPoint 演示文稿</vt:lpstr>
      <vt:lpstr>复旦大学学术英语系列课程统计 （ 2016年春季到2020年春）</vt:lpstr>
      <vt:lpstr>学术英语系列课程建设成果</vt:lpstr>
      <vt:lpstr>《学术英语》系列教材及 课程建设的启示</vt:lpstr>
      <vt:lpstr>几点启示</vt:lpstr>
      <vt:lpstr>“Good textbooks are like caring companions for students.”  </vt:lpstr>
      <vt:lpstr>PowerPoint 演示文稿</vt:lpstr>
      <vt:lpstr>参考文献</vt:lpstr>
    </vt:vector>
  </TitlesOfParts>
  <Manager/>
  <Company/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12sc.taobao.com</dc:subject>
  <dc:creator>清风素材;12sc.taobao.com</dc:creator>
  <cp:keywords>12sc.taobao.com</cp:keywords>
  <dc:description>12sc.taobao.com</dc:description>
  <cp:lastModifiedBy>Windows 用户</cp:lastModifiedBy>
  <cp:revision>1382</cp:revision>
  <dcterms:created xsi:type="dcterms:W3CDTF">2013-01-25T01:44:32Z</dcterms:created>
  <dcterms:modified xsi:type="dcterms:W3CDTF">2021-03-18T11:52:31Z</dcterms:modified>
  <cp:category>12sc.taobao.com</cp:category>
  <cp:contentStatus>12sc.taobao.com</cp:contentStatus>
</cp:coreProperties>
</file>