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99" r:id="rId4"/>
    <p:sldMasterId id="2147483712" r:id="rId5"/>
  </p:sldMasterIdLst>
  <p:notesMasterIdLst>
    <p:notesMasterId r:id="rId74"/>
  </p:notesMasterIdLst>
  <p:handoutMasterIdLst>
    <p:handoutMasterId r:id="rId75"/>
  </p:handoutMasterIdLst>
  <p:sldIdLst>
    <p:sldId id="297" r:id="rId6"/>
    <p:sldId id="296" r:id="rId7"/>
    <p:sldId id="460" r:id="rId8"/>
    <p:sldId id="459" r:id="rId9"/>
    <p:sldId id="512" r:id="rId10"/>
    <p:sldId id="513" r:id="rId11"/>
    <p:sldId id="311" r:id="rId12"/>
    <p:sldId id="580" r:id="rId13"/>
    <p:sldId id="410" r:id="rId14"/>
    <p:sldId id="514" r:id="rId15"/>
    <p:sldId id="515" r:id="rId16"/>
    <p:sldId id="383" r:id="rId17"/>
    <p:sldId id="516" r:id="rId18"/>
    <p:sldId id="547" r:id="rId19"/>
    <p:sldId id="523" r:id="rId20"/>
    <p:sldId id="522" r:id="rId21"/>
    <p:sldId id="521" r:id="rId22"/>
    <p:sldId id="548" r:id="rId23"/>
    <p:sldId id="540" r:id="rId24"/>
    <p:sldId id="529" r:id="rId25"/>
    <p:sldId id="525" r:id="rId26"/>
    <p:sldId id="518" r:id="rId27"/>
    <p:sldId id="587" r:id="rId28"/>
    <p:sldId id="574" r:id="rId29"/>
    <p:sldId id="577" r:id="rId30"/>
    <p:sldId id="576" r:id="rId31"/>
    <p:sldId id="527" r:id="rId32"/>
    <p:sldId id="535" r:id="rId33"/>
    <p:sldId id="536" r:id="rId34"/>
    <p:sldId id="541" r:id="rId35"/>
    <p:sldId id="537" r:id="rId36"/>
    <p:sldId id="364" r:id="rId37"/>
    <p:sldId id="423" r:id="rId38"/>
    <p:sldId id="414" r:id="rId39"/>
    <p:sldId id="456" r:id="rId40"/>
    <p:sldId id="441" r:id="rId41"/>
    <p:sldId id="579" r:id="rId42"/>
    <p:sldId id="384" r:id="rId43"/>
    <p:sldId id="530" r:id="rId44"/>
    <p:sldId id="550" r:id="rId45"/>
    <p:sldId id="557" r:id="rId46"/>
    <p:sldId id="565" r:id="rId47"/>
    <p:sldId id="586" r:id="rId48"/>
    <p:sldId id="564" r:id="rId49"/>
    <p:sldId id="542" r:id="rId50"/>
    <p:sldId id="561" r:id="rId51"/>
    <p:sldId id="559" r:id="rId52"/>
    <p:sldId id="450" r:id="rId53"/>
    <p:sldId id="458" r:id="rId54"/>
    <p:sldId id="566" r:id="rId55"/>
    <p:sldId id="569" r:id="rId56"/>
    <p:sldId id="426" r:id="rId57"/>
    <p:sldId id="421" r:id="rId58"/>
    <p:sldId id="455" r:id="rId59"/>
    <p:sldId id="418" r:id="rId60"/>
    <p:sldId id="546" r:id="rId61"/>
    <p:sldId id="562" r:id="rId62"/>
    <p:sldId id="563" r:id="rId63"/>
    <p:sldId id="571" r:id="rId64"/>
    <p:sldId id="570" r:id="rId65"/>
    <p:sldId id="581" r:id="rId66"/>
    <p:sldId id="582" r:id="rId67"/>
    <p:sldId id="583" r:id="rId68"/>
    <p:sldId id="584" r:id="rId69"/>
    <p:sldId id="510" r:id="rId70"/>
    <p:sldId id="386" r:id="rId71"/>
    <p:sldId id="435" r:id="rId72"/>
    <p:sldId id="257" r:id="rId7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7">
          <p15:clr>
            <a:srgbClr val="A4A3A4"/>
          </p15:clr>
        </p15:guide>
        <p15:guide id="2" pos="29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iots TWO" initials="IT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336600"/>
    <a:srgbClr val="663300"/>
    <a:srgbClr val="F8F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737" autoAdjust="0"/>
  </p:normalViewPr>
  <p:slideViewPr>
    <p:cSldViewPr>
      <p:cViewPr varScale="1">
        <p:scale>
          <a:sx n="67" d="100"/>
          <a:sy n="67" d="100"/>
        </p:scale>
        <p:origin x="-1500" y="-102"/>
      </p:cViewPr>
      <p:guideLst>
        <p:guide orient="horz" pos="2187"/>
        <p:guide pos="291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8" d="100"/>
          <a:sy n="38" d="100"/>
        </p:scale>
        <p:origin x="2020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#1">
  <dgm:title val=""/>
  <dgm:desc val=""/>
  <dgm:catLst>
    <dgm:cat type="accent5" pri="11100"/>
  </dgm:catLst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#3">
  <dgm:title val=""/>
  <dgm:desc val=""/>
  <dgm:catLst>
    <dgm:cat type="accent5" pri="11100"/>
  </dgm:catLst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15BB26-30A2-41FA-9C12-D651CA219E3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E1FAD9E-B474-477D-B221-8C1124F453D3}">
      <dgm:prSet phldrT="[文本]" custT="1"/>
      <dgm:spPr/>
      <dgm:t>
        <a:bodyPr/>
        <a:lstStyle/>
        <a:p>
          <a:r>
            <a:rPr lang="zh-CN" altLang="en-US" sz="2000" dirty="0">
              <a:solidFill>
                <a:srgbClr val="FF0000"/>
              </a:solidFill>
            </a:rPr>
            <a:t>大学英语省级精品课程（</a:t>
          </a:r>
          <a:r>
            <a:rPr lang="en-US" altLang="zh-CN" sz="2000" dirty="0">
              <a:solidFill>
                <a:srgbClr val="FF0000"/>
              </a:solidFill>
            </a:rPr>
            <a:t>2007</a:t>
          </a:r>
          <a:r>
            <a:rPr lang="zh-CN" altLang="en-US" sz="2000" dirty="0">
              <a:solidFill>
                <a:srgbClr val="FF0000"/>
              </a:solidFill>
            </a:rPr>
            <a:t>年）</a:t>
          </a:r>
        </a:p>
      </dgm:t>
    </dgm:pt>
    <dgm:pt modelId="{411DCD64-D31E-4672-B30E-E80E7BBE4B04}" type="parTrans" cxnId="{0B2B9A47-E1D1-4706-807E-103299D7CF1D}">
      <dgm:prSet/>
      <dgm:spPr/>
      <dgm:t>
        <a:bodyPr/>
        <a:lstStyle/>
        <a:p>
          <a:endParaRPr lang="zh-CN" altLang="en-US"/>
        </a:p>
      </dgm:t>
    </dgm:pt>
    <dgm:pt modelId="{FD060F17-8340-457C-8127-208FD7A47B57}" type="sibTrans" cxnId="{0B2B9A47-E1D1-4706-807E-103299D7CF1D}">
      <dgm:prSet/>
      <dgm:spPr/>
      <dgm:t>
        <a:bodyPr/>
        <a:lstStyle/>
        <a:p>
          <a:endParaRPr lang="zh-CN" altLang="en-US"/>
        </a:p>
      </dgm:t>
    </dgm:pt>
    <dgm:pt modelId="{75A7ECBF-4BCF-4B4E-973B-38E44E93391A}">
      <dgm:prSet phldrT="[文本]" custT="1"/>
      <dgm:spPr/>
      <dgm:t>
        <a:bodyPr/>
        <a:lstStyle/>
        <a:p>
          <a:r>
            <a:rPr lang="zh-CN" altLang="en-US" sz="2000" dirty="0">
              <a:solidFill>
                <a:srgbClr val="FF0000"/>
              </a:solidFill>
            </a:rPr>
            <a:t>大学英语省级团队（</a:t>
          </a:r>
          <a:r>
            <a:rPr lang="en-US" altLang="zh-CN" sz="2000" dirty="0">
              <a:solidFill>
                <a:srgbClr val="FF0000"/>
              </a:solidFill>
            </a:rPr>
            <a:t>2008</a:t>
          </a:r>
          <a:r>
            <a:rPr lang="zh-CN" altLang="en-US" sz="2000" dirty="0">
              <a:solidFill>
                <a:srgbClr val="FF0000"/>
              </a:solidFill>
            </a:rPr>
            <a:t>年）</a:t>
          </a:r>
        </a:p>
      </dgm:t>
    </dgm:pt>
    <dgm:pt modelId="{CF07D59B-E472-4D03-A0A2-D1A709D75895}" type="parTrans" cxnId="{72AA3D1A-9A8B-4DB5-BC30-B7D933B7871C}">
      <dgm:prSet/>
      <dgm:spPr/>
      <dgm:t>
        <a:bodyPr/>
        <a:lstStyle/>
        <a:p>
          <a:endParaRPr lang="zh-CN" altLang="en-US"/>
        </a:p>
      </dgm:t>
    </dgm:pt>
    <dgm:pt modelId="{B6CAE776-6E92-41C7-B5E3-17AEE42CD569}" type="sibTrans" cxnId="{72AA3D1A-9A8B-4DB5-BC30-B7D933B7871C}">
      <dgm:prSet/>
      <dgm:spPr/>
      <dgm:t>
        <a:bodyPr/>
        <a:lstStyle/>
        <a:p>
          <a:endParaRPr lang="zh-CN" altLang="en-US"/>
        </a:p>
      </dgm:t>
    </dgm:pt>
    <dgm:pt modelId="{AFD0730A-B178-4A8E-A985-B3118E4B9C31}">
      <dgm:prSet phldrT="[文本]" custT="1"/>
      <dgm:spPr/>
      <dgm:t>
        <a:bodyPr/>
        <a:lstStyle/>
        <a:p>
          <a:r>
            <a:rPr lang="zh-CN" altLang="en-US" sz="2000" dirty="0">
              <a:solidFill>
                <a:srgbClr val="FF0000"/>
              </a:solidFill>
            </a:rPr>
            <a:t>省级教学成果奖一等奖（</a:t>
          </a:r>
          <a:r>
            <a:rPr lang="en-US" altLang="zh-CN" sz="2000" dirty="0">
              <a:solidFill>
                <a:srgbClr val="FF0000"/>
              </a:solidFill>
            </a:rPr>
            <a:t>2009</a:t>
          </a:r>
          <a:r>
            <a:rPr lang="zh-CN" altLang="en-US" sz="2000" dirty="0">
              <a:solidFill>
                <a:srgbClr val="FF0000"/>
              </a:solidFill>
            </a:rPr>
            <a:t>年</a:t>
          </a:r>
          <a:r>
            <a:rPr lang="en-US" altLang="zh-CN" sz="2000" dirty="0">
              <a:solidFill>
                <a:srgbClr val="FF0000"/>
              </a:solidFill>
            </a:rPr>
            <a:t>)</a:t>
          </a:r>
          <a:endParaRPr lang="zh-CN" altLang="en-US" sz="2000" dirty="0">
            <a:solidFill>
              <a:srgbClr val="FF0000"/>
            </a:solidFill>
          </a:endParaRPr>
        </a:p>
      </dgm:t>
    </dgm:pt>
    <dgm:pt modelId="{8080A582-BC72-45A1-B8E8-0F266BC46EA5}" type="parTrans" cxnId="{F032304D-4C2F-4D18-A319-84DDDC52F795}">
      <dgm:prSet/>
      <dgm:spPr/>
      <dgm:t>
        <a:bodyPr/>
        <a:lstStyle/>
        <a:p>
          <a:endParaRPr lang="zh-CN" altLang="en-US"/>
        </a:p>
      </dgm:t>
    </dgm:pt>
    <dgm:pt modelId="{3B742F0F-03DE-4426-A70F-EB5E8EF337A2}" type="sibTrans" cxnId="{F032304D-4C2F-4D18-A319-84DDDC52F795}">
      <dgm:prSet/>
      <dgm:spPr/>
      <dgm:t>
        <a:bodyPr/>
        <a:lstStyle/>
        <a:p>
          <a:endParaRPr lang="zh-CN" altLang="en-US"/>
        </a:p>
      </dgm:t>
    </dgm:pt>
    <dgm:pt modelId="{09FD9230-8298-4E3E-B5B9-2410D7F44F2E}">
      <dgm:prSet custT="1"/>
      <dgm:spPr/>
      <dgm:t>
        <a:bodyPr/>
        <a:lstStyle/>
        <a:p>
          <a:r>
            <a:rPr lang="zh-CN" altLang="en-US" sz="2000" dirty="0">
              <a:solidFill>
                <a:srgbClr val="FF0000"/>
              </a:solidFill>
            </a:rPr>
            <a:t>省级语言学习示范中心（</a:t>
          </a:r>
          <a:r>
            <a:rPr lang="en-US" altLang="zh-CN" sz="2000" dirty="0">
              <a:solidFill>
                <a:srgbClr val="FF0000"/>
              </a:solidFill>
            </a:rPr>
            <a:t>2010</a:t>
          </a:r>
          <a:r>
            <a:rPr lang="zh-CN" altLang="en-US" sz="2000" dirty="0">
              <a:solidFill>
                <a:srgbClr val="FF0000"/>
              </a:solidFill>
            </a:rPr>
            <a:t>年）</a:t>
          </a:r>
        </a:p>
      </dgm:t>
    </dgm:pt>
    <dgm:pt modelId="{E0D374E4-F823-42BA-8817-11EE8C993A5C}" type="parTrans" cxnId="{5614081B-1703-48A0-9D3E-E3A11D0A382A}">
      <dgm:prSet/>
      <dgm:spPr/>
      <dgm:t>
        <a:bodyPr/>
        <a:lstStyle/>
        <a:p>
          <a:endParaRPr lang="zh-CN" altLang="en-US"/>
        </a:p>
      </dgm:t>
    </dgm:pt>
    <dgm:pt modelId="{753856F2-613E-4B70-A869-A55D675F949E}" type="sibTrans" cxnId="{5614081B-1703-48A0-9D3E-E3A11D0A382A}">
      <dgm:prSet/>
      <dgm:spPr/>
      <dgm:t>
        <a:bodyPr/>
        <a:lstStyle/>
        <a:p>
          <a:endParaRPr lang="zh-CN" altLang="en-US"/>
        </a:p>
      </dgm:t>
    </dgm:pt>
    <dgm:pt modelId="{40C436A9-0A7B-4994-9B14-ECAA3D762E00}" type="pres">
      <dgm:prSet presAssocID="{7215BB26-30A2-41FA-9C12-D651CA219E3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90B5761-6718-4AA0-A7AE-F5031E3FC72B}" type="pres">
      <dgm:prSet presAssocID="{09FD9230-8298-4E3E-B5B9-2410D7F44F2E}" presName="boxAndChildren" presStyleCnt="0"/>
      <dgm:spPr/>
    </dgm:pt>
    <dgm:pt modelId="{D77B26CA-F050-4E36-8CC6-64A061EB0F91}" type="pres">
      <dgm:prSet presAssocID="{09FD9230-8298-4E3E-B5B9-2410D7F44F2E}" presName="parentTextBox" presStyleLbl="node1" presStyleIdx="0" presStyleCnt="4" custLinFactNeighborX="-466" custLinFactNeighborY="-11950"/>
      <dgm:spPr/>
      <dgm:t>
        <a:bodyPr/>
        <a:lstStyle/>
        <a:p>
          <a:endParaRPr lang="zh-CN" altLang="en-US"/>
        </a:p>
      </dgm:t>
    </dgm:pt>
    <dgm:pt modelId="{AFC6932F-02C6-4C13-A192-060D8BF5B34B}" type="pres">
      <dgm:prSet presAssocID="{3B742F0F-03DE-4426-A70F-EB5E8EF337A2}" presName="sp" presStyleCnt="0"/>
      <dgm:spPr/>
    </dgm:pt>
    <dgm:pt modelId="{75C8D8EB-EA44-43C1-AF17-CEBDADA88BB4}" type="pres">
      <dgm:prSet presAssocID="{AFD0730A-B178-4A8E-A985-B3118E4B9C31}" presName="arrowAndChildren" presStyleCnt="0"/>
      <dgm:spPr/>
    </dgm:pt>
    <dgm:pt modelId="{E7F79401-6BBE-4453-A9CE-5DE6D07525A0}" type="pres">
      <dgm:prSet presAssocID="{AFD0730A-B178-4A8E-A985-B3118E4B9C31}" presName="parentTextArrow" presStyleLbl="node1" presStyleIdx="1" presStyleCnt="4"/>
      <dgm:spPr/>
      <dgm:t>
        <a:bodyPr/>
        <a:lstStyle/>
        <a:p>
          <a:endParaRPr lang="zh-CN" altLang="en-US"/>
        </a:p>
      </dgm:t>
    </dgm:pt>
    <dgm:pt modelId="{958D77CE-0313-4971-9D19-CF2789E76B5C}" type="pres">
      <dgm:prSet presAssocID="{B6CAE776-6E92-41C7-B5E3-17AEE42CD569}" presName="sp" presStyleCnt="0"/>
      <dgm:spPr/>
    </dgm:pt>
    <dgm:pt modelId="{22B39BF1-1F4D-4641-9E73-7059C73D7A54}" type="pres">
      <dgm:prSet presAssocID="{75A7ECBF-4BCF-4B4E-973B-38E44E93391A}" presName="arrowAndChildren" presStyleCnt="0"/>
      <dgm:spPr/>
    </dgm:pt>
    <dgm:pt modelId="{71508311-2250-4A15-9C85-6A81761671AB}" type="pres">
      <dgm:prSet presAssocID="{75A7ECBF-4BCF-4B4E-973B-38E44E93391A}" presName="parentTextArrow" presStyleLbl="node1" presStyleIdx="2" presStyleCnt="4"/>
      <dgm:spPr/>
      <dgm:t>
        <a:bodyPr/>
        <a:lstStyle/>
        <a:p>
          <a:endParaRPr lang="zh-CN" altLang="en-US"/>
        </a:p>
      </dgm:t>
    </dgm:pt>
    <dgm:pt modelId="{2E328044-CDDF-441A-99AC-9133ADC1E419}" type="pres">
      <dgm:prSet presAssocID="{FD060F17-8340-457C-8127-208FD7A47B57}" presName="sp" presStyleCnt="0"/>
      <dgm:spPr/>
    </dgm:pt>
    <dgm:pt modelId="{591AE962-56A2-4E4F-A767-A85BF5B1F994}" type="pres">
      <dgm:prSet presAssocID="{7E1FAD9E-B474-477D-B221-8C1124F453D3}" presName="arrowAndChildren" presStyleCnt="0"/>
      <dgm:spPr/>
    </dgm:pt>
    <dgm:pt modelId="{5AE7A675-39A4-4723-B668-CC5A7379BA0B}" type="pres">
      <dgm:prSet presAssocID="{7E1FAD9E-B474-477D-B221-8C1124F453D3}" presName="parentTextArrow" presStyleLbl="node1" presStyleIdx="3" presStyleCnt="4"/>
      <dgm:spPr/>
      <dgm:t>
        <a:bodyPr/>
        <a:lstStyle/>
        <a:p>
          <a:endParaRPr lang="zh-CN" altLang="en-US"/>
        </a:p>
      </dgm:t>
    </dgm:pt>
  </dgm:ptLst>
  <dgm:cxnLst>
    <dgm:cxn modelId="{F159523E-2030-48D4-838C-C8EE35399583}" type="presOf" srcId="{7215BB26-30A2-41FA-9C12-D651CA219E31}" destId="{40C436A9-0A7B-4994-9B14-ECAA3D762E00}" srcOrd="0" destOrd="0" presId="urn:microsoft.com/office/officeart/2005/8/layout/process4"/>
    <dgm:cxn modelId="{5614081B-1703-48A0-9D3E-E3A11D0A382A}" srcId="{7215BB26-30A2-41FA-9C12-D651CA219E31}" destId="{09FD9230-8298-4E3E-B5B9-2410D7F44F2E}" srcOrd="3" destOrd="0" parTransId="{E0D374E4-F823-42BA-8817-11EE8C993A5C}" sibTransId="{753856F2-613E-4B70-A869-A55D675F949E}"/>
    <dgm:cxn modelId="{FAE0DD06-E76B-4ABF-A377-C88328ECBAB9}" type="presOf" srcId="{75A7ECBF-4BCF-4B4E-973B-38E44E93391A}" destId="{71508311-2250-4A15-9C85-6A81761671AB}" srcOrd="0" destOrd="0" presId="urn:microsoft.com/office/officeart/2005/8/layout/process4"/>
    <dgm:cxn modelId="{9ACFB588-9FC3-44AE-ADB5-40A51216FCB4}" type="presOf" srcId="{7E1FAD9E-B474-477D-B221-8C1124F453D3}" destId="{5AE7A675-39A4-4723-B668-CC5A7379BA0B}" srcOrd="0" destOrd="0" presId="urn:microsoft.com/office/officeart/2005/8/layout/process4"/>
    <dgm:cxn modelId="{72AA3D1A-9A8B-4DB5-BC30-B7D933B7871C}" srcId="{7215BB26-30A2-41FA-9C12-D651CA219E31}" destId="{75A7ECBF-4BCF-4B4E-973B-38E44E93391A}" srcOrd="1" destOrd="0" parTransId="{CF07D59B-E472-4D03-A0A2-D1A709D75895}" sibTransId="{B6CAE776-6E92-41C7-B5E3-17AEE42CD569}"/>
    <dgm:cxn modelId="{0B0E4337-F354-4A89-9147-DBEB3EB7600D}" type="presOf" srcId="{09FD9230-8298-4E3E-B5B9-2410D7F44F2E}" destId="{D77B26CA-F050-4E36-8CC6-64A061EB0F91}" srcOrd="0" destOrd="0" presId="urn:microsoft.com/office/officeart/2005/8/layout/process4"/>
    <dgm:cxn modelId="{0B2B9A47-E1D1-4706-807E-103299D7CF1D}" srcId="{7215BB26-30A2-41FA-9C12-D651CA219E31}" destId="{7E1FAD9E-B474-477D-B221-8C1124F453D3}" srcOrd="0" destOrd="0" parTransId="{411DCD64-D31E-4672-B30E-E80E7BBE4B04}" sibTransId="{FD060F17-8340-457C-8127-208FD7A47B57}"/>
    <dgm:cxn modelId="{F032304D-4C2F-4D18-A319-84DDDC52F795}" srcId="{7215BB26-30A2-41FA-9C12-D651CA219E31}" destId="{AFD0730A-B178-4A8E-A985-B3118E4B9C31}" srcOrd="2" destOrd="0" parTransId="{8080A582-BC72-45A1-B8E8-0F266BC46EA5}" sibTransId="{3B742F0F-03DE-4426-A70F-EB5E8EF337A2}"/>
    <dgm:cxn modelId="{A39050B6-7EC1-46AA-94CB-880CA9A849A2}" type="presOf" srcId="{AFD0730A-B178-4A8E-A985-B3118E4B9C31}" destId="{E7F79401-6BBE-4453-A9CE-5DE6D07525A0}" srcOrd="0" destOrd="0" presId="urn:microsoft.com/office/officeart/2005/8/layout/process4"/>
    <dgm:cxn modelId="{45817E74-E65A-48DF-9857-4A0869AF17BB}" type="presParOf" srcId="{40C436A9-0A7B-4994-9B14-ECAA3D762E00}" destId="{690B5761-6718-4AA0-A7AE-F5031E3FC72B}" srcOrd="0" destOrd="0" presId="urn:microsoft.com/office/officeart/2005/8/layout/process4"/>
    <dgm:cxn modelId="{E1649ED1-963E-4CEA-907F-F264F764786A}" type="presParOf" srcId="{690B5761-6718-4AA0-A7AE-F5031E3FC72B}" destId="{D77B26CA-F050-4E36-8CC6-64A061EB0F91}" srcOrd="0" destOrd="0" presId="urn:microsoft.com/office/officeart/2005/8/layout/process4"/>
    <dgm:cxn modelId="{591021D1-BD94-4BBC-9687-1A2F00F2302A}" type="presParOf" srcId="{40C436A9-0A7B-4994-9B14-ECAA3D762E00}" destId="{AFC6932F-02C6-4C13-A192-060D8BF5B34B}" srcOrd="1" destOrd="0" presId="urn:microsoft.com/office/officeart/2005/8/layout/process4"/>
    <dgm:cxn modelId="{B9FD3489-F414-4AE9-9C25-6F7F61305E5F}" type="presParOf" srcId="{40C436A9-0A7B-4994-9B14-ECAA3D762E00}" destId="{75C8D8EB-EA44-43C1-AF17-CEBDADA88BB4}" srcOrd="2" destOrd="0" presId="urn:microsoft.com/office/officeart/2005/8/layout/process4"/>
    <dgm:cxn modelId="{DC91EFB9-5C62-4773-B53E-A8C48DC7B0E0}" type="presParOf" srcId="{75C8D8EB-EA44-43C1-AF17-CEBDADA88BB4}" destId="{E7F79401-6BBE-4453-A9CE-5DE6D07525A0}" srcOrd="0" destOrd="0" presId="urn:microsoft.com/office/officeart/2005/8/layout/process4"/>
    <dgm:cxn modelId="{A3483743-FC5A-40F0-9F3F-03ECA5D15F73}" type="presParOf" srcId="{40C436A9-0A7B-4994-9B14-ECAA3D762E00}" destId="{958D77CE-0313-4971-9D19-CF2789E76B5C}" srcOrd="3" destOrd="0" presId="urn:microsoft.com/office/officeart/2005/8/layout/process4"/>
    <dgm:cxn modelId="{8CE85659-B072-48F3-B8C2-F254AF680DC9}" type="presParOf" srcId="{40C436A9-0A7B-4994-9B14-ECAA3D762E00}" destId="{22B39BF1-1F4D-4641-9E73-7059C73D7A54}" srcOrd="4" destOrd="0" presId="urn:microsoft.com/office/officeart/2005/8/layout/process4"/>
    <dgm:cxn modelId="{3AA3AF98-C5FD-4D0E-BC64-22F579EF3F20}" type="presParOf" srcId="{22B39BF1-1F4D-4641-9E73-7059C73D7A54}" destId="{71508311-2250-4A15-9C85-6A81761671AB}" srcOrd="0" destOrd="0" presId="urn:microsoft.com/office/officeart/2005/8/layout/process4"/>
    <dgm:cxn modelId="{CC6F9732-A67B-4FE6-8521-C17E7DB38CFA}" type="presParOf" srcId="{40C436A9-0A7B-4994-9B14-ECAA3D762E00}" destId="{2E328044-CDDF-441A-99AC-9133ADC1E419}" srcOrd="5" destOrd="0" presId="urn:microsoft.com/office/officeart/2005/8/layout/process4"/>
    <dgm:cxn modelId="{A102903C-3C4D-482B-B8E2-8108B1F64C4E}" type="presParOf" srcId="{40C436A9-0A7B-4994-9B14-ECAA3D762E00}" destId="{591AE962-56A2-4E4F-A767-A85BF5B1F994}" srcOrd="6" destOrd="0" presId="urn:microsoft.com/office/officeart/2005/8/layout/process4"/>
    <dgm:cxn modelId="{4A9DF0CC-B5DF-4C2B-9BCD-1780504D7E4A}" type="presParOf" srcId="{591AE962-56A2-4E4F-A767-A85BF5B1F994}" destId="{5AE7A675-39A4-4723-B668-CC5A7379BA0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5C0F21-D6FF-44A6-908C-5FFEBE0CAC64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2D5D545-A1BC-48F0-A774-E69D12F033B3}">
      <dgm:prSet phldrT="[文本]"/>
      <dgm:spPr/>
      <dgm:t>
        <a:bodyPr/>
        <a:lstStyle/>
        <a:p>
          <a:r>
            <a:rPr lang="zh-CN" altLang="en-US" dirty="0"/>
            <a:t>改革课程体系</a:t>
          </a:r>
        </a:p>
      </dgm:t>
    </dgm:pt>
    <dgm:pt modelId="{168C2FFC-8A8A-4AC6-8EFA-1897FD435AD8}" type="parTrans" cxnId="{E6E9FC13-077B-4F43-8759-1A4D1E0C6C74}">
      <dgm:prSet/>
      <dgm:spPr/>
      <dgm:t>
        <a:bodyPr/>
        <a:lstStyle/>
        <a:p>
          <a:endParaRPr lang="zh-CN" altLang="en-US"/>
        </a:p>
      </dgm:t>
    </dgm:pt>
    <dgm:pt modelId="{9F1A0746-BBF1-4AEB-AB96-98CF7EF4F026}" type="sibTrans" cxnId="{E6E9FC13-077B-4F43-8759-1A4D1E0C6C74}">
      <dgm:prSet/>
      <dgm:spPr/>
      <dgm:t>
        <a:bodyPr/>
        <a:lstStyle/>
        <a:p>
          <a:endParaRPr lang="zh-CN" altLang="en-US"/>
        </a:p>
      </dgm:t>
    </dgm:pt>
    <dgm:pt modelId="{2B4D48DA-F88D-4DDB-A43D-FA4B705A2BD7}">
      <dgm:prSet phldrT="[文本]"/>
      <dgm:spPr/>
      <dgm:t>
        <a:bodyPr/>
        <a:lstStyle/>
        <a:p>
          <a:r>
            <a:rPr lang="zh-CN" altLang="en-US" dirty="0"/>
            <a:t>以赛促学</a:t>
          </a:r>
        </a:p>
      </dgm:t>
    </dgm:pt>
    <dgm:pt modelId="{65A57F74-F9B5-4EFD-93FC-AC54B1A51B29}" type="parTrans" cxnId="{7FA6DD22-44EF-4603-96F3-399471907240}">
      <dgm:prSet/>
      <dgm:spPr/>
      <dgm:t>
        <a:bodyPr/>
        <a:lstStyle/>
        <a:p>
          <a:endParaRPr lang="zh-CN" altLang="en-US"/>
        </a:p>
      </dgm:t>
    </dgm:pt>
    <dgm:pt modelId="{A239B102-9D32-44B3-8667-CC352BBC44AC}" type="sibTrans" cxnId="{7FA6DD22-44EF-4603-96F3-399471907240}">
      <dgm:prSet/>
      <dgm:spPr/>
      <dgm:t>
        <a:bodyPr/>
        <a:lstStyle/>
        <a:p>
          <a:endParaRPr lang="zh-CN" altLang="en-US"/>
        </a:p>
      </dgm:t>
    </dgm:pt>
    <dgm:pt modelId="{C1F1758D-AF5C-45F9-BBE2-14B051A5E39A}">
      <dgm:prSet phldrT="[文本]"/>
      <dgm:spPr/>
      <dgm:t>
        <a:bodyPr/>
        <a:lstStyle/>
        <a:p>
          <a:r>
            <a:rPr lang="zh-CN" altLang="en-US" dirty="0"/>
            <a:t>以赛促教</a:t>
          </a:r>
        </a:p>
      </dgm:t>
    </dgm:pt>
    <dgm:pt modelId="{93B8C119-BEE6-444B-A38D-062A547E9F32}" type="parTrans" cxnId="{DFD92FE9-7690-4465-BB3E-41C23B3A66DB}">
      <dgm:prSet/>
      <dgm:spPr/>
      <dgm:t>
        <a:bodyPr/>
        <a:lstStyle/>
        <a:p>
          <a:endParaRPr lang="zh-CN" altLang="en-US"/>
        </a:p>
      </dgm:t>
    </dgm:pt>
    <dgm:pt modelId="{00D2FCD7-9CCF-4F22-BCD6-690D01F28E2F}" type="sibTrans" cxnId="{DFD92FE9-7690-4465-BB3E-41C23B3A66DB}">
      <dgm:prSet/>
      <dgm:spPr/>
      <dgm:t>
        <a:bodyPr/>
        <a:lstStyle/>
        <a:p>
          <a:endParaRPr lang="zh-CN" altLang="en-US"/>
        </a:p>
      </dgm:t>
    </dgm:pt>
    <dgm:pt modelId="{D479FD44-BEA6-444A-8A39-971D3CB00B93}">
      <dgm:prSet phldrT="[文本]"/>
      <dgm:spPr/>
      <dgm:t>
        <a:bodyPr/>
        <a:lstStyle/>
        <a:p>
          <a:r>
            <a:rPr lang="zh-CN" altLang="en-US" dirty="0"/>
            <a:t>以研促教</a:t>
          </a:r>
        </a:p>
      </dgm:t>
    </dgm:pt>
    <dgm:pt modelId="{51365C13-5C64-449A-8E4C-D8CCA364D72F}" type="parTrans" cxnId="{4A43855F-B982-49B6-BFA7-1AC0C0FDA069}">
      <dgm:prSet/>
      <dgm:spPr/>
      <dgm:t>
        <a:bodyPr/>
        <a:lstStyle/>
        <a:p>
          <a:endParaRPr lang="zh-CN" altLang="en-US"/>
        </a:p>
      </dgm:t>
    </dgm:pt>
    <dgm:pt modelId="{8BB7ECF2-F417-432B-B2AA-6CCD79877021}" type="sibTrans" cxnId="{4A43855F-B982-49B6-BFA7-1AC0C0FDA069}">
      <dgm:prSet/>
      <dgm:spPr/>
      <dgm:t>
        <a:bodyPr/>
        <a:lstStyle/>
        <a:p>
          <a:endParaRPr lang="zh-CN" altLang="en-US"/>
        </a:p>
      </dgm:t>
    </dgm:pt>
    <dgm:pt modelId="{BC9AFBB7-FB7C-439F-900F-98C9DB207D94}">
      <dgm:prSet phldrT="[文本]"/>
      <dgm:spPr/>
      <dgm:t>
        <a:bodyPr/>
        <a:lstStyle/>
        <a:p>
          <a:r>
            <a:rPr lang="zh-CN" altLang="en-US" dirty="0">
              <a:solidFill>
                <a:srgbClr val="FF0000"/>
              </a:solidFill>
            </a:rPr>
            <a:t>创新：理念、内容、模式、手段</a:t>
          </a:r>
        </a:p>
      </dgm:t>
    </dgm:pt>
    <dgm:pt modelId="{CDDA0ACC-8D9A-4102-9004-F5F2EBA534E5}" type="parTrans" cxnId="{28663C17-BE4E-4927-95F7-2B066C1EDF12}">
      <dgm:prSet/>
      <dgm:spPr/>
      <dgm:t>
        <a:bodyPr/>
        <a:lstStyle/>
        <a:p>
          <a:endParaRPr lang="zh-CN" altLang="en-US"/>
        </a:p>
      </dgm:t>
    </dgm:pt>
    <dgm:pt modelId="{70E24908-D283-47CC-A032-1AE1619DBE3D}" type="sibTrans" cxnId="{28663C17-BE4E-4927-95F7-2B066C1EDF12}">
      <dgm:prSet/>
      <dgm:spPr/>
      <dgm:t>
        <a:bodyPr/>
        <a:lstStyle/>
        <a:p>
          <a:endParaRPr lang="zh-CN" altLang="en-US"/>
        </a:p>
      </dgm:t>
    </dgm:pt>
    <dgm:pt modelId="{4066C8ED-CD6E-4E79-B468-1CA2BE13525C}" type="pres">
      <dgm:prSet presAssocID="{4D5C0F21-D6FF-44A6-908C-5FFEBE0CAC6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236027E-ED75-48D4-8FD8-820CFCE7C06E}" type="pres">
      <dgm:prSet presAssocID="{A2D5D545-A1BC-48F0-A774-E69D12F033B3}" presName="node" presStyleLbl="node1" presStyleIdx="0" presStyleCnt="5" custScaleX="14337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19733B-2344-4A45-9DA5-CC2D7284C47D}" type="pres">
      <dgm:prSet presAssocID="{9F1A0746-BBF1-4AEB-AB96-98CF7EF4F026}" presName="sibTrans" presStyleCnt="0"/>
      <dgm:spPr/>
    </dgm:pt>
    <dgm:pt modelId="{873C33FA-E3E3-405C-9820-7ECEFB8FDCAB}" type="pres">
      <dgm:prSet presAssocID="{2B4D48DA-F88D-4DDB-A43D-FA4B705A2BD7}" presName="node" presStyleLbl="node1" presStyleIdx="1" presStyleCnt="5" custScaleX="12815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1E2879-E47A-4591-BD5A-6B964B25093B}" type="pres">
      <dgm:prSet presAssocID="{A239B102-9D32-44B3-8667-CC352BBC44AC}" presName="sibTrans" presStyleCnt="0"/>
      <dgm:spPr/>
    </dgm:pt>
    <dgm:pt modelId="{B5E48B31-3C71-41AA-8B4E-C546954D020E}" type="pres">
      <dgm:prSet presAssocID="{C1F1758D-AF5C-45F9-BBE2-14B051A5E39A}" presName="node" presStyleLbl="node1" presStyleIdx="2" presStyleCnt="5" custScaleX="1504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7807BF-B6AC-421F-A5A0-3D512F152B3D}" type="pres">
      <dgm:prSet presAssocID="{00D2FCD7-9CCF-4F22-BCD6-690D01F28E2F}" presName="sibTrans" presStyleCnt="0"/>
      <dgm:spPr/>
    </dgm:pt>
    <dgm:pt modelId="{BEC108EC-0FEB-4D55-8DF4-4A52D11C7A0A}" type="pres">
      <dgm:prSet presAssocID="{D479FD44-BEA6-444A-8A39-971D3CB00B93}" presName="node" presStyleLbl="node1" presStyleIdx="3" presStyleCnt="5" custScaleX="11407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9B16BDE-EB73-4044-BCE7-6F84CC875C80}" type="pres">
      <dgm:prSet presAssocID="{8BB7ECF2-F417-432B-B2AA-6CCD79877021}" presName="sibTrans" presStyleCnt="0"/>
      <dgm:spPr/>
    </dgm:pt>
    <dgm:pt modelId="{4F57A490-EC09-4F07-B968-614EC5838A1D}" type="pres">
      <dgm:prSet presAssocID="{BC9AFBB7-FB7C-439F-900F-98C9DB207D94}" presName="node" presStyleLbl="node1" presStyleIdx="4" presStyleCnt="5" custScaleX="300293" custLinFactNeighborX="21115" custLinFactNeighborY="-215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6E9FC13-077B-4F43-8759-1A4D1E0C6C74}" srcId="{4D5C0F21-D6FF-44A6-908C-5FFEBE0CAC64}" destId="{A2D5D545-A1BC-48F0-A774-E69D12F033B3}" srcOrd="0" destOrd="0" parTransId="{168C2FFC-8A8A-4AC6-8EFA-1897FD435AD8}" sibTransId="{9F1A0746-BBF1-4AEB-AB96-98CF7EF4F026}"/>
    <dgm:cxn modelId="{E887E3EE-F62C-40E9-8567-3E3807E89A1A}" type="presOf" srcId="{A2D5D545-A1BC-48F0-A774-E69D12F033B3}" destId="{9236027E-ED75-48D4-8FD8-820CFCE7C06E}" srcOrd="0" destOrd="0" presId="urn:microsoft.com/office/officeart/2005/8/layout/default#2"/>
    <dgm:cxn modelId="{6907783D-C079-44C2-A87B-33C292B7CA70}" type="presOf" srcId="{BC9AFBB7-FB7C-439F-900F-98C9DB207D94}" destId="{4F57A490-EC09-4F07-B968-614EC5838A1D}" srcOrd="0" destOrd="0" presId="urn:microsoft.com/office/officeart/2005/8/layout/default#2"/>
    <dgm:cxn modelId="{233F1F92-5ED7-4192-A17A-99C5AB10C941}" type="presOf" srcId="{C1F1758D-AF5C-45F9-BBE2-14B051A5E39A}" destId="{B5E48B31-3C71-41AA-8B4E-C546954D020E}" srcOrd="0" destOrd="0" presId="urn:microsoft.com/office/officeart/2005/8/layout/default#2"/>
    <dgm:cxn modelId="{AF67BB2F-375B-48D3-90E2-B1B7EA148966}" type="presOf" srcId="{2B4D48DA-F88D-4DDB-A43D-FA4B705A2BD7}" destId="{873C33FA-E3E3-405C-9820-7ECEFB8FDCAB}" srcOrd="0" destOrd="0" presId="urn:microsoft.com/office/officeart/2005/8/layout/default#2"/>
    <dgm:cxn modelId="{4ED86B54-B9A2-41AC-8555-976B406CB506}" type="presOf" srcId="{D479FD44-BEA6-444A-8A39-971D3CB00B93}" destId="{BEC108EC-0FEB-4D55-8DF4-4A52D11C7A0A}" srcOrd="0" destOrd="0" presId="urn:microsoft.com/office/officeart/2005/8/layout/default#2"/>
    <dgm:cxn modelId="{4A43855F-B982-49B6-BFA7-1AC0C0FDA069}" srcId="{4D5C0F21-D6FF-44A6-908C-5FFEBE0CAC64}" destId="{D479FD44-BEA6-444A-8A39-971D3CB00B93}" srcOrd="3" destOrd="0" parTransId="{51365C13-5C64-449A-8E4C-D8CCA364D72F}" sibTransId="{8BB7ECF2-F417-432B-B2AA-6CCD79877021}"/>
    <dgm:cxn modelId="{12E73B11-4328-4A21-92D2-36F2B6CC14C9}" type="presOf" srcId="{4D5C0F21-D6FF-44A6-908C-5FFEBE0CAC64}" destId="{4066C8ED-CD6E-4E79-B468-1CA2BE13525C}" srcOrd="0" destOrd="0" presId="urn:microsoft.com/office/officeart/2005/8/layout/default#2"/>
    <dgm:cxn modelId="{DFD92FE9-7690-4465-BB3E-41C23B3A66DB}" srcId="{4D5C0F21-D6FF-44A6-908C-5FFEBE0CAC64}" destId="{C1F1758D-AF5C-45F9-BBE2-14B051A5E39A}" srcOrd="2" destOrd="0" parTransId="{93B8C119-BEE6-444B-A38D-062A547E9F32}" sibTransId="{00D2FCD7-9CCF-4F22-BCD6-690D01F28E2F}"/>
    <dgm:cxn modelId="{28663C17-BE4E-4927-95F7-2B066C1EDF12}" srcId="{4D5C0F21-D6FF-44A6-908C-5FFEBE0CAC64}" destId="{BC9AFBB7-FB7C-439F-900F-98C9DB207D94}" srcOrd="4" destOrd="0" parTransId="{CDDA0ACC-8D9A-4102-9004-F5F2EBA534E5}" sibTransId="{70E24908-D283-47CC-A032-1AE1619DBE3D}"/>
    <dgm:cxn modelId="{7FA6DD22-44EF-4603-96F3-399471907240}" srcId="{4D5C0F21-D6FF-44A6-908C-5FFEBE0CAC64}" destId="{2B4D48DA-F88D-4DDB-A43D-FA4B705A2BD7}" srcOrd="1" destOrd="0" parTransId="{65A57F74-F9B5-4EFD-93FC-AC54B1A51B29}" sibTransId="{A239B102-9D32-44B3-8667-CC352BBC44AC}"/>
    <dgm:cxn modelId="{E4764A0E-CB32-4594-93F1-A9D0ECE28B72}" type="presParOf" srcId="{4066C8ED-CD6E-4E79-B468-1CA2BE13525C}" destId="{9236027E-ED75-48D4-8FD8-820CFCE7C06E}" srcOrd="0" destOrd="0" presId="urn:microsoft.com/office/officeart/2005/8/layout/default#2"/>
    <dgm:cxn modelId="{A6E0E22D-9932-4361-82EB-6B8F76C6D489}" type="presParOf" srcId="{4066C8ED-CD6E-4E79-B468-1CA2BE13525C}" destId="{B619733B-2344-4A45-9DA5-CC2D7284C47D}" srcOrd="1" destOrd="0" presId="urn:microsoft.com/office/officeart/2005/8/layout/default#2"/>
    <dgm:cxn modelId="{D123E77B-5A27-4636-8958-D2B6A8E4D4AE}" type="presParOf" srcId="{4066C8ED-CD6E-4E79-B468-1CA2BE13525C}" destId="{873C33FA-E3E3-405C-9820-7ECEFB8FDCAB}" srcOrd="2" destOrd="0" presId="urn:microsoft.com/office/officeart/2005/8/layout/default#2"/>
    <dgm:cxn modelId="{3F885DE4-463D-479D-B75C-8ABC98D85B0E}" type="presParOf" srcId="{4066C8ED-CD6E-4E79-B468-1CA2BE13525C}" destId="{C81E2879-E47A-4591-BD5A-6B964B25093B}" srcOrd="3" destOrd="0" presId="urn:microsoft.com/office/officeart/2005/8/layout/default#2"/>
    <dgm:cxn modelId="{DB868B91-8D90-4A8C-912A-F2C15A333575}" type="presParOf" srcId="{4066C8ED-CD6E-4E79-B468-1CA2BE13525C}" destId="{B5E48B31-3C71-41AA-8B4E-C546954D020E}" srcOrd="4" destOrd="0" presId="urn:microsoft.com/office/officeart/2005/8/layout/default#2"/>
    <dgm:cxn modelId="{050208AE-3B0A-4648-9802-9D50710B75F7}" type="presParOf" srcId="{4066C8ED-CD6E-4E79-B468-1CA2BE13525C}" destId="{877807BF-B6AC-421F-A5A0-3D512F152B3D}" srcOrd="5" destOrd="0" presId="urn:microsoft.com/office/officeart/2005/8/layout/default#2"/>
    <dgm:cxn modelId="{34032B9A-2EC5-4C27-AA13-D56810E10B8E}" type="presParOf" srcId="{4066C8ED-CD6E-4E79-B468-1CA2BE13525C}" destId="{BEC108EC-0FEB-4D55-8DF4-4A52D11C7A0A}" srcOrd="6" destOrd="0" presId="urn:microsoft.com/office/officeart/2005/8/layout/default#2"/>
    <dgm:cxn modelId="{0788853A-3057-48BB-9F19-74806E871200}" type="presParOf" srcId="{4066C8ED-CD6E-4E79-B468-1CA2BE13525C}" destId="{79B16BDE-EB73-4044-BCE7-6F84CC875C80}" srcOrd="7" destOrd="0" presId="urn:microsoft.com/office/officeart/2005/8/layout/default#2"/>
    <dgm:cxn modelId="{B0A8F84F-4417-4D9B-900F-34D88E1B0138}" type="presParOf" srcId="{4066C8ED-CD6E-4E79-B468-1CA2BE13525C}" destId="{4F57A490-EC09-4F07-B968-614EC5838A1D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B338DB-E036-4C23-83EB-1DE6E54D72A8}" type="doc">
      <dgm:prSet loTypeId="urn:microsoft.com/office/officeart/2008/layout/HorizontalMultiLevelHierarchy#1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634DC8B9-E705-4036-8F58-C5F42B9AB611}">
      <dgm:prSet phldrT="[文本]" custT="1"/>
      <dgm:spPr/>
      <dgm:t>
        <a:bodyPr vert="vert"/>
        <a:lstStyle/>
        <a:p>
          <a:r>
            <a:rPr lang="zh-CN" altLang="en-US" sz="2400" b="1" dirty="0"/>
            <a:t>特</a:t>
          </a:r>
          <a:endParaRPr lang="en-US" altLang="zh-CN" sz="2400" b="1" dirty="0"/>
        </a:p>
        <a:p>
          <a:r>
            <a:rPr lang="zh-CN" altLang="en-US" sz="2400" b="1" dirty="0"/>
            <a:t>色</a:t>
          </a:r>
          <a:endParaRPr lang="en-US" altLang="zh-CN" sz="2400" b="1" dirty="0"/>
        </a:p>
        <a:p>
          <a:r>
            <a:rPr lang="zh-CN" altLang="en-US" sz="2400" b="1" dirty="0"/>
            <a:t>化</a:t>
          </a:r>
          <a:endParaRPr lang="en-US" altLang="zh-CN" sz="2400" b="1" dirty="0"/>
        </a:p>
        <a:p>
          <a:r>
            <a:rPr lang="zh-CN" altLang="en-US" sz="2400" b="1" dirty="0"/>
            <a:t>课</a:t>
          </a:r>
          <a:endParaRPr lang="en-US" altLang="zh-CN" sz="2400" b="1" dirty="0"/>
        </a:p>
        <a:p>
          <a:r>
            <a:rPr lang="zh-CN" altLang="en-US" sz="2400" b="1" dirty="0"/>
            <a:t>程</a:t>
          </a:r>
          <a:endParaRPr lang="en-US" altLang="zh-CN" sz="2400" b="1" dirty="0"/>
        </a:p>
        <a:p>
          <a:r>
            <a:rPr lang="zh-CN" altLang="en-US" sz="2400" b="1" dirty="0"/>
            <a:t>体</a:t>
          </a:r>
          <a:endParaRPr lang="en-US" altLang="zh-CN" sz="2400" b="1" dirty="0"/>
        </a:p>
        <a:p>
          <a:r>
            <a:rPr lang="zh-CN" altLang="en-US" sz="2400" b="1" dirty="0"/>
            <a:t>系</a:t>
          </a:r>
          <a:endParaRPr lang="en-US" sz="2400" b="1" dirty="0"/>
        </a:p>
      </dgm:t>
    </dgm:pt>
    <dgm:pt modelId="{8AF50F66-2D52-439E-A1DF-91EF7DDAED55}" type="parTrans" cxnId="{CD92F7FF-43F7-43CF-91AB-5DD2E665CEAD}">
      <dgm:prSet/>
      <dgm:spPr/>
      <dgm:t>
        <a:bodyPr/>
        <a:lstStyle/>
        <a:p>
          <a:endParaRPr lang="en-US"/>
        </a:p>
      </dgm:t>
    </dgm:pt>
    <dgm:pt modelId="{5FE96069-3BA8-499D-B62A-315C4CBDE90C}" type="sibTrans" cxnId="{CD92F7FF-43F7-43CF-91AB-5DD2E665CEAD}">
      <dgm:prSet/>
      <dgm:spPr/>
      <dgm:t>
        <a:bodyPr/>
        <a:lstStyle/>
        <a:p>
          <a:endParaRPr lang="en-US"/>
        </a:p>
      </dgm:t>
    </dgm:pt>
    <dgm:pt modelId="{C406FD3D-402C-4EA6-AEDA-6F8FC3732CDD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+mn-ea"/>
              <a:ea typeface="+mn-ea"/>
            </a:rPr>
            <a:t> 省级精品课程</a:t>
          </a:r>
          <a:r>
            <a:rPr lang="en-US" altLang="zh-CN" b="1" dirty="0">
              <a:latin typeface="+mn-ea"/>
              <a:ea typeface="+mn-ea"/>
            </a:rPr>
            <a:t>/</a:t>
          </a:r>
          <a:r>
            <a:rPr lang="zh-CN" altLang="en-US" b="1" dirty="0">
              <a:latin typeface="+mn-ea"/>
              <a:ea typeface="+mn-ea"/>
            </a:rPr>
            <a:t>金课</a:t>
          </a:r>
          <a:r>
            <a:rPr lang="zh-CN" altLang="en-US" b="1" dirty="0">
              <a:solidFill>
                <a:schemeClr val="tx1"/>
              </a:solidFill>
              <a:latin typeface="+mn-ea"/>
              <a:ea typeface="+mn-ea"/>
            </a:rPr>
            <a:t>（大学英语</a:t>
          </a:r>
          <a:r>
            <a:rPr lang="en-US" altLang="zh-CN" b="1" dirty="0">
              <a:solidFill>
                <a:schemeClr val="tx1"/>
              </a:solidFill>
              <a:latin typeface="+mn-ea"/>
              <a:ea typeface="+mn-ea"/>
            </a:rPr>
            <a:t>\</a:t>
          </a:r>
          <a:r>
            <a:rPr lang="zh-CN" altLang="en-US" b="1" dirty="0">
              <a:solidFill>
                <a:schemeClr val="tx1"/>
              </a:solidFill>
              <a:latin typeface="+mn-ea"/>
              <a:ea typeface="+mn-ea"/>
            </a:rPr>
            <a:t>商务英语线下课程）</a:t>
          </a:r>
          <a:endParaRPr lang="en-US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9716AB28-B71C-4441-917A-1ED68E147EC1}" type="parTrans" cxnId="{AEFE348A-503C-4267-9F5F-721D699E8C09}">
      <dgm:prSet/>
      <dgm:spPr/>
      <dgm:t>
        <a:bodyPr/>
        <a:lstStyle/>
        <a:p>
          <a:endParaRPr lang="en-US"/>
        </a:p>
      </dgm:t>
    </dgm:pt>
    <dgm:pt modelId="{B4E2843E-B4E6-43E8-A924-17CCB51AED98}" type="sibTrans" cxnId="{AEFE348A-503C-4267-9F5F-721D699E8C09}">
      <dgm:prSet/>
      <dgm:spPr/>
      <dgm:t>
        <a:bodyPr/>
        <a:lstStyle/>
        <a:p>
          <a:endParaRPr lang="en-US"/>
        </a:p>
      </dgm:t>
    </dgm:pt>
    <dgm:pt modelId="{27962955-A7EF-42D5-876D-80DE129B5192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+mn-ea"/>
              <a:ea typeface="+mn-ea"/>
            </a:rPr>
            <a:t> </a:t>
          </a:r>
          <a:r>
            <a:rPr lang="zh-CN" altLang="en-US" b="1" dirty="0">
              <a:latin typeface="+mn-ea"/>
              <a:sym typeface="+mn-ea"/>
            </a:rPr>
            <a:t>校级精品资源共享课程</a:t>
          </a:r>
          <a:r>
            <a:rPr lang="zh-CN" altLang="en-US" b="1" dirty="0">
              <a:solidFill>
                <a:schemeClr val="tx1"/>
              </a:solidFill>
              <a:latin typeface="+mn-ea"/>
              <a:sym typeface="+mn-ea"/>
            </a:rPr>
            <a:t>（</a:t>
          </a:r>
          <a:r>
            <a:rPr lang="zh-CN" altLang="en-US" b="1" dirty="0">
              <a:solidFill>
                <a:schemeClr val="tx1"/>
              </a:solidFill>
              <a:latin typeface="+mn-ea"/>
              <a:ea typeface="+mn-ea"/>
            </a:rPr>
            <a:t>商务英语、</a:t>
          </a:r>
          <a:r>
            <a:rPr lang="zh-CN" altLang="en-US" b="1" dirty="0">
              <a:solidFill>
                <a:schemeClr val="tx1"/>
              </a:solidFill>
              <a:latin typeface="+mn-ea"/>
              <a:sym typeface="+mn-ea"/>
            </a:rPr>
            <a:t>翻译理论与实践、高级英语）</a:t>
          </a:r>
          <a:r>
            <a:rPr lang="zh-CN" altLang="en-US" b="1" dirty="0">
              <a:latin typeface="+mn-ea"/>
              <a:ea typeface="+mn-ea"/>
            </a:rPr>
            <a:t> </a:t>
          </a:r>
          <a:endParaRPr lang="en-US" b="1" dirty="0">
            <a:solidFill>
              <a:schemeClr val="tx1"/>
            </a:solidFill>
          </a:endParaRPr>
        </a:p>
      </dgm:t>
    </dgm:pt>
    <dgm:pt modelId="{B1DD989C-C956-49BE-8432-9FA17DB1C344}" type="parTrans" cxnId="{32E1A8C2-1D79-4DB2-9FFA-9A81A91B54F3}">
      <dgm:prSet/>
      <dgm:spPr/>
      <dgm:t>
        <a:bodyPr/>
        <a:lstStyle/>
        <a:p>
          <a:endParaRPr lang="en-US"/>
        </a:p>
      </dgm:t>
    </dgm:pt>
    <dgm:pt modelId="{40E33C64-A7E3-49E9-992D-92FE73DF9A9B}" type="sibTrans" cxnId="{32E1A8C2-1D79-4DB2-9FFA-9A81A91B54F3}">
      <dgm:prSet/>
      <dgm:spPr/>
      <dgm:t>
        <a:bodyPr/>
        <a:lstStyle/>
        <a:p>
          <a:endParaRPr lang="en-US"/>
        </a:p>
      </dgm:t>
    </dgm:pt>
    <dgm:pt modelId="{72E6471E-8D9B-42F5-83E5-A8FC82D480B9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ym typeface="+mn-ea"/>
            </a:rPr>
            <a:t>  </a:t>
          </a:r>
          <a:r>
            <a:rPr lang="zh-CN" altLang="en-US" sz="1600" b="1" dirty="0">
              <a:latin typeface="+mn-ea"/>
              <a:sym typeface="+mn-ea"/>
            </a:rPr>
            <a:t>级上线下混合课程</a:t>
          </a:r>
          <a:r>
            <a:rPr lang="zh-CN" altLang="en-US" sz="1600" b="1" dirty="0">
              <a:solidFill>
                <a:schemeClr val="tx1"/>
              </a:solidFill>
              <a:latin typeface="+mn-ea"/>
              <a:ea typeface="+mn-ea"/>
              <a:sym typeface="+mn-ea"/>
            </a:rPr>
            <a:t>（</a:t>
          </a:r>
          <a:r>
            <a:rPr lang="zh-CN" altLang="en-US" sz="1600" b="1" dirty="0">
              <a:solidFill>
                <a:schemeClr val="tx1"/>
              </a:solidFill>
              <a:latin typeface="+mn-ea"/>
              <a:sym typeface="+mn-ea"/>
            </a:rPr>
            <a:t>基础英语、英语口译、中国文化概况）</a:t>
          </a:r>
          <a:endParaRPr lang="zh-CN" altLang="en-US" sz="1600" dirty="0">
            <a:solidFill>
              <a:schemeClr val="tx1"/>
            </a:solidFill>
            <a:latin typeface="+mn-ea"/>
            <a:sym typeface="+mn-ea"/>
          </a:endParaRPr>
        </a:p>
      </dgm:t>
    </dgm:pt>
    <dgm:pt modelId="{F2B4FBF4-51D0-442D-A726-156DD594F52F}" type="parTrans" cxnId="{E89B79A0-57AB-47E2-BCBB-9589A8BE6A8D}">
      <dgm:prSet/>
      <dgm:spPr/>
      <dgm:t>
        <a:bodyPr/>
        <a:lstStyle/>
        <a:p>
          <a:endParaRPr lang="en-US"/>
        </a:p>
      </dgm:t>
    </dgm:pt>
    <dgm:pt modelId="{2E71D678-E7BB-4FCB-BA04-2506B99F4F38}" type="sibTrans" cxnId="{E89B79A0-57AB-47E2-BCBB-9589A8BE6A8D}">
      <dgm:prSet/>
      <dgm:spPr/>
      <dgm:t>
        <a:bodyPr/>
        <a:lstStyle/>
        <a:p>
          <a:endParaRPr lang="en-US"/>
        </a:p>
      </dgm:t>
    </dgm:pt>
    <dgm:pt modelId="{76352C5E-AB38-48F2-A142-D5591EC106DB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+mn-ea"/>
              <a:ea typeface="+mn-ea"/>
            </a:rPr>
            <a:t> 校级优质特色课程</a:t>
          </a:r>
          <a:r>
            <a:rPr lang="zh-CN" altLang="en-US" sz="1600" b="1" dirty="0">
              <a:solidFill>
                <a:schemeClr val="tx1"/>
              </a:solidFill>
              <a:latin typeface="+mn-ea"/>
              <a:ea typeface="+mn-ea"/>
            </a:rPr>
            <a:t>（外贸英文制单、跨文化交际）</a:t>
          </a:r>
          <a:endParaRPr lang="en-US" sz="16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B88BCA00-58A7-4D93-8A84-E795AE58B5EB}" type="parTrans" cxnId="{C27C48E5-E345-461C-B536-6169683769D3}">
      <dgm:prSet/>
      <dgm:spPr/>
      <dgm:t>
        <a:bodyPr/>
        <a:lstStyle/>
        <a:p>
          <a:endParaRPr lang="en-US"/>
        </a:p>
      </dgm:t>
    </dgm:pt>
    <dgm:pt modelId="{3EBAED50-5D99-44EF-8027-2FEE6D165381}" type="sibTrans" cxnId="{C27C48E5-E345-461C-B536-6169683769D3}">
      <dgm:prSet/>
      <dgm:spPr/>
      <dgm:t>
        <a:bodyPr/>
        <a:lstStyle/>
        <a:p>
          <a:endParaRPr lang="en-US"/>
        </a:p>
      </dgm:t>
    </dgm:pt>
    <dgm:pt modelId="{672ABB42-ACC7-4F63-8E4D-2EA86F4C245D}">
      <dgm:prSet/>
      <dgm:spPr/>
      <dgm:t>
        <a:bodyPr/>
        <a:lstStyle/>
        <a:p>
          <a:r>
            <a:rPr lang="zh-CN" altLang="en-US" b="1" dirty="0">
              <a:latin typeface="+mn-ea"/>
              <a:ea typeface="+mn-ea"/>
            </a:rPr>
            <a:t> 国际化课程</a:t>
          </a:r>
          <a:r>
            <a:rPr lang="zh-CN" altLang="en-US" b="1" dirty="0">
              <a:solidFill>
                <a:schemeClr val="tx1"/>
              </a:solidFill>
              <a:latin typeface="+mn-ea"/>
              <a:ea typeface="+mn-ea"/>
            </a:rPr>
            <a:t>（国际商务谈判、中国文化概况、英语演讲与辩论）</a:t>
          </a:r>
          <a:endParaRPr lang="en-US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5FB62683-6FFD-419B-A7D8-DE3BF0D58847}" type="parTrans" cxnId="{5A608117-94E6-4B45-8378-628E9E498F36}">
      <dgm:prSet/>
      <dgm:spPr/>
      <dgm:t>
        <a:bodyPr/>
        <a:lstStyle/>
        <a:p>
          <a:endParaRPr lang="en-US"/>
        </a:p>
      </dgm:t>
    </dgm:pt>
    <dgm:pt modelId="{E260E817-0EA1-4F28-8756-3D8738CB98F1}" type="sibTrans" cxnId="{5A608117-94E6-4B45-8378-628E9E498F36}">
      <dgm:prSet/>
      <dgm:spPr/>
      <dgm:t>
        <a:bodyPr/>
        <a:lstStyle/>
        <a:p>
          <a:endParaRPr lang="en-US"/>
        </a:p>
      </dgm:t>
    </dgm:pt>
    <dgm:pt modelId="{7ECFCC9B-E6C8-4777-BD2E-FFF7E5DE6BFE}" type="pres">
      <dgm:prSet presAssocID="{8AB338DB-E036-4C23-83EB-1DE6E54D72A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896B415-CC64-4909-ABFF-FF00A1F5A30F}" type="pres">
      <dgm:prSet presAssocID="{634DC8B9-E705-4036-8F58-C5F42B9AB611}" presName="root1" presStyleCnt="0"/>
      <dgm:spPr/>
    </dgm:pt>
    <dgm:pt modelId="{3F40B161-8B8F-4C4C-87D4-66A8B69668EB}" type="pres">
      <dgm:prSet presAssocID="{634DC8B9-E705-4036-8F58-C5F42B9AB61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D199AFD-4119-499E-A186-B6D4F236BC1D}" type="pres">
      <dgm:prSet presAssocID="{634DC8B9-E705-4036-8F58-C5F42B9AB611}" presName="level2hierChild" presStyleCnt="0"/>
      <dgm:spPr/>
    </dgm:pt>
    <dgm:pt modelId="{964577D7-E6C7-457D-88C3-BEF40D51BD6F}" type="pres">
      <dgm:prSet presAssocID="{9716AB28-B71C-4441-917A-1ED68E147EC1}" presName="conn2-1" presStyleLbl="parChTrans1D2" presStyleIdx="0" presStyleCnt="5"/>
      <dgm:spPr/>
      <dgm:t>
        <a:bodyPr/>
        <a:lstStyle/>
        <a:p>
          <a:endParaRPr lang="zh-CN" altLang="en-US"/>
        </a:p>
      </dgm:t>
    </dgm:pt>
    <dgm:pt modelId="{02748B96-5DF0-4913-BF0C-7B8F5E2B27A8}" type="pres">
      <dgm:prSet presAssocID="{9716AB28-B71C-4441-917A-1ED68E147EC1}" presName="connTx" presStyleLbl="parChTrans1D2" presStyleIdx="0" presStyleCnt="5"/>
      <dgm:spPr/>
      <dgm:t>
        <a:bodyPr/>
        <a:lstStyle/>
        <a:p>
          <a:endParaRPr lang="zh-CN" altLang="en-US"/>
        </a:p>
      </dgm:t>
    </dgm:pt>
    <dgm:pt modelId="{DB6699D5-FE59-4533-AF73-EB4B275B8EE9}" type="pres">
      <dgm:prSet presAssocID="{C406FD3D-402C-4EA6-AEDA-6F8FC3732CDD}" presName="root2" presStyleCnt="0"/>
      <dgm:spPr/>
    </dgm:pt>
    <dgm:pt modelId="{1A754DE2-B417-4FA3-B75F-9C884527AE7A}" type="pres">
      <dgm:prSet presAssocID="{C406FD3D-402C-4EA6-AEDA-6F8FC3732CDD}" presName="LevelTwoTextNode" presStyleLbl="node2" presStyleIdx="0" presStyleCnt="5" custScaleX="256399" custLinFactNeighborX="1248" custLinFactNeighborY="142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6E09DA5-B8FF-4A49-A188-B07794156370}" type="pres">
      <dgm:prSet presAssocID="{C406FD3D-402C-4EA6-AEDA-6F8FC3732CDD}" presName="level3hierChild" presStyleCnt="0"/>
      <dgm:spPr/>
    </dgm:pt>
    <dgm:pt modelId="{E64E2A21-F334-420D-9EB2-345DBD041458}" type="pres">
      <dgm:prSet presAssocID="{B1DD989C-C956-49BE-8432-9FA17DB1C344}" presName="conn2-1" presStyleLbl="parChTrans1D2" presStyleIdx="1" presStyleCnt="5"/>
      <dgm:spPr/>
      <dgm:t>
        <a:bodyPr/>
        <a:lstStyle/>
        <a:p>
          <a:endParaRPr lang="zh-CN" altLang="en-US"/>
        </a:p>
      </dgm:t>
    </dgm:pt>
    <dgm:pt modelId="{5C5E5E4A-102B-4D09-9D0B-46B073075EEF}" type="pres">
      <dgm:prSet presAssocID="{B1DD989C-C956-49BE-8432-9FA17DB1C344}" presName="connTx" presStyleLbl="parChTrans1D2" presStyleIdx="1" presStyleCnt="5"/>
      <dgm:spPr/>
      <dgm:t>
        <a:bodyPr/>
        <a:lstStyle/>
        <a:p>
          <a:endParaRPr lang="zh-CN" altLang="en-US"/>
        </a:p>
      </dgm:t>
    </dgm:pt>
    <dgm:pt modelId="{46AEE860-75C0-4A44-B3FA-DDB66CE62754}" type="pres">
      <dgm:prSet presAssocID="{27962955-A7EF-42D5-876D-80DE129B5192}" presName="root2" presStyleCnt="0"/>
      <dgm:spPr/>
    </dgm:pt>
    <dgm:pt modelId="{38F395D5-ED72-494D-BDC8-82692123F180}" type="pres">
      <dgm:prSet presAssocID="{27962955-A7EF-42D5-876D-80DE129B5192}" presName="LevelTwoTextNode" presStyleLbl="node2" presStyleIdx="1" presStyleCnt="5" custScaleX="258191" custScaleY="118410" custLinFactNeighborX="-195" custLinFactNeighborY="-346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62E7778-7A16-4A7D-86DD-ABA9E7B8C0C4}" type="pres">
      <dgm:prSet presAssocID="{27962955-A7EF-42D5-876D-80DE129B5192}" presName="level3hierChild" presStyleCnt="0"/>
      <dgm:spPr/>
    </dgm:pt>
    <dgm:pt modelId="{BFA76622-5DB8-4EA4-93A7-B85C6C735468}" type="pres">
      <dgm:prSet presAssocID="{F2B4FBF4-51D0-442D-A726-156DD594F52F}" presName="conn2-1" presStyleLbl="parChTrans1D2" presStyleIdx="2" presStyleCnt="5"/>
      <dgm:spPr/>
      <dgm:t>
        <a:bodyPr/>
        <a:lstStyle/>
        <a:p>
          <a:endParaRPr lang="zh-CN" altLang="en-US"/>
        </a:p>
      </dgm:t>
    </dgm:pt>
    <dgm:pt modelId="{07093CDA-74A1-4258-8699-9137DB7A3B4E}" type="pres">
      <dgm:prSet presAssocID="{F2B4FBF4-51D0-442D-A726-156DD594F52F}" presName="connTx" presStyleLbl="parChTrans1D2" presStyleIdx="2" presStyleCnt="5"/>
      <dgm:spPr/>
      <dgm:t>
        <a:bodyPr/>
        <a:lstStyle/>
        <a:p>
          <a:endParaRPr lang="zh-CN" altLang="en-US"/>
        </a:p>
      </dgm:t>
    </dgm:pt>
    <dgm:pt modelId="{AFC24713-3A1B-46AE-97A3-E11E6914A07B}" type="pres">
      <dgm:prSet presAssocID="{72E6471E-8D9B-42F5-83E5-A8FC82D480B9}" presName="root2" presStyleCnt="0"/>
      <dgm:spPr/>
    </dgm:pt>
    <dgm:pt modelId="{0F8EB91F-7F43-4F93-9D4F-3B2D417CDC6E}" type="pres">
      <dgm:prSet presAssocID="{72E6471E-8D9B-42F5-83E5-A8FC82D480B9}" presName="LevelTwoTextNode" presStyleLbl="node2" presStyleIdx="2" presStyleCnt="5" custScaleX="25639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6B502CD-BD26-45C4-96ED-91FADC7C5289}" type="pres">
      <dgm:prSet presAssocID="{72E6471E-8D9B-42F5-83E5-A8FC82D480B9}" presName="level3hierChild" presStyleCnt="0"/>
      <dgm:spPr/>
    </dgm:pt>
    <dgm:pt modelId="{6298BBB6-4708-4613-BCBF-393DDC58FA0A}" type="pres">
      <dgm:prSet presAssocID="{B88BCA00-58A7-4D93-8A84-E795AE58B5EB}" presName="conn2-1" presStyleLbl="parChTrans1D2" presStyleIdx="3" presStyleCnt="5"/>
      <dgm:spPr/>
      <dgm:t>
        <a:bodyPr/>
        <a:lstStyle/>
        <a:p>
          <a:endParaRPr lang="zh-CN" altLang="en-US"/>
        </a:p>
      </dgm:t>
    </dgm:pt>
    <dgm:pt modelId="{DDF91C43-6219-4BD2-9317-3B65D635372E}" type="pres">
      <dgm:prSet presAssocID="{B88BCA00-58A7-4D93-8A84-E795AE58B5EB}" presName="connTx" presStyleLbl="parChTrans1D2" presStyleIdx="3" presStyleCnt="5"/>
      <dgm:spPr/>
      <dgm:t>
        <a:bodyPr/>
        <a:lstStyle/>
        <a:p>
          <a:endParaRPr lang="zh-CN" altLang="en-US"/>
        </a:p>
      </dgm:t>
    </dgm:pt>
    <dgm:pt modelId="{4DE4B2A6-2F41-420B-AD08-8B64AC4171DE}" type="pres">
      <dgm:prSet presAssocID="{76352C5E-AB38-48F2-A142-D5591EC106DB}" presName="root2" presStyleCnt="0"/>
      <dgm:spPr/>
    </dgm:pt>
    <dgm:pt modelId="{799AF503-4D4D-443B-9BF4-158EA9CCCF8A}" type="pres">
      <dgm:prSet presAssocID="{76352C5E-AB38-48F2-A142-D5591EC106DB}" presName="LevelTwoTextNode" presStyleLbl="node2" presStyleIdx="3" presStyleCnt="5" custScaleX="25639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883FD96-492F-47BA-B821-17AD3CDB39EE}" type="pres">
      <dgm:prSet presAssocID="{76352C5E-AB38-48F2-A142-D5591EC106DB}" presName="level3hierChild" presStyleCnt="0"/>
      <dgm:spPr/>
    </dgm:pt>
    <dgm:pt modelId="{3C0B2F9A-247A-4837-AA85-246CB4F3D4C6}" type="pres">
      <dgm:prSet presAssocID="{5FB62683-6FFD-419B-A7D8-DE3BF0D58847}" presName="conn2-1" presStyleLbl="parChTrans1D2" presStyleIdx="4" presStyleCnt="5"/>
      <dgm:spPr/>
      <dgm:t>
        <a:bodyPr/>
        <a:lstStyle/>
        <a:p>
          <a:endParaRPr lang="zh-CN" altLang="en-US"/>
        </a:p>
      </dgm:t>
    </dgm:pt>
    <dgm:pt modelId="{28B722BB-0117-48B4-9782-71893FBE4962}" type="pres">
      <dgm:prSet presAssocID="{5FB62683-6FFD-419B-A7D8-DE3BF0D58847}" presName="connTx" presStyleLbl="parChTrans1D2" presStyleIdx="4" presStyleCnt="5"/>
      <dgm:spPr/>
      <dgm:t>
        <a:bodyPr/>
        <a:lstStyle/>
        <a:p>
          <a:endParaRPr lang="zh-CN" altLang="en-US"/>
        </a:p>
      </dgm:t>
    </dgm:pt>
    <dgm:pt modelId="{7309621D-C42B-44C1-8BB6-C6197D24F242}" type="pres">
      <dgm:prSet presAssocID="{672ABB42-ACC7-4F63-8E4D-2EA86F4C245D}" presName="root2" presStyleCnt="0"/>
      <dgm:spPr/>
    </dgm:pt>
    <dgm:pt modelId="{B9F69BDB-C535-4EB3-A6D9-DBB9A47E6304}" type="pres">
      <dgm:prSet presAssocID="{672ABB42-ACC7-4F63-8E4D-2EA86F4C245D}" presName="LevelTwoTextNode" presStyleLbl="node2" presStyleIdx="4" presStyleCnt="5" custScaleX="25639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D23205C-6602-4625-84C4-942FBC7CB28D}" type="pres">
      <dgm:prSet presAssocID="{672ABB42-ACC7-4F63-8E4D-2EA86F4C245D}" presName="level3hierChild" presStyleCnt="0"/>
      <dgm:spPr/>
    </dgm:pt>
  </dgm:ptLst>
  <dgm:cxnLst>
    <dgm:cxn modelId="{99A71CB3-0F82-40C0-96E6-7DCD2C510750}" type="presOf" srcId="{B1DD989C-C956-49BE-8432-9FA17DB1C344}" destId="{E64E2A21-F334-420D-9EB2-345DBD041458}" srcOrd="0" destOrd="0" presId="urn:microsoft.com/office/officeart/2008/layout/HorizontalMultiLevelHierarchy#1"/>
    <dgm:cxn modelId="{095D0B9E-BFA6-460D-9DD4-81BB8F07A8DD}" type="presOf" srcId="{76352C5E-AB38-48F2-A142-D5591EC106DB}" destId="{799AF503-4D4D-443B-9BF4-158EA9CCCF8A}" srcOrd="0" destOrd="0" presId="urn:microsoft.com/office/officeart/2008/layout/HorizontalMultiLevelHierarchy#1"/>
    <dgm:cxn modelId="{5A608117-94E6-4B45-8378-628E9E498F36}" srcId="{634DC8B9-E705-4036-8F58-C5F42B9AB611}" destId="{672ABB42-ACC7-4F63-8E4D-2EA86F4C245D}" srcOrd="4" destOrd="0" parTransId="{5FB62683-6FFD-419B-A7D8-DE3BF0D58847}" sibTransId="{E260E817-0EA1-4F28-8756-3D8738CB98F1}"/>
    <dgm:cxn modelId="{8D5B49D2-054D-49DE-AC7E-99ECCA3E9BBC}" type="presOf" srcId="{8AB338DB-E036-4C23-83EB-1DE6E54D72A8}" destId="{7ECFCC9B-E6C8-4777-BD2E-FFF7E5DE6BFE}" srcOrd="0" destOrd="0" presId="urn:microsoft.com/office/officeart/2008/layout/HorizontalMultiLevelHierarchy#1"/>
    <dgm:cxn modelId="{AEFE348A-503C-4267-9F5F-721D699E8C09}" srcId="{634DC8B9-E705-4036-8F58-C5F42B9AB611}" destId="{C406FD3D-402C-4EA6-AEDA-6F8FC3732CDD}" srcOrd="0" destOrd="0" parTransId="{9716AB28-B71C-4441-917A-1ED68E147EC1}" sibTransId="{B4E2843E-B4E6-43E8-A924-17CCB51AED98}"/>
    <dgm:cxn modelId="{EF3C0C22-A99D-4777-9CD5-6C8C079E922C}" type="presOf" srcId="{672ABB42-ACC7-4F63-8E4D-2EA86F4C245D}" destId="{B9F69BDB-C535-4EB3-A6D9-DBB9A47E6304}" srcOrd="0" destOrd="0" presId="urn:microsoft.com/office/officeart/2008/layout/HorizontalMultiLevelHierarchy#1"/>
    <dgm:cxn modelId="{7B34352E-3BA1-4292-8192-11DD5A199869}" type="presOf" srcId="{C406FD3D-402C-4EA6-AEDA-6F8FC3732CDD}" destId="{1A754DE2-B417-4FA3-B75F-9C884527AE7A}" srcOrd="0" destOrd="0" presId="urn:microsoft.com/office/officeart/2008/layout/HorizontalMultiLevelHierarchy#1"/>
    <dgm:cxn modelId="{32E1A8C2-1D79-4DB2-9FFA-9A81A91B54F3}" srcId="{634DC8B9-E705-4036-8F58-C5F42B9AB611}" destId="{27962955-A7EF-42D5-876D-80DE129B5192}" srcOrd="1" destOrd="0" parTransId="{B1DD989C-C956-49BE-8432-9FA17DB1C344}" sibTransId="{40E33C64-A7E3-49E9-992D-92FE73DF9A9B}"/>
    <dgm:cxn modelId="{E89B79A0-57AB-47E2-BCBB-9589A8BE6A8D}" srcId="{634DC8B9-E705-4036-8F58-C5F42B9AB611}" destId="{72E6471E-8D9B-42F5-83E5-A8FC82D480B9}" srcOrd="2" destOrd="0" parTransId="{F2B4FBF4-51D0-442D-A726-156DD594F52F}" sibTransId="{2E71D678-E7BB-4FCB-BA04-2506B99F4F38}"/>
    <dgm:cxn modelId="{2C5D662F-2F77-49F1-B83B-99E3DB8D07E0}" type="presOf" srcId="{5FB62683-6FFD-419B-A7D8-DE3BF0D58847}" destId="{3C0B2F9A-247A-4837-AA85-246CB4F3D4C6}" srcOrd="0" destOrd="0" presId="urn:microsoft.com/office/officeart/2008/layout/HorizontalMultiLevelHierarchy#1"/>
    <dgm:cxn modelId="{361D3135-2322-45AE-8818-9C0776D8F7F6}" type="presOf" srcId="{B88BCA00-58A7-4D93-8A84-E795AE58B5EB}" destId="{DDF91C43-6219-4BD2-9317-3B65D635372E}" srcOrd="1" destOrd="0" presId="urn:microsoft.com/office/officeart/2008/layout/HorizontalMultiLevelHierarchy#1"/>
    <dgm:cxn modelId="{6BDEE4A7-8F79-4B09-9F3D-2B5E3DD8E412}" type="presOf" srcId="{B1DD989C-C956-49BE-8432-9FA17DB1C344}" destId="{5C5E5E4A-102B-4D09-9D0B-46B073075EEF}" srcOrd="1" destOrd="0" presId="urn:microsoft.com/office/officeart/2008/layout/HorizontalMultiLevelHierarchy#1"/>
    <dgm:cxn modelId="{FC62129B-89F5-4882-8624-FF51DD9F1959}" type="presOf" srcId="{9716AB28-B71C-4441-917A-1ED68E147EC1}" destId="{964577D7-E6C7-457D-88C3-BEF40D51BD6F}" srcOrd="0" destOrd="0" presId="urn:microsoft.com/office/officeart/2008/layout/HorizontalMultiLevelHierarchy#1"/>
    <dgm:cxn modelId="{C27C48E5-E345-461C-B536-6169683769D3}" srcId="{634DC8B9-E705-4036-8F58-C5F42B9AB611}" destId="{76352C5E-AB38-48F2-A142-D5591EC106DB}" srcOrd="3" destOrd="0" parTransId="{B88BCA00-58A7-4D93-8A84-E795AE58B5EB}" sibTransId="{3EBAED50-5D99-44EF-8027-2FEE6D165381}"/>
    <dgm:cxn modelId="{93AE00BE-0158-42CB-88F2-1A99C2E78A1A}" type="presOf" srcId="{72E6471E-8D9B-42F5-83E5-A8FC82D480B9}" destId="{0F8EB91F-7F43-4F93-9D4F-3B2D417CDC6E}" srcOrd="0" destOrd="0" presId="urn:microsoft.com/office/officeart/2008/layout/HorizontalMultiLevelHierarchy#1"/>
    <dgm:cxn modelId="{5D915194-F5C1-40D7-834C-9166A58DF67D}" type="presOf" srcId="{F2B4FBF4-51D0-442D-A726-156DD594F52F}" destId="{BFA76622-5DB8-4EA4-93A7-B85C6C735468}" srcOrd="0" destOrd="0" presId="urn:microsoft.com/office/officeart/2008/layout/HorizontalMultiLevelHierarchy#1"/>
    <dgm:cxn modelId="{CD92F7FF-43F7-43CF-91AB-5DD2E665CEAD}" srcId="{8AB338DB-E036-4C23-83EB-1DE6E54D72A8}" destId="{634DC8B9-E705-4036-8F58-C5F42B9AB611}" srcOrd="0" destOrd="0" parTransId="{8AF50F66-2D52-439E-A1DF-91EF7DDAED55}" sibTransId="{5FE96069-3BA8-499D-B62A-315C4CBDE90C}"/>
    <dgm:cxn modelId="{4172CEC7-D8E7-4C74-84BF-3D142C5EFA67}" type="presOf" srcId="{5FB62683-6FFD-419B-A7D8-DE3BF0D58847}" destId="{28B722BB-0117-48B4-9782-71893FBE4962}" srcOrd="1" destOrd="0" presId="urn:microsoft.com/office/officeart/2008/layout/HorizontalMultiLevelHierarchy#1"/>
    <dgm:cxn modelId="{F338481F-DCB6-4C4B-BA33-89109E22DE9C}" type="presOf" srcId="{B88BCA00-58A7-4D93-8A84-E795AE58B5EB}" destId="{6298BBB6-4708-4613-BCBF-393DDC58FA0A}" srcOrd="0" destOrd="0" presId="urn:microsoft.com/office/officeart/2008/layout/HorizontalMultiLevelHierarchy#1"/>
    <dgm:cxn modelId="{3A91B137-C27E-430F-96ED-039E59359D4E}" type="presOf" srcId="{634DC8B9-E705-4036-8F58-C5F42B9AB611}" destId="{3F40B161-8B8F-4C4C-87D4-66A8B69668EB}" srcOrd="0" destOrd="0" presId="urn:microsoft.com/office/officeart/2008/layout/HorizontalMultiLevelHierarchy#1"/>
    <dgm:cxn modelId="{B7DCE7FF-6CCE-4058-8CB8-87113D868942}" type="presOf" srcId="{27962955-A7EF-42D5-876D-80DE129B5192}" destId="{38F395D5-ED72-494D-BDC8-82692123F180}" srcOrd="0" destOrd="0" presId="urn:microsoft.com/office/officeart/2008/layout/HorizontalMultiLevelHierarchy#1"/>
    <dgm:cxn modelId="{53867813-DE4A-4DFE-8F59-F3E140572C87}" type="presOf" srcId="{9716AB28-B71C-4441-917A-1ED68E147EC1}" destId="{02748B96-5DF0-4913-BF0C-7B8F5E2B27A8}" srcOrd="1" destOrd="0" presId="urn:microsoft.com/office/officeart/2008/layout/HorizontalMultiLevelHierarchy#1"/>
    <dgm:cxn modelId="{AA1E7C51-B230-4657-82A9-C7815D9AF95F}" type="presOf" srcId="{F2B4FBF4-51D0-442D-A726-156DD594F52F}" destId="{07093CDA-74A1-4258-8699-9137DB7A3B4E}" srcOrd="1" destOrd="0" presId="urn:microsoft.com/office/officeart/2008/layout/HorizontalMultiLevelHierarchy#1"/>
    <dgm:cxn modelId="{E45C2FB9-6360-4091-8A7C-3117872A2F89}" type="presParOf" srcId="{7ECFCC9B-E6C8-4777-BD2E-FFF7E5DE6BFE}" destId="{7896B415-CC64-4909-ABFF-FF00A1F5A30F}" srcOrd="0" destOrd="0" presId="urn:microsoft.com/office/officeart/2008/layout/HorizontalMultiLevelHierarchy#1"/>
    <dgm:cxn modelId="{5E096627-4655-41E2-8695-9CBB82AF28E8}" type="presParOf" srcId="{7896B415-CC64-4909-ABFF-FF00A1F5A30F}" destId="{3F40B161-8B8F-4C4C-87D4-66A8B69668EB}" srcOrd="0" destOrd="0" presId="urn:microsoft.com/office/officeart/2008/layout/HorizontalMultiLevelHierarchy#1"/>
    <dgm:cxn modelId="{E9CFD340-B4F7-4DEB-AFBB-AC78EDD49DEB}" type="presParOf" srcId="{7896B415-CC64-4909-ABFF-FF00A1F5A30F}" destId="{2D199AFD-4119-499E-A186-B6D4F236BC1D}" srcOrd="1" destOrd="0" presId="urn:microsoft.com/office/officeart/2008/layout/HorizontalMultiLevelHierarchy#1"/>
    <dgm:cxn modelId="{BA80889E-389C-4C1F-8033-E23D8F94DE62}" type="presParOf" srcId="{2D199AFD-4119-499E-A186-B6D4F236BC1D}" destId="{964577D7-E6C7-457D-88C3-BEF40D51BD6F}" srcOrd="0" destOrd="0" presId="urn:microsoft.com/office/officeart/2008/layout/HorizontalMultiLevelHierarchy#1"/>
    <dgm:cxn modelId="{D7AEC6A5-1074-428D-A3A7-D548FE9F27A9}" type="presParOf" srcId="{964577D7-E6C7-457D-88C3-BEF40D51BD6F}" destId="{02748B96-5DF0-4913-BF0C-7B8F5E2B27A8}" srcOrd="0" destOrd="0" presId="urn:microsoft.com/office/officeart/2008/layout/HorizontalMultiLevelHierarchy#1"/>
    <dgm:cxn modelId="{5EF0A121-6FC1-4C53-9EE7-4BD6EF5F96C0}" type="presParOf" srcId="{2D199AFD-4119-499E-A186-B6D4F236BC1D}" destId="{DB6699D5-FE59-4533-AF73-EB4B275B8EE9}" srcOrd="1" destOrd="0" presId="urn:microsoft.com/office/officeart/2008/layout/HorizontalMultiLevelHierarchy#1"/>
    <dgm:cxn modelId="{143282D4-4971-42F5-BF84-A426C932A3AB}" type="presParOf" srcId="{DB6699D5-FE59-4533-AF73-EB4B275B8EE9}" destId="{1A754DE2-B417-4FA3-B75F-9C884527AE7A}" srcOrd="0" destOrd="0" presId="urn:microsoft.com/office/officeart/2008/layout/HorizontalMultiLevelHierarchy#1"/>
    <dgm:cxn modelId="{EBD176B3-4EAE-4CE4-B339-C5515F1E7AA3}" type="presParOf" srcId="{DB6699D5-FE59-4533-AF73-EB4B275B8EE9}" destId="{06E09DA5-B8FF-4A49-A188-B07794156370}" srcOrd="1" destOrd="0" presId="urn:microsoft.com/office/officeart/2008/layout/HorizontalMultiLevelHierarchy#1"/>
    <dgm:cxn modelId="{7A2F2C79-BCD6-451E-961E-34346409D0C1}" type="presParOf" srcId="{2D199AFD-4119-499E-A186-B6D4F236BC1D}" destId="{E64E2A21-F334-420D-9EB2-345DBD041458}" srcOrd="2" destOrd="0" presId="urn:microsoft.com/office/officeart/2008/layout/HorizontalMultiLevelHierarchy#1"/>
    <dgm:cxn modelId="{2D73C0CA-37AC-4E86-B2FF-612B4F0B1F47}" type="presParOf" srcId="{E64E2A21-F334-420D-9EB2-345DBD041458}" destId="{5C5E5E4A-102B-4D09-9D0B-46B073075EEF}" srcOrd="0" destOrd="0" presId="urn:microsoft.com/office/officeart/2008/layout/HorizontalMultiLevelHierarchy#1"/>
    <dgm:cxn modelId="{A482EE65-638B-4C9D-A493-3D4AD5BB9339}" type="presParOf" srcId="{2D199AFD-4119-499E-A186-B6D4F236BC1D}" destId="{46AEE860-75C0-4A44-B3FA-DDB66CE62754}" srcOrd="3" destOrd="0" presId="urn:microsoft.com/office/officeart/2008/layout/HorizontalMultiLevelHierarchy#1"/>
    <dgm:cxn modelId="{2730888C-B0A8-4584-BD58-E4B860DE5F9B}" type="presParOf" srcId="{46AEE860-75C0-4A44-B3FA-DDB66CE62754}" destId="{38F395D5-ED72-494D-BDC8-82692123F180}" srcOrd="0" destOrd="0" presId="urn:microsoft.com/office/officeart/2008/layout/HorizontalMultiLevelHierarchy#1"/>
    <dgm:cxn modelId="{33F5C95F-F1C9-4D14-A612-5268C87BBAE3}" type="presParOf" srcId="{46AEE860-75C0-4A44-B3FA-DDB66CE62754}" destId="{E62E7778-7A16-4A7D-86DD-ABA9E7B8C0C4}" srcOrd="1" destOrd="0" presId="urn:microsoft.com/office/officeart/2008/layout/HorizontalMultiLevelHierarchy#1"/>
    <dgm:cxn modelId="{69970D4C-172A-4283-9899-8DE5C5B4944C}" type="presParOf" srcId="{2D199AFD-4119-499E-A186-B6D4F236BC1D}" destId="{BFA76622-5DB8-4EA4-93A7-B85C6C735468}" srcOrd="4" destOrd="0" presId="urn:microsoft.com/office/officeart/2008/layout/HorizontalMultiLevelHierarchy#1"/>
    <dgm:cxn modelId="{2DF783A2-CDDF-421D-AD40-F0498F612897}" type="presParOf" srcId="{BFA76622-5DB8-4EA4-93A7-B85C6C735468}" destId="{07093CDA-74A1-4258-8699-9137DB7A3B4E}" srcOrd="0" destOrd="0" presId="urn:microsoft.com/office/officeart/2008/layout/HorizontalMultiLevelHierarchy#1"/>
    <dgm:cxn modelId="{50E337B6-DF66-4B82-8A05-B778E38C5DB1}" type="presParOf" srcId="{2D199AFD-4119-499E-A186-B6D4F236BC1D}" destId="{AFC24713-3A1B-46AE-97A3-E11E6914A07B}" srcOrd="5" destOrd="0" presId="urn:microsoft.com/office/officeart/2008/layout/HorizontalMultiLevelHierarchy#1"/>
    <dgm:cxn modelId="{4380D04C-B3C5-4A4F-8F97-ABCD59BDC7EA}" type="presParOf" srcId="{AFC24713-3A1B-46AE-97A3-E11E6914A07B}" destId="{0F8EB91F-7F43-4F93-9D4F-3B2D417CDC6E}" srcOrd="0" destOrd="0" presId="urn:microsoft.com/office/officeart/2008/layout/HorizontalMultiLevelHierarchy#1"/>
    <dgm:cxn modelId="{3D9BE51B-EFAE-4C80-9E3F-9E2A01CEEA55}" type="presParOf" srcId="{AFC24713-3A1B-46AE-97A3-E11E6914A07B}" destId="{F6B502CD-BD26-45C4-96ED-91FADC7C5289}" srcOrd="1" destOrd="0" presId="urn:microsoft.com/office/officeart/2008/layout/HorizontalMultiLevelHierarchy#1"/>
    <dgm:cxn modelId="{2ABD3358-C80F-4B80-A554-8D147F7CF239}" type="presParOf" srcId="{2D199AFD-4119-499E-A186-B6D4F236BC1D}" destId="{6298BBB6-4708-4613-BCBF-393DDC58FA0A}" srcOrd="6" destOrd="0" presId="urn:microsoft.com/office/officeart/2008/layout/HorizontalMultiLevelHierarchy#1"/>
    <dgm:cxn modelId="{63A0CAD7-D35C-435F-8FEA-37140120A00E}" type="presParOf" srcId="{6298BBB6-4708-4613-BCBF-393DDC58FA0A}" destId="{DDF91C43-6219-4BD2-9317-3B65D635372E}" srcOrd="0" destOrd="0" presId="urn:microsoft.com/office/officeart/2008/layout/HorizontalMultiLevelHierarchy#1"/>
    <dgm:cxn modelId="{87B28C56-758C-4C61-9C0A-6FF24F54525C}" type="presParOf" srcId="{2D199AFD-4119-499E-A186-B6D4F236BC1D}" destId="{4DE4B2A6-2F41-420B-AD08-8B64AC4171DE}" srcOrd="7" destOrd="0" presId="urn:microsoft.com/office/officeart/2008/layout/HorizontalMultiLevelHierarchy#1"/>
    <dgm:cxn modelId="{7F1F4A66-A8F6-41E5-A9F0-03BFDC68975B}" type="presParOf" srcId="{4DE4B2A6-2F41-420B-AD08-8B64AC4171DE}" destId="{799AF503-4D4D-443B-9BF4-158EA9CCCF8A}" srcOrd="0" destOrd="0" presId="urn:microsoft.com/office/officeart/2008/layout/HorizontalMultiLevelHierarchy#1"/>
    <dgm:cxn modelId="{4C2F4F60-FEB8-4920-86B7-AAC2722FC85C}" type="presParOf" srcId="{4DE4B2A6-2F41-420B-AD08-8B64AC4171DE}" destId="{1883FD96-492F-47BA-B821-17AD3CDB39EE}" srcOrd="1" destOrd="0" presId="urn:microsoft.com/office/officeart/2008/layout/HorizontalMultiLevelHierarchy#1"/>
    <dgm:cxn modelId="{8B694E71-61CB-4C48-8D89-5EFD2DEEF1D5}" type="presParOf" srcId="{2D199AFD-4119-499E-A186-B6D4F236BC1D}" destId="{3C0B2F9A-247A-4837-AA85-246CB4F3D4C6}" srcOrd="8" destOrd="0" presId="urn:microsoft.com/office/officeart/2008/layout/HorizontalMultiLevelHierarchy#1"/>
    <dgm:cxn modelId="{EB2E82CF-2465-47EC-AE3C-879710010538}" type="presParOf" srcId="{3C0B2F9A-247A-4837-AA85-246CB4F3D4C6}" destId="{28B722BB-0117-48B4-9782-71893FBE4962}" srcOrd="0" destOrd="0" presId="urn:microsoft.com/office/officeart/2008/layout/HorizontalMultiLevelHierarchy#1"/>
    <dgm:cxn modelId="{CC840DCC-9DA8-42C9-B557-FEAA9C8E4602}" type="presParOf" srcId="{2D199AFD-4119-499E-A186-B6D4F236BC1D}" destId="{7309621D-C42B-44C1-8BB6-C6197D24F242}" srcOrd="9" destOrd="0" presId="urn:microsoft.com/office/officeart/2008/layout/HorizontalMultiLevelHierarchy#1"/>
    <dgm:cxn modelId="{9D14AA51-6951-4F2C-931A-918C90552372}" type="presParOf" srcId="{7309621D-C42B-44C1-8BB6-C6197D24F242}" destId="{B9F69BDB-C535-4EB3-A6D9-DBB9A47E6304}" srcOrd="0" destOrd="0" presId="urn:microsoft.com/office/officeart/2008/layout/HorizontalMultiLevelHierarchy#1"/>
    <dgm:cxn modelId="{E30F76F9-396E-4729-8289-81BBA11B20BB}" type="presParOf" srcId="{7309621D-C42B-44C1-8BB6-C6197D24F242}" destId="{8D23205C-6602-4625-84C4-942FBC7CB28D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10A10D-55EA-4516-9640-2402BAA23AEF}" type="doc">
      <dgm:prSet loTypeId="urn:microsoft.com/office/officeart/2005/8/layout/hList1" loCatId="list" qsTypeId="urn:microsoft.com/office/officeart/2005/8/quickstyle/simple1#1" qsCatId="simple" csTypeId="urn:microsoft.com/office/officeart/2005/8/colors/accent5_1#1" csCatId="accent5" phldr="1"/>
      <dgm:spPr/>
      <dgm:t>
        <a:bodyPr/>
        <a:lstStyle/>
        <a:p>
          <a:endParaRPr lang="en-US"/>
        </a:p>
      </dgm:t>
    </dgm:pt>
    <dgm:pt modelId="{85DF20F5-C1FF-4A8A-AA5A-D1FEB9F2C65A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altLang="zh-CN" sz="3200" b="1" dirty="0"/>
            <a:t>28</a:t>
          </a:r>
          <a:r>
            <a:rPr lang="en-US" sz="3200" b="1" dirty="0"/>
            <a:t>0 </a:t>
          </a:r>
          <a:r>
            <a:rPr lang="zh-CN" altLang="en-US" sz="3200" b="1" dirty="0"/>
            <a:t>人</a:t>
          </a:r>
          <a:endParaRPr lang="en-US" sz="3200" b="1" dirty="0"/>
        </a:p>
      </dgm:t>
    </dgm:pt>
    <dgm:pt modelId="{30C795D0-FB2B-462D-885A-BEDD248C1799}" type="parTrans" cxnId="{7BD40316-B4A6-4FF4-BCE2-39FF4832DA24}">
      <dgm:prSet/>
      <dgm:spPr/>
      <dgm:t>
        <a:bodyPr/>
        <a:lstStyle/>
        <a:p>
          <a:endParaRPr lang="en-US"/>
        </a:p>
      </dgm:t>
    </dgm:pt>
    <dgm:pt modelId="{53ACAA77-0AD0-4A93-8228-DE423C4B70DA}" type="sibTrans" cxnId="{7BD40316-B4A6-4FF4-BCE2-39FF4832DA24}">
      <dgm:prSet/>
      <dgm:spPr/>
      <dgm:t>
        <a:bodyPr/>
        <a:lstStyle/>
        <a:p>
          <a:endParaRPr lang="en-US"/>
        </a:p>
      </dgm:t>
    </dgm:pt>
    <dgm:pt modelId="{85478A2C-7E52-4C1B-976E-911F7523D53F}">
      <dgm:prSet phldrT="[文本]"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1800" kern="1200" dirty="0">
              <a:latin typeface="Calibri" panose="020F0502020204030204"/>
              <a:ea typeface="Adobe 黑体 Std R"/>
              <a:cs typeface="+mn-cs"/>
            </a:rPr>
            <a:t>英语演讲比赛、英语辩论比赛、英语口译、湖北省翻译大赛等大赛获奖。</a:t>
          </a:r>
          <a:endParaRPr lang="en-US" sz="1800" kern="1200" dirty="0">
            <a:latin typeface="Calibri" panose="020F0502020204030204"/>
            <a:ea typeface="Adobe 黑体 Std R"/>
            <a:cs typeface="+mn-cs"/>
          </a:endParaRPr>
        </a:p>
      </dgm:t>
    </dgm:pt>
    <dgm:pt modelId="{D0DC14EE-E413-4B38-AC82-7EAB77E054F0}" type="parTrans" cxnId="{75210444-C2E6-4454-84FA-5B2124E489C0}">
      <dgm:prSet/>
      <dgm:spPr/>
      <dgm:t>
        <a:bodyPr/>
        <a:lstStyle/>
        <a:p>
          <a:endParaRPr lang="en-US"/>
        </a:p>
      </dgm:t>
    </dgm:pt>
    <dgm:pt modelId="{4804AB9F-D9D0-49E6-A6A6-5B4A6CDAF569}" type="sibTrans" cxnId="{75210444-C2E6-4454-84FA-5B2124E489C0}">
      <dgm:prSet/>
      <dgm:spPr/>
      <dgm:t>
        <a:bodyPr/>
        <a:lstStyle/>
        <a:p>
          <a:endParaRPr lang="en-US"/>
        </a:p>
      </dgm:t>
    </dgm:pt>
    <dgm:pt modelId="{87CBDF1C-2BD8-4960-8265-F78E86CACF09}">
      <dgm:prSet phldrT="[文本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altLang="zh-CN" sz="3200" b="1" dirty="0"/>
            <a:t>18</a:t>
          </a:r>
          <a:r>
            <a:rPr lang="en-US" sz="3200" b="1" dirty="0"/>
            <a:t>0 </a:t>
          </a:r>
          <a:r>
            <a:rPr lang="zh-CN" altLang="en-US" sz="3200" b="1" dirty="0"/>
            <a:t>人</a:t>
          </a:r>
          <a:endParaRPr lang="en-US" sz="3200" b="1" dirty="0"/>
        </a:p>
      </dgm:t>
    </dgm:pt>
    <dgm:pt modelId="{68EF62B3-86E5-465E-8038-1A1404648100}" type="parTrans" cxnId="{B428A7FA-7BF2-4B0F-8D08-BED9FD7D5BE3}">
      <dgm:prSet/>
      <dgm:spPr/>
      <dgm:t>
        <a:bodyPr/>
        <a:lstStyle/>
        <a:p>
          <a:endParaRPr lang="en-US"/>
        </a:p>
      </dgm:t>
    </dgm:pt>
    <dgm:pt modelId="{607657DE-E0A2-44CE-8D88-FD857379E9C2}" type="sibTrans" cxnId="{B428A7FA-7BF2-4B0F-8D08-BED9FD7D5BE3}">
      <dgm:prSet/>
      <dgm:spPr/>
      <dgm:t>
        <a:bodyPr/>
        <a:lstStyle/>
        <a:p>
          <a:endParaRPr lang="en-US"/>
        </a:p>
      </dgm:t>
    </dgm:pt>
    <dgm:pt modelId="{3DC182E2-3678-4517-B42B-973B2F6F327C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1800" b="0" dirty="0">
              <a:ea typeface="Adobe 黑体 Std R"/>
            </a:rPr>
            <a:t>商务谈判大赛、商务英语实践技能大赛、商务英语知识竞赛等大赛获奖等</a:t>
          </a:r>
          <a:r>
            <a:rPr lang="zh-CN" altLang="en-US" sz="1800" dirty="0">
              <a:ea typeface="Adobe 黑体 Std R"/>
            </a:rPr>
            <a:t>。</a:t>
          </a:r>
          <a:endParaRPr lang="en-US" sz="1800" dirty="0"/>
        </a:p>
      </dgm:t>
    </dgm:pt>
    <dgm:pt modelId="{55B35783-272E-4548-A9B1-513B90208604}" type="parTrans" cxnId="{A72B2825-DDAA-4C4E-AEA7-1FA5F7BA4FCE}">
      <dgm:prSet/>
      <dgm:spPr/>
      <dgm:t>
        <a:bodyPr/>
        <a:lstStyle/>
        <a:p>
          <a:endParaRPr lang="en-US"/>
        </a:p>
      </dgm:t>
    </dgm:pt>
    <dgm:pt modelId="{C08A83AE-46C2-44DE-A09A-42474DBD7AF6}" type="sibTrans" cxnId="{A72B2825-DDAA-4C4E-AEA7-1FA5F7BA4FCE}">
      <dgm:prSet/>
      <dgm:spPr/>
      <dgm:t>
        <a:bodyPr/>
        <a:lstStyle/>
        <a:p>
          <a:endParaRPr lang="en-US"/>
        </a:p>
      </dgm:t>
    </dgm:pt>
    <dgm:pt modelId="{F44651C3-16C3-406C-B4E7-67A718794896}">
      <dgm:prSet phldrT="[文本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3200" b="1" dirty="0"/>
            <a:t>7 </a:t>
          </a:r>
          <a:r>
            <a:rPr lang="zh-CN" altLang="en-US" sz="3200" b="1" dirty="0"/>
            <a:t>人</a:t>
          </a:r>
          <a:endParaRPr lang="en-US" sz="3200" b="1" dirty="0"/>
        </a:p>
      </dgm:t>
    </dgm:pt>
    <dgm:pt modelId="{2E045952-192B-4F89-8561-7FCBC792078B}" type="parTrans" cxnId="{B8CCE2B2-00BE-42F2-A50D-13D6312E3413}">
      <dgm:prSet/>
      <dgm:spPr/>
      <dgm:t>
        <a:bodyPr/>
        <a:lstStyle/>
        <a:p>
          <a:endParaRPr lang="en-US"/>
        </a:p>
      </dgm:t>
    </dgm:pt>
    <dgm:pt modelId="{A12715EF-04EB-45AB-9D72-5D912F86CD27}" type="sibTrans" cxnId="{B8CCE2B2-00BE-42F2-A50D-13D6312E3413}">
      <dgm:prSet/>
      <dgm:spPr/>
      <dgm:t>
        <a:bodyPr/>
        <a:lstStyle/>
        <a:p>
          <a:endParaRPr lang="en-US"/>
        </a:p>
      </dgm:t>
    </dgm:pt>
    <dgm:pt modelId="{6D6D1D70-2378-47AE-9384-369B9BEC2CC7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1800" b="0" dirty="0">
              <a:ea typeface="Adobe 黑体 Std R"/>
            </a:rPr>
            <a:t>获批国家级创新创业立项2项，省级创新创业</a:t>
          </a:r>
          <a:r>
            <a:rPr lang="zh-CN" altLang="en-US" sz="1800" b="0" dirty="0" smtClean="0">
              <a:ea typeface="Adobe 黑体 Std R"/>
            </a:rPr>
            <a:t>立项</a:t>
          </a:r>
          <a:r>
            <a:rPr lang="en-US" altLang="zh-CN" sz="1800" b="0" dirty="0" smtClean="0">
              <a:ea typeface="Adobe 黑体 Std R"/>
            </a:rPr>
            <a:t>10</a:t>
          </a:r>
          <a:r>
            <a:rPr lang="zh-CN" altLang="en-US" sz="1800" b="0" dirty="0" smtClean="0">
              <a:ea typeface="Adobe 黑体 Std R"/>
            </a:rPr>
            <a:t>项</a:t>
          </a:r>
          <a:r>
            <a:rPr lang="en-US" altLang="zh-CN" sz="1800" b="0" dirty="0" smtClean="0">
              <a:ea typeface="Adobe 黑体 Std R"/>
            </a:rPr>
            <a:t>.</a:t>
          </a:r>
          <a:endParaRPr lang="en-US" altLang="en-US" sz="1800" b="0" dirty="0">
            <a:ea typeface="Adobe 黑体 Std R"/>
          </a:endParaRPr>
        </a:p>
      </dgm:t>
    </dgm:pt>
    <dgm:pt modelId="{A24EABA7-7D32-4084-B7E0-00F7238D6905}" type="parTrans" cxnId="{2AF1C183-EC2E-4C53-BE39-653DEABA395D}">
      <dgm:prSet/>
      <dgm:spPr/>
      <dgm:t>
        <a:bodyPr/>
        <a:lstStyle/>
        <a:p>
          <a:endParaRPr lang="en-US"/>
        </a:p>
      </dgm:t>
    </dgm:pt>
    <dgm:pt modelId="{4B83EE43-00AE-4F78-85ED-12BB3046DB4A}" type="sibTrans" cxnId="{2AF1C183-EC2E-4C53-BE39-653DEABA395D}">
      <dgm:prSet/>
      <dgm:spPr/>
      <dgm:t>
        <a:bodyPr/>
        <a:lstStyle/>
        <a:p>
          <a:endParaRPr lang="en-US"/>
        </a:p>
      </dgm:t>
    </dgm:pt>
    <dgm:pt modelId="{3548E490-57E3-44DE-BC0A-85E91C62045E}" type="pres">
      <dgm:prSet presAssocID="{FB10A10D-55EA-4516-9640-2402BAA23A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39AC0A3-1D40-401C-B306-AAA11FCD60AE}" type="pres">
      <dgm:prSet presAssocID="{85DF20F5-C1FF-4A8A-AA5A-D1FEB9F2C65A}" presName="composite" presStyleCnt="0"/>
      <dgm:spPr/>
    </dgm:pt>
    <dgm:pt modelId="{B49A0B07-D20E-4C52-B2AC-645FAAA0F0E1}" type="pres">
      <dgm:prSet presAssocID="{85DF20F5-C1FF-4A8A-AA5A-D1FEB9F2C65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0224526-3754-4C47-869C-650B85A24D72}" type="pres">
      <dgm:prSet presAssocID="{85DF20F5-C1FF-4A8A-AA5A-D1FEB9F2C65A}" presName="desTx" presStyleLbl="alignAccFollowNode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B6222F-AF36-46FE-A35C-62C8BB29D350}" type="pres">
      <dgm:prSet presAssocID="{53ACAA77-0AD0-4A93-8228-DE423C4B70DA}" presName="space" presStyleCnt="0"/>
      <dgm:spPr/>
    </dgm:pt>
    <dgm:pt modelId="{2670554F-9643-4601-9550-6ED905F6C8C1}" type="pres">
      <dgm:prSet presAssocID="{87CBDF1C-2BD8-4960-8265-F78E86CACF09}" presName="composite" presStyleCnt="0"/>
      <dgm:spPr/>
    </dgm:pt>
    <dgm:pt modelId="{64B0B4B5-3003-47A1-B376-B98883DAB6D7}" type="pres">
      <dgm:prSet presAssocID="{87CBDF1C-2BD8-4960-8265-F78E86CACF09}" presName="parTx" presStyleLbl="alignNode1" presStyleIdx="1" presStyleCnt="3" custScaleX="1392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EAE34A-721F-425C-9572-B3C5F2F5D8E5}" type="pres">
      <dgm:prSet presAssocID="{87CBDF1C-2BD8-4960-8265-F78E86CACF09}" presName="desTx" presStyleLbl="alignAccFollowNode1" presStyleIdx="1" presStyleCnt="3" custScaleX="134067" custScaleY="96844" custLinFactNeighborX="3155" custLinFactNeighborY="-64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859E6C0-8E81-4BFC-B921-61ABDF5CBEF6}" type="pres">
      <dgm:prSet presAssocID="{607657DE-E0A2-44CE-8D88-FD857379E9C2}" presName="space" presStyleCnt="0"/>
      <dgm:spPr/>
    </dgm:pt>
    <dgm:pt modelId="{F5713CE1-33F5-40D6-BDBF-87FF5F2E6789}" type="pres">
      <dgm:prSet presAssocID="{F44651C3-16C3-406C-B4E7-67A718794896}" presName="composite" presStyleCnt="0"/>
      <dgm:spPr/>
    </dgm:pt>
    <dgm:pt modelId="{19C61903-5282-4EDB-A136-55DA65907236}" type="pres">
      <dgm:prSet presAssocID="{F44651C3-16C3-406C-B4E7-67A71879489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3673B2-692B-4BBC-BA92-4B9A25BB55F8}" type="pres">
      <dgm:prSet presAssocID="{F44651C3-16C3-406C-B4E7-67A71879489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CF030AA-3544-4EAC-BBD6-ADCBDACFB917}" type="presOf" srcId="{87CBDF1C-2BD8-4960-8265-F78E86CACF09}" destId="{64B0B4B5-3003-47A1-B376-B98883DAB6D7}" srcOrd="0" destOrd="0" presId="urn:microsoft.com/office/officeart/2005/8/layout/hList1"/>
    <dgm:cxn modelId="{7BD40316-B4A6-4FF4-BCE2-39FF4832DA24}" srcId="{FB10A10D-55EA-4516-9640-2402BAA23AEF}" destId="{85DF20F5-C1FF-4A8A-AA5A-D1FEB9F2C65A}" srcOrd="0" destOrd="0" parTransId="{30C795D0-FB2B-462D-885A-BEDD248C1799}" sibTransId="{53ACAA77-0AD0-4A93-8228-DE423C4B70DA}"/>
    <dgm:cxn modelId="{498CBF9E-954F-44AF-A454-A948EAE95496}" type="presOf" srcId="{F44651C3-16C3-406C-B4E7-67A718794896}" destId="{19C61903-5282-4EDB-A136-55DA65907236}" srcOrd="0" destOrd="0" presId="urn:microsoft.com/office/officeart/2005/8/layout/hList1"/>
    <dgm:cxn modelId="{7E951B04-211D-4AF9-9A33-85EC4438812F}" type="presOf" srcId="{FB10A10D-55EA-4516-9640-2402BAA23AEF}" destId="{3548E490-57E3-44DE-BC0A-85E91C62045E}" srcOrd="0" destOrd="0" presId="urn:microsoft.com/office/officeart/2005/8/layout/hList1"/>
    <dgm:cxn modelId="{B428A7FA-7BF2-4B0F-8D08-BED9FD7D5BE3}" srcId="{FB10A10D-55EA-4516-9640-2402BAA23AEF}" destId="{87CBDF1C-2BD8-4960-8265-F78E86CACF09}" srcOrd="1" destOrd="0" parTransId="{68EF62B3-86E5-465E-8038-1A1404648100}" sibTransId="{607657DE-E0A2-44CE-8D88-FD857379E9C2}"/>
    <dgm:cxn modelId="{4F1260CD-319D-4D59-A12F-508BD3682D0E}" type="presOf" srcId="{6D6D1D70-2378-47AE-9384-369B9BEC2CC7}" destId="{843673B2-692B-4BBC-BA92-4B9A25BB55F8}" srcOrd="0" destOrd="0" presId="urn:microsoft.com/office/officeart/2005/8/layout/hList1"/>
    <dgm:cxn modelId="{B8CCE2B2-00BE-42F2-A50D-13D6312E3413}" srcId="{FB10A10D-55EA-4516-9640-2402BAA23AEF}" destId="{F44651C3-16C3-406C-B4E7-67A718794896}" srcOrd="2" destOrd="0" parTransId="{2E045952-192B-4F89-8561-7FCBC792078B}" sibTransId="{A12715EF-04EB-45AB-9D72-5D912F86CD27}"/>
    <dgm:cxn modelId="{273D0EC7-A08A-4287-BD2A-DF3081488D23}" type="presOf" srcId="{85478A2C-7E52-4C1B-976E-911F7523D53F}" destId="{90224526-3754-4C47-869C-650B85A24D72}" srcOrd="0" destOrd="0" presId="urn:microsoft.com/office/officeart/2005/8/layout/hList1"/>
    <dgm:cxn modelId="{D351AD67-15D1-4B4D-A0F1-B3FEFE7DAD84}" type="presOf" srcId="{85DF20F5-C1FF-4A8A-AA5A-D1FEB9F2C65A}" destId="{B49A0B07-D20E-4C52-B2AC-645FAAA0F0E1}" srcOrd="0" destOrd="0" presId="urn:microsoft.com/office/officeart/2005/8/layout/hList1"/>
    <dgm:cxn modelId="{2AF1C183-EC2E-4C53-BE39-653DEABA395D}" srcId="{F44651C3-16C3-406C-B4E7-67A718794896}" destId="{6D6D1D70-2378-47AE-9384-369B9BEC2CC7}" srcOrd="0" destOrd="0" parTransId="{A24EABA7-7D32-4084-B7E0-00F7238D6905}" sibTransId="{4B83EE43-00AE-4F78-85ED-12BB3046DB4A}"/>
    <dgm:cxn modelId="{75210444-C2E6-4454-84FA-5B2124E489C0}" srcId="{85DF20F5-C1FF-4A8A-AA5A-D1FEB9F2C65A}" destId="{85478A2C-7E52-4C1B-976E-911F7523D53F}" srcOrd="0" destOrd="0" parTransId="{D0DC14EE-E413-4B38-AC82-7EAB77E054F0}" sibTransId="{4804AB9F-D9D0-49E6-A6A6-5B4A6CDAF569}"/>
    <dgm:cxn modelId="{A72B2825-DDAA-4C4E-AEA7-1FA5F7BA4FCE}" srcId="{87CBDF1C-2BD8-4960-8265-F78E86CACF09}" destId="{3DC182E2-3678-4517-B42B-973B2F6F327C}" srcOrd="0" destOrd="0" parTransId="{55B35783-272E-4548-A9B1-513B90208604}" sibTransId="{C08A83AE-46C2-44DE-A09A-42474DBD7AF6}"/>
    <dgm:cxn modelId="{04D23A7B-E0F9-4304-97C8-555315C23DE5}" type="presOf" srcId="{3DC182E2-3678-4517-B42B-973B2F6F327C}" destId="{B6EAE34A-721F-425C-9572-B3C5F2F5D8E5}" srcOrd="0" destOrd="0" presId="urn:microsoft.com/office/officeart/2005/8/layout/hList1"/>
    <dgm:cxn modelId="{A3CCC31E-E592-4F83-95A2-4FE1F96C7F86}" type="presParOf" srcId="{3548E490-57E3-44DE-BC0A-85E91C62045E}" destId="{539AC0A3-1D40-401C-B306-AAA11FCD60AE}" srcOrd="0" destOrd="0" presId="urn:microsoft.com/office/officeart/2005/8/layout/hList1"/>
    <dgm:cxn modelId="{58611B7C-B804-4F3A-A88E-ED5757A10A17}" type="presParOf" srcId="{539AC0A3-1D40-401C-B306-AAA11FCD60AE}" destId="{B49A0B07-D20E-4C52-B2AC-645FAAA0F0E1}" srcOrd="0" destOrd="0" presId="urn:microsoft.com/office/officeart/2005/8/layout/hList1"/>
    <dgm:cxn modelId="{C7A5A8E9-961B-425A-BE52-47420FBCAFD8}" type="presParOf" srcId="{539AC0A3-1D40-401C-B306-AAA11FCD60AE}" destId="{90224526-3754-4C47-869C-650B85A24D72}" srcOrd="1" destOrd="0" presId="urn:microsoft.com/office/officeart/2005/8/layout/hList1"/>
    <dgm:cxn modelId="{1875079A-B2BD-4B46-A48B-21FFEC2C5FC6}" type="presParOf" srcId="{3548E490-57E3-44DE-BC0A-85E91C62045E}" destId="{49B6222F-AF36-46FE-A35C-62C8BB29D350}" srcOrd="1" destOrd="0" presId="urn:microsoft.com/office/officeart/2005/8/layout/hList1"/>
    <dgm:cxn modelId="{13E6F8DC-A487-430C-B00F-24FE6E77D245}" type="presParOf" srcId="{3548E490-57E3-44DE-BC0A-85E91C62045E}" destId="{2670554F-9643-4601-9550-6ED905F6C8C1}" srcOrd="2" destOrd="0" presId="urn:microsoft.com/office/officeart/2005/8/layout/hList1"/>
    <dgm:cxn modelId="{6CE8D415-0E33-437B-BBEE-3AC8E46CC1F3}" type="presParOf" srcId="{2670554F-9643-4601-9550-6ED905F6C8C1}" destId="{64B0B4B5-3003-47A1-B376-B98883DAB6D7}" srcOrd="0" destOrd="0" presId="urn:microsoft.com/office/officeart/2005/8/layout/hList1"/>
    <dgm:cxn modelId="{35FED69E-84C5-40E4-8584-7D1DD20765E0}" type="presParOf" srcId="{2670554F-9643-4601-9550-6ED905F6C8C1}" destId="{B6EAE34A-721F-425C-9572-B3C5F2F5D8E5}" srcOrd="1" destOrd="0" presId="urn:microsoft.com/office/officeart/2005/8/layout/hList1"/>
    <dgm:cxn modelId="{00D73644-DD54-484D-B543-D9D92022419B}" type="presParOf" srcId="{3548E490-57E3-44DE-BC0A-85E91C62045E}" destId="{B859E6C0-8E81-4BFC-B921-61ABDF5CBEF6}" srcOrd="3" destOrd="0" presId="urn:microsoft.com/office/officeart/2005/8/layout/hList1"/>
    <dgm:cxn modelId="{BC208921-A5FC-4534-96F1-B58CCA96976C}" type="presParOf" srcId="{3548E490-57E3-44DE-BC0A-85E91C62045E}" destId="{F5713CE1-33F5-40D6-BDBF-87FF5F2E6789}" srcOrd="4" destOrd="0" presId="urn:microsoft.com/office/officeart/2005/8/layout/hList1"/>
    <dgm:cxn modelId="{9AB68CB9-F8F6-4002-939A-469352F31A8D}" type="presParOf" srcId="{F5713CE1-33F5-40D6-BDBF-87FF5F2E6789}" destId="{19C61903-5282-4EDB-A136-55DA65907236}" srcOrd="0" destOrd="0" presId="urn:microsoft.com/office/officeart/2005/8/layout/hList1"/>
    <dgm:cxn modelId="{46ACA65C-854D-4E22-9866-0CA7827BCAF0}" type="presParOf" srcId="{F5713CE1-33F5-40D6-BDBF-87FF5F2E6789}" destId="{843673B2-692B-4BBC-BA92-4B9A25BB55F8}" srcOrd="1" destOrd="0" presId="urn:microsoft.com/office/officeart/2005/8/layout/hList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B566CA-14FF-470E-8F9B-E553C61E69B7}" type="doc">
      <dgm:prSet loTypeId="urn:microsoft.com/office/officeart/2005/8/layout/pList2#5" loCatId="list" qsTypeId="urn:microsoft.com/office/officeart/2005/8/quickstyle/simple1#4" qsCatId="simple" csTypeId="urn:microsoft.com/office/officeart/2005/8/colors/accent5_1#3" csCatId="accent5" phldr="1"/>
      <dgm:spPr/>
      <dgm:t>
        <a:bodyPr/>
        <a:lstStyle/>
        <a:p>
          <a:endParaRPr lang="en-US"/>
        </a:p>
      </dgm:t>
    </dgm:pt>
    <dgm:pt modelId="{7BE01659-55BB-4EA7-B756-ADAE7F650F12}">
      <dgm:prSet custT="1"/>
      <dgm:spPr/>
      <dgm:t>
        <a:bodyPr/>
        <a:lstStyle/>
        <a:p>
          <a:pPr algn="l">
            <a:lnSpc>
              <a:spcPct val="250000"/>
            </a:lnSpc>
          </a:pPr>
          <a:endParaRPr lang="en-US" altLang="zh-CN" sz="1600" dirty="0"/>
        </a:p>
      </dgm:t>
    </dgm:pt>
    <dgm:pt modelId="{A83D21E6-1906-4D02-8402-3F897095F8B9}" type="parTrans" cxnId="{CFFF14D2-C5B6-4197-9B8F-2463A5A85711}">
      <dgm:prSet/>
      <dgm:spPr/>
      <dgm:t>
        <a:bodyPr/>
        <a:lstStyle/>
        <a:p>
          <a:endParaRPr lang="en-US"/>
        </a:p>
      </dgm:t>
    </dgm:pt>
    <dgm:pt modelId="{1B32434A-C700-472B-9B39-BF3653C37EE9}" type="sibTrans" cxnId="{CFFF14D2-C5B6-4197-9B8F-2463A5A85711}">
      <dgm:prSet/>
      <dgm:spPr/>
      <dgm:t>
        <a:bodyPr/>
        <a:lstStyle/>
        <a:p>
          <a:endParaRPr lang="en-US"/>
        </a:p>
      </dgm:t>
    </dgm:pt>
    <dgm:pt modelId="{DD9F6DBD-50C7-4333-B1D7-E294C78DA74E}">
      <dgm:prSet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t" anchorCtr="0"/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rgbClr val="000000"/>
            </a:solidFill>
            <a:effectLst/>
            <a:latin typeface="+mn-ea"/>
            <a:ea typeface="+mn-ea"/>
            <a:cs typeface="仿宋_GB2312"/>
          </a:endParaRPr>
        </a:p>
      </dgm:t>
    </dgm:pt>
    <dgm:pt modelId="{5A640104-3496-4DE0-9BB4-44DC8334A9F0}" type="sibTrans" cxnId="{FC98C48A-F1E4-43C5-B235-08F21CF181B4}">
      <dgm:prSet/>
      <dgm:spPr/>
      <dgm:t>
        <a:bodyPr/>
        <a:lstStyle/>
        <a:p>
          <a:endParaRPr lang="en-US"/>
        </a:p>
      </dgm:t>
    </dgm:pt>
    <dgm:pt modelId="{FB8756EA-F79A-4F1D-AF43-1BB103BD7E75}" type="parTrans" cxnId="{FC98C48A-F1E4-43C5-B235-08F21CF181B4}">
      <dgm:prSet/>
      <dgm:spPr/>
      <dgm:t>
        <a:bodyPr/>
        <a:lstStyle/>
        <a:p>
          <a:endParaRPr lang="en-US"/>
        </a:p>
      </dgm:t>
    </dgm:pt>
    <dgm:pt modelId="{7B701CAB-1B14-45E6-9A6E-0FBA40C5EAAB}">
      <dgm:prSet/>
      <dgm:spPr/>
      <dgm:t>
        <a:bodyPr/>
        <a:lstStyle/>
        <a:p>
          <a:endParaRPr lang="en-US" dirty="0"/>
        </a:p>
      </dgm:t>
    </dgm:pt>
    <dgm:pt modelId="{073B2BAD-5A83-400B-8A99-3DBB56AD4756}" type="parTrans" cxnId="{A67E20EA-4921-4647-A3C5-A94C3D0F3B6E}">
      <dgm:prSet/>
      <dgm:spPr/>
      <dgm:t>
        <a:bodyPr/>
        <a:lstStyle/>
        <a:p>
          <a:endParaRPr lang="en-US"/>
        </a:p>
      </dgm:t>
    </dgm:pt>
    <dgm:pt modelId="{65344727-2B9A-472F-B74E-1AB71320C1E4}" type="sibTrans" cxnId="{A67E20EA-4921-4647-A3C5-A94C3D0F3B6E}">
      <dgm:prSet/>
      <dgm:spPr/>
      <dgm:t>
        <a:bodyPr/>
        <a:lstStyle/>
        <a:p>
          <a:endParaRPr lang="en-US"/>
        </a:p>
      </dgm:t>
    </dgm:pt>
    <dgm:pt modelId="{61E3B20D-2B2B-4A24-A739-A761AEA0434D}" type="pres">
      <dgm:prSet presAssocID="{2AB566CA-14FF-470E-8F9B-E553C61E69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1D39E1E-B682-4956-8895-8E7368E1EC24}" type="pres">
      <dgm:prSet presAssocID="{2AB566CA-14FF-470E-8F9B-E553C61E69B7}" presName="bkgdShp" presStyleLbl="alignAccFollowNode1" presStyleIdx="0" presStyleCnt="1" custLinFactNeighborX="-1022" custLinFactNeighborY="-31204"/>
      <dgm:spPr/>
    </dgm:pt>
    <dgm:pt modelId="{E7D01576-7385-4B80-AFD1-B52DC59B49F0}" type="pres">
      <dgm:prSet presAssocID="{2AB566CA-14FF-470E-8F9B-E553C61E69B7}" presName="linComp" presStyleCnt="0"/>
      <dgm:spPr/>
    </dgm:pt>
    <dgm:pt modelId="{23A1CEB3-30B5-458E-AF38-2048B2CD6A99}" type="pres">
      <dgm:prSet presAssocID="{7BE01659-55BB-4EA7-B756-ADAE7F650F12}" presName="compNode" presStyleCnt="0"/>
      <dgm:spPr/>
    </dgm:pt>
    <dgm:pt modelId="{8F5E65C3-BFB0-486A-8062-1F196D311113}" type="pres">
      <dgm:prSet presAssocID="{7BE01659-55BB-4EA7-B756-ADAE7F650F1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377604-0A35-4C25-993C-9BBAD57DF456}" type="pres">
      <dgm:prSet presAssocID="{7BE01659-55BB-4EA7-B756-ADAE7F650F12}" presName="invisiNode" presStyleLbl="node1" presStyleIdx="0" presStyleCnt="3"/>
      <dgm:spPr/>
    </dgm:pt>
    <dgm:pt modelId="{EF2A10F6-30EA-4501-A2B2-09CA8CFBBA7B}" type="pres">
      <dgm:prSet presAssocID="{7BE01659-55BB-4EA7-B756-ADAE7F650F12}" presName="imagNode" presStyleLbl="fgImgPlace1" presStyleIdx="0" presStyleCnt="3" custScaleY="97212"/>
      <dgm:spPr>
        <a:solidFill>
          <a:schemeClr val="accent4">
            <a:lumMod val="20000"/>
            <a:lumOff val="80000"/>
          </a:schemeClr>
        </a:solidFill>
        <a:ln>
          <a:solidFill>
            <a:schemeClr val="bg1"/>
          </a:solidFill>
        </a:ln>
      </dgm:spPr>
    </dgm:pt>
    <dgm:pt modelId="{FC7A3767-AAD6-4341-869D-57F74D4D77DD}" type="pres">
      <dgm:prSet presAssocID="{1B32434A-C700-472B-9B39-BF3653C37EE9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ADD4D9FC-AF5C-46B2-8EE6-5D1BEB3D4FCF}" type="pres">
      <dgm:prSet presAssocID="{DD9F6DBD-50C7-4333-B1D7-E294C78DA74E}" presName="compNode" presStyleCnt="0"/>
      <dgm:spPr/>
    </dgm:pt>
    <dgm:pt modelId="{E5DCC3D3-7D02-4A45-A5D4-6CF66CB8B50D}" type="pres">
      <dgm:prSet presAssocID="{DD9F6DBD-50C7-4333-B1D7-E294C78DA74E}" presName="node" presStyleLbl="node1" presStyleIdx="1" presStyleCnt="3" custLinFactNeighborX="2933" custLinFactNeighborY="-356">
        <dgm:presLayoutVars>
          <dgm:bulletEnabled val="1"/>
        </dgm:presLayoutVars>
      </dgm:prSet>
      <dgm:spPr>
        <a:xfrm rot="10800000">
          <a:off x="4453720" y="2085800"/>
          <a:ext cx="3721904" cy="2560452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zh-CN" altLang="en-US"/>
        </a:p>
      </dgm:t>
    </dgm:pt>
    <dgm:pt modelId="{3A9D85E8-2F8C-4854-855F-589B39C53058}" type="pres">
      <dgm:prSet presAssocID="{DD9F6DBD-50C7-4333-B1D7-E294C78DA74E}" presName="invisiNode" presStyleLbl="node1" presStyleIdx="1" presStyleCnt="3"/>
      <dgm:spPr/>
    </dgm:pt>
    <dgm:pt modelId="{D59CFFBF-AA0F-4D4C-96C7-0116880885C4}" type="pres">
      <dgm:prSet presAssocID="{DD9F6DBD-50C7-4333-B1D7-E294C78DA74E}" presName="imagNode" presStyleLbl="fgImgPlace1" presStyleIdx="1" presStyleCnt="3"/>
      <dgm:spPr>
        <a:solidFill>
          <a:schemeClr val="accent6">
            <a:lumMod val="20000"/>
            <a:lumOff val="80000"/>
          </a:schemeClr>
        </a:solidFill>
        <a:ln>
          <a:solidFill>
            <a:schemeClr val="bg1"/>
          </a:solidFill>
        </a:ln>
      </dgm:spPr>
    </dgm:pt>
    <dgm:pt modelId="{5CFDA832-D53E-4B99-AA45-341E933F819B}" type="pres">
      <dgm:prSet presAssocID="{5A640104-3496-4DE0-9BB4-44DC8334A9F0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9D46C316-1761-4A07-B56D-705E95FA4453}" type="pres">
      <dgm:prSet presAssocID="{7B701CAB-1B14-45E6-9A6E-0FBA40C5EAAB}" presName="compNode" presStyleCnt="0"/>
      <dgm:spPr/>
    </dgm:pt>
    <dgm:pt modelId="{549FEE3A-B2AE-43F8-9449-A5EBD9558A6C}" type="pres">
      <dgm:prSet presAssocID="{7B701CAB-1B14-45E6-9A6E-0FBA40C5EAA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14DAF4-85EC-41FC-AF26-C56CB0E2431F}" type="pres">
      <dgm:prSet presAssocID="{7B701CAB-1B14-45E6-9A6E-0FBA40C5EAAB}" presName="invisiNode" presStyleLbl="node1" presStyleIdx="2" presStyleCnt="3"/>
      <dgm:spPr/>
    </dgm:pt>
    <dgm:pt modelId="{FD1BADF9-5DB5-4318-8778-5345A952F64D}" type="pres">
      <dgm:prSet presAssocID="{7B701CAB-1B14-45E6-9A6E-0FBA40C5EAAB}" presName="imagNode" presStyleLbl="fgImgPlace1" presStyleIdx="2" presStyleCnt="3"/>
      <dgm:spPr>
        <a:ln>
          <a:solidFill>
            <a:schemeClr val="bg1"/>
          </a:solidFill>
        </a:ln>
      </dgm:spPr>
    </dgm:pt>
  </dgm:ptLst>
  <dgm:cxnLst>
    <dgm:cxn modelId="{CFFF14D2-C5B6-4197-9B8F-2463A5A85711}" srcId="{2AB566CA-14FF-470E-8F9B-E553C61E69B7}" destId="{7BE01659-55BB-4EA7-B756-ADAE7F650F12}" srcOrd="0" destOrd="0" parTransId="{A83D21E6-1906-4D02-8402-3F897095F8B9}" sibTransId="{1B32434A-C700-472B-9B39-BF3653C37EE9}"/>
    <dgm:cxn modelId="{D38FE0F0-238A-4CBE-B00D-8F4B6BB72A4D}" type="presOf" srcId="{7B701CAB-1B14-45E6-9A6E-0FBA40C5EAAB}" destId="{549FEE3A-B2AE-43F8-9449-A5EBD9558A6C}" srcOrd="0" destOrd="0" presId="urn:microsoft.com/office/officeart/2005/8/layout/pList2#5"/>
    <dgm:cxn modelId="{549363D1-16F8-4407-8275-316DEF6A3884}" type="presOf" srcId="{DD9F6DBD-50C7-4333-B1D7-E294C78DA74E}" destId="{E5DCC3D3-7D02-4A45-A5D4-6CF66CB8B50D}" srcOrd="0" destOrd="0" presId="urn:microsoft.com/office/officeart/2005/8/layout/pList2#5"/>
    <dgm:cxn modelId="{FC98C48A-F1E4-43C5-B235-08F21CF181B4}" srcId="{2AB566CA-14FF-470E-8F9B-E553C61E69B7}" destId="{DD9F6DBD-50C7-4333-B1D7-E294C78DA74E}" srcOrd="1" destOrd="0" parTransId="{FB8756EA-F79A-4F1D-AF43-1BB103BD7E75}" sibTransId="{5A640104-3496-4DE0-9BB4-44DC8334A9F0}"/>
    <dgm:cxn modelId="{80584D73-F90D-48EC-A440-114B8FA81079}" type="presOf" srcId="{1B32434A-C700-472B-9B39-BF3653C37EE9}" destId="{FC7A3767-AAD6-4341-869D-57F74D4D77DD}" srcOrd="0" destOrd="0" presId="urn:microsoft.com/office/officeart/2005/8/layout/pList2#5"/>
    <dgm:cxn modelId="{A67E20EA-4921-4647-A3C5-A94C3D0F3B6E}" srcId="{2AB566CA-14FF-470E-8F9B-E553C61E69B7}" destId="{7B701CAB-1B14-45E6-9A6E-0FBA40C5EAAB}" srcOrd="2" destOrd="0" parTransId="{073B2BAD-5A83-400B-8A99-3DBB56AD4756}" sibTransId="{65344727-2B9A-472F-B74E-1AB71320C1E4}"/>
    <dgm:cxn modelId="{55184194-E8BC-46D9-95E0-28528DE9A005}" type="presOf" srcId="{2AB566CA-14FF-470E-8F9B-E553C61E69B7}" destId="{61E3B20D-2B2B-4A24-A739-A761AEA0434D}" srcOrd="0" destOrd="0" presId="urn:microsoft.com/office/officeart/2005/8/layout/pList2#5"/>
    <dgm:cxn modelId="{0FEE7658-3621-4680-AD61-B6B3D5B6E575}" type="presOf" srcId="{5A640104-3496-4DE0-9BB4-44DC8334A9F0}" destId="{5CFDA832-D53E-4B99-AA45-341E933F819B}" srcOrd="0" destOrd="0" presId="urn:microsoft.com/office/officeart/2005/8/layout/pList2#5"/>
    <dgm:cxn modelId="{6DCCF240-2B61-4A7B-B327-888C296DDF3C}" type="presOf" srcId="{7BE01659-55BB-4EA7-B756-ADAE7F650F12}" destId="{8F5E65C3-BFB0-486A-8062-1F196D311113}" srcOrd="0" destOrd="0" presId="urn:microsoft.com/office/officeart/2005/8/layout/pList2#5"/>
    <dgm:cxn modelId="{360C5F13-9B9F-4AD0-9952-D8FF2A659AEC}" type="presParOf" srcId="{61E3B20D-2B2B-4A24-A739-A761AEA0434D}" destId="{31D39E1E-B682-4956-8895-8E7368E1EC24}" srcOrd="0" destOrd="0" presId="urn:microsoft.com/office/officeart/2005/8/layout/pList2#5"/>
    <dgm:cxn modelId="{406E10C0-4B89-418F-BF18-E4758B677059}" type="presParOf" srcId="{61E3B20D-2B2B-4A24-A739-A761AEA0434D}" destId="{E7D01576-7385-4B80-AFD1-B52DC59B49F0}" srcOrd="1" destOrd="0" presId="urn:microsoft.com/office/officeart/2005/8/layout/pList2#5"/>
    <dgm:cxn modelId="{FD07EBC8-8923-443F-835A-7DA687FEF0BF}" type="presParOf" srcId="{E7D01576-7385-4B80-AFD1-B52DC59B49F0}" destId="{23A1CEB3-30B5-458E-AF38-2048B2CD6A99}" srcOrd="0" destOrd="0" presId="urn:microsoft.com/office/officeart/2005/8/layout/pList2#5"/>
    <dgm:cxn modelId="{6187DE31-6C6F-4D41-A904-6703F06EEADF}" type="presParOf" srcId="{23A1CEB3-30B5-458E-AF38-2048B2CD6A99}" destId="{8F5E65C3-BFB0-486A-8062-1F196D311113}" srcOrd="0" destOrd="0" presId="urn:microsoft.com/office/officeart/2005/8/layout/pList2#5"/>
    <dgm:cxn modelId="{E8191AB9-C540-4210-8739-616E98FF12EA}" type="presParOf" srcId="{23A1CEB3-30B5-458E-AF38-2048B2CD6A99}" destId="{78377604-0A35-4C25-993C-9BBAD57DF456}" srcOrd="1" destOrd="0" presId="urn:microsoft.com/office/officeart/2005/8/layout/pList2#5"/>
    <dgm:cxn modelId="{F614AECC-8830-4FB9-9D81-27DA053E87CA}" type="presParOf" srcId="{23A1CEB3-30B5-458E-AF38-2048B2CD6A99}" destId="{EF2A10F6-30EA-4501-A2B2-09CA8CFBBA7B}" srcOrd="2" destOrd="0" presId="urn:microsoft.com/office/officeart/2005/8/layout/pList2#5"/>
    <dgm:cxn modelId="{41EDF46D-CB62-4C33-ADFA-6B85F76CB886}" type="presParOf" srcId="{E7D01576-7385-4B80-AFD1-B52DC59B49F0}" destId="{FC7A3767-AAD6-4341-869D-57F74D4D77DD}" srcOrd="1" destOrd="0" presId="urn:microsoft.com/office/officeart/2005/8/layout/pList2#5"/>
    <dgm:cxn modelId="{13146BEE-8208-4958-9974-88ABB6DBF192}" type="presParOf" srcId="{E7D01576-7385-4B80-AFD1-B52DC59B49F0}" destId="{ADD4D9FC-AF5C-46B2-8EE6-5D1BEB3D4FCF}" srcOrd="2" destOrd="0" presId="urn:microsoft.com/office/officeart/2005/8/layout/pList2#5"/>
    <dgm:cxn modelId="{3DF1901E-A829-442E-9B50-3F606ABB95F6}" type="presParOf" srcId="{ADD4D9FC-AF5C-46B2-8EE6-5D1BEB3D4FCF}" destId="{E5DCC3D3-7D02-4A45-A5D4-6CF66CB8B50D}" srcOrd="0" destOrd="0" presId="urn:microsoft.com/office/officeart/2005/8/layout/pList2#5"/>
    <dgm:cxn modelId="{6BFD1C63-94F2-44FE-9350-60A3347C7301}" type="presParOf" srcId="{ADD4D9FC-AF5C-46B2-8EE6-5D1BEB3D4FCF}" destId="{3A9D85E8-2F8C-4854-855F-589B39C53058}" srcOrd="1" destOrd="0" presId="urn:microsoft.com/office/officeart/2005/8/layout/pList2#5"/>
    <dgm:cxn modelId="{4221035F-2127-4D12-97F4-14F62F8B9416}" type="presParOf" srcId="{ADD4D9FC-AF5C-46B2-8EE6-5D1BEB3D4FCF}" destId="{D59CFFBF-AA0F-4D4C-96C7-0116880885C4}" srcOrd="2" destOrd="0" presId="urn:microsoft.com/office/officeart/2005/8/layout/pList2#5"/>
    <dgm:cxn modelId="{F1792417-6355-4A26-A903-5F498D2B0C61}" type="presParOf" srcId="{E7D01576-7385-4B80-AFD1-B52DC59B49F0}" destId="{5CFDA832-D53E-4B99-AA45-341E933F819B}" srcOrd="3" destOrd="0" presId="urn:microsoft.com/office/officeart/2005/8/layout/pList2#5"/>
    <dgm:cxn modelId="{7B42CE26-9D30-4763-9B5D-1B52BFD7CDF6}" type="presParOf" srcId="{E7D01576-7385-4B80-AFD1-B52DC59B49F0}" destId="{9D46C316-1761-4A07-B56D-705E95FA4453}" srcOrd="4" destOrd="0" presId="urn:microsoft.com/office/officeart/2005/8/layout/pList2#5"/>
    <dgm:cxn modelId="{AFC74123-6512-4E84-9A84-FCAC2999267B}" type="presParOf" srcId="{9D46C316-1761-4A07-B56D-705E95FA4453}" destId="{549FEE3A-B2AE-43F8-9449-A5EBD9558A6C}" srcOrd="0" destOrd="0" presId="urn:microsoft.com/office/officeart/2005/8/layout/pList2#5"/>
    <dgm:cxn modelId="{825771B7-95B0-4854-83AC-4F46CE4014C0}" type="presParOf" srcId="{9D46C316-1761-4A07-B56D-705E95FA4453}" destId="{BB14DAF4-85EC-41FC-AF26-C56CB0E2431F}" srcOrd="1" destOrd="0" presId="urn:microsoft.com/office/officeart/2005/8/layout/pList2#5"/>
    <dgm:cxn modelId="{3BA6F435-BE9B-4447-BAC3-805D77F1FC66}" type="presParOf" srcId="{9D46C316-1761-4A07-B56D-705E95FA4453}" destId="{FD1BADF9-5DB5-4318-8778-5345A952F64D}" srcOrd="2" destOrd="0" presId="urn:microsoft.com/office/officeart/2005/8/layout/pList2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B26CA-F050-4E36-8CC6-64A061EB0F91}">
      <dsp:nvSpPr>
        <dsp:cNvPr id="0" name=""/>
        <dsp:cNvSpPr/>
      </dsp:nvSpPr>
      <dsp:spPr>
        <a:xfrm>
          <a:off x="0" y="3366702"/>
          <a:ext cx="6762776" cy="756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solidFill>
                <a:srgbClr val="FF0000"/>
              </a:solidFill>
            </a:rPr>
            <a:t>省级语言学习示范中心（</a:t>
          </a:r>
          <a:r>
            <a:rPr lang="en-US" altLang="zh-CN" sz="2000" kern="1200" dirty="0">
              <a:solidFill>
                <a:srgbClr val="FF0000"/>
              </a:solidFill>
            </a:rPr>
            <a:t>2010</a:t>
          </a:r>
          <a:r>
            <a:rPr lang="zh-CN" altLang="en-US" sz="2000" kern="1200" dirty="0">
              <a:solidFill>
                <a:srgbClr val="FF0000"/>
              </a:solidFill>
            </a:rPr>
            <a:t>年）</a:t>
          </a:r>
        </a:p>
      </dsp:txBody>
      <dsp:txXfrm>
        <a:off x="0" y="3366702"/>
        <a:ext cx="6762776" cy="756325"/>
      </dsp:txXfrm>
    </dsp:sp>
    <dsp:sp modelId="{E7F79401-6BBE-4453-A9CE-5DE6D07525A0}">
      <dsp:nvSpPr>
        <dsp:cNvPr id="0" name=""/>
        <dsp:cNvSpPr/>
      </dsp:nvSpPr>
      <dsp:spPr>
        <a:xfrm rot="10800000">
          <a:off x="0" y="2305200"/>
          <a:ext cx="6762776" cy="11632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solidFill>
                <a:srgbClr val="FF0000"/>
              </a:solidFill>
            </a:rPr>
            <a:t>省级教学成果奖一等奖（</a:t>
          </a:r>
          <a:r>
            <a:rPr lang="en-US" altLang="zh-CN" sz="2000" kern="1200" dirty="0">
              <a:solidFill>
                <a:srgbClr val="FF0000"/>
              </a:solidFill>
            </a:rPr>
            <a:t>2009</a:t>
          </a:r>
          <a:r>
            <a:rPr lang="zh-CN" altLang="en-US" sz="2000" kern="1200" dirty="0">
              <a:solidFill>
                <a:srgbClr val="FF0000"/>
              </a:solidFill>
            </a:rPr>
            <a:t>年</a:t>
          </a:r>
          <a:r>
            <a:rPr lang="en-US" altLang="zh-CN" sz="2000" kern="1200" dirty="0">
              <a:solidFill>
                <a:srgbClr val="FF0000"/>
              </a:solidFill>
            </a:rPr>
            <a:t>)</a:t>
          </a:r>
          <a:endParaRPr lang="zh-CN" altLang="en-US" sz="2000" kern="1200" dirty="0">
            <a:solidFill>
              <a:srgbClr val="FF0000"/>
            </a:solidFill>
          </a:endParaRPr>
        </a:p>
      </dsp:txBody>
      <dsp:txXfrm rot="10800000">
        <a:off x="0" y="2305200"/>
        <a:ext cx="6762776" cy="755831"/>
      </dsp:txXfrm>
    </dsp:sp>
    <dsp:sp modelId="{71508311-2250-4A15-9C85-6A81761671AB}">
      <dsp:nvSpPr>
        <dsp:cNvPr id="0" name=""/>
        <dsp:cNvSpPr/>
      </dsp:nvSpPr>
      <dsp:spPr>
        <a:xfrm rot="10800000">
          <a:off x="0" y="1153316"/>
          <a:ext cx="6762776" cy="11632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solidFill>
                <a:srgbClr val="FF0000"/>
              </a:solidFill>
            </a:rPr>
            <a:t>大学英语省级团队（</a:t>
          </a:r>
          <a:r>
            <a:rPr lang="en-US" altLang="zh-CN" sz="2000" kern="1200" dirty="0">
              <a:solidFill>
                <a:srgbClr val="FF0000"/>
              </a:solidFill>
            </a:rPr>
            <a:t>2008</a:t>
          </a:r>
          <a:r>
            <a:rPr lang="zh-CN" altLang="en-US" sz="2000" kern="1200" dirty="0">
              <a:solidFill>
                <a:srgbClr val="FF0000"/>
              </a:solidFill>
            </a:rPr>
            <a:t>年）</a:t>
          </a:r>
        </a:p>
      </dsp:txBody>
      <dsp:txXfrm rot="10800000">
        <a:off x="0" y="1153316"/>
        <a:ext cx="6762776" cy="755831"/>
      </dsp:txXfrm>
    </dsp:sp>
    <dsp:sp modelId="{5AE7A675-39A4-4723-B668-CC5A7379BA0B}">
      <dsp:nvSpPr>
        <dsp:cNvPr id="0" name=""/>
        <dsp:cNvSpPr/>
      </dsp:nvSpPr>
      <dsp:spPr>
        <a:xfrm rot="10800000">
          <a:off x="0" y="1432"/>
          <a:ext cx="6762776" cy="11632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solidFill>
                <a:srgbClr val="FF0000"/>
              </a:solidFill>
            </a:rPr>
            <a:t>大学英语省级精品课程（</a:t>
          </a:r>
          <a:r>
            <a:rPr lang="en-US" altLang="zh-CN" sz="2000" kern="1200" dirty="0">
              <a:solidFill>
                <a:srgbClr val="FF0000"/>
              </a:solidFill>
            </a:rPr>
            <a:t>2007</a:t>
          </a:r>
          <a:r>
            <a:rPr lang="zh-CN" altLang="en-US" sz="2000" kern="1200" dirty="0">
              <a:solidFill>
                <a:srgbClr val="FF0000"/>
              </a:solidFill>
            </a:rPr>
            <a:t>年）</a:t>
          </a:r>
        </a:p>
      </dsp:txBody>
      <dsp:txXfrm rot="10800000">
        <a:off x="0" y="1432"/>
        <a:ext cx="6762776" cy="7558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6027E-ED75-48D4-8FD8-820CFCE7C06E}">
      <dsp:nvSpPr>
        <dsp:cNvPr id="0" name=""/>
        <dsp:cNvSpPr/>
      </dsp:nvSpPr>
      <dsp:spPr>
        <a:xfrm>
          <a:off x="190478" y="1984"/>
          <a:ext cx="2910514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改革课程体系</a:t>
          </a:r>
        </a:p>
      </dsp:txBody>
      <dsp:txXfrm>
        <a:off x="190478" y="1984"/>
        <a:ext cx="2910514" cy="1218009"/>
      </dsp:txXfrm>
    </dsp:sp>
    <dsp:sp modelId="{873C33FA-E3E3-405C-9820-7ECEFB8FDCAB}">
      <dsp:nvSpPr>
        <dsp:cNvPr id="0" name=""/>
        <dsp:cNvSpPr/>
      </dsp:nvSpPr>
      <dsp:spPr>
        <a:xfrm>
          <a:off x="3303995" y="1984"/>
          <a:ext cx="260152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以赛促学</a:t>
          </a:r>
        </a:p>
      </dsp:txBody>
      <dsp:txXfrm>
        <a:off x="3303995" y="1984"/>
        <a:ext cx="2601525" cy="1218009"/>
      </dsp:txXfrm>
    </dsp:sp>
    <dsp:sp modelId="{B5E48B31-3C71-41AA-8B4E-C546954D020E}">
      <dsp:nvSpPr>
        <dsp:cNvPr id="0" name=""/>
        <dsp:cNvSpPr/>
      </dsp:nvSpPr>
      <dsp:spPr>
        <a:xfrm>
          <a:off x="261915" y="1422995"/>
          <a:ext cx="3053387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以赛促教</a:t>
          </a:r>
        </a:p>
      </dsp:txBody>
      <dsp:txXfrm>
        <a:off x="261915" y="1422995"/>
        <a:ext cx="3053387" cy="1218009"/>
      </dsp:txXfrm>
    </dsp:sp>
    <dsp:sp modelId="{BEC108EC-0FEB-4D55-8DF4-4A52D11C7A0A}">
      <dsp:nvSpPr>
        <dsp:cNvPr id="0" name=""/>
        <dsp:cNvSpPr/>
      </dsp:nvSpPr>
      <dsp:spPr>
        <a:xfrm>
          <a:off x="3518303" y="1422995"/>
          <a:ext cx="2315780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以研促教</a:t>
          </a:r>
        </a:p>
      </dsp:txBody>
      <dsp:txXfrm>
        <a:off x="3518303" y="1422995"/>
        <a:ext cx="2315780" cy="1218009"/>
      </dsp:txXfrm>
    </dsp:sp>
    <dsp:sp modelId="{4F57A490-EC09-4F07-B968-614EC5838A1D}">
      <dsp:nvSpPr>
        <dsp:cNvPr id="0" name=""/>
        <dsp:cNvSpPr/>
      </dsp:nvSpPr>
      <dsp:spPr>
        <a:xfrm>
          <a:off x="5" y="2817819"/>
          <a:ext cx="6095994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solidFill>
                <a:srgbClr val="FF0000"/>
              </a:solidFill>
            </a:rPr>
            <a:t>创新：理念、内容、模式、手段</a:t>
          </a:r>
        </a:p>
      </dsp:txBody>
      <dsp:txXfrm>
        <a:off x="5" y="2817819"/>
        <a:ext cx="6095994" cy="1218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B2F9A-247A-4837-AA85-246CB4F3D4C6}">
      <dsp:nvSpPr>
        <dsp:cNvPr id="0" name=""/>
        <dsp:cNvSpPr/>
      </dsp:nvSpPr>
      <dsp:spPr>
        <a:xfrm>
          <a:off x="1237468" y="2175827"/>
          <a:ext cx="460899" cy="1821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449" y="0"/>
              </a:lnTo>
              <a:lnTo>
                <a:pt x="230449" y="1821148"/>
              </a:lnTo>
              <a:lnTo>
                <a:pt x="460899" y="1821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20953" y="3039437"/>
        <a:ext cx="93928" cy="93928"/>
      </dsp:txXfrm>
    </dsp:sp>
    <dsp:sp modelId="{6298BBB6-4708-4613-BCBF-393DDC58FA0A}">
      <dsp:nvSpPr>
        <dsp:cNvPr id="0" name=""/>
        <dsp:cNvSpPr/>
      </dsp:nvSpPr>
      <dsp:spPr>
        <a:xfrm>
          <a:off x="1237468" y="2175827"/>
          <a:ext cx="460899" cy="942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449" y="0"/>
              </a:lnTo>
              <a:lnTo>
                <a:pt x="230449" y="942910"/>
              </a:lnTo>
              <a:lnTo>
                <a:pt x="460899" y="9429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41679" y="2621044"/>
        <a:ext cx="52476" cy="52476"/>
      </dsp:txXfrm>
    </dsp:sp>
    <dsp:sp modelId="{BFA76622-5DB8-4EA4-93A7-B85C6C735468}">
      <dsp:nvSpPr>
        <dsp:cNvPr id="0" name=""/>
        <dsp:cNvSpPr/>
      </dsp:nvSpPr>
      <dsp:spPr>
        <a:xfrm>
          <a:off x="1237468" y="2130107"/>
          <a:ext cx="4608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0449" y="45720"/>
              </a:lnTo>
              <a:lnTo>
                <a:pt x="230449" y="110393"/>
              </a:lnTo>
              <a:lnTo>
                <a:pt x="460899" y="1103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56282" y="2164192"/>
        <a:ext cx="23270" cy="23270"/>
      </dsp:txXfrm>
    </dsp:sp>
    <dsp:sp modelId="{E64E2A21-F334-420D-9EB2-345DBD041458}">
      <dsp:nvSpPr>
        <dsp:cNvPr id="0" name=""/>
        <dsp:cNvSpPr/>
      </dsp:nvSpPr>
      <dsp:spPr>
        <a:xfrm>
          <a:off x="1237468" y="1273224"/>
          <a:ext cx="456405" cy="902603"/>
        </a:xfrm>
        <a:custGeom>
          <a:avLst/>
          <a:gdLst/>
          <a:ahLst/>
          <a:cxnLst/>
          <a:rect l="0" t="0" r="0" b="0"/>
          <a:pathLst>
            <a:path>
              <a:moveTo>
                <a:pt x="0" y="902603"/>
              </a:moveTo>
              <a:lnTo>
                <a:pt x="228202" y="902603"/>
              </a:lnTo>
              <a:lnTo>
                <a:pt x="228202" y="0"/>
              </a:lnTo>
              <a:lnTo>
                <a:pt x="4564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40385" y="1699240"/>
        <a:ext cx="50571" cy="50571"/>
      </dsp:txXfrm>
    </dsp:sp>
    <dsp:sp modelId="{964577D7-E6C7-457D-88C3-BEF40D51BD6F}">
      <dsp:nvSpPr>
        <dsp:cNvPr id="0" name=""/>
        <dsp:cNvSpPr/>
      </dsp:nvSpPr>
      <dsp:spPr>
        <a:xfrm>
          <a:off x="1237468" y="364655"/>
          <a:ext cx="489659" cy="1811171"/>
        </a:xfrm>
        <a:custGeom>
          <a:avLst/>
          <a:gdLst/>
          <a:ahLst/>
          <a:cxnLst/>
          <a:rect l="0" t="0" r="0" b="0"/>
          <a:pathLst>
            <a:path>
              <a:moveTo>
                <a:pt x="0" y="1811171"/>
              </a:moveTo>
              <a:lnTo>
                <a:pt x="244829" y="1811171"/>
              </a:lnTo>
              <a:lnTo>
                <a:pt x="244829" y="0"/>
              </a:lnTo>
              <a:lnTo>
                <a:pt x="48965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35393" y="1223336"/>
        <a:ext cx="93809" cy="93809"/>
      </dsp:txXfrm>
    </dsp:sp>
    <dsp:sp modelId="{3F40B161-8B8F-4C4C-87D4-66A8B69668EB}">
      <dsp:nvSpPr>
        <dsp:cNvPr id="0" name=""/>
        <dsp:cNvSpPr/>
      </dsp:nvSpPr>
      <dsp:spPr>
        <a:xfrm rot="16200000">
          <a:off x="-962747" y="1824532"/>
          <a:ext cx="3697841" cy="702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特</a:t>
          </a:r>
          <a:endParaRPr lang="en-US" altLang="zh-CN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色</a:t>
          </a:r>
          <a:endParaRPr lang="en-US" altLang="zh-CN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化</a:t>
          </a:r>
          <a:endParaRPr lang="en-US" altLang="zh-CN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课</a:t>
          </a:r>
          <a:endParaRPr lang="en-US" altLang="zh-CN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程</a:t>
          </a:r>
          <a:endParaRPr lang="en-US" altLang="zh-CN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体</a:t>
          </a:r>
          <a:endParaRPr lang="en-US" altLang="zh-CN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系</a:t>
          </a:r>
          <a:endParaRPr lang="en-US" sz="2400" b="1" kern="1200" dirty="0"/>
        </a:p>
      </dsp:txBody>
      <dsp:txXfrm>
        <a:off x="-962747" y="1824532"/>
        <a:ext cx="3697841" cy="702589"/>
      </dsp:txXfrm>
    </dsp:sp>
    <dsp:sp modelId="{1A754DE2-B417-4FA3-B75F-9C884527AE7A}">
      <dsp:nvSpPr>
        <dsp:cNvPr id="0" name=""/>
        <dsp:cNvSpPr/>
      </dsp:nvSpPr>
      <dsp:spPr>
        <a:xfrm>
          <a:off x="1727127" y="13361"/>
          <a:ext cx="5908702" cy="702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>
              <a:latin typeface="+mn-ea"/>
              <a:ea typeface="+mn-ea"/>
            </a:rPr>
            <a:t> 省级精品课程</a:t>
          </a:r>
          <a:r>
            <a:rPr lang="en-US" altLang="zh-CN" sz="1600" b="1" kern="1200" dirty="0">
              <a:latin typeface="+mn-ea"/>
              <a:ea typeface="+mn-ea"/>
            </a:rPr>
            <a:t>/</a:t>
          </a:r>
          <a:r>
            <a:rPr lang="zh-CN" altLang="en-US" sz="1600" b="1" kern="1200" dirty="0">
              <a:latin typeface="+mn-ea"/>
              <a:ea typeface="+mn-ea"/>
            </a:rPr>
            <a:t>金课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ea typeface="+mn-ea"/>
            </a:rPr>
            <a:t>（大学英语</a:t>
          </a:r>
          <a:r>
            <a:rPr lang="en-US" altLang="zh-CN" sz="1600" b="1" kern="1200" dirty="0">
              <a:solidFill>
                <a:schemeClr val="tx1"/>
              </a:solidFill>
              <a:latin typeface="+mn-ea"/>
              <a:ea typeface="+mn-ea"/>
            </a:rPr>
            <a:t>\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ea typeface="+mn-ea"/>
            </a:rPr>
            <a:t>商务英语线下课程）</a:t>
          </a:r>
          <a:endParaRPr lang="en-US" sz="16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1727127" y="13361"/>
        <a:ext cx="5908702" cy="702589"/>
      </dsp:txXfrm>
    </dsp:sp>
    <dsp:sp modelId="{38F395D5-ED72-494D-BDC8-82692123F180}">
      <dsp:nvSpPr>
        <dsp:cNvPr id="0" name=""/>
        <dsp:cNvSpPr/>
      </dsp:nvSpPr>
      <dsp:spPr>
        <a:xfrm>
          <a:off x="1693873" y="857255"/>
          <a:ext cx="5949998" cy="831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>
              <a:latin typeface="+mn-ea"/>
              <a:ea typeface="+mn-ea"/>
            </a:rPr>
            <a:t> </a:t>
          </a:r>
          <a:r>
            <a:rPr lang="zh-CN" altLang="en-US" sz="1600" b="1" kern="1200" dirty="0">
              <a:latin typeface="+mn-ea"/>
              <a:sym typeface="+mn-ea"/>
            </a:rPr>
            <a:t>校级精品资源共享课程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sym typeface="+mn-ea"/>
            </a:rPr>
            <a:t>（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ea typeface="+mn-ea"/>
            </a:rPr>
            <a:t>商务英语、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sym typeface="+mn-ea"/>
            </a:rPr>
            <a:t>翻译理论与实践、高级英语）</a:t>
          </a:r>
          <a:r>
            <a:rPr lang="zh-CN" altLang="en-US" sz="1600" b="1" kern="1200" dirty="0">
              <a:latin typeface="+mn-ea"/>
              <a:ea typeface="+mn-ea"/>
            </a:rPr>
            <a:t> 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1693873" y="857255"/>
        <a:ext cx="5949998" cy="831936"/>
      </dsp:txXfrm>
    </dsp:sp>
    <dsp:sp modelId="{0F8EB91F-7F43-4F93-9D4F-3B2D417CDC6E}">
      <dsp:nvSpPr>
        <dsp:cNvPr id="0" name=""/>
        <dsp:cNvSpPr/>
      </dsp:nvSpPr>
      <dsp:spPr>
        <a:xfrm>
          <a:off x="1698367" y="1889205"/>
          <a:ext cx="5908702" cy="702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>
              <a:sym typeface="+mn-ea"/>
            </a:rPr>
            <a:t>  </a:t>
          </a:r>
          <a:r>
            <a:rPr lang="zh-CN" altLang="en-US" sz="1600" b="1" kern="1200" dirty="0">
              <a:latin typeface="+mn-ea"/>
              <a:sym typeface="+mn-ea"/>
            </a:rPr>
            <a:t>级上线下混合课程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ea typeface="+mn-ea"/>
              <a:sym typeface="+mn-ea"/>
            </a:rPr>
            <a:t>（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sym typeface="+mn-ea"/>
            </a:rPr>
            <a:t>基础英语、英语口译、中国文化概况）</a:t>
          </a:r>
          <a:endParaRPr lang="zh-CN" altLang="en-US" sz="1600" kern="1200" dirty="0">
            <a:solidFill>
              <a:schemeClr val="tx1"/>
            </a:solidFill>
            <a:latin typeface="+mn-ea"/>
            <a:sym typeface="+mn-ea"/>
          </a:endParaRPr>
        </a:p>
      </dsp:txBody>
      <dsp:txXfrm>
        <a:off x="1698367" y="1889205"/>
        <a:ext cx="5908702" cy="702589"/>
      </dsp:txXfrm>
    </dsp:sp>
    <dsp:sp modelId="{799AF503-4D4D-443B-9BF4-158EA9CCCF8A}">
      <dsp:nvSpPr>
        <dsp:cNvPr id="0" name=""/>
        <dsp:cNvSpPr/>
      </dsp:nvSpPr>
      <dsp:spPr>
        <a:xfrm>
          <a:off x="1698367" y="2767443"/>
          <a:ext cx="5908702" cy="702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>
              <a:latin typeface="+mn-ea"/>
              <a:ea typeface="+mn-ea"/>
            </a:rPr>
            <a:t> 校级优质特色课程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ea typeface="+mn-ea"/>
            </a:rPr>
            <a:t>（外贸英文制单、跨文化交际）</a:t>
          </a:r>
          <a:endParaRPr lang="en-US" sz="16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1698367" y="2767443"/>
        <a:ext cx="5908702" cy="702589"/>
      </dsp:txXfrm>
    </dsp:sp>
    <dsp:sp modelId="{B9F69BDB-C535-4EB3-A6D9-DBB9A47E6304}">
      <dsp:nvSpPr>
        <dsp:cNvPr id="0" name=""/>
        <dsp:cNvSpPr/>
      </dsp:nvSpPr>
      <dsp:spPr>
        <a:xfrm>
          <a:off x="1698367" y="3645680"/>
          <a:ext cx="5908702" cy="702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>
              <a:latin typeface="+mn-ea"/>
              <a:ea typeface="+mn-ea"/>
            </a:rPr>
            <a:t> 国际化课程</a:t>
          </a:r>
          <a:r>
            <a:rPr lang="zh-CN" altLang="en-US" sz="1600" b="1" kern="1200" dirty="0">
              <a:solidFill>
                <a:schemeClr val="tx1"/>
              </a:solidFill>
              <a:latin typeface="+mn-ea"/>
              <a:ea typeface="+mn-ea"/>
            </a:rPr>
            <a:t>（国际商务谈判、中国文化概况、英语演讲与辩论）</a:t>
          </a:r>
          <a:endParaRPr lang="en-US" sz="16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1698367" y="3645680"/>
        <a:ext cx="5908702" cy="7025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5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1440-B7AC-42C4-949A-F5E49EE7EFDD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4CF97-698C-4152-807E-42CF9478D1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16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E15DD-5F9D-4F44-ACDE-34523106A069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ED59A-B8CB-4512-8C7D-C5FF51FE53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96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ED59A-B8CB-4512-8C7D-C5FF51FE53E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54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AC6B8-990D-445B-BAEC-B993C28FF54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079E6-4843-470D-A386-7C25C8CCD33D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DFD68-FB66-4BCF-83D6-EAF7DE71A43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8DEC5-835A-416D-A74E-A5694969D9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3122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23D82-DA8D-4CC3-AAFD-29DDB3FB3A4C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 algn="ctr">
              <a:buNone/>
              <a:defRPr sz="1575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3375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BAE53-84BE-45F6-A23D-51AB30B396BD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5"/>
            </a:lvl3pPr>
            <a:lvl4pPr marL="771525" indent="0">
              <a:buNone/>
              <a:defRPr sz="505"/>
            </a:lvl4pPr>
            <a:lvl5pPr marL="1028700" indent="0">
              <a:buNone/>
              <a:defRPr sz="505"/>
            </a:lvl5pPr>
            <a:lvl6pPr marL="1285875" indent="0">
              <a:buNone/>
              <a:defRPr sz="505"/>
            </a:lvl6pPr>
            <a:lvl7pPr marL="1543050" indent="0">
              <a:buNone/>
              <a:defRPr sz="505"/>
            </a:lvl7pPr>
            <a:lvl8pPr marL="1800225" indent="0">
              <a:buNone/>
              <a:defRPr sz="505"/>
            </a:lvl8pPr>
            <a:lvl9pPr marL="2057400" indent="0">
              <a:buNone/>
              <a:defRPr sz="5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5"/>
            </a:lvl3pPr>
            <a:lvl4pPr marL="771525" indent="0">
              <a:buNone/>
              <a:defRPr sz="505"/>
            </a:lvl4pPr>
            <a:lvl5pPr marL="1028700" indent="0">
              <a:buNone/>
              <a:defRPr sz="505"/>
            </a:lvl5pPr>
            <a:lvl6pPr marL="1285875" indent="0">
              <a:buNone/>
              <a:defRPr sz="505"/>
            </a:lvl6pPr>
            <a:lvl7pPr marL="1543050" indent="0">
              <a:buNone/>
              <a:defRPr sz="505"/>
            </a:lvl7pPr>
            <a:lvl8pPr marL="1800225" indent="0">
              <a:buNone/>
              <a:defRPr sz="505"/>
            </a:lvl8pPr>
            <a:lvl9pPr marL="2057400" indent="0">
              <a:buNone/>
              <a:defRPr sz="5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8F50-4A09-471F-A662-4D9153156C02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DB12A-52A3-4CBC-BD0A-5D35FA9AFC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AB7E-360E-4A67-97BD-C7E939B2F62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6E04-4509-4CD7-9E65-2BBD9D862D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85880-1210-40F5-8B95-78F430FD60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4FC47-E016-4C8F-B973-8B03F25DA32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02674-E575-4500-9561-EEA34F837D1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037D5-54D5-43A2-9F4D-0085F57604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D02C-67A4-4843-8FCD-84B28B147B1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8CC33-7BFB-4F38-BE2C-C7D8156D0B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D8594-BA87-4D1B-8946-F7E2C7BAEF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D0154-E740-46C4-9753-74B96EB82B5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A44A9-4F49-4B71-8261-AF57E843D4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8DEC5-835A-416D-A74E-A5694969D9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bg>
      <p:bgPr>
        <a:solidFill>
          <a:srgbClr val="2C2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2D087-A2F8-4101-A296-273D02C46D7E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AC7F8-DBA8-440E-9507-9FBD96270F3D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8F50-4A09-471F-A662-4D9153156C0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BBF7-978D-4301-9ECF-181BB6B0D94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D5001-8EE9-4CEA-86B3-7D6632F1618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828C9-EBDA-46C2-89EA-6E5539C932CC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12AA467-CE4B-476C-A4A4-11F5F3BFEFEA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Wingdings 2" panose="05020102010507070707" pitchFamily="18" charset="2"/>
        <a:buChar char="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Wingdings 2" panose="05020102010507070707" pitchFamily="18" charset="2"/>
        <a:buChar char="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Wingdings 2" panose="05020102010507070707" pitchFamily="18" charset="2"/>
        <a:buChar char="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A32ED4-33F3-4A5B-980E-3316EDDBCAEF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2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2021/3/20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38468;&#20214;1&#65306;&#38750;&#33402;&#26415;&#12289;&#20307;&#32946;&#31867;&#19987;&#19994;&#22823;&#23398;&#33521;&#35821;&#35838;&#31243;&#20307;&#31995;&#19982;&#25945;&#23398;&#24635;&#20307;&#35268;&#21010;&#34920;.docx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slide" Target="slide2.xml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Suggested%20Persuasive%20Speech%20Topics.docx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785795"/>
            <a:ext cx="81343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以赛促学、以赛促教、以研促教  </a:t>
            </a:r>
            <a:endParaRPr lang="en-US" altLang="zh-CN" sz="2800" dirty="0">
              <a:solidFill>
                <a:srgbClr val="FF0000"/>
              </a:solidFill>
            </a:endParaRPr>
          </a:p>
          <a:p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en-US" altLang="zh-CN" sz="2800" dirty="0"/>
              <a:t>                  -------  </a:t>
            </a:r>
            <a:r>
              <a:rPr lang="zh-CN" altLang="en-US" sz="2800" dirty="0"/>
              <a:t>推进</a:t>
            </a:r>
            <a:r>
              <a:rPr lang="zh-CN" altLang="en-US" sz="2800" dirty="0" smtClean="0"/>
              <a:t>大学外语课程</a:t>
            </a:r>
            <a:r>
              <a:rPr lang="zh-CN" altLang="en-US" sz="2800" dirty="0"/>
              <a:t>内涵建设</a:t>
            </a:r>
            <a:endParaRPr lang="en-US" altLang="zh-CN" sz="2800" dirty="0"/>
          </a:p>
          <a:p>
            <a:endParaRPr lang="en-US" altLang="zh-CN" sz="2800" dirty="0"/>
          </a:p>
          <a:p>
            <a:endParaRPr lang="zh-CN" altLang="en-US" sz="2800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sz="2400" dirty="0"/>
          </a:p>
          <a:p>
            <a:pPr algn="ctr"/>
            <a:endParaRPr lang="en-US" altLang="zh-CN" sz="2400" dirty="0"/>
          </a:p>
          <a:p>
            <a:pPr algn="ctr"/>
            <a:endParaRPr lang="en-US" altLang="zh-CN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2786058"/>
            <a:ext cx="4033220" cy="2614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38" y="5715016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                    湖北经济学院        何明霞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428604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大学英语教学改革标志性成果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1927694792"/>
              </p:ext>
            </p:extLst>
          </p:nvPr>
        </p:nvGraphicFramePr>
        <p:xfrm>
          <a:off x="857224" y="1214422"/>
          <a:ext cx="6762776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19" y="0"/>
            <a:ext cx="1566081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4" y="214290"/>
            <a:ext cx="1566081" cy="1214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285728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2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大学英语教学改革的创新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16632" y="2349500"/>
            <a:ext cx="9144000" cy="1943100"/>
          </a:xfrm>
        </p:spPr>
        <p:txBody>
          <a:bodyPr anchor="ctr"/>
          <a:lstStyle/>
          <a:p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一、改革课程体系</a:t>
            </a:r>
            <a:endParaRPr lang="es-ES" altLang="en-US" sz="4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642918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改革大学英语课程体系</a:t>
            </a:r>
          </a:p>
        </p:txBody>
      </p:sp>
      <p:pic>
        <p:nvPicPr>
          <p:cNvPr id="103426" name="Picture 2" descr="C:\Users\Administrator\Desktop\2021北京高峰论坛\PPT表格图片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7715304" cy="39674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85852" y="5214950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    图</a:t>
            </a:r>
            <a:r>
              <a:rPr lang="en-US" altLang="zh-CN" dirty="0"/>
              <a:t>1</a:t>
            </a:r>
            <a:r>
              <a:rPr lang="zh-CN" altLang="en-US" dirty="0"/>
              <a:t>：湖北经济学院大学英语课程体系构架图（</a:t>
            </a:r>
            <a:r>
              <a:rPr lang="en-US" altLang="zh-CN" dirty="0"/>
              <a:t>2014</a:t>
            </a:r>
            <a:r>
              <a:rPr lang="zh-CN" altLang="en-US" dirty="0"/>
              <a:t>年）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6072206"/>
            <a:ext cx="864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贯彻“因材施教、分类指导、分层教学”的原则</a:t>
            </a:r>
            <a:r>
              <a:rPr lang="en-US" altLang="zh-CN" dirty="0">
                <a:solidFill>
                  <a:srgbClr val="FF0000"/>
                </a:solidFill>
              </a:rPr>
              <a:t>;</a:t>
            </a:r>
            <a:r>
              <a:rPr lang="zh-CN" altLang="en-US" dirty="0">
                <a:solidFill>
                  <a:srgbClr val="FF0000"/>
                </a:solidFill>
              </a:rPr>
              <a:t>体现个性化、多元化育人目标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Administrator\Desktop\2021北京高峰论坛\PPT表格图片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77130"/>
            <a:ext cx="7100915" cy="2985370"/>
          </a:xfrm>
          <a:prstGeom prst="rect">
            <a:avLst/>
          </a:prstGeom>
          <a:noFill/>
        </p:spPr>
      </p:pic>
      <p:sp>
        <p:nvSpPr>
          <p:cNvPr id="4" name="TextBox 3">
            <a:hlinkClick r:id="rId3" action="ppaction://hlinkfile"/>
          </p:cNvPr>
          <p:cNvSpPr txBox="1"/>
          <p:nvPr/>
        </p:nvSpPr>
        <p:spPr>
          <a:xfrm>
            <a:off x="1428728" y="1214422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非艺术、体育类本科专业大学英语课程设计（见表</a:t>
            </a:r>
            <a:r>
              <a:rPr lang="en-US" altLang="zh-CN" dirty="0"/>
              <a:t>1-4</a:t>
            </a:r>
            <a:r>
              <a:rPr lang="zh-CN" altLang="en-US" dirty="0"/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785794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改革大学英语课程体系</a:t>
            </a:r>
          </a:p>
        </p:txBody>
      </p:sp>
      <p:pic>
        <p:nvPicPr>
          <p:cNvPr id="105474" name="Picture 2" descr="C:\Users\Administrator\Desktop\2021北京高峰论坛\PPT表格图片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1942"/>
            <a:ext cx="6086497" cy="676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Administrator\Desktop\2021北京高峰论坛\PPT表格图片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8358246" cy="4300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Administrator\Desktop\2021北京高峰论坛\PPT表格图片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17" y="1285860"/>
            <a:ext cx="8216211" cy="414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Administrator\Desktop\2021北京高峰论坛\PPT表格图片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3116"/>
            <a:ext cx="7503551" cy="27860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1214422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艺术、体育类大学英语课程设计（见表</a:t>
            </a:r>
            <a:r>
              <a:rPr lang="en-US" altLang="zh-CN" dirty="0"/>
              <a:t>5</a:t>
            </a:r>
            <a:r>
              <a:rPr lang="zh-CN" altLang="en-US" dirty="0"/>
              <a:t>、表</a:t>
            </a:r>
            <a:r>
              <a:rPr lang="en-US" altLang="zh-CN" dirty="0"/>
              <a:t>2</a:t>
            </a:r>
            <a:r>
              <a:rPr lang="zh-CN" altLang="en-US" dirty="0"/>
              <a:t>、表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内容占位符 3"/>
          <p:cNvGraphicFramePr/>
          <p:nvPr>
            <p:extLst>
              <p:ext uri="{D42A27DB-BD31-4B8C-83A1-F6EECF244321}">
                <p14:modId xmlns:p14="http://schemas.microsoft.com/office/powerpoint/2010/main" val="422909359"/>
              </p:ext>
            </p:extLst>
          </p:nvPr>
        </p:nvGraphicFramePr>
        <p:xfrm>
          <a:off x="285720" y="1928802"/>
          <a:ext cx="818324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2910" y="57148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+mn-ea"/>
              </a:rPr>
              <a:t>专业与公外优势互补，夯实课程基础：</a:t>
            </a:r>
            <a:r>
              <a:rPr lang="en-US" dirty="0">
                <a:solidFill>
                  <a:srgbClr val="FF0000"/>
                </a:solidFill>
                <a:latin typeface="+mn-ea"/>
              </a:rPr>
              <a:t>13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门课程获得校级以上教学质量工程建设立项</a:t>
            </a:r>
            <a:endParaRPr lang="en-US" altLang="zh-CN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6"/>
          <p:cNvGrpSpPr/>
          <p:nvPr/>
        </p:nvGrpSpPr>
        <p:grpSpPr>
          <a:xfrm>
            <a:off x="354401" y="3214173"/>
            <a:ext cx="2176734" cy="2200262"/>
            <a:chOff x="-1" y="-1"/>
            <a:chExt cx="2682527" cy="2682527"/>
          </a:xfrm>
        </p:grpSpPr>
        <p:sp>
          <p:nvSpPr>
            <p:cNvPr id="5" name="Shape 114"/>
            <p:cNvSpPr/>
            <p:nvPr/>
          </p:nvSpPr>
          <p:spPr>
            <a:xfrm>
              <a:off x="-1" y="-1"/>
              <a:ext cx="2682527" cy="268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4" y="10800"/>
                  </a:moveTo>
                  <a:cubicBezTo>
                    <a:pt x="1054" y="16183"/>
                    <a:pt x="5417" y="20546"/>
                    <a:pt x="10800" y="20546"/>
                  </a:cubicBezTo>
                  <a:cubicBezTo>
                    <a:pt x="16183" y="20546"/>
                    <a:pt x="20546" y="16183"/>
                    <a:pt x="20546" y="10800"/>
                  </a:cubicBezTo>
                  <a:cubicBezTo>
                    <a:pt x="20546" y="5417"/>
                    <a:pt x="16183" y="1054"/>
                    <a:pt x="10800" y="1054"/>
                  </a:cubicBezTo>
                  <a:cubicBezTo>
                    <a:pt x="5417" y="1054"/>
                    <a:pt x="1054" y="5417"/>
                    <a:pt x="1054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55000">
                  <a:srgbClr val="F2F2F2"/>
                </a:gs>
                <a:gs pos="100000">
                  <a:srgbClr val="A6A6A6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24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" name="Shape 115"/>
            <p:cNvSpPr/>
            <p:nvPr/>
          </p:nvSpPr>
          <p:spPr>
            <a:xfrm>
              <a:off x="58546" y="58546"/>
              <a:ext cx="2565431" cy="256543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51000">
                  <a:srgbClr val="F2F2F2"/>
                </a:gs>
                <a:gs pos="100000">
                  <a:srgbClr val="BFBFB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24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/>
            </a:p>
          </p:txBody>
        </p:sp>
      </p:grpSp>
      <p:grpSp>
        <p:nvGrpSpPr>
          <p:cNvPr id="8" name="Group 127"/>
          <p:cNvGrpSpPr/>
          <p:nvPr/>
        </p:nvGrpSpPr>
        <p:grpSpPr>
          <a:xfrm>
            <a:off x="2143108" y="1000108"/>
            <a:ext cx="3747611" cy="715328"/>
            <a:chOff x="0" y="-1"/>
            <a:chExt cx="5724118" cy="991096"/>
          </a:xfrm>
        </p:grpSpPr>
        <p:grpSp>
          <p:nvGrpSpPr>
            <p:cNvPr id="9" name="Group 120"/>
            <p:cNvGrpSpPr/>
            <p:nvPr/>
          </p:nvGrpSpPr>
          <p:grpSpPr>
            <a:xfrm>
              <a:off x="291094" y="97158"/>
              <a:ext cx="5433024" cy="796779"/>
              <a:chOff x="0" y="0"/>
              <a:chExt cx="5433022" cy="796778"/>
            </a:xfrm>
          </p:grpSpPr>
          <p:sp>
            <p:nvSpPr>
              <p:cNvPr id="16" name="Shape 118"/>
              <p:cNvSpPr/>
              <p:nvPr/>
            </p:nvSpPr>
            <p:spPr>
              <a:xfrm>
                <a:off x="0" y="0"/>
                <a:ext cx="5433022" cy="7967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62000">
                    <a:srgbClr val="F2F2F2"/>
                  </a:gs>
                  <a:gs pos="100000">
                    <a:srgbClr val="D9D9D9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17" name="Shape 119"/>
              <p:cNvSpPr/>
              <p:nvPr/>
            </p:nvSpPr>
            <p:spPr>
              <a:xfrm>
                <a:off x="791" y="25040"/>
                <a:ext cx="5356654" cy="74669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42000">
                    <a:srgbClr val="F0F0F0"/>
                  </a:gs>
                  <a:gs pos="100000">
                    <a:srgbClr val="D9D9D9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10" name="Shape 121"/>
            <p:cNvSpPr/>
            <p:nvPr/>
          </p:nvSpPr>
          <p:spPr>
            <a:xfrm>
              <a:off x="865548" y="33024"/>
              <a:ext cx="3999222" cy="677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350" b="1" dirty="0">
                  <a:solidFill>
                    <a:srgbClr val="3592BE"/>
                  </a:solidFill>
                  <a:sym typeface="+mn-ea"/>
                </a:rPr>
                <a:t>         </a:t>
              </a:r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学校简介</a:t>
              </a:r>
            </a:p>
          </p:txBody>
        </p:sp>
        <p:grpSp>
          <p:nvGrpSpPr>
            <p:cNvPr id="11" name="Group 124"/>
            <p:cNvGrpSpPr/>
            <p:nvPr/>
          </p:nvGrpSpPr>
          <p:grpSpPr>
            <a:xfrm>
              <a:off x="0" y="-1"/>
              <a:ext cx="991095" cy="991096"/>
              <a:chOff x="0" y="0"/>
              <a:chExt cx="991094" cy="991094"/>
            </a:xfrm>
          </p:grpSpPr>
          <p:sp>
            <p:nvSpPr>
              <p:cNvPr id="14" name="Shape 122"/>
              <p:cNvSpPr/>
              <p:nvPr/>
            </p:nvSpPr>
            <p:spPr>
              <a:xfrm>
                <a:off x="0" y="0"/>
                <a:ext cx="991094" cy="99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54" y="10800"/>
                    </a:moveTo>
                    <a:cubicBezTo>
                      <a:pt x="1054" y="16183"/>
                      <a:pt x="5417" y="20546"/>
                      <a:pt x="10800" y="20546"/>
                    </a:cubicBezTo>
                    <a:cubicBezTo>
                      <a:pt x="16183" y="20546"/>
                      <a:pt x="20546" y="16183"/>
                      <a:pt x="20546" y="10800"/>
                    </a:cubicBezTo>
                    <a:cubicBezTo>
                      <a:pt x="20546" y="5417"/>
                      <a:pt x="16183" y="1054"/>
                      <a:pt x="10800" y="1054"/>
                    </a:cubicBezTo>
                    <a:cubicBezTo>
                      <a:pt x="5417" y="1054"/>
                      <a:pt x="1054" y="5417"/>
                      <a:pt x="1054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5000">
                    <a:srgbClr val="F2F2F2"/>
                  </a:gs>
                  <a:gs pos="100000">
                    <a:srgbClr val="A6A6A6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15" name="Shape 123"/>
              <p:cNvSpPr/>
              <p:nvPr/>
            </p:nvSpPr>
            <p:spPr>
              <a:xfrm>
                <a:off x="21630" y="21630"/>
                <a:ext cx="947830" cy="94783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1000">
                    <a:srgbClr val="F2F2F2"/>
                  </a:gs>
                  <a:gs pos="100000">
                    <a:srgbClr val="BFBFBF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12" name="Shape 125"/>
            <p:cNvSpPr/>
            <p:nvPr/>
          </p:nvSpPr>
          <p:spPr>
            <a:xfrm>
              <a:off x="111504" y="112858"/>
              <a:ext cx="768086" cy="76808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24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dirty="0"/>
            </a:p>
          </p:txBody>
        </p:sp>
        <p:sp>
          <p:nvSpPr>
            <p:cNvPr id="13" name="Shape 126"/>
            <p:cNvSpPr/>
            <p:nvPr/>
          </p:nvSpPr>
          <p:spPr>
            <a:xfrm>
              <a:off x="72840" y="332329"/>
              <a:ext cx="858667" cy="426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1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en-US" altLang="zh-CN" sz="1200" dirty="0"/>
                <a:t> </a:t>
              </a:r>
              <a:r>
                <a:rPr lang="en-US" altLang="zh-CN" sz="2000" dirty="0"/>
                <a:t>01</a:t>
              </a:r>
              <a:endParaRPr sz="2000" dirty="0"/>
            </a:p>
          </p:txBody>
        </p:sp>
      </p:grpSp>
      <p:sp>
        <p:nvSpPr>
          <p:cNvPr id="18" name="矩形 17"/>
          <p:cNvSpPr/>
          <p:nvPr/>
        </p:nvSpPr>
        <p:spPr>
          <a:xfrm>
            <a:off x="827584" y="4068361"/>
            <a:ext cx="1413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</a:p>
        </p:txBody>
      </p:sp>
      <p:grpSp>
        <p:nvGrpSpPr>
          <p:cNvPr id="19" name="Group 137"/>
          <p:cNvGrpSpPr/>
          <p:nvPr/>
        </p:nvGrpSpPr>
        <p:grpSpPr>
          <a:xfrm>
            <a:off x="2983848" y="1964709"/>
            <a:ext cx="4180440" cy="759619"/>
            <a:chOff x="0" y="-1"/>
            <a:chExt cx="5724118" cy="991096"/>
          </a:xfrm>
        </p:grpSpPr>
        <p:grpSp>
          <p:nvGrpSpPr>
            <p:cNvPr id="20" name="Group 130"/>
            <p:cNvGrpSpPr/>
            <p:nvPr/>
          </p:nvGrpSpPr>
          <p:grpSpPr>
            <a:xfrm>
              <a:off x="291094" y="97158"/>
              <a:ext cx="5433024" cy="796779"/>
              <a:chOff x="0" y="0"/>
              <a:chExt cx="5433022" cy="796778"/>
            </a:xfrm>
          </p:grpSpPr>
          <p:sp>
            <p:nvSpPr>
              <p:cNvPr id="27" name="Shape 128"/>
              <p:cNvSpPr/>
              <p:nvPr/>
            </p:nvSpPr>
            <p:spPr>
              <a:xfrm>
                <a:off x="0" y="0"/>
                <a:ext cx="5433022" cy="7967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62000">
                    <a:srgbClr val="F2F2F2"/>
                  </a:gs>
                  <a:gs pos="100000">
                    <a:srgbClr val="D9D9D9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28" name="Shape 129"/>
              <p:cNvSpPr/>
              <p:nvPr/>
            </p:nvSpPr>
            <p:spPr>
              <a:xfrm>
                <a:off x="40557" y="25040"/>
                <a:ext cx="5356654" cy="74669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42000">
                    <a:srgbClr val="F0F0F0"/>
                  </a:gs>
                  <a:gs pos="100000">
                    <a:srgbClr val="D9D9D9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21" name="Shape 131"/>
            <p:cNvSpPr/>
            <p:nvPr/>
          </p:nvSpPr>
          <p:spPr>
            <a:xfrm>
              <a:off x="1307625" y="362173"/>
              <a:ext cx="3999222" cy="271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endParaRPr sz="1350" dirty="0"/>
            </a:p>
          </p:txBody>
        </p:sp>
        <p:grpSp>
          <p:nvGrpSpPr>
            <p:cNvPr id="22" name="Group 134"/>
            <p:cNvGrpSpPr/>
            <p:nvPr/>
          </p:nvGrpSpPr>
          <p:grpSpPr>
            <a:xfrm>
              <a:off x="0" y="-1"/>
              <a:ext cx="991095" cy="991096"/>
              <a:chOff x="0" y="0"/>
              <a:chExt cx="991094" cy="991094"/>
            </a:xfrm>
          </p:grpSpPr>
          <p:sp>
            <p:nvSpPr>
              <p:cNvPr id="25" name="Shape 132"/>
              <p:cNvSpPr/>
              <p:nvPr/>
            </p:nvSpPr>
            <p:spPr>
              <a:xfrm>
                <a:off x="0" y="0"/>
                <a:ext cx="991094" cy="99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54" y="10800"/>
                    </a:moveTo>
                    <a:cubicBezTo>
                      <a:pt x="1054" y="16183"/>
                      <a:pt x="5417" y="20546"/>
                      <a:pt x="10800" y="20546"/>
                    </a:cubicBezTo>
                    <a:cubicBezTo>
                      <a:pt x="16183" y="20546"/>
                      <a:pt x="20546" y="16183"/>
                      <a:pt x="20546" y="10800"/>
                    </a:cubicBezTo>
                    <a:cubicBezTo>
                      <a:pt x="20546" y="5417"/>
                      <a:pt x="16183" y="1054"/>
                      <a:pt x="10800" y="1054"/>
                    </a:cubicBezTo>
                    <a:cubicBezTo>
                      <a:pt x="5417" y="1054"/>
                      <a:pt x="1054" y="5417"/>
                      <a:pt x="1054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5000">
                    <a:srgbClr val="F2F2F2"/>
                  </a:gs>
                  <a:gs pos="100000">
                    <a:srgbClr val="A6A6A6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26" name="Shape 133"/>
              <p:cNvSpPr/>
              <p:nvPr/>
            </p:nvSpPr>
            <p:spPr>
              <a:xfrm>
                <a:off x="21630" y="21630"/>
                <a:ext cx="947830" cy="94783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1000">
                    <a:srgbClr val="F2F2F2"/>
                  </a:gs>
                  <a:gs pos="100000">
                    <a:srgbClr val="BFBFBF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23" name="Shape 135"/>
            <p:cNvSpPr/>
            <p:nvPr/>
          </p:nvSpPr>
          <p:spPr>
            <a:xfrm>
              <a:off x="111509" y="112468"/>
              <a:ext cx="748798" cy="76802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24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dirty="0"/>
            </a:p>
          </p:txBody>
        </p:sp>
        <p:sp>
          <p:nvSpPr>
            <p:cNvPr id="24" name="Shape 136"/>
            <p:cNvSpPr/>
            <p:nvPr/>
          </p:nvSpPr>
          <p:spPr>
            <a:xfrm>
              <a:off x="130833" y="376654"/>
              <a:ext cx="729420" cy="401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1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en-US" altLang="zh-CN" sz="2000" dirty="0"/>
                <a:t>02</a:t>
              </a:r>
              <a:endParaRPr sz="2000" dirty="0"/>
            </a:p>
          </p:txBody>
        </p:sp>
      </p:grpSp>
      <p:sp>
        <p:nvSpPr>
          <p:cNvPr id="29" name="矩形 28"/>
          <p:cNvSpPr/>
          <p:nvPr/>
        </p:nvSpPr>
        <p:spPr>
          <a:xfrm>
            <a:off x="3554456" y="2030523"/>
            <a:ext cx="3469219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我校大英教改发展历程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Group 137"/>
          <p:cNvGrpSpPr/>
          <p:nvPr/>
        </p:nvGrpSpPr>
        <p:grpSpPr>
          <a:xfrm>
            <a:off x="3215926" y="2996952"/>
            <a:ext cx="4596433" cy="724853"/>
            <a:chOff x="0" y="-1"/>
            <a:chExt cx="5724118" cy="991096"/>
          </a:xfrm>
        </p:grpSpPr>
        <p:grpSp>
          <p:nvGrpSpPr>
            <p:cNvPr id="31" name="Group 130"/>
            <p:cNvGrpSpPr/>
            <p:nvPr/>
          </p:nvGrpSpPr>
          <p:grpSpPr>
            <a:xfrm>
              <a:off x="291094" y="97158"/>
              <a:ext cx="5433024" cy="796779"/>
              <a:chOff x="0" y="0"/>
              <a:chExt cx="5433022" cy="796778"/>
            </a:xfrm>
          </p:grpSpPr>
          <p:sp>
            <p:nvSpPr>
              <p:cNvPr id="38" name="Shape 128"/>
              <p:cNvSpPr/>
              <p:nvPr/>
            </p:nvSpPr>
            <p:spPr>
              <a:xfrm>
                <a:off x="0" y="0"/>
                <a:ext cx="5433022" cy="7967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62000">
                    <a:srgbClr val="F2F2F2"/>
                  </a:gs>
                  <a:gs pos="100000">
                    <a:srgbClr val="D9D9D9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39" name="Shape 129"/>
              <p:cNvSpPr/>
              <p:nvPr/>
            </p:nvSpPr>
            <p:spPr>
              <a:xfrm>
                <a:off x="40557" y="25040"/>
                <a:ext cx="5356654" cy="74669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42000">
                    <a:srgbClr val="F0F0F0"/>
                  </a:gs>
                  <a:gs pos="100000">
                    <a:srgbClr val="D9D9D9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 dirty="0"/>
              </a:p>
            </p:txBody>
          </p:sp>
        </p:grpSp>
        <p:sp>
          <p:nvSpPr>
            <p:cNvPr id="32" name="Shape 131"/>
            <p:cNvSpPr/>
            <p:nvPr/>
          </p:nvSpPr>
          <p:spPr>
            <a:xfrm>
              <a:off x="1307624" y="362172"/>
              <a:ext cx="3999223" cy="284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endParaRPr sz="1350" dirty="0"/>
            </a:p>
          </p:txBody>
        </p:sp>
        <p:grpSp>
          <p:nvGrpSpPr>
            <p:cNvPr id="33" name="Group 134"/>
            <p:cNvGrpSpPr/>
            <p:nvPr/>
          </p:nvGrpSpPr>
          <p:grpSpPr>
            <a:xfrm>
              <a:off x="0" y="-1"/>
              <a:ext cx="991095" cy="991096"/>
              <a:chOff x="0" y="0"/>
              <a:chExt cx="991094" cy="991094"/>
            </a:xfrm>
          </p:grpSpPr>
          <p:sp>
            <p:nvSpPr>
              <p:cNvPr id="36" name="Shape 132"/>
              <p:cNvSpPr/>
              <p:nvPr/>
            </p:nvSpPr>
            <p:spPr>
              <a:xfrm>
                <a:off x="0" y="0"/>
                <a:ext cx="991094" cy="99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54" y="10800"/>
                    </a:moveTo>
                    <a:cubicBezTo>
                      <a:pt x="1054" y="16183"/>
                      <a:pt x="5417" y="20546"/>
                      <a:pt x="10800" y="20546"/>
                    </a:cubicBezTo>
                    <a:cubicBezTo>
                      <a:pt x="16183" y="20546"/>
                      <a:pt x="20546" y="16183"/>
                      <a:pt x="20546" y="10800"/>
                    </a:cubicBezTo>
                    <a:cubicBezTo>
                      <a:pt x="20546" y="5417"/>
                      <a:pt x="16183" y="1054"/>
                      <a:pt x="10800" y="1054"/>
                    </a:cubicBezTo>
                    <a:cubicBezTo>
                      <a:pt x="5417" y="1054"/>
                      <a:pt x="1054" y="5417"/>
                      <a:pt x="1054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5000">
                    <a:srgbClr val="F2F2F2"/>
                  </a:gs>
                  <a:gs pos="100000">
                    <a:srgbClr val="A6A6A6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37" name="Shape 133"/>
              <p:cNvSpPr/>
              <p:nvPr/>
            </p:nvSpPr>
            <p:spPr>
              <a:xfrm>
                <a:off x="21468" y="21489"/>
                <a:ext cx="896521" cy="94811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1000">
                    <a:srgbClr val="F2F2F2"/>
                  </a:gs>
                  <a:gs pos="100000">
                    <a:srgbClr val="BFBFBF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34" name="Shape 135"/>
            <p:cNvSpPr/>
            <p:nvPr/>
          </p:nvSpPr>
          <p:spPr>
            <a:xfrm>
              <a:off x="111634" y="112653"/>
              <a:ext cx="752100" cy="76839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24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dirty="0"/>
            </a:p>
          </p:txBody>
        </p:sp>
        <p:sp>
          <p:nvSpPr>
            <p:cNvPr id="35" name="Shape 136"/>
            <p:cNvSpPr/>
            <p:nvPr/>
          </p:nvSpPr>
          <p:spPr>
            <a:xfrm>
              <a:off x="130833" y="295370"/>
              <a:ext cx="729420" cy="420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1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en-US" altLang="zh-CN" sz="2000" dirty="0"/>
                <a:t>03</a:t>
              </a:r>
              <a:endParaRPr sz="2000" dirty="0"/>
            </a:p>
          </p:txBody>
        </p:sp>
      </p:grpSp>
      <p:sp>
        <p:nvSpPr>
          <p:cNvPr id="40" name="矩形 39"/>
          <p:cNvSpPr/>
          <p:nvPr/>
        </p:nvSpPr>
        <p:spPr>
          <a:xfrm>
            <a:off x="3707904" y="3000372"/>
            <a:ext cx="4148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大学英语教学改革创新发展</a:t>
            </a:r>
          </a:p>
        </p:txBody>
      </p:sp>
      <p:grpSp>
        <p:nvGrpSpPr>
          <p:cNvPr id="42" name="Group 137"/>
          <p:cNvGrpSpPr/>
          <p:nvPr/>
        </p:nvGrpSpPr>
        <p:grpSpPr>
          <a:xfrm>
            <a:off x="3733425" y="4147283"/>
            <a:ext cx="4654999" cy="720566"/>
            <a:chOff x="0" y="-1"/>
            <a:chExt cx="5724118" cy="991096"/>
          </a:xfrm>
        </p:grpSpPr>
        <p:grpSp>
          <p:nvGrpSpPr>
            <p:cNvPr id="43" name="Group 130"/>
            <p:cNvGrpSpPr/>
            <p:nvPr/>
          </p:nvGrpSpPr>
          <p:grpSpPr>
            <a:xfrm>
              <a:off x="291094" y="97158"/>
              <a:ext cx="5433024" cy="796779"/>
              <a:chOff x="0" y="0"/>
              <a:chExt cx="5433022" cy="796778"/>
            </a:xfrm>
          </p:grpSpPr>
          <p:sp>
            <p:nvSpPr>
              <p:cNvPr id="50" name="Shape 128"/>
              <p:cNvSpPr/>
              <p:nvPr/>
            </p:nvSpPr>
            <p:spPr>
              <a:xfrm>
                <a:off x="0" y="0"/>
                <a:ext cx="5433022" cy="7967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62000">
                    <a:srgbClr val="F2F2F2"/>
                  </a:gs>
                  <a:gs pos="100000">
                    <a:srgbClr val="D9D9D9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51" name="Shape 129"/>
              <p:cNvSpPr/>
              <p:nvPr/>
            </p:nvSpPr>
            <p:spPr>
              <a:xfrm>
                <a:off x="40557" y="1"/>
                <a:ext cx="5356654" cy="7717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42000">
                    <a:srgbClr val="F0F0F0"/>
                  </a:gs>
                  <a:gs pos="100000">
                    <a:srgbClr val="D9D9D9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44" name="Shape 131"/>
            <p:cNvSpPr/>
            <p:nvPr/>
          </p:nvSpPr>
          <p:spPr>
            <a:xfrm>
              <a:off x="1307625" y="362173"/>
              <a:ext cx="3999223" cy="28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endParaRPr sz="1350" dirty="0"/>
            </a:p>
          </p:txBody>
        </p:sp>
        <p:grpSp>
          <p:nvGrpSpPr>
            <p:cNvPr id="45" name="Group 134"/>
            <p:cNvGrpSpPr/>
            <p:nvPr/>
          </p:nvGrpSpPr>
          <p:grpSpPr>
            <a:xfrm>
              <a:off x="0" y="-1"/>
              <a:ext cx="969461" cy="991096"/>
              <a:chOff x="0" y="0"/>
              <a:chExt cx="969460" cy="991094"/>
            </a:xfrm>
          </p:grpSpPr>
          <p:sp>
            <p:nvSpPr>
              <p:cNvPr id="48" name="Shape 132"/>
              <p:cNvSpPr/>
              <p:nvPr/>
            </p:nvSpPr>
            <p:spPr>
              <a:xfrm>
                <a:off x="0" y="0"/>
                <a:ext cx="879589" cy="99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54" y="10800"/>
                    </a:moveTo>
                    <a:cubicBezTo>
                      <a:pt x="1054" y="16183"/>
                      <a:pt x="5417" y="20546"/>
                      <a:pt x="10800" y="20546"/>
                    </a:cubicBezTo>
                    <a:cubicBezTo>
                      <a:pt x="16183" y="20546"/>
                      <a:pt x="20546" y="16183"/>
                      <a:pt x="20546" y="10800"/>
                    </a:cubicBezTo>
                    <a:cubicBezTo>
                      <a:pt x="20546" y="5417"/>
                      <a:pt x="16183" y="1054"/>
                      <a:pt x="10800" y="1054"/>
                    </a:cubicBezTo>
                    <a:cubicBezTo>
                      <a:pt x="5417" y="1054"/>
                      <a:pt x="1054" y="5417"/>
                      <a:pt x="1054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5000">
                    <a:srgbClr val="F2F2F2"/>
                  </a:gs>
                  <a:gs pos="100000">
                    <a:srgbClr val="A6A6A6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49" name="Shape 133"/>
              <p:cNvSpPr/>
              <p:nvPr/>
            </p:nvSpPr>
            <p:spPr>
              <a:xfrm>
                <a:off x="21630" y="21630"/>
                <a:ext cx="947830" cy="94783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1000">
                    <a:srgbClr val="F2F2F2"/>
                  </a:gs>
                  <a:gs pos="100000">
                    <a:srgbClr val="BFBFBF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46" name="Shape 135"/>
            <p:cNvSpPr/>
            <p:nvPr/>
          </p:nvSpPr>
          <p:spPr>
            <a:xfrm>
              <a:off x="111504" y="112858"/>
              <a:ext cx="768086" cy="76808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24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dirty="0"/>
            </a:p>
          </p:txBody>
        </p:sp>
        <p:sp>
          <p:nvSpPr>
            <p:cNvPr id="47" name="Shape 136"/>
            <p:cNvSpPr/>
            <p:nvPr/>
          </p:nvSpPr>
          <p:spPr>
            <a:xfrm>
              <a:off x="130831" y="299599"/>
              <a:ext cx="729419" cy="4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1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en-US" altLang="zh-CN" sz="2000" dirty="0"/>
                <a:t>04</a:t>
              </a:r>
              <a:r>
                <a:rPr lang="en-US" altLang="zh-CN" sz="1200" dirty="0"/>
                <a:t> </a:t>
              </a:r>
              <a:endParaRPr sz="1200" dirty="0"/>
            </a:p>
          </p:txBody>
        </p:sp>
      </p:grpSp>
      <p:sp>
        <p:nvSpPr>
          <p:cNvPr id="52" name="矩形 51"/>
          <p:cNvSpPr/>
          <p:nvPr/>
        </p:nvSpPr>
        <p:spPr>
          <a:xfrm>
            <a:off x="3995936" y="4149080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3592BE"/>
                </a:solidFill>
                <a:sym typeface="+mn-ea"/>
              </a:rPr>
              <a:t>    </a:t>
            </a:r>
            <a:r>
              <a:rPr lang="zh-CN" altLang="en-US" sz="2400" b="1" dirty="0">
                <a:solidFill>
                  <a:srgbClr val="3592BE"/>
                </a:solidFill>
                <a:sym typeface="+mn-ea"/>
              </a:rPr>
              <a:t>   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大学英语教学改革几点体会</a:t>
            </a:r>
          </a:p>
        </p:txBody>
      </p:sp>
      <p:grpSp>
        <p:nvGrpSpPr>
          <p:cNvPr id="57" name="Group 127"/>
          <p:cNvGrpSpPr/>
          <p:nvPr/>
        </p:nvGrpSpPr>
        <p:grpSpPr>
          <a:xfrm>
            <a:off x="4214810" y="5286388"/>
            <a:ext cx="3598121" cy="715328"/>
            <a:chOff x="0" y="-1"/>
            <a:chExt cx="5724118" cy="991096"/>
          </a:xfrm>
        </p:grpSpPr>
        <p:grpSp>
          <p:nvGrpSpPr>
            <p:cNvPr id="58" name="Group 120"/>
            <p:cNvGrpSpPr/>
            <p:nvPr/>
          </p:nvGrpSpPr>
          <p:grpSpPr>
            <a:xfrm>
              <a:off x="291094" y="97158"/>
              <a:ext cx="5433024" cy="796779"/>
              <a:chOff x="0" y="0"/>
              <a:chExt cx="5433022" cy="796778"/>
            </a:xfrm>
          </p:grpSpPr>
          <p:sp>
            <p:nvSpPr>
              <p:cNvPr id="65" name="Shape 118"/>
              <p:cNvSpPr/>
              <p:nvPr/>
            </p:nvSpPr>
            <p:spPr>
              <a:xfrm>
                <a:off x="0" y="0"/>
                <a:ext cx="5433022" cy="7967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62000">
                    <a:srgbClr val="F2F2F2"/>
                  </a:gs>
                  <a:gs pos="100000">
                    <a:srgbClr val="D9D9D9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66" name="Shape 119" descr="特色"/>
              <p:cNvSpPr/>
              <p:nvPr/>
            </p:nvSpPr>
            <p:spPr>
              <a:xfrm>
                <a:off x="40557" y="25040"/>
                <a:ext cx="5356654" cy="74669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42000">
                    <a:srgbClr val="F0F0F0"/>
                  </a:gs>
                  <a:gs pos="100000">
                    <a:srgbClr val="D9D9D9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59" name="Shape 121"/>
            <p:cNvSpPr/>
            <p:nvPr/>
          </p:nvSpPr>
          <p:spPr>
            <a:xfrm>
              <a:off x="1310296" y="122340"/>
              <a:ext cx="3999222" cy="507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>
                <a:lnSpc>
                  <a:spcPct val="150000"/>
                </a:lnSpc>
              </a:pPr>
              <a:endPara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60" name="Group 124"/>
            <p:cNvGrpSpPr/>
            <p:nvPr/>
          </p:nvGrpSpPr>
          <p:grpSpPr>
            <a:xfrm>
              <a:off x="0" y="-1"/>
              <a:ext cx="991095" cy="991096"/>
              <a:chOff x="0" y="0"/>
              <a:chExt cx="991094" cy="991094"/>
            </a:xfrm>
          </p:grpSpPr>
          <p:sp>
            <p:nvSpPr>
              <p:cNvPr id="63" name="Shape 122"/>
              <p:cNvSpPr/>
              <p:nvPr/>
            </p:nvSpPr>
            <p:spPr>
              <a:xfrm>
                <a:off x="0" y="0"/>
                <a:ext cx="991094" cy="99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54" y="10800"/>
                    </a:moveTo>
                    <a:cubicBezTo>
                      <a:pt x="1054" y="16183"/>
                      <a:pt x="5417" y="20546"/>
                      <a:pt x="10800" y="20546"/>
                    </a:cubicBezTo>
                    <a:cubicBezTo>
                      <a:pt x="16183" y="20546"/>
                      <a:pt x="20546" y="16183"/>
                      <a:pt x="20546" y="10800"/>
                    </a:cubicBezTo>
                    <a:cubicBezTo>
                      <a:pt x="20546" y="5417"/>
                      <a:pt x="16183" y="1054"/>
                      <a:pt x="10800" y="1054"/>
                    </a:cubicBezTo>
                    <a:cubicBezTo>
                      <a:pt x="5417" y="1054"/>
                      <a:pt x="1054" y="5417"/>
                      <a:pt x="1054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5000">
                    <a:srgbClr val="F2F2F2"/>
                  </a:gs>
                  <a:gs pos="100000">
                    <a:srgbClr val="A6A6A6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  <p:sp>
            <p:nvSpPr>
              <p:cNvPr id="64" name="Shape 123"/>
              <p:cNvSpPr/>
              <p:nvPr/>
            </p:nvSpPr>
            <p:spPr>
              <a:xfrm>
                <a:off x="21630" y="21630"/>
                <a:ext cx="947830" cy="94783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1000">
                    <a:srgbClr val="F2F2F2"/>
                  </a:gs>
                  <a:gs pos="100000">
                    <a:srgbClr val="BFBFBF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等线" panose="02010600030101010101" charset="-122"/>
                  </a:defRPr>
                </a:lvl9pPr>
              </a:lstStyle>
              <a:p>
                <a:pPr algn="ctr">
                  <a:defRPr sz="24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/>
              </a:p>
            </p:txBody>
          </p:sp>
        </p:grpSp>
        <p:sp>
          <p:nvSpPr>
            <p:cNvPr id="61" name="Shape 125"/>
            <p:cNvSpPr/>
            <p:nvPr/>
          </p:nvSpPr>
          <p:spPr>
            <a:xfrm>
              <a:off x="111504" y="112858"/>
              <a:ext cx="768086" cy="76808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24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dirty="0"/>
            </a:p>
          </p:txBody>
        </p:sp>
        <p:sp>
          <p:nvSpPr>
            <p:cNvPr id="62" name="Shape 126"/>
            <p:cNvSpPr/>
            <p:nvPr/>
          </p:nvSpPr>
          <p:spPr>
            <a:xfrm>
              <a:off x="111505" y="296743"/>
              <a:ext cx="729421" cy="426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等线" panose="02010600030101010101" charset="-122"/>
                </a:defRPr>
              </a:lvl9pPr>
            </a:lstStyle>
            <a:p>
              <a:pPr algn="ctr">
                <a:defRPr sz="1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en-US" altLang="zh-CN" sz="1200" dirty="0"/>
                <a:t> </a:t>
              </a:r>
              <a:r>
                <a:rPr lang="en-US" altLang="zh-CN" sz="2000" dirty="0"/>
                <a:t>05</a:t>
              </a:r>
              <a:endParaRPr sz="2000" dirty="0"/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4932040" y="5398135"/>
            <a:ext cx="35677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发展困惑与希望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Administrator\Desktop\演讲与辩论训练-候\a4beeb86f120c5fe7ca03ef46b091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428604"/>
            <a:ext cx="4608512" cy="4775169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311048"/>
            <a:ext cx="4608512" cy="5553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16632" y="2349500"/>
            <a:ext cx="9144000" cy="1943100"/>
          </a:xfrm>
        </p:spPr>
        <p:txBody>
          <a:bodyPr anchor="ctr"/>
          <a:lstStyle/>
          <a:p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en-US" altLang="zh-CN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以赛促学</a:t>
            </a:r>
            <a:endParaRPr lang="es-ES" altLang="en-US" sz="4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71480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二、以赛促学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2000240"/>
            <a:ext cx="8072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     构建</a:t>
            </a:r>
            <a:r>
              <a:rPr lang="zh-CN" altLang="en-US" sz="3200" b="1" dirty="0">
                <a:solidFill>
                  <a:srgbClr val="FF0000"/>
                </a:solidFill>
              </a:rPr>
              <a:t>“语言竞技类</a:t>
            </a:r>
            <a:r>
              <a:rPr lang="en-US" sz="3200" b="1" dirty="0">
                <a:solidFill>
                  <a:srgbClr val="FF0000"/>
                </a:solidFill>
              </a:rPr>
              <a:t>+</a:t>
            </a:r>
            <a:r>
              <a:rPr lang="zh-CN" altLang="en-US" sz="3200" b="1" dirty="0">
                <a:solidFill>
                  <a:srgbClr val="FF0000"/>
                </a:solidFill>
              </a:rPr>
              <a:t>语言文化类”</a:t>
            </a:r>
            <a:r>
              <a:rPr lang="zh-CN" altLang="en-US" sz="3200" dirty="0"/>
              <a:t>立体多维大学外语第二课堂实践团队，搭建大学外语实践教学平台，将</a:t>
            </a:r>
            <a:r>
              <a:rPr lang="zh-CN" altLang="en-US" sz="3200" b="1" dirty="0">
                <a:solidFill>
                  <a:srgbClr val="FF0000"/>
                </a:solidFill>
              </a:rPr>
              <a:t>语言学习、技能提升与校园文化</a:t>
            </a:r>
            <a:r>
              <a:rPr lang="zh-CN" altLang="en-US" sz="3200" dirty="0"/>
              <a:t>建设有机融合，充分体现大学外语的</a:t>
            </a:r>
            <a:r>
              <a:rPr lang="zh-CN" altLang="en-US" sz="3200" b="1" dirty="0">
                <a:solidFill>
                  <a:srgbClr val="FF0000"/>
                </a:solidFill>
              </a:rPr>
              <a:t>工具性和人文性</a:t>
            </a:r>
            <a:r>
              <a:rPr lang="zh-CN" altLang="en-US" sz="3200" dirty="0"/>
              <a:t>特征。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4" y="0"/>
            <a:ext cx="1571636" cy="1316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9552" y="563562"/>
            <a:ext cx="61206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以赛促学：</a:t>
            </a:r>
            <a:r>
              <a:rPr lang="zh-CN" altLang="en-US" sz="2400" b="1" dirty="0" smtClean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创新学生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第二课堂</a:t>
            </a:r>
            <a:r>
              <a:rPr lang="zh-CN" altLang="en-US" sz="2400" b="1" dirty="0" smtClean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endParaRPr lang="en-US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" name="图表 4"/>
          <p:cNvGraphicFramePr>
            <a:graphicFrameLocks noChangeAspect="1"/>
          </p:cNvGraphicFramePr>
          <p:nvPr/>
        </p:nvGraphicFramePr>
        <p:xfrm>
          <a:off x="785787" y="1071546"/>
          <a:ext cx="6433606" cy="4214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3" imgW="7498730" imgH="4999153" progId="">
                  <p:embed/>
                </p:oleObj>
              </mc:Choice>
              <mc:Fallback>
                <p:oleObj r:id="rId3" imgW="7498730" imgH="499915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7" y="1071546"/>
                        <a:ext cx="6433606" cy="42148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00166" y="6072206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构建体系、创建制度、思政融合、能力提升、荟萃人文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2357422" y="989705"/>
            <a:ext cx="3403298" cy="36933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第二课堂综合实践教学体系</a:t>
            </a: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3075341" y="4778189"/>
            <a:ext cx="2749925" cy="36933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第二课堂实践教学团队</a:t>
            </a:r>
          </a:p>
        </p:txBody>
      </p:sp>
      <p:sp>
        <p:nvSpPr>
          <p:cNvPr id="7" name="右箭头 6"/>
          <p:cNvSpPr/>
          <p:nvPr/>
        </p:nvSpPr>
        <p:spPr>
          <a:xfrm>
            <a:off x="774551" y="1556792"/>
            <a:ext cx="1411941" cy="92076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建构主义</a:t>
            </a:r>
          </a:p>
        </p:txBody>
      </p:sp>
      <p:sp>
        <p:nvSpPr>
          <p:cNvPr id="8" name="右箭头 7">
            <a:hlinkClick r:id="rId4" action="ppaction://hlinksldjump"/>
          </p:cNvPr>
          <p:cNvSpPr/>
          <p:nvPr/>
        </p:nvSpPr>
        <p:spPr>
          <a:xfrm>
            <a:off x="774552" y="2592594"/>
            <a:ext cx="1405218" cy="105243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全人教育思想</a:t>
            </a:r>
          </a:p>
        </p:txBody>
      </p:sp>
      <p:sp>
        <p:nvSpPr>
          <p:cNvPr id="9" name="右箭头 8"/>
          <p:cNvSpPr/>
          <p:nvPr/>
        </p:nvSpPr>
        <p:spPr>
          <a:xfrm>
            <a:off x="782619" y="3932373"/>
            <a:ext cx="1420010" cy="84581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系统论</a:t>
            </a:r>
          </a:p>
        </p:txBody>
      </p:sp>
      <p:sp>
        <p:nvSpPr>
          <p:cNvPr id="10" name="圆角矩形 9">
            <a:hlinkClick r:id="rId5" action="ppaction://hlinksldjump"/>
          </p:cNvPr>
          <p:cNvSpPr/>
          <p:nvPr/>
        </p:nvSpPr>
        <p:spPr>
          <a:xfrm>
            <a:off x="3707904" y="2592594"/>
            <a:ext cx="1428002" cy="882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大学生综合</a:t>
            </a:r>
            <a:endParaRPr lang="en-US" altLang="zh-CN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素质教育</a:t>
            </a:r>
          </a:p>
        </p:txBody>
      </p:sp>
      <p:sp>
        <p:nvSpPr>
          <p:cNvPr id="11" name="上箭头 10"/>
          <p:cNvSpPr/>
          <p:nvPr/>
        </p:nvSpPr>
        <p:spPr>
          <a:xfrm>
            <a:off x="4251960" y="1516828"/>
            <a:ext cx="258184" cy="860612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上箭头 11"/>
          <p:cNvSpPr/>
          <p:nvPr/>
        </p:nvSpPr>
        <p:spPr>
          <a:xfrm rot="10800000">
            <a:off x="4277510" y="3745454"/>
            <a:ext cx="258184" cy="860612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五边形 14"/>
          <p:cNvSpPr/>
          <p:nvPr/>
        </p:nvSpPr>
        <p:spPr>
          <a:xfrm>
            <a:off x="2646382" y="2721686"/>
            <a:ext cx="1032734" cy="58091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大学英语教学</a:t>
            </a:r>
          </a:p>
        </p:txBody>
      </p:sp>
      <p:sp>
        <p:nvSpPr>
          <p:cNvPr id="18" name="五边形 17"/>
          <p:cNvSpPr/>
          <p:nvPr/>
        </p:nvSpPr>
        <p:spPr>
          <a:xfrm flipH="1">
            <a:off x="5091055" y="2689413"/>
            <a:ext cx="1056940" cy="62394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</a:t>
            </a:r>
            <a:r>
              <a:rPr lang="zh-CN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</a:t>
            </a:r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三实目标</a:t>
            </a:r>
          </a:p>
        </p:txBody>
      </p:sp>
      <p:sp>
        <p:nvSpPr>
          <p:cNvPr id="19" name="圆角右箭头 18"/>
          <p:cNvSpPr/>
          <p:nvPr/>
        </p:nvSpPr>
        <p:spPr>
          <a:xfrm rot="5400000">
            <a:off x="6571577" y="1335294"/>
            <a:ext cx="645459" cy="363071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圆角右箭头 19"/>
          <p:cNvSpPr/>
          <p:nvPr/>
        </p:nvSpPr>
        <p:spPr>
          <a:xfrm rot="16200000" flipV="1">
            <a:off x="6608110" y="4494230"/>
            <a:ext cx="622151" cy="394001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圆角矩形 20">
            <a:hlinkClick r:id="rId6" action="ppaction://hlinksldjump"/>
          </p:cNvPr>
          <p:cNvSpPr/>
          <p:nvPr/>
        </p:nvSpPr>
        <p:spPr>
          <a:xfrm>
            <a:off x="6696635" y="2474259"/>
            <a:ext cx="1056939" cy="128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大学生</a:t>
            </a:r>
            <a:r>
              <a:rPr lang="en-US" altLang="zh-CN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4C</a:t>
            </a:r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综合能力培养模式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7542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zh-CN" sz="3600" b="1" dirty="0">
                <a:solidFill>
                  <a:schemeClr val="tx2">
                    <a:lumMod val="75000"/>
                  </a:schemeClr>
                </a:solidFill>
              </a:rPr>
              <a:t>英语第二课堂综合实践教学体系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42910" y="1785770"/>
            <a:ext cx="1406422" cy="4195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党建品牌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00034" y="3562575"/>
            <a:ext cx="1558711" cy="4195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竞技类团队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571472" y="5457713"/>
            <a:ext cx="1512823" cy="4195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文化类团队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2275241" y="1645920"/>
            <a:ext cx="282389" cy="6024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679998" y="1411045"/>
            <a:ext cx="2463506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zh-CN" dirty="0">
                <a:solidFill>
                  <a:schemeClr val="tx2"/>
                </a:solidFill>
              </a:rPr>
              <a:t>“灯塔领航”</a:t>
            </a:r>
            <a:r>
              <a:rPr lang="zh-CN" altLang="en-US" dirty="0">
                <a:solidFill>
                  <a:schemeClr val="tx2"/>
                </a:solidFill>
              </a:rPr>
              <a:t>工程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2652804" y="2039477"/>
            <a:ext cx="2517100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tx2"/>
                </a:solidFill>
              </a:rPr>
              <a:t>“悦思”朋辈引航工程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2300791" y="2949388"/>
            <a:ext cx="282389" cy="16010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2673274" y="2725272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英语演讲队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666551" y="3286462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英语辩论队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2658482" y="4372985"/>
            <a:ext cx="2056394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商务英语实践团队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2643691" y="3836894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口译队</a:t>
            </a:r>
          </a:p>
        </p:txBody>
      </p:sp>
      <p:sp>
        <p:nvSpPr>
          <p:cNvPr id="17" name="左大括号 16"/>
          <p:cNvSpPr/>
          <p:nvPr/>
        </p:nvSpPr>
        <p:spPr>
          <a:xfrm>
            <a:off x="2294068" y="5091955"/>
            <a:ext cx="282389" cy="11905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4831528" y="5516880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英语角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840942" y="4937760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播音与主持协会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2647726" y="4907280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英语戏剧社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2641002" y="5500744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英语调频台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2642347" y="6083450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双语低碳实验室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4839597" y="6076277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二外俱乐部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6977678" y="5495364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翻译工作坊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6970956" y="4916245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阅读写作工作坊</a:t>
            </a:r>
          </a:p>
        </p:txBody>
      </p:sp>
      <p:pic>
        <p:nvPicPr>
          <p:cNvPr id="31" name="图片 30" descr="2.奖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5616" y="1480581"/>
            <a:ext cx="1928827" cy="2697103"/>
          </a:xfrm>
          <a:prstGeom prst="rect">
            <a:avLst/>
          </a:prstGeom>
        </p:spPr>
      </p:pic>
      <p:pic>
        <p:nvPicPr>
          <p:cNvPr id="35" name="图片 34" descr="4.奖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6786" y="1559921"/>
            <a:ext cx="1928826" cy="2393514"/>
          </a:xfrm>
          <a:prstGeom prst="rect">
            <a:avLst/>
          </a:prstGeom>
        </p:spPr>
      </p:pic>
      <p:pic>
        <p:nvPicPr>
          <p:cNvPr id="36" name="图片 35" descr="6.奖状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6468" y="1468984"/>
            <a:ext cx="2037940" cy="254330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1653" y="1686818"/>
            <a:ext cx="2427934" cy="237184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5608" y="1758319"/>
            <a:ext cx="2136539" cy="2170466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1112" y="1353316"/>
            <a:ext cx="2309420" cy="2638137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1516" y="1670278"/>
            <a:ext cx="2736275" cy="245091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2128" y="1723162"/>
            <a:ext cx="2489324" cy="224091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7685" y="1480305"/>
            <a:ext cx="2621287" cy="2552746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6319" y="1815353"/>
            <a:ext cx="2414561" cy="2167401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4303" y="1878639"/>
            <a:ext cx="1874372" cy="2112814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561029" y="1349271"/>
            <a:ext cx="2197789" cy="2742131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13967" y="1378643"/>
            <a:ext cx="3643306" cy="26265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sp>
        <p:nvSpPr>
          <p:cNvPr id="49" name="动作按钮: 信息 48">
            <a:hlinkClick r:id="rId15" action="ppaction://hlinksldjump" highlightClick="1"/>
          </p:cNvPr>
          <p:cNvSpPr/>
          <p:nvPr/>
        </p:nvSpPr>
        <p:spPr>
          <a:xfrm>
            <a:off x="8389307" y="6125229"/>
            <a:ext cx="450937" cy="551145"/>
          </a:xfrm>
          <a:prstGeom prst="actionButtonInforma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zh-CN" sz="3600" b="1" dirty="0">
                <a:solidFill>
                  <a:schemeClr val="tx2">
                    <a:lumMod val="75000"/>
                  </a:schemeClr>
                </a:solidFill>
              </a:rPr>
              <a:t>大学生“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</a:rPr>
              <a:t>4C</a:t>
            </a:r>
            <a:r>
              <a:rPr lang="zh-CN" altLang="zh-CN" sz="3600" b="1" dirty="0">
                <a:solidFill>
                  <a:schemeClr val="tx2">
                    <a:lumMod val="75000"/>
                  </a:schemeClr>
                </a:solidFill>
              </a:rPr>
              <a:t>”综合能力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010335" y="3498029"/>
            <a:ext cx="1870487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“4C” </a:t>
            </a:r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综合能力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4196827" y="2874085"/>
            <a:ext cx="282389" cy="16010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38743" y="4618617"/>
            <a:ext cx="2405025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Cross-cultural </a:t>
            </a:r>
            <a:r>
              <a:rPr lang="zh-CN" altLang="en-US" dirty="0">
                <a:solidFill>
                  <a:schemeClr val="tx2"/>
                </a:solidFill>
              </a:rPr>
              <a:t>跨文化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4732019" y="3867375"/>
            <a:ext cx="2037230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Cooperative </a:t>
            </a:r>
            <a:r>
              <a:rPr lang="zh-CN" altLang="en-US" dirty="0">
                <a:solidFill>
                  <a:schemeClr val="tx2"/>
                </a:solidFill>
              </a:rPr>
              <a:t>合作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725296" y="3062344"/>
            <a:ext cx="2019749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Creative </a:t>
            </a:r>
            <a:r>
              <a:rPr lang="zh-CN" altLang="en-US" dirty="0">
                <a:solidFill>
                  <a:schemeClr val="tx2"/>
                </a:solidFill>
              </a:rPr>
              <a:t>创新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4734709" y="2321859"/>
            <a:ext cx="2010336" cy="41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Critical </a:t>
            </a:r>
            <a:r>
              <a:rPr lang="zh-CN" altLang="en-US" dirty="0">
                <a:solidFill>
                  <a:schemeClr val="tx2"/>
                </a:solidFill>
              </a:rPr>
              <a:t>思辨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案例：英语演讲与辩论队</a:t>
            </a:r>
          </a:p>
        </p:txBody>
      </p:sp>
      <p:pic>
        <p:nvPicPr>
          <p:cNvPr id="110594" name="Picture 2" descr="C:\Users\Administrator\Desktop\演讲与辩论训练-候\0fd225f6a91bfa9b77a3371ccb5be1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00174"/>
            <a:ext cx="3796319" cy="2143140"/>
          </a:xfrm>
          <a:prstGeom prst="rect">
            <a:avLst/>
          </a:prstGeom>
          <a:noFill/>
        </p:spPr>
      </p:pic>
      <p:pic>
        <p:nvPicPr>
          <p:cNvPr id="5" name="Picture 2" descr="C:\Users\Administrator\Desktop\演讲与辩论训练-候\046d085d98ac45e372936c306695fd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143380"/>
            <a:ext cx="4357718" cy="2215937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428736"/>
            <a:ext cx="3094564" cy="2347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8" y="4214818"/>
            <a:ext cx="2000264" cy="218032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412751"/>
            <a:ext cx="1198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冬青黑体简体中文 W3" panose="020B0300000000000000" pitchFamily="34" charset="-122"/>
                <a:cs typeface="Arial" panose="020B0604020202020204" pitchFamily="34" charset="0"/>
              </a:rPr>
              <a:t>Part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0" y="6578600"/>
            <a:ext cx="9144000" cy="279400"/>
          </a:xfrm>
          <a:prstGeom prst="rect">
            <a:avLst/>
          </a:prstGeom>
          <a:solidFill>
            <a:srgbClr val="317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Shape 3466"/>
          <p:cNvSpPr/>
          <p:nvPr/>
        </p:nvSpPr>
        <p:spPr>
          <a:xfrm>
            <a:off x="-477981" y="135082"/>
            <a:ext cx="7834745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rIns="60959">
            <a:spAutoFit/>
          </a:bodyPr>
          <a:lstStyle/>
          <a:p>
            <a:pPr lvl="1" algn="ctr">
              <a:lnSpc>
                <a:spcPct val="150000"/>
              </a:lnSpc>
              <a:defRPr sz="3600" b="1">
                <a:solidFill>
                  <a:srgbClr val="C000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5400" b="1" dirty="0">
                <a:solidFill>
                  <a:schemeClr val="tx2"/>
                </a:solidFill>
                <a:latin typeface="微软雅黑"/>
                <a:ea typeface="微软雅黑"/>
                <a:cs typeface="微软雅黑"/>
                <a:sym typeface="微软雅黑"/>
              </a:rPr>
              <a:t>       队  训</a:t>
            </a:r>
            <a:endParaRPr lang="zh-CN" altLang="en-US" sz="6000" b="1" dirty="0">
              <a:solidFill>
                <a:schemeClr val="tx2"/>
              </a:solidFill>
              <a:latin typeface="楷体" pitchFamily="49" charset="-122"/>
              <a:ea typeface="楷体" pitchFamily="49" charset="-122"/>
              <a:cs typeface="微软雅黑"/>
              <a:sym typeface="微软雅黑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01" y="2786058"/>
            <a:ext cx="3501584" cy="33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11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制度保障、苦练基本功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4"/>
            <a:ext cx="6822005" cy="446498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8890000" cy="2714627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51520" y="47667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学校简介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4000504"/>
            <a:ext cx="89297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     </a:t>
            </a:r>
            <a:r>
              <a:rPr lang="zh-CN" altLang="en-US" sz="2000" dirty="0"/>
              <a:t>湖北经济学院是湖北</a:t>
            </a:r>
            <a:r>
              <a:rPr lang="zh-CN" altLang="en-US" sz="2000" dirty="0">
                <a:sym typeface="+mn-ea"/>
              </a:rPr>
              <a:t>省属</a:t>
            </a:r>
            <a:r>
              <a:rPr lang="zh-CN" altLang="en-US" sz="2000" dirty="0"/>
              <a:t>全日制公办财经类本科院校，办学历史可追溯到</a:t>
            </a:r>
            <a:r>
              <a:rPr lang="en-US" altLang="zh-CN" sz="2000" dirty="0"/>
              <a:t>1907</a:t>
            </a:r>
            <a:r>
              <a:rPr lang="zh-CN" altLang="en-US" sz="2000" dirty="0"/>
              <a:t>年张之洞创办的</a:t>
            </a:r>
            <a:r>
              <a:rPr lang="zh-CN" altLang="en-US" sz="2000" dirty="0">
                <a:solidFill>
                  <a:srgbClr val="FF0000"/>
                </a:solidFill>
              </a:rPr>
              <a:t>“湖北商业中学堂”。</a:t>
            </a:r>
            <a:r>
              <a:rPr lang="zh-CN" altLang="en-US" sz="2000" dirty="0"/>
              <a:t>学校坐落于湖北省武汉市，学校秉承</a:t>
            </a:r>
            <a:r>
              <a:rPr lang="zh-CN" altLang="en-US" sz="2000" dirty="0">
                <a:solidFill>
                  <a:srgbClr val="FF0000"/>
                </a:solidFill>
              </a:rPr>
              <a:t>“厚德博学、经世济民”</a:t>
            </a:r>
            <a:r>
              <a:rPr lang="zh-CN" altLang="en-US" sz="2000" dirty="0"/>
              <a:t>校训精神，坚持本科为本，质量攻坚，打造一流本科教育，积极发展研究生教育，培养</a:t>
            </a:r>
            <a:r>
              <a:rPr lang="zh-CN" altLang="en-US" sz="2000" dirty="0">
                <a:solidFill>
                  <a:srgbClr val="FF0000"/>
                </a:solidFill>
              </a:rPr>
              <a:t>有思想、有能力、有担当</a:t>
            </a:r>
            <a:r>
              <a:rPr lang="zh-CN" altLang="en-US" sz="2000" dirty="0"/>
              <a:t>的</a:t>
            </a:r>
            <a:r>
              <a:rPr lang="zh-CN" altLang="en-US" sz="2000" dirty="0">
                <a:solidFill>
                  <a:srgbClr val="FF0000"/>
                </a:solidFill>
              </a:rPr>
              <a:t>实践、实用、实干</a:t>
            </a:r>
            <a:r>
              <a:rPr lang="zh-CN" altLang="en-US" sz="2000" dirty="0"/>
              <a:t>的 “三有三实”型人才。学校已形成以经济学、管理学为主干，法学、文学、理学、工学、艺术学等相关学科协调发展的学科专业体系。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技能训练与课程思政有机融合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4282" y="1357298"/>
            <a:ext cx="8306263" cy="4822841"/>
          </a:xfrm>
        </p:spPr>
        <p:txBody>
          <a:bodyPr>
            <a:normAutofit fontScale="47500" lnSpcReduction="20000"/>
          </a:bodyPr>
          <a:lstStyle/>
          <a:p>
            <a:r>
              <a:rPr lang="en-US" sz="5100" b="1" dirty="0" smtClean="0"/>
              <a:t>Suggested Persuasive Speech Topics</a:t>
            </a:r>
            <a:endParaRPr lang="zh-CN" altLang="en-US" sz="5100" dirty="0" smtClean="0"/>
          </a:p>
          <a:p>
            <a:pPr lvl="0"/>
            <a:endParaRPr lang="en-US" sz="4200" dirty="0" smtClean="0"/>
          </a:p>
          <a:p>
            <a:pPr lvl="0"/>
            <a:r>
              <a:rPr lang="en-US" sz="4200" dirty="0" smtClean="0"/>
              <a:t>To persuade my audience that </a:t>
            </a:r>
            <a:r>
              <a:rPr lang="en-US" sz="4200" dirty="0" smtClean="0">
                <a:solidFill>
                  <a:srgbClr val="FF0000"/>
                </a:solidFill>
              </a:rPr>
              <a:t>the Chinese political model is superior to Western political system</a:t>
            </a:r>
            <a:r>
              <a:rPr lang="en-US" sz="4200" dirty="0" smtClean="0"/>
              <a:t>.</a:t>
            </a:r>
            <a:endParaRPr lang="zh-CN" altLang="en-US" sz="4200" dirty="0" smtClean="0"/>
          </a:p>
          <a:p>
            <a:pPr lvl="0"/>
            <a:r>
              <a:rPr lang="en-US" sz="4200" dirty="0" smtClean="0"/>
              <a:t>To persuade my audience to donate blood.</a:t>
            </a:r>
            <a:endParaRPr lang="zh-CN" altLang="en-US" sz="4200" dirty="0" smtClean="0"/>
          </a:p>
          <a:p>
            <a:pPr lvl="0"/>
            <a:r>
              <a:rPr lang="en-US" sz="4200" dirty="0" smtClean="0"/>
              <a:t>To persuade my audience to join </a:t>
            </a:r>
            <a:r>
              <a:rPr lang="en-US" sz="4200" dirty="0" smtClean="0">
                <a:solidFill>
                  <a:srgbClr val="FF0000"/>
                </a:solidFill>
              </a:rPr>
              <a:t>the “Clean Plate Campaign”. </a:t>
            </a:r>
            <a:endParaRPr lang="zh-CN" altLang="en-US" sz="4200" dirty="0" smtClean="0">
              <a:solidFill>
                <a:srgbClr val="FF0000"/>
              </a:solidFill>
            </a:endParaRPr>
          </a:p>
          <a:p>
            <a:pPr lvl="0"/>
            <a:r>
              <a:rPr lang="en-US" sz="4200" dirty="0" smtClean="0"/>
              <a:t>To persuade my audience to work as volunteer teachers in rural schools. </a:t>
            </a:r>
            <a:endParaRPr lang="zh-CN" altLang="en-US" sz="4200" dirty="0" smtClean="0"/>
          </a:p>
          <a:p>
            <a:pPr lvl="0"/>
            <a:r>
              <a:rPr lang="en-US" sz="4200" dirty="0" smtClean="0"/>
              <a:t>To persuade my audience to </a:t>
            </a:r>
            <a:r>
              <a:rPr lang="en-US" sz="4200" dirty="0" smtClean="0">
                <a:solidFill>
                  <a:srgbClr val="FF0000"/>
                </a:solidFill>
              </a:rPr>
              <a:t>take measures to save water.</a:t>
            </a:r>
            <a:endParaRPr lang="zh-CN" altLang="en-US" sz="6200" dirty="0" smtClean="0">
              <a:solidFill>
                <a:srgbClr val="FF0000"/>
              </a:solidFill>
            </a:endParaRPr>
          </a:p>
          <a:p>
            <a:pPr lvl="0"/>
            <a:r>
              <a:rPr lang="en-US" sz="4200" dirty="0" smtClean="0"/>
              <a:t>To persuade my audience to </a:t>
            </a:r>
            <a:r>
              <a:rPr lang="en-US" sz="4200" dirty="0" smtClean="0">
                <a:solidFill>
                  <a:srgbClr val="FF0000"/>
                </a:solidFill>
              </a:rPr>
              <a:t>help eliminate poverty</a:t>
            </a:r>
            <a:r>
              <a:rPr lang="en-US" sz="4200" dirty="0" smtClean="0"/>
              <a:t>.</a:t>
            </a:r>
            <a:endParaRPr lang="zh-CN" altLang="en-US" sz="4200" dirty="0" smtClean="0"/>
          </a:p>
          <a:p>
            <a:pPr lvl="0"/>
            <a:r>
              <a:rPr lang="en-US" sz="4200" dirty="0" smtClean="0"/>
              <a:t>To persuade my audience that sex education should be incorporated into the regular school curriculum.</a:t>
            </a:r>
            <a:endParaRPr lang="zh-CN" altLang="en-US" sz="4200" dirty="0" smtClean="0"/>
          </a:p>
          <a:p>
            <a:pPr lvl="0"/>
            <a:r>
              <a:rPr lang="en-US" sz="4200" dirty="0" smtClean="0"/>
              <a:t>To persuade my audience to support that a film rating system should be adopted in Chinese mainland.</a:t>
            </a:r>
            <a:endParaRPr lang="zh-CN" altLang="en-US" sz="4200" dirty="0" smtClean="0"/>
          </a:p>
          <a:p>
            <a:pPr lvl="0"/>
            <a:r>
              <a:rPr lang="en-US" sz="4200" dirty="0" smtClean="0"/>
              <a:t>To persuade my audience to become an organ donor.</a:t>
            </a:r>
            <a:endParaRPr lang="zh-CN" altLang="en-US" sz="4200" dirty="0" smtClean="0"/>
          </a:p>
          <a:p>
            <a:pPr lvl="0"/>
            <a:r>
              <a:rPr lang="en-US" sz="4200" dirty="0" smtClean="0"/>
              <a:t>To persuade my audience </a:t>
            </a:r>
            <a:r>
              <a:rPr lang="en-US" sz="4200" dirty="0" smtClean="0">
                <a:solidFill>
                  <a:srgbClr val="FF0000"/>
                </a:solidFill>
              </a:rPr>
              <a:t>to volunteer regularly in their community</a:t>
            </a:r>
            <a:r>
              <a:rPr lang="en-US" sz="4200" dirty="0" smtClean="0"/>
              <a:t>.</a:t>
            </a:r>
            <a:endParaRPr lang="zh-CN" altLang="en-US" sz="4200" dirty="0" smtClean="0"/>
          </a:p>
          <a:p>
            <a:pPr lvl="0"/>
            <a:r>
              <a:rPr lang="en-US" altLang="zh-CN" sz="2900" dirty="0" smtClean="0"/>
              <a:t>   …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857364"/>
            <a:ext cx="6715172" cy="2500330"/>
          </a:xfrm>
          <a:prstGeom prst="rect">
            <a:avLst/>
          </a:prstGeom>
        </p:spPr>
      </p:pic>
      <p:sp>
        <p:nvSpPr>
          <p:cNvPr id="5" name="TextBox 4">
            <a:hlinkClick r:id="rId3" action="ppaction://hlinkfile"/>
          </p:cNvPr>
          <p:cNvSpPr txBox="1"/>
          <p:nvPr/>
        </p:nvSpPr>
        <p:spPr>
          <a:xfrm>
            <a:off x="1000100" y="571480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思政融合、课内课外、线上线下联动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786" y="4714884"/>
            <a:ext cx="7572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我校学子</a:t>
            </a:r>
            <a:r>
              <a:rPr lang="en-US" altLang="zh-CN" dirty="0">
                <a:solidFill>
                  <a:srgbClr val="FF0000"/>
                </a:solidFill>
              </a:rPr>
              <a:t>2018-2020</a:t>
            </a:r>
            <a:r>
              <a:rPr lang="zh-CN" altLang="en-US" dirty="0">
                <a:solidFill>
                  <a:srgbClr val="FF0000"/>
                </a:solidFill>
              </a:rPr>
              <a:t>年连续三年获得“</a:t>
            </a:r>
            <a:r>
              <a:rPr lang="zh-CN" altLang="en-US" dirty="0">
                <a:solidFill>
                  <a:srgbClr val="FF0000"/>
                </a:solidFill>
                <a:latin typeface="Tahoma" panose="020B0604030504040204" pitchFamily="34" charset="0"/>
              </a:rPr>
              <a:t>“外研社</a:t>
            </a:r>
            <a:r>
              <a:rPr lang="en-US" altLang="zh-CN" dirty="0">
                <a:solidFill>
                  <a:srgbClr val="FF0000"/>
                </a:solidFill>
                <a:latin typeface="Tahoma" panose="020B0604030504040204" pitchFamily="34" charset="0"/>
              </a:rPr>
              <a:t>. </a:t>
            </a:r>
            <a:r>
              <a:rPr lang="zh-CN" altLang="en-US" dirty="0">
                <a:solidFill>
                  <a:srgbClr val="FF0000"/>
                </a:solidFill>
                <a:latin typeface="Tahoma" panose="020B0604030504040204" pitchFamily="34" charset="0"/>
              </a:rPr>
              <a:t>国才杯”全国英语演讲大赛湖北省赛区特等奖”及全国二等奖、三等奖。</a:t>
            </a:r>
            <a:endParaRPr lang="en-US" altLang="zh-CN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r>
              <a:rPr lang="en-US" altLang="zh-CN" dirty="0" smtClean="0">
                <a:solidFill>
                  <a:srgbClr val="FF0000"/>
                </a:solidFill>
                <a:latin typeface="Tahoma" panose="020B0604030504040204" pitchFamily="34" charset="0"/>
                <a:hlinkClick r:id="rId3" action="ppaction://hlinkfile"/>
              </a:rPr>
              <a:t>Suggested Persuasive Speech Topics.docx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22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rgbClr val="394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1173" y="320843"/>
            <a:ext cx="4210176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1" y="476672"/>
            <a:ext cx="3368276" cy="345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Rounded 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91061" y="320843"/>
            <a:ext cx="4210177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57" name="TextBox 2"/>
          <p:cNvSpPr txBox="1">
            <a:spLocks noChangeArrowheads="1"/>
          </p:cNvSpPr>
          <p:nvPr/>
        </p:nvSpPr>
        <p:spPr bwMode="auto">
          <a:xfrm>
            <a:off x="4788024" y="4941168"/>
            <a:ext cx="360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zh-CN" dirty="0"/>
              <a:t>2019</a:t>
            </a:r>
            <a:r>
              <a:rPr lang="zh-CN" altLang="en-US" dirty="0"/>
              <a:t>年再获“北语杯”未来国际商务谈判精英赛团体一等奖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11561" y="4939450"/>
            <a:ext cx="34563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zh-CN" dirty="0">
                <a:sym typeface="+mn-ea"/>
              </a:rPr>
              <a:t>2017</a:t>
            </a:r>
            <a:r>
              <a:rPr lang="zh-CN" altLang="en-US" dirty="0">
                <a:sym typeface="+mn-ea"/>
              </a:rPr>
              <a:t>年</a:t>
            </a:r>
            <a:r>
              <a:rPr lang="zh-CN" altLang="en-US" dirty="0"/>
              <a:t>获“北外杯”未来国际商务谈判精英赛团体一等奖</a:t>
            </a:r>
          </a:p>
        </p:txBody>
      </p:sp>
      <p:pic>
        <p:nvPicPr>
          <p:cNvPr id="10" name="图片 9" descr="88ef0b83-1456-4d20-8796-99ad40c0982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04664"/>
            <a:ext cx="3960440" cy="374441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31840" y="5805264"/>
            <a:ext cx="2880320" cy="6424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学 生 竞 赛</a:t>
            </a:r>
            <a:endParaRPr lang="en-US" sz="36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一群人站在壁报板前拍照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45" y="561518"/>
            <a:ext cx="2765548" cy="2795474"/>
          </a:xfrm>
          <a:prstGeom prst="rect">
            <a:avLst/>
          </a:prstGeom>
        </p:spPr>
      </p:pic>
      <p:pic>
        <p:nvPicPr>
          <p:cNvPr id="3" name="图片 2" descr="图片包含 人, 站, 一群, 对着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574993" cy="2744804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23528" y="3501008"/>
            <a:ext cx="2765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dirty="0"/>
              <a:t>2018“</a:t>
            </a:r>
            <a:r>
              <a:rPr lang="zh-CN" altLang="en-US" sz="1600" dirty="0"/>
              <a:t>亿学杯”全国商务英语实践技能大赛（湖北赛区）一等奖</a:t>
            </a:r>
            <a:endParaRPr lang="en-US" sz="1600" dirty="0"/>
          </a:p>
        </p:txBody>
      </p:sp>
      <p:sp>
        <p:nvSpPr>
          <p:cNvPr id="7" name="矩形 6"/>
          <p:cNvSpPr/>
          <p:nvPr/>
        </p:nvSpPr>
        <p:spPr>
          <a:xfrm>
            <a:off x="3275856" y="3429000"/>
            <a:ext cx="2723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dirty="0">
                <a:solidFill>
                  <a:srgbClr val="000000"/>
                </a:solidFill>
                <a:latin typeface="Tahoma" panose="020B0604030504040204" pitchFamily="34" charset="0"/>
              </a:rPr>
              <a:t>2018</a:t>
            </a:r>
            <a:r>
              <a:rPr lang="zh-CN" altLang="en-US" sz="1600" dirty="0">
                <a:solidFill>
                  <a:srgbClr val="000000"/>
                </a:solidFill>
                <a:latin typeface="Tahoma" panose="020B0604030504040204" pitchFamily="34" charset="0"/>
              </a:rPr>
              <a:t>年马</a:t>
            </a:r>
            <a:r>
              <a:rPr lang="zh-CN" altLang="en-US" sz="1600" dirty="0"/>
              <a:t>轩、郭晓晓同学获</a:t>
            </a:r>
            <a:r>
              <a:rPr lang="zh-CN" altLang="en-US" sz="1600" dirty="0">
                <a:solidFill>
                  <a:srgbClr val="000000"/>
                </a:solidFill>
                <a:latin typeface="Tahoma" panose="020B0604030504040204" pitchFamily="34" charset="0"/>
              </a:rPr>
              <a:t>第</a:t>
            </a:r>
            <a:r>
              <a:rPr lang="en-US" altLang="zh-CN" sz="1600" dirty="0">
                <a:solidFill>
                  <a:srgbClr val="000000"/>
                </a:solidFill>
                <a:latin typeface="Tahoma" panose="020B0604030504040204" pitchFamily="34" charset="0"/>
              </a:rPr>
              <a:t>21</a:t>
            </a:r>
            <a:r>
              <a:rPr lang="zh-CN" altLang="en-US" sz="1600" dirty="0">
                <a:solidFill>
                  <a:srgbClr val="000000"/>
                </a:solidFill>
                <a:latin typeface="Tahoma" panose="020B0604030504040204" pitchFamily="34" charset="0"/>
              </a:rPr>
              <a:t>届“外研社杯”全国大学生英语辩论赛华南赛区决赛二等奖</a:t>
            </a:r>
            <a:endParaRPr 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6300192" y="3501008"/>
            <a:ext cx="2567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1600" dirty="0"/>
              <a:t>毛佳怡获</a:t>
            </a:r>
            <a:r>
              <a:rPr lang="zh-CN" altLang="en-US" sz="1600" dirty="0">
                <a:solidFill>
                  <a:srgbClr val="000000"/>
                </a:solidFill>
                <a:latin typeface="Tahoma" panose="020B0604030504040204" pitchFamily="34" charset="0"/>
              </a:rPr>
              <a:t>“外研社</a:t>
            </a:r>
            <a:r>
              <a:rPr lang="en-US" altLang="zh-CN" sz="1600" dirty="0">
                <a:solidFill>
                  <a:srgbClr val="000000"/>
                </a:solidFill>
                <a:latin typeface="Tahoma" panose="020B0604030504040204" pitchFamily="34" charset="0"/>
              </a:rPr>
              <a:t>. </a:t>
            </a:r>
            <a:r>
              <a:rPr lang="zh-CN" altLang="en-US" sz="1600" dirty="0">
                <a:solidFill>
                  <a:srgbClr val="000000"/>
                </a:solidFill>
                <a:latin typeface="Tahoma" panose="020B0604030504040204" pitchFamily="34" charset="0"/>
              </a:rPr>
              <a:t>国才杯”全国英语演讲大赛全国二等奖、湖北省特等奖</a:t>
            </a:r>
            <a:endParaRPr lang="zh-CN" altLang="en-US" sz="160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2" name="文本框 10"/>
          <p:cNvSpPr txBox="1"/>
          <p:nvPr/>
        </p:nvSpPr>
        <p:spPr>
          <a:xfrm>
            <a:off x="3214678" y="5072074"/>
            <a:ext cx="2880320" cy="6424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学 生 竞 赛</a:t>
            </a:r>
            <a:endParaRPr lang="en-US" sz="36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60" y="561340"/>
            <a:ext cx="2753360" cy="280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一群人站在屏幕前&#10;&#10;描述已自动生成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214422"/>
            <a:ext cx="3889313" cy="3245399"/>
          </a:xfrm>
        </p:spPr>
      </p:pic>
      <p:sp>
        <p:nvSpPr>
          <p:cNvPr id="6" name="矩形 5"/>
          <p:cNvSpPr/>
          <p:nvPr/>
        </p:nvSpPr>
        <p:spPr>
          <a:xfrm>
            <a:off x="0" y="4874879"/>
            <a:ext cx="4283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n-ea"/>
              </a:rPr>
              <a:t>谢康壮获</a:t>
            </a:r>
            <a:r>
              <a:rPr lang="en-US" altLang="zh-CN" dirty="0">
                <a:latin typeface="+mn-ea"/>
              </a:rPr>
              <a:t>2019“</a:t>
            </a:r>
            <a:r>
              <a:rPr lang="zh-CN" altLang="en-US" dirty="0">
                <a:latin typeface="+mn-ea"/>
              </a:rPr>
              <a:t>外研社国才杯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  <a:sym typeface="+mn-ea"/>
              </a:rPr>
              <a:t>全国英语</a:t>
            </a:r>
            <a:r>
              <a:rPr lang="zh-CN" altLang="en-US" dirty="0">
                <a:latin typeface="+mn-ea"/>
              </a:rPr>
              <a:t>演讲大赛湖北赛区冠军</a:t>
            </a:r>
          </a:p>
        </p:txBody>
      </p:sp>
      <p:pic>
        <p:nvPicPr>
          <p:cNvPr id="9" name="图片 8" descr="图片包含 游戏机, 标志, 男人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97" y="1335729"/>
            <a:ext cx="4185563" cy="324539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707798" y="4857375"/>
            <a:ext cx="4025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庄天柔获</a:t>
            </a:r>
            <a:r>
              <a:rPr lang="en-US" altLang="zh-CN" dirty="0">
                <a:latin typeface="+mn-ea"/>
              </a:rPr>
              <a:t>2019</a:t>
            </a:r>
            <a:r>
              <a:rPr lang="zh-CN" altLang="en-US" dirty="0">
                <a:latin typeface="+mn-ea"/>
              </a:rPr>
              <a:t>年第</a:t>
            </a:r>
            <a:r>
              <a:rPr lang="zh-CN" altLang="en-US" dirty="0">
                <a:solidFill>
                  <a:srgbClr val="000000"/>
                </a:solidFill>
                <a:latin typeface="+mn-ea"/>
              </a:rPr>
              <a:t>八届海峡两岸口译大赛华中区级赛二等奖</a:t>
            </a:r>
            <a:endParaRPr 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32" y="836712"/>
            <a:ext cx="4224468" cy="3505572"/>
          </a:xfrm>
          <a:prstGeom prst="rect">
            <a:avLst/>
          </a:prstGeom>
        </p:spPr>
      </p:pic>
      <p:pic>
        <p:nvPicPr>
          <p:cNvPr id="3" name="图片 2" descr="桌子上的花瓶里插满了鲜花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836712"/>
            <a:ext cx="4183601" cy="35055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23520" y="4509120"/>
            <a:ext cx="4068960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2019</a:t>
            </a:r>
            <a:r>
              <a:rPr lang="zh-CN" altLang="en-US" dirty="0">
                <a:solidFill>
                  <a:prstClr val="black"/>
                </a:solidFill>
              </a:rPr>
              <a:t>年承办第八届海峡两岸</a:t>
            </a:r>
            <a:endParaRPr lang="en-US" altLang="zh-CN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</a:rPr>
              <a:t>口译大赛湖北省赛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4509120"/>
            <a:ext cx="4572000" cy="875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2018</a:t>
            </a:r>
            <a:r>
              <a:rPr lang="zh-CN" altLang="en-US" dirty="0">
                <a:solidFill>
                  <a:prstClr val="black"/>
                </a:solidFill>
              </a:rPr>
              <a:t>年承办首届“湖北省高等院校亿学杯</a:t>
            </a:r>
            <a:endParaRPr lang="en-US" altLang="zh-CN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</a:rPr>
              <a:t>商务英语实践技能大赛”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500430" y="6500834"/>
            <a:ext cx="25922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71736" y="5572140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            </a:t>
            </a:r>
            <a:r>
              <a:rPr lang="zh-CN" altLang="en-US" sz="3600" b="1" dirty="0">
                <a:solidFill>
                  <a:srgbClr val="FF0000"/>
                </a:solidFill>
              </a:rPr>
              <a:t>学生竞赛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6473" y="7018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latin typeface="+mn-ea"/>
                <a:ea typeface="+mn-ea"/>
                <a:cs typeface="Times New Roman" panose="02020603050405020304" pitchFamily="18" charset="0"/>
              </a:rPr>
              <a:t>3.4</a:t>
            </a:r>
            <a:r>
              <a:rPr lang="en-US" altLang="zh-CN" sz="2400" b="1" dirty="0">
                <a:latin typeface="+mn-ea"/>
                <a:ea typeface="+mn-ea"/>
                <a:sym typeface="+mn-ea"/>
              </a:rPr>
              <a:t> 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学生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5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年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竞赛获奖统计情况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ea typeface="+mn-ea"/>
                <a:sym typeface="+mn-ea"/>
              </a:rPr>
              <a:t>（以赛促学）</a:t>
            </a:r>
            <a:endParaRPr lang="en-US" sz="24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9873566"/>
              </p:ext>
            </p:extLst>
          </p:nvPr>
        </p:nvGraphicFramePr>
        <p:xfrm>
          <a:off x="755576" y="2132855"/>
          <a:ext cx="7283152" cy="3672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84784"/>
            <a:ext cx="5884136" cy="4888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714356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十年磨一剑</a:t>
            </a:r>
          </a:p>
        </p:txBody>
      </p:sp>
    </p:spTree>
    <p:extLst>
      <p:ext uri="{BB962C8B-B14F-4D97-AF65-F5344CB8AC3E}">
        <p14:creationId xmlns:p14="http://schemas.microsoft.com/office/powerpoint/2010/main" val="145485302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16632" y="2349500"/>
            <a:ext cx="9144000" cy="1943100"/>
          </a:xfrm>
        </p:spPr>
        <p:txBody>
          <a:bodyPr anchor="ctr"/>
          <a:lstStyle/>
          <a:p>
            <a:r>
              <a:rPr lang="zh-CN" altLang="en-US" sz="4000" dirty="0">
                <a:solidFill>
                  <a:schemeClr val="tx1"/>
                </a:solidFill>
              </a:rPr>
              <a:t>二、</a:t>
            </a:r>
            <a:r>
              <a:rPr lang="en-US" altLang="zh-CN" sz="4000" dirty="0">
                <a:solidFill>
                  <a:schemeClr val="tx1"/>
                </a:solidFill>
              </a:rPr>
              <a:t> </a:t>
            </a:r>
            <a:r>
              <a:rPr lang="zh-CN" altLang="en-US" sz="4000" dirty="0">
                <a:solidFill>
                  <a:schemeClr val="tx1"/>
                </a:solidFill>
              </a:rPr>
              <a:t>以赛促教</a:t>
            </a:r>
            <a:endParaRPr lang="es-ES" alt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以赛促教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实施</a:t>
            </a:r>
            <a:r>
              <a:rPr lang="zh-CN" altLang="en-US" sz="2800" dirty="0">
                <a:solidFill>
                  <a:srgbClr val="FF0000"/>
                </a:solidFill>
              </a:rPr>
              <a:t>青年名师工程</a:t>
            </a:r>
            <a:r>
              <a:rPr lang="zh-CN" altLang="en-US" sz="2800" dirty="0">
                <a:solidFill>
                  <a:schemeClr val="bg1"/>
                </a:solidFill>
              </a:rPr>
              <a:t>，成立</a:t>
            </a:r>
            <a:r>
              <a:rPr lang="zh-CN" altLang="en-US" sz="2800" dirty="0">
                <a:solidFill>
                  <a:srgbClr val="FF0000"/>
                </a:solidFill>
              </a:rPr>
              <a:t>以赛促教</a:t>
            </a:r>
            <a:r>
              <a:rPr lang="zh-CN" altLang="en-US" sz="2800" dirty="0">
                <a:solidFill>
                  <a:schemeClr val="bg1"/>
                </a:solidFill>
              </a:rPr>
              <a:t>专家团队，</a:t>
            </a:r>
            <a:r>
              <a:rPr lang="zh-CN" altLang="en-US" sz="2800" dirty="0">
                <a:solidFill>
                  <a:srgbClr val="FF0000"/>
                </a:solidFill>
              </a:rPr>
              <a:t>外引内育，选好苗育新人</a:t>
            </a:r>
            <a:r>
              <a:rPr lang="zh-CN" altLang="en-US" sz="2800" dirty="0">
                <a:solidFill>
                  <a:schemeClr val="bg1"/>
                </a:solidFill>
              </a:rPr>
              <a:t>，鼓励教师积极参加“外研之星”、“外教社杯”等各类外语类授课大赛，以</a:t>
            </a:r>
            <a:r>
              <a:rPr lang="zh-CN" altLang="en-US" sz="2800" dirty="0">
                <a:solidFill>
                  <a:srgbClr val="FF0000"/>
                </a:solidFill>
              </a:rPr>
              <a:t>研修培训、备赛磨课、观摩比赛、实际参赛</a:t>
            </a:r>
            <a:r>
              <a:rPr lang="zh-CN" altLang="en-US" sz="2800" dirty="0">
                <a:solidFill>
                  <a:schemeClr val="bg1"/>
                </a:solidFill>
              </a:rPr>
              <a:t>等闭环训练环节提升青年教师整体实力，以赛促教，锻造高水平教学团队。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38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133206"/>
              </p:ext>
            </p:extLst>
          </p:nvPr>
        </p:nvGraphicFramePr>
        <p:xfrm>
          <a:off x="611560" y="1772816"/>
          <a:ext cx="7416824" cy="4692906"/>
        </p:xfrm>
        <a:graphic>
          <a:graphicData uri="http://schemas.openxmlformats.org/drawingml/2006/table">
            <a:tbl>
              <a:tblPr/>
              <a:tblGrid>
                <a:gridCol w="6336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83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本科专业</a:t>
                      </a:r>
                      <a:endParaRPr kumimoji="0" lang="en-US" altLang="zh-CN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（国家一流本科专业</a:t>
                      </a:r>
                      <a:r>
                        <a:rPr kumimoji="0" lang="en-US" altLang="zh-CN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13</a:t>
                      </a:r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个、省级一流本科专业</a:t>
                      </a:r>
                      <a:r>
                        <a:rPr kumimoji="0" lang="en-US" altLang="zh-CN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9</a:t>
                      </a:r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个）</a:t>
                      </a:r>
                      <a:endParaRPr kumimoji="0" lang="zh-CN" altLang="zh-CN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62</a:t>
                      </a:r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个</a:t>
                      </a:r>
                      <a:endParaRPr kumimoji="0" lang="zh-CN" altLang="zh-CN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5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省级重点学科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楚天学者”设岗学科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国家级特色专业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5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国家级和省级综合改革试点专业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国家级实验教学示范中心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“荆楚卓越人才”协同育人计划项目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  </a:t>
                      </a:r>
                      <a:r>
                        <a:rPr kumimoji="0" lang="en-US" altLang="zh-CN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6</a:t>
                      </a:r>
                      <a:r>
                        <a:rPr kumimoji="0" lang="zh-CN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Rectangle 148"/>
          <p:cNvSpPr txBox="1">
            <a:spLocks noChangeArrowheads="1"/>
          </p:cNvSpPr>
          <p:nvPr/>
        </p:nvSpPr>
        <p:spPr>
          <a:xfrm>
            <a:off x="0" y="548680"/>
            <a:ext cx="8229600" cy="8683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学科专业体系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381000" y="685800"/>
            <a:ext cx="73914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教学团队建设</a:t>
            </a:r>
            <a:r>
              <a:rPr lang="en-US" altLang="zh-CN" sz="3200" b="1" dirty="0">
                <a:solidFill>
                  <a:schemeClr val="bg1"/>
                </a:solidFill>
              </a:rPr>
              <a:t>---</a:t>
            </a:r>
            <a:r>
              <a:rPr lang="zh-CN" altLang="en-US" sz="2800" b="1" dirty="0">
                <a:solidFill>
                  <a:schemeClr val="bg1"/>
                </a:solidFill>
              </a:rPr>
              <a:t>名师工程计划</a:t>
            </a:r>
            <a:endParaRPr lang="zh-CN" altLang="en-US" sz="2800" dirty="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800" b="1" dirty="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228600" y="1752600"/>
            <a:ext cx="8520113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省级教学团队 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个（大学英语、商务英语）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校级名师 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名、优秀青年教师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名</a:t>
            </a:r>
            <a:endParaRPr lang="en-US" altLang="zh-CN" sz="2000" dirty="0">
              <a:solidFill>
                <a:schemeClr val="bg1"/>
              </a:solidFill>
              <a:latin typeface="Times New Roman" pitchFamily="18" charset="0"/>
              <a:ea typeface="幼圆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省级青年教学能手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人（湖北省工会）</a:t>
            </a:r>
            <a:endParaRPr lang="en-US" altLang="zh-CN" sz="2000" dirty="0">
              <a:solidFill>
                <a:schemeClr val="bg1"/>
              </a:solidFill>
              <a:latin typeface="Times New Roman" pitchFamily="18" charset="0"/>
              <a:ea typeface="幼圆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最受学生欢迎的经院教师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名</a:t>
            </a:r>
          </a:p>
          <a:p>
            <a:pPr marL="342900" indent="-342900">
              <a:lnSpc>
                <a:spcPct val="200000"/>
              </a:lnSpc>
            </a:pPr>
            <a:endParaRPr lang="zh-CN" altLang="en-US" sz="2400" b="1" dirty="0">
              <a:solidFill>
                <a:schemeClr val="bg1"/>
              </a:solidFill>
              <a:latin typeface="Calibri" pitchFamily="34" charset="0"/>
              <a:ea typeface="幼圆" pitchFamily="49" charset="-122"/>
              <a:cs typeface="Times New Roman" pitchFamily="18" charset="0"/>
            </a:endParaRPr>
          </a:p>
          <a:p>
            <a:pPr marL="342900" indent="-342900"/>
            <a:endParaRPr lang="en-US" altLang="zh-CN" dirty="0">
              <a:solidFill>
                <a:schemeClr val="bg1"/>
              </a:solidFill>
              <a:latin typeface="Calibri" pitchFamily="34" charset="0"/>
              <a:ea typeface="幼圆" pitchFamily="49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288" y="188913"/>
            <a:ext cx="4824412" cy="731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endParaRPr lang="en-US" altLang="zh-CN" sz="2400" b="1">
              <a:latin typeface="幼圆" pitchFamily="49" charset="-122"/>
              <a:ea typeface="幼圆" pitchFamily="49" charset="-122"/>
            </a:endParaRPr>
          </a:p>
          <a:p>
            <a:endParaRPr lang="en-US" altLang="zh-CN">
              <a:latin typeface="Calibri" pitchFamily="34" charset="0"/>
              <a:ea typeface="幼圆" pitchFamily="49" charset="-122"/>
            </a:endParaRPr>
          </a:p>
        </p:txBody>
      </p:sp>
      <p:pic>
        <p:nvPicPr>
          <p:cNvPr id="47110" name="Picture 4" descr="校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4071942"/>
            <a:ext cx="1600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1" descr="Z9PJ}`IE(~UPKXOBQJQJL`I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91392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544" y="260648"/>
            <a:ext cx="6023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教师教学竞赛获奖（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以赛促教）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5721" y="836712"/>
            <a:ext cx="86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近五年，我院教师获各类教学大赛奖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仿宋" panose="02010609060101010101" charset="-122"/>
              </a:rPr>
              <a:t>35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项（外研之星、外教社杯、中国外语微课大赛、外语课程思政授课大赛等）</a:t>
            </a:r>
            <a:r>
              <a:rPr lang="zh-CN" altLang="en-US" sz="2000" b="1" kern="100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，其中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国家级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仿宋" panose="02010609060101010101" charset="-122"/>
              </a:rPr>
              <a:t>4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项、省级</a:t>
            </a:r>
            <a:r>
              <a:rPr lang="en-US" altLang="zh-CN" sz="2000" b="1" kern="100" dirty="0">
                <a:solidFill>
                  <a:schemeClr val="accent1"/>
                </a:solidFill>
                <a:cs typeface="仿宋" panose="02010609060101010101" charset="-122"/>
              </a:rPr>
              <a:t>31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项（其中特等奖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5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项、一等奖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8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项、二、三等奖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20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余项）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42602"/>
            <a:ext cx="2952328" cy="2500934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5076056" y="5286340"/>
            <a:ext cx="364333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胡颖老师荣获第五届“外教社杯”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全国高校外语教学大赛全国一等奖，湖北省区特等奖。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00306"/>
            <a:ext cx="22706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Picture 2" descr="D:\Documents\Tencent Files\695144760\Image\C2C\JZ0}SHGINJOW~HOOXXHM51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784" y="2500306"/>
            <a:ext cx="2160240" cy="253365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7737" y="5220223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黄岚获全国高等学校大学英语教学研修班示范课 比赛一等奖；第二届外教社杯全国外语教学大赛湖北赛区视听说组特等奖。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544" y="260648"/>
            <a:ext cx="6023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以赛促教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0" y="1357298"/>
            <a:ext cx="3352076" cy="3667848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291230" y="5373216"/>
            <a:ext cx="3352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孙小军获第六届“外教社杯”全国高校外语教学大赛全国三等奖，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湖北赛区特等奖（冠军）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5181788" y="5373216"/>
            <a:ext cx="309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黄岚老师获七届“外教社杯”全国高校外语教学大赛湖北赛区视听说组一等奖</a:t>
            </a:r>
          </a:p>
        </p:txBody>
      </p:sp>
      <p:pic>
        <p:nvPicPr>
          <p:cNvPr id="7" name="Picture 2" descr="C:\Users\Administrator\Desktop\2X}MOB%47(X]B8MW{)KX6%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291209"/>
            <a:ext cx="3459804" cy="3752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人, 对着, 照片, 站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63326"/>
            <a:ext cx="4392488" cy="3528392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395536" y="4657901"/>
            <a:ext cx="3672408" cy="12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王瑞辑老师获第九届“外教社杯”全国高校外语教学大赛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省级特等奖、全国三等奖</a:t>
            </a:r>
          </a:p>
        </p:txBody>
      </p:sp>
      <p:sp>
        <p:nvSpPr>
          <p:cNvPr id="7" name="矩形 6"/>
          <p:cNvSpPr/>
          <p:nvPr/>
        </p:nvSpPr>
        <p:spPr>
          <a:xfrm>
            <a:off x="4482244" y="4653136"/>
            <a:ext cx="4266220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肖志宏老师获第十届“外教社杯”全国高校外语教学大赛省级一等奖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00042"/>
            <a:ext cx="391120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16632" y="2349500"/>
            <a:ext cx="9144000" cy="1943100"/>
          </a:xfrm>
        </p:spPr>
        <p:txBody>
          <a:bodyPr anchor="ctr"/>
          <a:lstStyle/>
          <a:p>
            <a:r>
              <a:rPr lang="zh-CN" altLang="en-US" sz="4000" dirty="0">
                <a:solidFill>
                  <a:schemeClr val="tx1"/>
                </a:solidFill>
              </a:rPr>
              <a:t>三、</a:t>
            </a:r>
            <a:r>
              <a:rPr lang="en-US" altLang="zh-CN" sz="4000" dirty="0">
                <a:solidFill>
                  <a:schemeClr val="tx1"/>
                </a:solidFill>
              </a:rPr>
              <a:t> </a:t>
            </a:r>
            <a:r>
              <a:rPr lang="zh-CN" altLang="en-US" sz="4000" dirty="0">
                <a:solidFill>
                  <a:schemeClr val="tx1"/>
                </a:solidFill>
              </a:rPr>
              <a:t>以研促教</a:t>
            </a:r>
            <a:endParaRPr lang="es-ES" alt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85852" y="2428868"/>
            <a:ext cx="67866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/>
              <a:t>     坚持深耕讲坛，深钻教研。通过机制创新鼓励教师潜心教学、重视教研，创建</a:t>
            </a:r>
            <a:r>
              <a:rPr lang="zh-CN" altLang="en-US" sz="2400" dirty="0">
                <a:solidFill>
                  <a:srgbClr val="FF0000"/>
                </a:solidFill>
              </a:rPr>
              <a:t>“教学</a:t>
            </a: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zh-CN" altLang="en-US" sz="2400" dirty="0">
                <a:solidFill>
                  <a:srgbClr val="FF0000"/>
                </a:solidFill>
              </a:rPr>
              <a:t>教研</a:t>
            </a: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zh-CN" altLang="en-US" sz="2400" dirty="0">
                <a:solidFill>
                  <a:srgbClr val="FF0000"/>
                </a:solidFill>
              </a:rPr>
              <a:t>教学成果总结”</a:t>
            </a:r>
            <a:r>
              <a:rPr lang="zh-CN" altLang="en-US" sz="2400" dirty="0"/>
              <a:t>三位一体发展模式，教学与教研成果丰硕。团队成员连续四次荣获</a:t>
            </a:r>
            <a:r>
              <a:rPr lang="en-US" sz="2400" dirty="0"/>
              <a:t>(</a:t>
            </a:r>
            <a:r>
              <a:rPr lang="zh-CN" altLang="en-US" sz="2400" dirty="0"/>
              <a:t>第</a:t>
            </a:r>
            <a:r>
              <a:rPr lang="en-US" sz="2400" dirty="0"/>
              <a:t>5-8</a:t>
            </a:r>
            <a:r>
              <a:rPr lang="zh-CN" altLang="en-US" sz="2400" dirty="0"/>
              <a:t>届</a:t>
            </a:r>
            <a:r>
              <a:rPr lang="en-US" sz="2400" dirty="0"/>
              <a:t>)</a:t>
            </a:r>
            <a:r>
              <a:rPr lang="zh-CN" altLang="en-US" sz="2400" dirty="0"/>
              <a:t>湖北省高等学校教学成果奖，其中一等奖</a:t>
            </a:r>
            <a:r>
              <a:rPr lang="en-US" sz="2400" dirty="0"/>
              <a:t>2</a:t>
            </a:r>
            <a:r>
              <a:rPr lang="zh-CN" altLang="en-US" sz="2400" dirty="0"/>
              <a:t>项。通过以研促教，实现教研相长。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7290" y="150017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以研促教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285728"/>
            <a:ext cx="1566081" cy="121444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20756" y="476671"/>
            <a:ext cx="668596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近五年专任教师科研情况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（以研促教）</a:t>
            </a:r>
          </a:p>
        </p:txBody>
      </p:sp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495603961"/>
              </p:ext>
            </p:extLst>
          </p:nvPr>
        </p:nvGraphicFramePr>
        <p:xfrm>
          <a:off x="179512" y="1340768"/>
          <a:ext cx="8615740" cy="4820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39552" y="3643314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+mn-ea"/>
              </a:rPr>
              <a:t>国家级课题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zh-CN" altLang="en-US" sz="1600" dirty="0">
                <a:latin typeface="+mn-ea"/>
              </a:rPr>
              <a:t>项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+mn-ea"/>
              </a:rPr>
              <a:t>教育部人文社科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</a:rPr>
              <a:t>4</a:t>
            </a:r>
            <a:r>
              <a:rPr lang="zh-CN" altLang="en-US" sz="1600" dirty="0">
                <a:latin typeface="+mn-ea"/>
              </a:rPr>
              <a:t>项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+mn-ea"/>
              </a:rPr>
              <a:t>其他省部级项目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</a:rPr>
              <a:t>10</a:t>
            </a:r>
            <a:r>
              <a:rPr lang="zh-CN" altLang="en-US" sz="1600" dirty="0">
                <a:latin typeface="+mn-ea"/>
              </a:rPr>
              <a:t>项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+mn-ea"/>
              </a:rPr>
              <a:t>共获得科研总经费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</a:rPr>
              <a:t>272.09</a:t>
            </a:r>
            <a:r>
              <a:rPr lang="zh-CN" altLang="en-US" sz="1600" dirty="0">
                <a:latin typeface="+mn-ea"/>
              </a:rPr>
              <a:t>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7544" y="1844824"/>
            <a:ext cx="230425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+mn-ea"/>
              </a:rPr>
              <a:t>纵向科研项目</a:t>
            </a:r>
            <a:endParaRPr lang="en-US" altLang="zh-CN" sz="2400" b="1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+mn-ea"/>
              </a:rPr>
              <a:t>（</a:t>
            </a:r>
            <a:r>
              <a:rPr lang="en-US" altLang="zh-CN" sz="2400" b="1" dirty="0"/>
              <a:t>36</a:t>
            </a:r>
            <a:r>
              <a:rPr lang="zh-CN" altLang="en-US" sz="2400" b="1" dirty="0">
                <a:latin typeface="+mn-ea"/>
              </a:rPr>
              <a:t>项） </a:t>
            </a:r>
            <a:endParaRPr lang="en-US" altLang="zh-CN" sz="2400" b="1" dirty="0">
              <a:latin typeface="+mn-ea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35796" y="1772816"/>
            <a:ext cx="3672408" cy="113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/>
              <a:t>专（译）著、</a:t>
            </a:r>
            <a:endParaRPr lang="en-US" altLang="zh-CN" sz="2400" b="1" dirty="0"/>
          </a:p>
          <a:p>
            <a:pPr algn="ctr">
              <a:lnSpc>
                <a:spcPct val="150000"/>
              </a:lnSpc>
            </a:pPr>
            <a:r>
              <a:rPr lang="zh-CN" altLang="en-US" sz="2400" b="1" dirty="0"/>
              <a:t>教材及论文</a:t>
            </a:r>
            <a:endParaRPr lang="en-US" sz="24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3347864" y="3645024"/>
            <a:ext cx="23762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+mn-ea"/>
              </a:rPr>
              <a:t>出版专（译）著及教材</a:t>
            </a: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30</a:t>
            </a:r>
            <a:r>
              <a:rPr lang="zh-CN" altLang="en-US" dirty="0">
                <a:latin typeface="+mn-ea"/>
              </a:rPr>
              <a:t>余部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+mn-ea"/>
              </a:rPr>
              <a:t>核心期刊</a:t>
            </a: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25</a:t>
            </a:r>
            <a:r>
              <a:rPr lang="zh-CN" altLang="en-US" dirty="0">
                <a:latin typeface="+mn-ea"/>
              </a:rPr>
              <a:t>篇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DB40AE6-AB25-4D45-9B2E-C26A848FE865}"/>
              </a:ext>
            </a:extLst>
          </p:cNvPr>
          <p:cNvSpPr txBox="1"/>
          <p:nvPr/>
        </p:nvSpPr>
        <p:spPr>
          <a:xfrm>
            <a:off x="6156176" y="1772816"/>
            <a:ext cx="2446490" cy="113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/>
              <a:t>优秀教学成果奖</a:t>
            </a:r>
            <a:endParaRPr lang="en-US" altLang="zh-CN" sz="2400" b="1" dirty="0"/>
          </a:p>
          <a:p>
            <a:pPr algn="ctr">
              <a:lnSpc>
                <a:spcPct val="150000"/>
              </a:lnSpc>
            </a:pPr>
            <a:r>
              <a:rPr lang="zh-CN" altLang="en-US" sz="2400" b="1" dirty="0"/>
              <a:t>（</a:t>
            </a:r>
            <a:r>
              <a:rPr lang="en-US" altLang="zh-CN" sz="2400" b="1" dirty="0"/>
              <a:t>28</a:t>
            </a:r>
            <a:r>
              <a:rPr lang="zh-CN" altLang="en-US" sz="2400" b="1" dirty="0"/>
              <a:t>项）</a:t>
            </a:r>
            <a:endParaRPr lang="en-US" sz="2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ED95C1BC-C785-45D4-B08F-870969EF9E91}"/>
              </a:ext>
            </a:extLst>
          </p:cNvPr>
          <p:cNvSpPr txBox="1"/>
          <p:nvPr/>
        </p:nvSpPr>
        <p:spPr>
          <a:xfrm>
            <a:off x="6084168" y="357301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省部级教学成果奖</a:t>
            </a:r>
            <a:r>
              <a:rPr lang="en-US" sz="1600" dirty="0">
                <a:solidFill>
                  <a:srgbClr val="FF0000"/>
                </a:solidFill>
              </a:rPr>
              <a:t>4</a:t>
            </a:r>
            <a:r>
              <a:rPr lang="zh-CN" altLang="en-US" sz="1600" dirty="0"/>
              <a:t>项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校级教学成果奖</a:t>
            </a:r>
            <a:r>
              <a:rPr lang="en-US" sz="1600" dirty="0">
                <a:solidFill>
                  <a:srgbClr val="FF0000"/>
                </a:solidFill>
              </a:rPr>
              <a:t>14</a:t>
            </a:r>
            <a:r>
              <a:rPr lang="zh-CN" altLang="en-US" sz="1600" dirty="0"/>
              <a:t>项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4926"/>
            <a:ext cx="3168352" cy="350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8864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引进学者：楚天学者（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人）、特聘教授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505915" y="5173316"/>
            <a:ext cx="3302406" cy="14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/>
              <a:t>梅德明教授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上海外国语大学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博士生导师</a:t>
            </a:r>
            <a:endParaRPr lang="en-US" altLang="zh-CN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44926"/>
            <a:ext cx="2880320" cy="35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556224" y="5157192"/>
            <a:ext cx="4572000" cy="14246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/>
              <a:t>李国芳教授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英属哥伦比亚大学博导，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博士后导师，加拿大首席科学家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6013430" y="4869160"/>
            <a:ext cx="2988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/>
              <a:t>张峻峰教授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中国地质大学教授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博士生导师</a:t>
            </a:r>
            <a:endParaRPr lang="en-US" altLang="zh-CN" sz="2000" dirty="0"/>
          </a:p>
        </p:txBody>
      </p:sp>
      <p:sp>
        <p:nvSpPr>
          <p:cNvPr id="6" name="矩形 5"/>
          <p:cNvSpPr/>
          <p:nvPr/>
        </p:nvSpPr>
        <p:spPr>
          <a:xfrm>
            <a:off x="251519" y="4956707"/>
            <a:ext cx="2650611" cy="142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/>
              <a:t>郑冰寒副教授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英国杜伦大学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博士生导师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461" y="1959469"/>
            <a:ext cx="2396670" cy="2770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1869" y="2021289"/>
            <a:ext cx="2531934" cy="2729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6033" y="1980076"/>
            <a:ext cx="2531934" cy="277090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131841" y="4905923"/>
            <a:ext cx="2706126" cy="142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/>
              <a:t>Sergey </a:t>
            </a:r>
            <a:r>
              <a:rPr lang="en-US" altLang="zh-CN" sz="2000" dirty="0" err="1"/>
              <a:t>Tyulenev</a:t>
            </a:r>
            <a:r>
              <a:rPr lang="zh-CN" altLang="en-US" sz="2000" dirty="0"/>
              <a:t>博士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英国杜伦大学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翻译研究所主任</a:t>
            </a:r>
            <a:endParaRPr lang="en-US" altLang="zh-CN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428736"/>
            <a:ext cx="8001056" cy="5132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714356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环境优美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758170"/>
            <a:ext cx="489654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3.2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搭建平台：研究所及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PI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团队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9541980"/>
              </p:ext>
            </p:extLst>
          </p:nvPr>
        </p:nvGraphicFramePr>
        <p:xfrm>
          <a:off x="1115616" y="1556792"/>
          <a:ext cx="6524798" cy="4956197"/>
        </p:xfrm>
        <a:graphic>
          <a:graphicData uri="http://schemas.openxmlformats.org/drawingml/2006/table">
            <a:tbl>
              <a:tblPr firstRow="1" bandRow="1"/>
              <a:tblGrid>
                <a:gridCol w="785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38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0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2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700" b="1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序号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700" b="1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研究所名称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700" b="1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负责人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一带一路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”</a:t>
                      </a: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语言文化研究所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吴长青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翻译与跨文化传播研究所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张永中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英美文学与文化研究所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黄守岗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语言学研究所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黄新祥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商务英语翻译</a:t>
                      </a:r>
                      <a:r>
                        <a:rPr lang="en-US" alt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PI</a:t>
                      </a:r>
                      <a:r>
                        <a:rPr lang="zh-CN" alt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团队</a:t>
                      </a: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何明霞</a:t>
                      </a:r>
                      <a:endParaRPr lang="en-US" sz="15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商务文化与翻译哲学研究</a:t>
                      </a:r>
                      <a:r>
                        <a:rPr lang="en-US" alt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PI</a:t>
                      </a:r>
                      <a:r>
                        <a:rPr lang="zh-CN" alt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团队</a:t>
                      </a: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吴长青</a:t>
                      </a:r>
                      <a:endParaRPr lang="en-US" sz="15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4860">
                <a:tc>
                  <a:txBody>
                    <a:bodyPr/>
                    <a:lstStyle/>
                    <a:p>
                      <a:r>
                        <a:rPr lang="en-US" altLang="zh-CN" baseline="0" dirty="0"/>
                        <a:t>          7</a:t>
                      </a:r>
                      <a:r>
                        <a:rPr lang="en-US" altLang="zh-CN" dirty="0"/>
                        <a:t>  </a:t>
                      </a:r>
                      <a:endParaRPr lang="zh-CN" altLang="en-US" dirty="0"/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                                         英语教育研究所</a:t>
                      </a: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            拟建</a:t>
                      </a:r>
                    </a:p>
                  </a:txBody>
                  <a:tcPr marL="6485" marR="6485" marT="6485" marB="64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837658" y="629266"/>
            <a:ext cx="5198838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zh-CN" sz="2800" b="1" dirty="0"/>
              <a:t>3.3 </a:t>
            </a:r>
            <a:r>
              <a:rPr lang="zh-CN" altLang="en-US" sz="2800" b="1" dirty="0"/>
              <a:t>研修提高：鼓励教师参加各类学术及教学研修培训</a:t>
            </a:r>
            <a:endParaRPr lang="en-US" altLang="zh-CN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5B82D5-A8BB-45BF-BED8-C7B206892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493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xmlns="" id="{296C61EC-FBF4-4216-BE67-6C864D30A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474" y="484632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 descr="图片包含 室内, 礼堂, 桌子, 房间&#10;&#10;描述已自动生成">
            <a:extLst>
              <a:ext uri="{FF2B5EF4-FFF2-40B4-BE49-F238E27FC236}">
                <a16:creationId xmlns:a16="http://schemas.microsoft.com/office/drawing/2014/main" xmlns="" id="{610979FF-0BC3-4FAC-88B3-58DBE4A197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089" y="629266"/>
            <a:ext cx="2269997" cy="1518694"/>
          </a:xfrm>
          <a:prstGeom prst="rect">
            <a:avLst/>
          </a:prstGeom>
          <a:effectLst/>
        </p:spPr>
      </p:pic>
      <p:pic>
        <p:nvPicPr>
          <p:cNvPr id="2" name="图片 1" descr="大厅里的人们&#10;&#10;描述已自动生成">
            <a:extLst>
              <a:ext uri="{FF2B5EF4-FFF2-40B4-BE49-F238E27FC236}">
                <a16:creationId xmlns:a16="http://schemas.microsoft.com/office/drawing/2014/main" xmlns="" id="{FBD12215-D3D1-4FBD-9EF5-E90653EF8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524" y="3152844"/>
            <a:ext cx="2269997" cy="151522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57620" y="2857496"/>
            <a:ext cx="4663430" cy="3404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altLang="zh-CN" sz="2000" dirty="0"/>
              <a:t>2015</a:t>
            </a:r>
            <a:r>
              <a:rPr lang="zh-CN" altLang="en-US" sz="2000" dirty="0"/>
              <a:t>年至今，外国语学院共承办：</a:t>
            </a:r>
            <a:endParaRPr lang="en-US" altLang="zh-CN" sz="2000" dirty="0"/>
          </a:p>
          <a:p>
            <a:pPr marL="40005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/>
              <a:t>国内、国际学术会议</a:t>
            </a:r>
            <a:r>
              <a:rPr lang="en-US" altLang="zh-CN" sz="2000" dirty="0"/>
              <a:t>,</a:t>
            </a:r>
            <a:r>
              <a:rPr lang="zh-CN" altLang="en-US" sz="2000" dirty="0"/>
              <a:t>博士论坛</a:t>
            </a:r>
            <a:r>
              <a:rPr lang="en-US" altLang="zh-CN" sz="2000" b="1" dirty="0"/>
              <a:t>10</a:t>
            </a:r>
            <a:r>
              <a:rPr lang="zh-CN" altLang="en-US" sz="2000" dirty="0"/>
              <a:t>场；</a:t>
            </a:r>
            <a:endParaRPr lang="en-US" altLang="zh-CN" sz="2000" dirty="0"/>
          </a:p>
          <a:p>
            <a:pPr marL="400050" lvl="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/>
              <a:t>学术讲座</a:t>
            </a:r>
            <a:r>
              <a:rPr lang="en-US" altLang="zh-CN" sz="2000" dirty="0"/>
              <a:t>60</a:t>
            </a:r>
            <a:r>
              <a:rPr lang="zh-CN" altLang="en-US" sz="2000" dirty="0"/>
              <a:t>余场；</a:t>
            </a:r>
            <a:endParaRPr lang="en-US" altLang="zh-CN" sz="2000" dirty="0"/>
          </a:p>
          <a:p>
            <a:pPr marL="400050" lvl="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/>
              <a:t>鼓励教师国内外访学、参加外研社等多家机构组织的如雅思培训、科研及教学等各类研修学习，聘期</a:t>
            </a:r>
            <a:r>
              <a:rPr lang="zh-CN" altLang="en-US" sz="2000" dirty="0">
                <a:solidFill>
                  <a:srgbClr val="FF0000"/>
                </a:solidFill>
              </a:rPr>
              <a:t>研修学习积分需达到</a:t>
            </a:r>
            <a:r>
              <a:rPr lang="en-US" altLang="zh-CN" sz="2000" dirty="0">
                <a:solidFill>
                  <a:srgbClr val="FF0000"/>
                </a:solidFill>
              </a:rPr>
              <a:t>16</a:t>
            </a:r>
            <a:r>
              <a:rPr lang="zh-CN" altLang="en-US" sz="2000" dirty="0">
                <a:solidFill>
                  <a:srgbClr val="FF0000"/>
                </a:solidFill>
              </a:rPr>
              <a:t>学分才合格。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3474" y="2283578"/>
            <a:ext cx="2682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dirty="0">
                <a:solidFill>
                  <a:srgbClr val="000000"/>
                </a:solidFill>
                <a:latin typeface="Tahoma" panose="020B0604030504040204" pitchFamily="34" charset="0"/>
              </a:rPr>
              <a:t>2015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年</a:t>
            </a:r>
            <a:r>
              <a:rPr lang="zh-CN" altLang="en-US" sz="1600" dirty="0">
                <a:latin typeface="+mn-ea"/>
              </a:rPr>
              <a:t>第五届湖北省翻译专业负责人联席会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E4F27DDC-F199-4E33-80A2-9FB4D6ECA882}"/>
              </a:ext>
            </a:extLst>
          </p:cNvPr>
          <p:cNvSpPr/>
          <p:nvPr/>
        </p:nvSpPr>
        <p:spPr>
          <a:xfrm>
            <a:off x="516391" y="4941168"/>
            <a:ext cx="2376263" cy="840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dirty="0">
                <a:solidFill>
                  <a:srgbClr val="000000"/>
                </a:solidFill>
                <a:latin typeface="Tahoma" panose="020B0604030504040204" pitchFamily="34" charset="0"/>
              </a:rPr>
              <a:t>2016</a:t>
            </a:r>
            <a:r>
              <a:rPr lang="zh-CN" altLang="en-US" sz="1600" dirty="0">
                <a:solidFill>
                  <a:srgbClr val="000000"/>
                </a:solidFill>
                <a:latin typeface="Tahoma" panose="020B0604030504040204" pitchFamily="34" charset="0"/>
              </a:rPr>
              <a:t>年全国商务英语专业教学协作组信息化课程建设研讨会</a:t>
            </a:r>
            <a:endParaRPr lang="zh-CN" altLang="en-US" sz="160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rgbClr val="506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1173" y="320843"/>
            <a:ext cx="4210176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885" y="886968"/>
            <a:ext cx="3730752" cy="2798064"/>
          </a:xfrm>
          <a:prstGeom prst="rect">
            <a:avLst/>
          </a:prstGeom>
        </p:spPr>
      </p:pic>
      <p:sp>
        <p:nvSpPr>
          <p:cNvPr id="15" name="Rounded 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91061" y="320843"/>
            <a:ext cx="4210177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图片包含 室内, 人, 天花板, 人们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73" y="886968"/>
            <a:ext cx="3732342" cy="290207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1560" y="4869160"/>
            <a:ext cx="3587677" cy="962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2018</a:t>
            </a:r>
            <a:r>
              <a:rPr lang="zh-CN" alt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年</a:t>
            </a:r>
            <a:r>
              <a:rPr lang="zh-CN" altLang="en-US" sz="2000" b="1" dirty="0"/>
              <a:t>“一带一路”语言文化研究所举行第二次学术沙龙</a:t>
            </a:r>
          </a:p>
        </p:txBody>
      </p:sp>
      <p:sp>
        <p:nvSpPr>
          <p:cNvPr id="6" name="矩形 5"/>
          <p:cNvSpPr/>
          <p:nvPr/>
        </p:nvSpPr>
        <p:spPr>
          <a:xfrm>
            <a:off x="4788023" y="4869160"/>
            <a:ext cx="4248473" cy="951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2018</a:t>
            </a:r>
            <a:r>
              <a:rPr lang="zh-CN" alt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年读时政经典文献 学汉英翻译技巧</a:t>
            </a:r>
            <a:r>
              <a:rPr lang="en-US" altLang="zh-CN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——</a:t>
            </a:r>
            <a:r>
              <a:rPr lang="zh-CN" alt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我院举行藏龙学术讲坛活动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26246" y="6093296"/>
            <a:ext cx="1491508" cy="479737"/>
          </a:xfrm>
          <a:prstGeom prst="rect">
            <a:avLst/>
          </a:prstGeom>
          <a:solidFill>
            <a:srgbClr val="3366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/>
              <a:t>学术沙龙</a:t>
            </a:r>
            <a:endParaRPr lang="en-US" sz="2400" b="1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3419872" y="6597408"/>
            <a:ext cx="23762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rgbClr val="714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1173" y="320843"/>
            <a:ext cx="4210176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91061" y="320843"/>
            <a:ext cx="4210177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 descr="图片包含 室内, 人, 天花板, 大&#10;&#10;描述已自动生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536" y="476672"/>
            <a:ext cx="4116464" cy="37744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95536" y="4797152"/>
            <a:ext cx="3970464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zh-CN" dirty="0"/>
              <a:t>2017</a:t>
            </a:r>
            <a:r>
              <a:rPr lang="zh-CN" altLang="en-US" dirty="0"/>
              <a:t>年第十二届中西部地区翻译理论与教学研讨会暨翻译研究国际论坛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5076056" y="4795755"/>
            <a:ext cx="3458344" cy="865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2017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第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4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届博士论坛暨外语多维研究博士沙龙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139952" y="5901591"/>
            <a:ext cx="1491508" cy="479737"/>
          </a:xfrm>
          <a:prstGeom prst="rect">
            <a:avLst/>
          </a:prstGeom>
          <a:solidFill>
            <a:srgbClr val="663300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/>
              <a:t>学术会议</a:t>
            </a:r>
            <a:endParaRPr lang="en-US" sz="2400" b="1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3779912" y="6440802"/>
            <a:ext cx="23042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会议室里的人们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06" y="476672"/>
            <a:ext cx="4129013" cy="372376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38b5de1-7a72-482c-96ce-ce14e93285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3568" cy="5373216"/>
          </a:xfrm>
          <a:prstGeom prst="rect">
            <a:avLst/>
          </a:prstGeom>
        </p:spPr>
      </p:pic>
      <p:pic>
        <p:nvPicPr>
          <p:cNvPr id="4" name="图片 3" descr="31b58142-563a-43cb-9513-ba47a45355f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5373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589240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2019</a:t>
            </a:r>
            <a:r>
              <a:rPr lang="zh-CN" altLang="en-US" sz="2000" dirty="0"/>
              <a:t>年新时代语言服务国际化人才培养论坛暨校企合作联盟成立大会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928670"/>
            <a:ext cx="3693892" cy="302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6782" y="4653136"/>
            <a:ext cx="3693892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/>
              <a:t>2019</a:t>
            </a:r>
            <a:r>
              <a:rPr lang="zh-CN" altLang="en-US" dirty="0"/>
              <a:t>年张峻峰教授举行了题为“翻译类著作海外出版流程例话”的学术讲座</a:t>
            </a:r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9862" y="980728"/>
            <a:ext cx="3780399" cy="302824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463967" y="4683968"/>
            <a:ext cx="4006294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/>
              <a:t>2019</a:t>
            </a:r>
            <a:r>
              <a:rPr lang="zh-CN" altLang="en-US" dirty="0"/>
              <a:t>年“楚天学者”李国芳教授举办“国际期刊写作与发表”科研工作坊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28" y="2571744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</a:rPr>
              <a:t>学文件、创机制、重教研、显特色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4414" y="1500174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3.4 </a:t>
            </a:r>
            <a:r>
              <a:rPr lang="zh-CN" altLang="en-US" sz="3200" dirty="0"/>
              <a:t>问题导向、教研相长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44" y="4429132"/>
            <a:ext cx="2616967" cy="202937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400" kern="1200" dirty="0">
                <a:solidFill>
                  <a:schemeClr val="bg1"/>
                </a:solidFill>
                <a:latin typeface="Calibri Light"/>
              </a:rPr>
              <a:t>教学成果奖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0115" name="图片 1"/>
          <p:cNvPicPr>
            <a:picLocks noGrp="1" noChangeAspect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6" y="2000240"/>
            <a:ext cx="2521497" cy="3567255"/>
          </a:xfrm>
        </p:spPr>
      </p:pic>
      <p:pic>
        <p:nvPicPr>
          <p:cNvPr id="90117" name="Picture 1" descr="D:\Documents\Tencent Files\695144760\Image\C2C\8A80C4A9CFEC73B48582CE7BE433ED0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785926"/>
            <a:ext cx="2757057" cy="35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877272"/>
            <a:ext cx="68407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Calibri Light"/>
              </a:rPr>
              <a:t>湖北省高等学校教学成果奖获奖</a:t>
            </a:r>
            <a:r>
              <a:rPr lang="en-US" altLang="zh-CN" sz="2400" b="1" dirty="0">
                <a:solidFill>
                  <a:prstClr val="black"/>
                </a:solidFill>
                <a:latin typeface="Calibri Light"/>
              </a:rPr>
              <a:t>4</a:t>
            </a:r>
            <a:r>
              <a:rPr lang="zh-CN" altLang="en-US" sz="2400" b="1" dirty="0">
                <a:solidFill>
                  <a:prstClr val="black"/>
                </a:solidFill>
                <a:latin typeface="Calibri Light"/>
              </a:rPr>
              <a:t>项</a:t>
            </a:r>
            <a:endParaRPr lang="en-US" altLang="zh-CN" sz="2400" b="1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4098" name="Picture 2" descr="C:\Users\Administrator\Desktop\外国语学院2020招生宣传（报考指南）\2018省政府成果奖1等奖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15788"/>
            <a:ext cx="2715551" cy="38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082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042275" cy="1066800"/>
          </a:xfrm>
        </p:spPr>
        <p:txBody>
          <a:bodyPr/>
          <a:lstStyle/>
          <a:p>
            <a:pPr eaLnBrk="1" hangingPunct="1"/>
            <a:r>
              <a:rPr lang="zh-CN" altLang="en-US" sz="2400" dirty="0"/>
              <a:t>         </a:t>
            </a:r>
            <a:r>
              <a:rPr lang="en-US" altLang="zh-CN" sz="2400" dirty="0"/>
              <a:t>2005-2018</a:t>
            </a:r>
            <a:r>
              <a:rPr lang="zh-CN" altLang="en-US" sz="2400" dirty="0"/>
              <a:t>年教学成果奖一览表</a:t>
            </a:r>
          </a:p>
        </p:txBody>
      </p:sp>
      <p:graphicFrame>
        <p:nvGraphicFramePr>
          <p:cNvPr id="48131" name="Group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1424199"/>
              </p:ext>
            </p:extLst>
          </p:nvPr>
        </p:nvGraphicFramePr>
        <p:xfrm>
          <a:off x="683568" y="1196752"/>
          <a:ext cx="8001000" cy="558927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31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时间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获奖项目及级别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获奖成员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授奖单位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2005</a:t>
                      </a: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省级教学成果奖二等奖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漆腊应、邓 俊等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湖北省人民政府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2005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校级教学成果奖一等奖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邓 俊、何明霞等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2005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校级教学成果奖三等奖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杨 梅、何慧刚等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2005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校级教学成果奖三等奖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何康民、何明霞等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2007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校级教学成果奖一等奖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何明霞、严秋宜等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2007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校级教学成果奖二等奖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王国平、何康民等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2009</a:t>
                      </a: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省级教学成果奖一等奖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邓 俊、何明霞等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湖北省人民政府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2009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校级教学成果奖二等奖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何康民、王国平等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2009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校级教学成果奖二等奖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张 玮、严秋宜等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2011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校级教学成果奖二等奖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何明霞、严秋宜等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2013</a:t>
                      </a:r>
                      <a:r>
                        <a:rPr kumimoji="0" 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省级教学成果奖三等奖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何明霞、严秋宜等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湖北省人民政府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2015</a:t>
                      </a:r>
                      <a:r>
                        <a:rPr kumimoji="0" 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校级教学成果奖一等奖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何明霞、杨春燕等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校级教学成果奖一等奖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何明霞、</a:t>
                      </a: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周俊博</a:t>
                      </a:r>
                      <a:r>
                        <a:rPr kumimoji="0" 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湖北经济学院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8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2018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年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省级教学成果奖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等奖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何明霞、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杨春燕</a:t>
                      </a: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湖北省人民政府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917575">
                <a:tc gridSpan="4">
                  <a:txBody>
                    <a:bodyPr/>
                    <a:lstStyle/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先后获各级各类教学成果奖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项，其中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政府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教学成果奖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项（一等奖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、二等奖、三等奖各</a:t>
                      </a:r>
                      <a:r>
                        <a:rPr kumimoji="0" lang="zh-CN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项）；校级成果奖</a:t>
                      </a:r>
                      <a:r>
                        <a:rPr kumimoji="0" lang="zh-CN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</a:t>
                      </a:r>
                      <a:r>
                        <a:rPr kumimoji="0" lang="zh-CN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一等奖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项，二等奖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项，三等奖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</a:t>
                      </a:r>
                      <a:r>
                        <a:rPr kumimoji="0" lang="zh-CN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3.5 </a:t>
            </a:r>
            <a:r>
              <a:rPr lang="zh-CN" altLang="en-US" dirty="0"/>
              <a:t>思政育人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sz="2800" dirty="0"/>
              <a:t>我校大学外语课程思政实践探索</a:t>
            </a:r>
            <a:endParaRPr lang="en-US" altLang="zh-CN" sz="2800" dirty="0"/>
          </a:p>
          <a:p>
            <a:r>
              <a:rPr lang="zh-CN" altLang="en-US" sz="2800" dirty="0"/>
              <a:t>学习研讨  提升外语教师课程思政意识</a:t>
            </a:r>
          </a:p>
          <a:p>
            <a:r>
              <a:rPr lang="zh-CN" altLang="en-US" sz="2800" dirty="0"/>
              <a:t>党政同心  启动外语课程思政系统工程</a:t>
            </a:r>
          </a:p>
          <a:p>
            <a:r>
              <a:rPr lang="zh-CN" altLang="en-US" sz="2800" dirty="0"/>
              <a:t>教研相长  注重外语课程思政育人实效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-29210"/>
            <a:ext cx="8294396" cy="3441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3571876"/>
            <a:ext cx="8542048" cy="3578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4" y="304800"/>
            <a:ext cx="8140729" cy="1216025"/>
          </a:xfrm>
        </p:spPr>
        <p:txBody>
          <a:bodyPr/>
          <a:lstStyle/>
          <a:p>
            <a:r>
              <a:rPr lang="en-US" altLang="zh-CN" dirty="0"/>
              <a:t>3.5 </a:t>
            </a:r>
            <a:r>
              <a:rPr lang="zh-CN" altLang="en-US" sz="2800" dirty="0"/>
              <a:t>思政育人：</a:t>
            </a:r>
            <a:r>
              <a:rPr lang="zh-CN" altLang="en-US" sz="2400" dirty="0">
                <a:solidFill>
                  <a:srgbClr val="FF0000"/>
                </a:solidFill>
              </a:rPr>
              <a:t>启动大学外语课程思政“六个一”工程</a:t>
            </a:r>
          </a:p>
        </p:txBody>
      </p:sp>
      <p:graphicFrame>
        <p:nvGraphicFramePr>
          <p:cNvPr id="4" name="表格占位符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96592489"/>
              </p:ext>
            </p:extLst>
          </p:nvPr>
        </p:nvGraphicFramePr>
        <p:xfrm>
          <a:off x="971600" y="2060848"/>
          <a:ext cx="6710365" cy="2471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03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 </a:t>
                      </a:r>
                      <a:r>
                        <a:rPr lang="zh-CN" altLang="en-US" dirty="0"/>
                        <a:t>）立项一批大学外语课程思政教研课题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）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建立一批大学外语课程思政案例库（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200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个案例）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）</a:t>
                      </a:r>
                      <a:r>
                        <a:rPr lang="en-US" altLang="zh-CN" dirty="0"/>
                        <a:t> </a:t>
                      </a:r>
                      <a:r>
                        <a:rPr lang="zh-CN" altLang="en-US" dirty="0"/>
                        <a:t>创建一批外语课程思政示范课程（首批</a:t>
                      </a:r>
                      <a:r>
                        <a:rPr lang="en-US" altLang="zh-CN" dirty="0"/>
                        <a:t>2-3</a:t>
                      </a:r>
                      <a:r>
                        <a:rPr lang="zh-CN" altLang="en-US" dirty="0"/>
                        <a:t>门）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656"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r>
                        <a:rPr lang="zh-CN" altLang="en-US" dirty="0"/>
                        <a:t>）</a:t>
                      </a:r>
                      <a:r>
                        <a:rPr lang="en-US" altLang="zh-CN" dirty="0"/>
                        <a:t> </a:t>
                      </a:r>
                      <a:r>
                        <a:rPr lang="zh-CN" altLang="en-US" dirty="0"/>
                        <a:t>发表一组高水平课程思政教研论文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5) </a:t>
                      </a:r>
                      <a:r>
                        <a:rPr lang="zh-CN" altLang="en-US" dirty="0"/>
                        <a:t>组织一次外语课程思政授课大赛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6 )</a:t>
                      </a:r>
                      <a:r>
                        <a:rPr lang="zh-CN" altLang="en-US" dirty="0"/>
                        <a:t>举办一次高水平的课程思政研讨会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文本框 5"/>
          <p:cNvSpPr txBox="1"/>
          <p:nvPr/>
        </p:nvSpPr>
        <p:spPr>
          <a:xfrm>
            <a:off x="615554" y="1587501"/>
            <a:ext cx="8170069" cy="298543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endParaRPr lang="zh-CN" altLang="en-US" sz="4400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36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课题、论文</a:t>
            </a:r>
            <a:endParaRPr lang="en-US" altLang="zh-CN" sz="3600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36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教学竞赛、</a:t>
            </a:r>
            <a:endParaRPr lang="en-US" altLang="zh-CN" sz="3600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36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学术会议、</a:t>
            </a:r>
            <a:endParaRPr lang="en-US" altLang="zh-CN" sz="3600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36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    第二课堂实践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214290"/>
            <a:ext cx="44291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阶段成果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文本框 5"/>
          <p:cNvSpPr txBox="1"/>
          <p:nvPr/>
        </p:nvSpPr>
        <p:spPr>
          <a:xfrm>
            <a:off x="1000100" y="0"/>
            <a:ext cx="6858048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阶段成果：课程思政课题</a:t>
            </a:r>
          </a:p>
        </p:txBody>
      </p:sp>
      <p:sp>
        <p:nvSpPr>
          <p:cNvPr id="45059" name="文本框 3"/>
          <p:cNvSpPr txBox="1"/>
          <p:nvPr/>
        </p:nvSpPr>
        <p:spPr>
          <a:xfrm>
            <a:off x="142844" y="1500173"/>
            <a:ext cx="856634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en-US" altLang="zh-CN" sz="3200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2019年度中国外语教材研究专项课题重点项目</a:t>
            </a:r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1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项</a:t>
            </a:r>
          </a:p>
          <a:p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2020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年湖北省教育厅哲学社会科学重点课题</a:t>
            </a:r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1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2844" y="2855551"/>
            <a:ext cx="827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2020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年湖北省省级规划课题</a:t>
            </a:r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项；厅级课题</a:t>
            </a:r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5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项；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6180" y="3265820"/>
            <a:ext cx="863920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2020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年校级教研课题</a:t>
            </a:r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4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项，院级课程思政专项课题</a:t>
            </a:r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18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项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2" descr="YR40KZ[[ZK7G_[V7_V(XUV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700808"/>
            <a:ext cx="7241458" cy="51571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文本框 5"/>
          <p:cNvSpPr txBox="1"/>
          <p:nvPr/>
        </p:nvSpPr>
        <p:spPr>
          <a:xfrm>
            <a:off x="285720" y="0"/>
            <a:ext cx="6430358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阶段成果：课程思政课题</a:t>
            </a:r>
          </a:p>
        </p:txBody>
      </p:sp>
      <p:sp>
        <p:nvSpPr>
          <p:cNvPr id="46083" name="文本框 3"/>
          <p:cNvSpPr txBox="1"/>
          <p:nvPr/>
        </p:nvSpPr>
        <p:spPr>
          <a:xfrm>
            <a:off x="571472" y="714356"/>
            <a:ext cx="8929718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2020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年 外语学院课程思政教研项目 立项</a:t>
            </a:r>
            <a:r>
              <a:rPr lang="en-US" altLang="zh-CN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18</a:t>
            </a:r>
            <a:r>
              <a:rPr lang="zh-CN" altLang="en-US" sz="28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个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文本框 5"/>
          <p:cNvSpPr txBox="1"/>
          <p:nvPr/>
        </p:nvSpPr>
        <p:spPr>
          <a:xfrm>
            <a:off x="357158" y="285728"/>
            <a:ext cx="807249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阶段成果：课程思政论文</a:t>
            </a:r>
            <a:r>
              <a:rPr lang="en-US" altLang="zh-CN" sz="36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5</a:t>
            </a:r>
            <a:r>
              <a:rPr lang="zh-CN" altLang="en-US" sz="36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篇，其中核心期刊论文</a:t>
            </a:r>
            <a:r>
              <a:rPr lang="en-US" altLang="zh-CN" sz="36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2</a:t>
            </a:r>
            <a:r>
              <a:rPr lang="zh-CN" altLang="en-US" sz="36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篇</a:t>
            </a:r>
          </a:p>
        </p:txBody>
      </p:sp>
      <p:sp>
        <p:nvSpPr>
          <p:cNvPr id="47106" name="文本框 1"/>
          <p:cNvSpPr txBox="1"/>
          <p:nvPr/>
        </p:nvSpPr>
        <p:spPr>
          <a:xfrm>
            <a:off x="285720" y="2285992"/>
            <a:ext cx="8429684" cy="186512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1</a:t>
            </a:r>
            <a:r>
              <a:rPr lang="zh-CN" altLang="en-US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、思想政治教育与英语教育的融合，何明霞，《中国高等教育》，</a:t>
            </a:r>
            <a:r>
              <a:rPr lang="en-US" altLang="zh-CN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2019</a:t>
            </a:r>
            <a:r>
              <a:rPr lang="zh-CN" altLang="en-US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年第</a:t>
            </a:r>
            <a:r>
              <a:rPr lang="en-US" altLang="zh-CN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23</a:t>
            </a:r>
            <a:r>
              <a:rPr lang="zh-CN" altLang="en-US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期</a:t>
            </a:r>
            <a:endParaRPr lang="en-US" altLang="zh-CN" sz="2400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2</a:t>
            </a:r>
            <a:r>
              <a:rPr lang="zh-CN" altLang="en-US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、优秀文化典籍涵养大学生正能量探析</a:t>
            </a:r>
            <a:r>
              <a:rPr lang="en-US" altLang="zh-CN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《</a:t>
            </a:r>
            <a:r>
              <a:rPr lang="zh-CN" altLang="en-US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学校党建与思想教育</a:t>
            </a:r>
            <a:r>
              <a:rPr lang="en-US" altLang="zh-CN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》</a:t>
            </a:r>
            <a:r>
              <a:rPr lang="zh-CN" altLang="en-US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，谢春萍，</a:t>
            </a:r>
            <a:r>
              <a:rPr lang="en-US" altLang="zh-CN" sz="2400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2019-04</a:t>
            </a:r>
            <a:endParaRPr lang="zh-CN" altLang="en-US" sz="2400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7107" name="图片 3" descr="YW`3BM}O2GW@10T4)L1G[U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3786190"/>
            <a:ext cx="1500198" cy="221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25" name="Picture 1" descr="C:\Users\Administrator\Desktop\课程思政相关文件\学校党建与思想教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714752"/>
            <a:ext cx="1552630" cy="218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88720" y="812165"/>
            <a:ext cx="49364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r>
              <a:rPr lang="zh-CN" altLang="en-US" sz="2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几点体会</a:t>
            </a:r>
          </a:p>
          <a:p>
            <a:endParaRPr lang="zh-CN" altLang="en-US" sz="2800" b="1" dirty="0"/>
          </a:p>
          <a:p>
            <a:r>
              <a:rPr lang="en-US" altLang="zh-CN" sz="2800" b="1" dirty="0"/>
              <a:t>1</a:t>
            </a:r>
            <a:r>
              <a:rPr lang="zh-CN" altLang="en-US" sz="2800" b="1" dirty="0"/>
              <a:t>、科学谋划</a:t>
            </a:r>
          </a:p>
          <a:p>
            <a:r>
              <a:rPr lang="en-US" altLang="zh-CN" sz="2800" b="1" dirty="0"/>
              <a:t>2</a:t>
            </a:r>
            <a:r>
              <a:rPr lang="zh-CN" altLang="en-US" sz="2800" b="1" dirty="0"/>
              <a:t>、打造特色</a:t>
            </a:r>
          </a:p>
          <a:p>
            <a:r>
              <a:rPr lang="en-US" altLang="zh-CN" sz="2800" b="1" dirty="0"/>
              <a:t>3</a:t>
            </a:r>
            <a:r>
              <a:rPr lang="zh-CN" altLang="en-US" sz="2800" b="1" dirty="0"/>
              <a:t>、培育队伍</a:t>
            </a:r>
          </a:p>
          <a:p>
            <a:r>
              <a:rPr lang="en-US" altLang="zh-CN" sz="2800" b="1" dirty="0"/>
              <a:t>4</a:t>
            </a:r>
            <a:r>
              <a:rPr lang="zh-CN" altLang="en-US" sz="2800" b="1" dirty="0"/>
              <a:t>、搭建平台</a:t>
            </a:r>
          </a:p>
          <a:p>
            <a:r>
              <a:rPr lang="en-US" altLang="zh-CN" sz="2800" b="1" dirty="0"/>
              <a:t>5</a:t>
            </a:r>
            <a:r>
              <a:rPr lang="zh-CN" altLang="en-US" sz="2800" b="1" dirty="0"/>
              <a:t>、校企联动</a:t>
            </a:r>
          </a:p>
          <a:p>
            <a:r>
              <a:rPr lang="en-US" altLang="zh-CN" sz="2800" b="1" dirty="0"/>
              <a:t>6</a:t>
            </a:r>
            <a:r>
              <a:rPr lang="zh-CN" altLang="en-US" sz="2800" b="1" dirty="0"/>
              <a:t>、借力发展</a:t>
            </a:r>
          </a:p>
          <a:p>
            <a:r>
              <a:rPr lang="en-US" altLang="zh-CN" sz="2800" b="1" dirty="0"/>
              <a:t>7</a:t>
            </a:r>
            <a:r>
              <a:rPr lang="zh-CN" altLang="en-US" sz="2800" b="1" dirty="0"/>
              <a:t>、争取政策</a:t>
            </a:r>
          </a:p>
          <a:p>
            <a:r>
              <a:rPr lang="en-US" altLang="zh-CN" sz="2800" b="1" dirty="0"/>
              <a:t>9</a:t>
            </a:r>
            <a:r>
              <a:rPr lang="zh-CN" altLang="en-US" sz="2800" b="1" dirty="0"/>
              <a:t>、敢于做梦</a:t>
            </a:r>
          </a:p>
          <a:p>
            <a:r>
              <a:rPr lang="en-US" altLang="zh-CN" sz="2800" b="1" dirty="0"/>
              <a:t>10</a:t>
            </a:r>
            <a:r>
              <a:rPr lang="zh-CN" altLang="en-US" sz="2800" b="1" dirty="0"/>
              <a:t>、保持定力</a:t>
            </a:r>
          </a:p>
          <a:p>
            <a:endParaRPr lang="zh-CN" altLang="en-US" sz="2800" b="1" dirty="0"/>
          </a:p>
          <a:p>
            <a:endParaRPr lang="zh-CN" altLang="en-US" sz="2800" b="1" dirty="0"/>
          </a:p>
          <a:p>
            <a:endParaRPr lang="zh-CN" altLang="en-US" sz="2800" b="1" dirty="0"/>
          </a:p>
          <a:p>
            <a:endParaRPr lang="zh-CN" altLang="en-US" sz="2800" b="1" dirty="0"/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30" y="2785110"/>
            <a:ext cx="3104515" cy="310451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16632" y="2349500"/>
            <a:ext cx="9144000" cy="1943100"/>
          </a:xfrm>
        </p:spPr>
        <p:txBody>
          <a:bodyPr anchor="ctr"/>
          <a:lstStyle/>
          <a:p>
            <a:r>
              <a:rPr lang="en-US" altLang="zh-CN" sz="4000" dirty="0">
                <a:solidFill>
                  <a:schemeClr val="tx1"/>
                </a:solidFill>
              </a:rPr>
              <a:t>05.</a:t>
            </a:r>
            <a:r>
              <a:rPr lang="zh-CN" altLang="en-US" sz="4000" dirty="0">
                <a:solidFill>
                  <a:schemeClr val="tx1"/>
                </a:solidFill>
              </a:rPr>
              <a:t>发展困惑与希望</a:t>
            </a:r>
            <a:endParaRPr lang="es-ES" alt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5720" y="500042"/>
            <a:ext cx="6572296" cy="321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endParaRPr lang="en-US" altLang="zh-CN" dirty="0"/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endParaRPr lang="en-US" altLang="zh-CN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/>
              <a:t>1.</a:t>
            </a:r>
            <a:r>
              <a:rPr lang="zh-CN" altLang="en-US" sz="3200" dirty="0"/>
              <a:t>大学外语的学科定位？</a:t>
            </a:r>
            <a:endParaRPr lang="en-US" altLang="zh-CN" sz="3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/>
              <a:t>2.</a:t>
            </a:r>
            <a:r>
              <a:rPr lang="zh-CN" altLang="en-US" sz="3200" dirty="0"/>
              <a:t>大学外语教师职业发展路在何方？</a:t>
            </a:r>
            <a:endParaRPr lang="en-US" altLang="zh-CN" sz="3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/>
              <a:t>3.</a:t>
            </a:r>
            <a:r>
              <a:rPr lang="zh-CN" altLang="en-US" sz="3200" dirty="0"/>
              <a:t>大学外语教师在价值体现与获得感？</a:t>
            </a:r>
            <a:endParaRPr lang="en-US" altLang="zh-CN" sz="3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/>
              <a:t>4.</a:t>
            </a:r>
            <a:r>
              <a:rPr lang="zh-CN" altLang="en-US" sz="3200" dirty="0"/>
              <a:t>大学外语由单一语种向多语种转化？</a:t>
            </a:r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Graphic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4143380"/>
            <a:ext cx="1857835" cy="18578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4348" y="4071942"/>
            <a:ext cx="46434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8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  <a:p>
            <a:r>
              <a:rPr lang="zh-CN" altLang="en-US" sz="3600" b="1" dirty="0">
                <a:solidFill>
                  <a:srgbClr val="FF0000"/>
                </a:solidFill>
              </a:rPr>
              <a:t>不忘初心     砥砺前行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Grp="1"/>
          </p:cNvSpPr>
          <p:nvPr>
            <p:ph type="body" idx="1"/>
          </p:nvPr>
        </p:nvSpPr>
        <p:spPr>
          <a:xfrm>
            <a:off x="734888" y="2515543"/>
            <a:ext cx="8229600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zh-CN" altLang="en-US" sz="4400" dirty="0">
                <a:solidFill>
                  <a:schemeClr val="bg1"/>
                </a:solidFill>
              </a:rPr>
              <a:t>谢谢！敬请批评指正！</a:t>
            </a:r>
            <a:endParaRPr lang="en-US" altLang="zh-CN" sz="4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altLang="zh-CN" sz="4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何明霞   湖北经济学院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zh-CN" sz="2800" dirty="0">
                <a:solidFill>
                  <a:schemeClr val="bg1"/>
                </a:solidFill>
              </a:rPr>
              <a:t>tessahe2004@163.com</a:t>
            </a:r>
          </a:p>
          <a:p>
            <a:pPr marL="0" indent="0">
              <a:buNone/>
            </a:pP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1852403"/>
            <a:ext cx="3959091" cy="3009179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72000" y="1573887"/>
            <a:ext cx="0" cy="3710227"/>
          </a:xfrm>
          <a:prstGeom prst="line">
            <a:avLst/>
          </a:prstGeom>
          <a:ln w="19050">
            <a:solidFill>
              <a:srgbClr val="854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30" y="1852403"/>
            <a:ext cx="4231638" cy="3009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160" y="5284113"/>
            <a:ext cx="459027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商务英语综合实训室</a:t>
            </a:r>
          </a:p>
          <a:p>
            <a:pPr>
              <a:spcAft>
                <a:spcPts val="600"/>
              </a:spcAft>
            </a:pP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519958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翻译工作坊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0362" y="589002"/>
            <a:ext cx="371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800" b="1" dirty="0"/>
              <a:t>教学设施良好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图片包含 室内, 天花板, 桌子, 房间&#10;&#10;描述已自动生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4" y="388166"/>
            <a:ext cx="3379690" cy="2543217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图片包含 室内, 天花板, 窗户, 房间&#10;&#10;描述已自动生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60" y="460174"/>
            <a:ext cx="3656242" cy="2471206"/>
          </a:xfrm>
          <a:prstGeom prst="rect">
            <a:avLst/>
          </a:prstGeom>
        </p:spPr>
      </p:pic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95775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图片包含 室内, 天花板, 桌子, 窗户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2" y="3671316"/>
            <a:ext cx="3295614" cy="2545862"/>
          </a:xfrm>
          <a:prstGeom prst="rect">
            <a:avLst/>
          </a:prstGeom>
        </p:spPr>
      </p:pic>
      <p:pic>
        <p:nvPicPr>
          <p:cNvPr id="6" name="图片 5" descr="图片包含 室内, 天花板, 桌子, 房间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35" y="3671316"/>
            <a:ext cx="3123508" cy="2553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502" y="306896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b="1" dirty="0"/>
              <a:t>国际商务仿真实验室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8680" y="308965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b="1" dirty="0"/>
              <a:t>同传实训室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06502" y="63813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b="1" dirty="0"/>
              <a:t>情景语言实验室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5150743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b="1" dirty="0"/>
              <a:t>语言实验室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9552" y="735087"/>
            <a:ext cx="617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我校大学英语教学改革历程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3714744" y="2000240"/>
            <a:ext cx="5143536" cy="36004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/>
              <a:t>阶段一（</a:t>
            </a:r>
            <a:r>
              <a:rPr lang="en-US" altLang="zh-CN" sz="2800" dirty="0"/>
              <a:t>2002-2005</a:t>
            </a:r>
            <a:r>
              <a:rPr lang="zh-CN" altLang="en-US" sz="2800" dirty="0"/>
              <a:t>）探索期</a:t>
            </a:r>
            <a:endParaRPr lang="en-US" altLang="zh-CN" sz="2800" dirty="0"/>
          </a:p>
          <a:p>
            <a:r>
              <a:rPr lang="zh-CN" altLang="en-US" sz="2800" dirty="0"/>
              <a:t>阶段二（</a:t>
            </a:r>
            <a:r>
              <a:rPr lang="en-US" altLang="zh-CN" sz="2800" dirty="0"/>
              <a:t>2006-2013</a:t>
            </a:r>
            <a:r>
              <a:rPr lang="zh-CN" altLang="en-US" sz="2800" dirty="0"/>
              <a:t>）发展期</a:t>
            </a:r>
            <a:endParaRPr lang="en-US" altLang="zh-CN" sz="2800" dirty="0"/>
          </a:p>
          <a:p>
            <a:r>
              <a:rPr lang="zh-CN" altLang="en-US" sz="2800" dirty="0"/>
              <a:t>阶段三（</a:t>
            </a:r>
            <a:r>
              <a:rPr lang="en-US" altLang="zh-CN" sz="2800" dirty="0"/>
              <a:t>2014-2020</a:t>
            </a:r>
            <a:r>
              <a:rPr lang="zh-CN" altLang="en-US" sz="2800" dirty="0"/>
              <a:t>）创新期</a:t>
            </a:r>
            <a:endParaRPr lang="zh-CN" altLang="zh-CN" sz="2800" dirty="0"/>
          </a:p>
        </p:txBody>
      </p:sp>
      <p:sp>
        <p:nvSpPr>
          <p:cNvPr id="8" name="矩形: 圆角 7"/>
          <p:cNvSpPr/>
          <p:nvPr/>
        </p:nvSpPr>
        <p:spPr>
          <a:xfrm>
            <a:off x="285720" y="2071678"/>
            <a:ext cx="3429024" cy="34290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zh-CN" altLang="en-US" sz="2000" dirty="0"/>
              <a:t>湖北经济学院为早期全国</a:t>
            </a:r>
            <a:r>
              <a:rPr lang="en-US" sz="2000" dirty="0"/>
              <a:t>180</a:t>
            </a:r>
            <a:r>
              <a:rPr lang="zh-CN" altLang="en-US" sz="2000" dirty="0"/>
              <a:t>所大学英语教学改革试点</a:t>
            </a:r>
            <a:r>
              <a:rPr lang="zh-CN" altLang="en-US" sz="2000"/>
              <a:t>院校之一。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99b4425-7128-49ce-8984-67f5e9a7d5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8962c42-e7c5-4e28-9796-c4d9b2e99d3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ab080b4-c2f4-4bc7-92fa-8268e4e76e59}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2778</Words>
  <Application>Microsoft Office PowerPoint</Application>
  <PresentationFormat>全屏显示(4:3)</PresentationFormat>
  <Paragraphs>385</Paragraphs>
  <Slides>68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5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68</vt:i4>
      </vt:variant>
    </vt:vector>
  </HeadingPairs>
  <TitlesOfParts>
    <vt:vector size="73" baseType="lpstr">
      <vt:lpstr>Diseño predeterminado</vt:lpstr>
      <vt:lpstr>HDOfficeLightV0</vt:lpstr>
      <vt:lpstr>1_HDOfficeLightV0</vt:lpstr>
      <vt:lpstr>5_Profile</vt:lpstr>
      <vt:lpstr>2_HDOfficeLightV0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一、改革课程体系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 以赛促学</vt:lpstr>
      <vt:lpstr>PowerPoint 演示文稿</vt:lpstr>
      <vt:lpstr>PowerPoint 演示文稿</vt:lpstr>
      <vt:lpstr>PowerPoint 演示文稿</vt:lpstr>
      <vt:lpstr>英语第二课堂综合实践教学体系</vt:lpstr>
      <vt:lpstr>大学生“4C”综合能力</vt:lpstr>
      <vt:lpstr>案例：英语演讲与辩论队</vt:lpstr>
      <vt:lpstr>PowerPoint 演示文稿</vt:lpstr>
      <vt:lpstr>制度保障、苦练基本功</vt:lpstr>
      <vt:lpstr>技能训练与课程思政有机融合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3.4 学生5年竞赛获奖统计情况（以赛促学）</vt:lpstr>
      <vt:lpstr>PowerPoint 演示文稿</vt:lpstr>
      <vt:lpstr>二、 以赛促教</vt:lpstr>
      <vt:lpstr>以赛促教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 以研促教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教学成果奖</vt:lpstr>
      <vt:lpstr>         2005-2018年教学成果奖一览表</vt:lpstr>
      <vt:lpstr>3.5 思政育人</vt:lpstr>
      <vt:lpstr>3.5 思政育人：启动大学外语课程思政“六个一”工程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05.发展困惑与希望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Idiots TWO</dc:creator>
  <cp:lastModifiedBy>44</cp:lastModifiedBy>
  <cp:revision>296</cp:revision>
  <dcterms:created xsi:type="dcterms:W3CDTF">2019-11-14T13:09:00Z</dcterms:created>
  <dcterms:modified xsi:type="dcterms:W3CDTF">2021-03-20T05:19:15Z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