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0"/>
  </p:notesMasterIdLst>
  <p:sldIdLst>
    <p:sldId id="3624" r:id="rId2"/>
    <p:sldId id="3507" r:id="rId3"/>
    <p:sldId id="3591" r:id="rId4"/>
    <p:sldId id="3585" r:id="rId5"/>
    <p:sldId id="3625" r:id="rId6"/>
    <p:sldId id="3628" r:id="rId7"/>
    <p:sldId id="3630" r:id="rId8"/>
    <p:sldId id="3631" r:id="rId9"/>
    <p:sldId id="3590" r:id="rId10"/>
    <p:sldId id="3651" r:id="rId11"/>
    <p:sldId id="3632" r:id="rId12"/>
    <p:sldId id="3656" r:id="rId13"/>
    <p:sldId id="3593" r:id="rId14"/>
    <p:sldId id="3633" r:id="rId15"/>
    <p:sldId id="3634" r:id="rId16"/>
    <p:sldId id="3594" r:id="rId17"/>
    <p:sldId id="3635" r:id="rId18"/>
    <p:sldId id="3636" r:id="rId19"/>
    <p:sldId id="3654" r:id="rId20"/>
    <p:sldId id="3655" r:id="rId21"/>
    <p:sldId id="3623" r:id="rId22"/>
    <p:sldId id="3602" r:id="rId23"/>
    <p:sldId id="3609" r:id="rId24"/>
    <p:sldId id="3610" r:id="rId25"/>
    <p:sldId id="3611" r:id="rId26"/>
    <p:sldId id="3603" r:id="rId27"/>
    <p:sldId id="3653" r:id="rId28"/>
    <p:sldId id="3530" r:id="rId29"/>
  </p:sldIdLst>
  <p:sldSz cx="12858750" cy="7232650"/>
  <p:notesSz cx="6858000" cy="91440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6270" indent="-181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73175" indent="-3657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12620" indent="-5511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50795" indent="-7353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70125" algn="l" defTabSz="9074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23515" algn="l" defTabSz="9074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177540" algn="l" defTabSz="9074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32200" algn="l" defTabSz="9074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994"/>
    <a:srgbClr val="E08502"/>
    <a:srgbClr val="025791"/>
    <a:srgbClr val="025994"/>
    <a:srgbClr val="37849F"/>
    <a:srgbClr val="3C90AE"/>
    <a:srgbClr val="2F6E73"/>
    <a:srgbClr val="FE9CBF"/>
    <a:srgbClr val="1C7661"/>
    <a:srgbClr val="FD5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5" autoAdjust="0"/>
    <p:restoredTop sz="93345" autoAdjust="0"/>
  </p:normalViewPr>
  <p:slideViewPr>
    <p:cSldViewPr>
      <p:cViewPr>
        <p:scale>
          <a:sx n="70" d="100"/>
          <a:sy n="70" d="100"/>
        </p:scale>
        <p:origin x="-648" y="-36"/>
      </p:cViewPr>
      <p:guideLst>
        <p:guide orient="horz" pos="328"/>
        <p:guide orient="horz" pos="4101"/>
        <p:guide orient="horz" pos="2338"/>
        <p:guide orient="horz" pos="827"/>
        <p:guide pos="4050"/>
        <p:guide pos="674"/>
        <p:guide pos="7497"/>
        <p:guide pos="1147"/>
        <p:guide pos="4594"/>
      </p:guideLst>
    </p:cSldViewPr>
  </p:slideViewPr>
  <p:outlineViewPr>
    <p:cViewPr>
      <p:scale>
        <a:sx n="100" d="100"/>
        <a:sy n="100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2021/3/20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043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275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0614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017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148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69490" algn="l" defTabSz="9067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22880" algn="l" defTabSz="9067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76905" algn="l" defTabSz="9067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31565" algn="l" defTabSz="9067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4"/>
          <a:stretch>
            <a:fillRect/>
          </a:stretch>
        </p:blipFill>
        <p:spPr bwMode="auto">
          <a:xfrm>
            <a:off x="0" y="4517389"/>
            <a:ext cx="12858750" cy="118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占位符 1"/>
          <p:cNvSpPr txBox="1"/>
          <p:nvPr userDrawn="1"/>
        </p:nvSpPr>
        <p:spPr>
          <a:xfrm>
            <a:off x="1044921" y="1528093"/>
            <a:ext cx="10785054" cy="24143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lIns="128535" tIns="64266" rIns="128535" bIns="64266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5694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48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pitchFamily="34" charset="0"/>
              </a:rPr>
              <a:t>重</a:t>
            </a:r>
            <a:r>
              <a:rPr lang="zh-CN" altLang="en-US" sz="48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pitchFamily="34" charset="0"/>
              </a:rPr>
              <a:t>特色  融思政</a:t>
            </a:r>
            <a:endParaRPr lang="en-US" altLang="zh-CN" sz="48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alibri" panose="020F0502020204030204" pitchFamily="34" charset="0"/>
            </a:endParaRPr>
          </a:p>
          <a:p>
            <a:pPr marL="0" indent="0" algn="ctr" defTabSz="95694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pitchFamily="34" charset="0"/>
              </a:rPr>
              <a:t>大学英语课程建设的思考与实践</a:t>
            </a:r>
            <a:endParaRPr lang="en-US" altLang="zh-CN" sz="48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5" name="组 14"/>
          <p:cNvGrpSpPr>
            <a:grpSpLocks noChangeAspect="1"/>
          </p:cNvGrpSpPr>
          <p:nvPr userDrawn="1"/>
        </p:nvGrpSpPr>
        <p:grpSpPr>
          <a:xfrm>
            <a:off x="308695" y="375965"/>
            <a:ext cx="2856471" cy="871341"/>
            <a:chOff x="2511636" y="306460"/>
            <a:chExt cx="2949182" cy="89963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893" y="306460"/>
              <a:ext cx="1987925" cy="81771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26" t="6265" r="24244" b="39903"/>
            <a:stretch>
              <a:fillRect/>
            </a:stretch>
          </p:blipFill>
          <p:spPr>
            <a:xfrm>
              <a:off x="2511636" y="314039"/>
              <a:ext cx="867332" cy="892052"/>
            </a:xfrm>
            <a:prstGeom prst="ellipse">
              <a:avLst/>
            </a:prstGeom>
          </p:spPr>
        </p:pic>
      </p:grpSp>
      <p:sp>
        <p:nvSpPr>
          <p:cNvPr id="20" name="Rectangle 3"/>
          <p:cNvSpPr>
            <a:spLocks noChangeArrowheads="1"/>
          </p:cNvSpPr>
          <p:nvPr userDrawn="1"/>
        </p:nvSpPr>
        <p:spPr bwMode="auto">
          <a:xfrm>
            <a:off x="0" y="5701498"/>
            <a:ext cx="12858750" cy="1531152"/>
          </a:xfrm>
          <a:prstGeom prst="rect">
            <a:avLst/>
          </a:prstGeom>
          <a:solidFill>
            <a:srgbClr val="025994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本占位符 5"/>
          <p:cNvSpPr txBox="1"/>
          <p:nvPr userDrawn="1"/>
        </p:nvSpPr>
        <p:spPr>
          <a:xfrm>
            <a:off x="2928762" y="4205525"/>
            <a:ext cx="6985079" cy="92296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lIns="128535" tIns="64266" rIns="128535" bIns="64266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E085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河南大学</a:t>
            </a:r>
            <a:r>
              <a:rPr lang="en-US" altLang="zh-CN" sz="3600" b="1" dirty="0">
                <a:solidFill>
                  <a:srgbClr val="E085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rgbClr val="E085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关合凤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-1" y="0"/>
            <a:ext cx="3621064" cy="7232650"/>
          </a:xfrm>
          <a:prstGeom prst="rect">
            <a:avLst/>
          </a:prstGeom>
          <a:solidFill>
            <a:srgbClr val="015994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68735" y="952029"/>
            <a:ext cx="2129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6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录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 userDrawn="1"/>
        </p:nvSpPr>
        <p:spPr bwMode="auto">
          <a:xfrm>
            <a:off x="668735" y="2428081"/>
            <a:ext cx="3600401" cy="468000"/>
          </a:xfrm>
          <a:prstGeom prst="roundRect">
            <a:avLst>
              <a:gd name="adj" fmla="val 0"/>
            </a:avLst>
          </a:prstGeom>
          <a:solidFill>
            <a:srgbClr val="4147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dist"/>
            <a:endParaRPr lang="en-US" altLang="zh-CN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84759" y="2464197"/>
            <a:ext cx="183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阿里巴巴普惠体 L" panose="00020600040101010101" pitchFamily="18" charset="-122"/>
                <a:sym typeface="+mn-lt"/>
              </a:rPr>
              <a:t>CONTENTS</a:t>
            </a:r>
          </a:p>
        </p:txBody>
      </p:sp>
      <p:grpSp>
        <p:nvGrpSpPr>
          <p:cNvPr id="11" name="组合 10"/>
          <p:cNvGrpSpPr>
            <a:grpSpLocks noChangeAspect="1"/>
          </p:cNvGrpSpPr>
          <p:nvPr userDrawn="1"/>
        </p:nvGrpSpPr>
        <p:grpSpPr>
          <a:xfrm>
            <a:off x="5293095" y="2752229"/>
            <a:ext cx="612000" cy="612000"/>
            <a:chOff x="5286050" y="2840216"/>
            <a:chExt cx="464133" cy="464134"/>
          </a:xfrm>
        </p:grpSpPr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5286050" y="2840216"/>
              <a:ext cx="464133" cy="464134"/>
            </a:xfrm>
            <a:prstGeom prst="ellipse">
              <a:avLst/>
            </a:prstGeom>
            <a:solidFill>
              <a:srgbClr val="015994"/>
            </a:solidFill>
            <a:ln w="12700">
              <a:noFill/>
              <a:round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5304659" y="2916624"/>
              <a:ext cx="426953" cy="350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>
            <a:grpSpLocks noChangeAspect="1"/>
          </p:cNvGrpSpPr>
          <p:nvPr userDrawn="1"/>
        </p:nvGrpSpPr>
        <p:grpSpPr>
          <a:xfrm>
            <a:off x="5293107" y="3524488"/>
            <a:ext cx="612001" cy="612000"/>
            <a:chOff x="5286050" y="2840216"/>
            <a:chExt cx="464133" cy="464134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5286050" y="2840216"/>
              <a:ext cx="464133" cy="464134"/>
            </a:xfrm>
            <a:prstGeom prst="ellipse">
              <a:avLst/>
            </a:prstGeom>
            <a:solidFill>
              <a:srgbClr val="015994"/>
            </a:solidFill>
            <a:ln w="12700">
              <a:noFill/>
              <a:round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5314047" y="2904172"/>
              <a:ext cx="426953" cy="350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>
            <a:grpSpLocks noChangeAspect="1"/>
          </p:cNvGrpSpPr>
          <p:nvPr userDrawn="1"/>
        </p:nvGrpSpPr>
        <p:grpSpPr>
          <a:xfrm>
            <a:off x="5289283" y="4239629"/>
            <a:ext cx="612001" cy="612000"/>
            <a:chOff x="5286050" y="2840216"/>
            <a:chExt cx="464133" cy="464134"/>
          </a:xfrm>
        </p:grpSpPr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5286050" y="2840216"/>
              <a:ext cx="464133" cy="464134"/>
            </a:xfrm>
            <a:prstGeom prst="ellipse">
              <a:avLst/>
            </a:prstGeom>
            <a:solidFill>
              <a:srgbClr val="015994"/>
            </a:solidFill>
            <a:ln w="12700">
              <a:noFill/>
              <a:round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5293346" y="2914522"/>
              <a:ext cx="426953" cy="350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>
            <a:grpSpLocks noChangeAspect="1"/>
          </p:cNvGrpSpPr>
          <p:nvPr userDrawn="1"/>
        </p:nvGrpSpPr>
        <p:grpSpPr>
          <a:xfrm>
            <a:off x="5285459" y="4962189"/>
            <a:ext cx="612001" cy="612000"/>
            <a:chOff x="5286050" y="2840216"/>
            <a:chExt cx="464133" cy="464134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5286050" y="2840216"/>
              <a:ext cx="464133" cy="464134"/>
            </a:xfrm>
            <a:prstGeom prst="ellipse">
              <a:avLst/>
            </a:prstGeom>
            <a:solidFill>
              <a:srgbClr val="015994"/>
            </a:solidFill>
            <a:ln w="12700">
              <a:noFill/>
              <a:round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5303696" y="2914522"/>
              <a:ext cx="426953" cy="350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>
            <a:grpSpLocks noChangeAspect="1"/>
          </p:cNvGrpSpPr>
          <p:nvPr userDrawn="1"/>
        </p:nvGrpSpPr>
        <p:grpSpPr>
          <a:xfrm>
            <a:off x="5293095" y="2032149"/>
            <a:ext cx="612000" cy="612000"/>
            <a:chOff x="5286050" y="2840216"/>
            <a:chExt cx="464133" cy="464134"/>
          </a:xfrm>
        </p:grpSpPr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5286050" y="2840216"/>
              <a:ext cx="464133" cy="464134"/>
            </a:xfrm>
            <a:prstGeom prst="ellipse">
              <a:avLst/>
            </a:prstGeom>
            <a:solidFill>
              <a:srgbClr val="015994"/>
            </a:solidFill>
            <a:ln w="12700">
              <a:noFill/>
              <a:round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5320551" y="2904172"/>
              <a:ext cx="426954" cy="350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6141343" y="2108230"/>
            <a:ext cx="2723743" cy="5231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defTabSz="956945" fontAlgn="auto">
              <a:spcBef>
                <a:spcPts val="1055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加强师资建设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6141343" y="2822221"/>
            <a:ext cx="2723743" cy="5231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defTabSz="956945" fontAlgn="auto">
              <a:spcBef>
                <a:spcPts val="1055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开发特色课程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6141343" y="3608819"/>
            <a:ext cx="2723743" cy="5231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defTabSz="956945" fontAlgn="auto">
              <a:spcBef>
                <a:spcPts val="1055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改革教学模式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6141343" y="4337608"/>
            <a:ext cx="2723743" cy="5231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defTabSz="956945" fontAlgn="auto">
              <a:spcBef>
                <a:spcPts val="1055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重视能力提升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6141343" y="5006598"/>
            <a:ext cx="2723743" cy="5231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defTabSz="956945" fontAlgn="auto">
              <a:spcBef>
                <a:spcPts val="1055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注重课程育人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458991" y="5746987"/>
            <a:ext cx="2723743" cy="461626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sz="2400" b="1" kern="500" spc="-1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大学外语教研</a:t>
            </a:r>
            <a:r>
              <a:rPr lang="zh-CN" altLang="zh-CN" sz="2400" b="1" kern="500" spc="-100" dirty="0" smtClean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部</a:t>
            </a:r>
            <a:endParaRPr lang="zh-CN" altLang="zh-CN" sz="2400" b="1" dirty="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9336" y="6249922"/>
            <a:ext cx="3564000" cy="261572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lvl="0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College English Teaching and Research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6467074"/>
            <a:ext cx="12858750" cy="765576"/>
          </a:xfrm>
          <a:prstGeom prst="rect">
            <a:avLst/>
          </a:prstGeom>
          <a:solidFill>
            <a:srgbClr val="025994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 userDrawn="1"/>
        </p:nvSpPr>
        <p:spPr bwMode="auto">
          <a:xfrm>
            <a:off x="3081965" y="3752175"/>
            <a:ext cx="678191" cy="677909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圆角矩形 10"/>
          <p:cNvSpPr/>
          <p:nvPr userDrawn="1"/>
        </p:nvSpPr>
        <p:spPr bwMode="auto">
          <a:xfrm>
            <a:off x="3426372" y="1397022"/>
            <a:ext cx="632204" cy="733865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圆角矩形 11"/>
          <p:cNvSpPr/>
          <p:nvPr userDrawn="1"/>
        </p:nvSpPr>
        <p:spPr bwMode="auto">
          <a:xfrm>
            <a:off x="883877" y="2443638"/>
            <a:ext cx="903149" cy="1071308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368300" dist="101600" dir="90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圆角矩形 12"/>
          <p:cNvSpPr/>
          <p:nvPr userDrawn="1"/>
        </p:nvSpPr>
        <p:spPr bwMode="auto">
          <a:xfrm>
            <a:off x="1529605" y="1187555"/>
            <a:ext cx="632204" cy="749918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对角圆角矩形 13"/>
          <p:cNvSpPr/>
          <p:nvPr userDrawn="1"/>
        </p:nvSpPr>
        <p:spPr bwMode="auto">
          <a:xfrm>
            <a:off x="1843204" y="1776648"/>
            <a:ext cx="1594239" cy="1658464"/>
          </a:xfrm>
          <a:prstGeom prst="round2Diag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2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342900" dist="76200" dir="8100000" sx="101000" sy="101000" algn="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sz="7000" b="1" dirty="0">
              <a:solidFill>
                <a:srgbClr val="C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5" name="圆角矩形 14"/>
          <p:cNvSpPr/>
          <p:nvPr userDrawn="1"/>
        </p:nvSpPr>
        <p:spPr bwMode="auto">
          <a:xfrm>
            <a:off x="1399723" y="2172257"/>
            <a:ext cx="632204" cy="749918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342900" dist="76200" dir="8100000" sx="101000" sy="101000" algn="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圆角矩形 15"/>
          <p:cNvSpPr/>
          <p:nvPr userDrawn="1"/>
        </p:nvSpPr>
        <p:spPr bwMode="auto">
          <a:xfrm>
            <a:off x="2817077" y="3430778"/>
            <a:ext cx="541890" cy="642786"/>
          </a:xfrm>
          <a:prstGeom prst="roundRect">
            <a:avLst>
              <a:gd name="adj" fmla="val 6712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0" dist="114300" dir="8100000" sx="101000" sy="101000" algn="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圆角矩形 16"/>
          <p:cNvSpPr/>
          <p:nvPr userDrawn="1"/>
        </p:nvSpPr>
        <p:spPr bwMode="auto">
          <a:xfrm>
            <a:off x="1147615" y="3734125"/>
            <a:ext cx="903150" cy="818304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342900" dist="76200" dir="8100000" sx="101000" sy="101000" algn="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4"/>
          <a:stretch>
            <a:fillRect/>
          </a:stretch>
        </p:blipFill>
        <p:spPr bwMode="auto">
          <a:xfrm>
            <a:off x="0" y="5286157"/>
            <a:ext cx="12858750" cy="118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-3330" y="-35941"/>
            <a:ext cx="12862084" cy="835772"/>
            <a:chOff x="-68" y="17"/>
            <a:chExt cx="14408" cy="913"/>
          </a:xfrm>
        </p:grpSpPr>
        <p:sp>
          <p:nvSpPr>
            <p:cNvPr id="11" name="矩形 10"/>
            <p:cNvSpPr/>
            <p:nvPr/>
          </p:nvSpPr>
          <p:spPr>
            <a:xfrm>
              <a:off x="-68" y="17"/>
              <a:ext cx="14408" cy="913"/>
            </a:xfrm>
            <a:prstGeom prst="rect">
              <a:avLst/>
            </a:prstGeom>
            <a:solidFill>
              <a:srgbClr val="015994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20" y="87"/>
              <a:ext cx="11817" cy="787"/>
              <a:chOff x="120" y="87"/>
              <a:chExt cx="11817" cy="787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2341" y="119"/>
                <a:ext cx="9596" cy="72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 cap="flat" cmpd="sng" algn="ctr">
                <a:noFill/>
                <a:prstDash val="solid"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n-ea"/>
                  <a:cs typeface="+mn-ea"/>
                </a:endParaRPr>
              </a:p>
            </p:txBody>
          </p:sp>
          <p:pic>
            <p:nvPicPr>
              <p:cNvPr id="14" name="图片 13" descr="logo"/>
              <p:cNvPicPr>
                <a:picLocks noChangeAspect="1"/>
              </p:cNvPicPr>
              <p:nvPr/>
            </p:nvPicPr>
            <p:blipFill rotWithShape="1">
              <a:blip r:embed="rId2"/>
              <a:srcRect r="62176"/>
              <a:stretch>
                <a:fillRect/>
              </a:stretch>
            </p:blipFill>
            <p:spPr>
              <a:xfrm>
                <a:off x="120" y="87"/>
                <a:ext cx="855" cy="7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4"/>
          <a:stretch>
            <a:fillRect/>
          </a:stretch>
        </p:blipFill>
        <p:spPr bwMode="auto">
          <a:xfrm>
            <a:off x="0" y="4517389"/>
            <a:ext cx="12858750" cy="118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5701498"/>
            <a:ext cx="12858750" cy="1531152"/>
          </a:xfrm>
          <a:prstGeom prst="rect">
            <a:avLst/>
          </a:prstGeom>
          <a:solidFill>
            <a:srgbClr val="025994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1783244" y="6806163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9B369C9D-A0B5-4AAE-AE61-96147F7B1F42}" type="slidenum"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>
    <p:tnLst>
      <p:par>
        <p:cTn id="1" dur="indefinite" restart="never" nodeType="tmRoot"/>
      </p:par>
    </p:tnLst>
  </p:timing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729615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地方特点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90" y="1437005"/>
            <a:ext cx="8215630" cy="503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729615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学校特色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97395" y="1854835"/>
            <a:ext cx="5326380" cy="394208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 lIns="96373" tIns="48187" rIns="96373" bIns="48187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学校特色：</a:t>
            </a:r>
            <a:endParaRPr lang="en-US" altLang="zh-CN" sz="3200" b="1" dirty="0" smtClean="0">
              <a:solidFill>
                <a:srgbClr val="002060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ea"/>
              </a:rPr>
              <a:t> </a:t>
            </a:r>
            <a:r>
              <a:rPr lang="en-US" altLang="zh-CN" sz="3200" b="1" dirty="0" smtClean="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ea"/>
              </a:rPr>
              <a:t> </a:t>
            </a:r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植根中原文化沃土</a:t>
            </a:r>
            <a:endParaRPr lang="en-US" altLang="zh-CN" sz="4400" b="1" dirty="0" smtClean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3200" b="1" dirty="0" smtClean="0">
              <a:solidFill>
                <a:srgbClr val="002060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ea"/>
              </a:rPr>
              <a:t>  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特色研究机构：</a:t>
            </a: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ea"/>
              </a:rPr>
              <a:t> </a:t>
            </a:r>
            <a:r>
              <a:rPr lang="en-US" altLang="zh-CN" sz="3200" b="1" dirty="0" smtClean="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ea"/>
              </a:rPr>
              <a:t> </a:t>
            </a:r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黄河文明与可持续发展研</a:t>
            </a:r>
            <a:endParaRPr lang="zh-CN" altLang="en-US" sz="32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究中心（教育部人文社会</a:t>
            </a:r>
            <a:endParaRPr lang="zh-CN" altLang="en-US" sz="32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科学重点研究基地）</a:t>
            </a:r>
            <a:endParaRPr lang="zh-CN" altLang="en-US" sz="32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4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" y="1817370"/>
            <a:ext cx="6316345" cy="397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09" y="1888133"/>
            <a:ext cx="10045060" cy="410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3151" y="87933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特色课程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253155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27"/>
          <p:cNvSpPr txBox="1"/>
          <p:nvPr/>
        </p:nvSpPr>
        <p:spPr>
          <a:xfrm>
            <a:off x="2050765" y="1978932"/>
            <a:ext cx="1295833" cy="1112978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</a:defRPr>
            </a:lvl1pPr>
          </a:lstStyle>
          <a:p>
            <a:pPr algn="ctr"/>
            <a:r>
              <a:rPr lang="en-US" altLang="zh-CN" sz="66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3"/>
          <p:cNvSpPr txBox="1"/>
          <p:nvPr/>
        </p:nvSpPr>
        <p:spPr>
          <a:xfrm>
            <a:off x="3693071" y="1743778"/>
            <a:ext cx="7182482" cy="2152621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改革教学模式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线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上学习 </a:t>
            </a:r>
            <a:r>
              <a:rPr lang="en-US" altLang="zh-CN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 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线下教学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线上线下相结合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45199" y="6496645"/>
            <a:ext cx="3150225" cy="5978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在线学习平台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>
            <a:fillRect/>
          </a:stretch>
        </p:blipFill>
        <p:spPr bwMode="auto">
          <a:xfrm>
            <a:off x="1065435" y="1312069"/>
            <a:ext cx="10719828" cy="50268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线上线下相结合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506" y="4840461"/>
            <a:ext cx="3480441" cy="5978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线下讨论展示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290433"/>
            <a:ext cx="5448510" cy="311797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312862"/>
            <a:ext cx="5213530" cy="309554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7"/>
          <p:cNvSpPr txBox="1"/>
          <p:nvPr/>
        </p:nvSpPr>
        <p:spPr>
          <a:xfrm>
            <a:off x="2050765" y="1978932"/>
            <a:ext cx="1295833" cy="1112978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</a:defRPr>
            </a:lvl1pPr>
          </a:lstStyle>
          <a:p>
            <a:pPr algn="ctr"/>
            <a:r>
              <a:rPr lang="en-US" altLang="zh-CN" sz="66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33"/>
          <p:cNvSpPr txBox="1"/>
          <p:nvPr/>
        </p:nvSpPr>
        <p:spPr>
          <a:xfrm>
            <a:off x="3693071" y="1743778"/>
            <a:ext cx="7182482" cy="2152621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加强能力提升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程内容 </a:t>
            </a:r>
            <a:r>
              <a:rPr lang="en-US" altLang="zh-CN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 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课外实践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课堂讨论展示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83479" y="6636285"/>
            <a:ext cx="4490173" cy="652448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生态廊道代言活动展示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>
            <a:fillRect/>
          </a:stretch>
        </p:blipFill>
        <p:spPr bwMode="auto">
          <a:xfrm>
            <a:off x="1502023" y="1315784"/>
            <a:ext cx="4896544" cy="25192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Users\Administrator\Desktop\关老师汇报的相关图片\课程活动\生态廊道代言\微信图片_202011111440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63" y="1331492"/>
            <a:ext cx="3672408" cy="169885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关老师汇报的相关图片\课程活动\生态廊道代言\微信图片_2020111114400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9"/>
          <a:stretch>
            <a:fillRect/>
          </a:stretch>
        </p:blipFill>
        <p:spPr bwMode="auto">
          <a:xfrm>
            <a:off x="7220969" y="3099066"/>
            <a:ext cx="3672408" cy="16966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关老师汇报的相关图片\课程活动\生态廊道代言\微信图片_2020111114400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07" y="4112910"/>
            <a:ext cx="4896544" cy="245574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istrator\Desktop\关老师汇报的相关图片\课程活动\生态廊道代言\微信图片_202011111440077.jpg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69" y="4867757"/>
            <a:ext cx="3672408" cy="1692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课外实践活动</a:t>
            </a:r>
          </a:p>
        </p:txBody>
      </p:sp>
      <p:sp>
        <p:nvSpPr>
          <p:cNvPr id="9" name="矩形 8"/>
          <p:cNvSpPr/>
          <p:nvPr/>
        </p:nvSpPr>
        <p:spPr>
          <a:xfrm>
            <a:off x="2437525" y="6159512"/>
            <a:ext cx="3972472" cy="5978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铁塔金秋国际文化节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43" y="1312863"/>
            <a:ext cx="6720236" cy="45507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7708814" y="6132229"/>
            <a:ext cx="4404515" cy="652448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课外文化体验与交流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43" y="3701295"/>
            <a:ext cx="3939058" cy="21623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43" y="1312863"/>
            <a:ext cx="3939058" cy="216116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课外实践活动</a:t>
            </a:r>
          </a:p>
        </p:txBody>
      </p:sp>
      <p:sp>
        <p:nvSpPr>
          <p:cNvPr id="50" name="页脚占位符 3"/>
          <p:cNvSpPr txBox="1">
            <a:spLocks noGrp="1"/>
          </p:cNvSpPr>
          <p:nvPr/>
        </p:nvSpPr>
        <p:spPr bwMode="auto">
          <a:xfrm>
            <a:off x="8967789" y="6540203"/>
            <a:ext cx="2844800" cy="24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1" rIns="91405" bIns="4570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</a:t>
            </a:r>
          </a:p>
          <a:p>
            <a:r>
              <a:rPr lang="en-US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</a:t>
            </a:r>
          </a:p>
        </p:txBody>
      </p:sp>
      <p:sp>
        <p:nvSpPr>
          <p:cNvPr id="51" name="Oval 6"/>
          <p:cNvSpPr>
            <a:spLocks noChangeArrowheads="1"/>
          </p:cNvSpPr>
          <p:nvPr/>
        </p:nvSpPr>
        <p:spPr bwMode="gray">
          <a:xfrm>
            <a:off x="3756873" y="2557078"/>
            <a:ext cx="3859213" cy="3073400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9525" algn="ctr">
            <a:solidFill>
              <a:schemeClr val="accent2"/>
            </a:solidFill>
            <a:prstDash val="lgDash"/>
            <a:round/>
          </a:ln>
        </p:spPr>
        <p:txBody>
          <a:bodyPr wrap="none" lIns="91405" tIns="45701" rIns="91405" bIns="45701" anchor="ctr"/>
          <a:lstStyle/>
          <a:p>
            <a:endParaRPr lang="zh-CN" altLang="zh-CN" sz="2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Group 8"/>
          <p:cNvGrpSpPr/>
          <p:nvPr/>
        </p:nvGrpSpPr>
        <p:grpSpPr bwMode="auto">
          <a:xfrm>
            <a:off x="3666955" y="1744117"/>
            <a:ext cx="4041662" cy="657225"/>
            <a:chOff x="336" y="1536"/>
            <a:chExt cx="1392" cy="72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auto">
            <a:xfrm>
              <a:off x="336" y="1536"/>
              <a:ext cx="1392" cy="72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>
              <a:noFill/>
            </a:ln>
            <a:effectLst>
              <a:outerShdw dist="45791" dir="2021404" algn="ctr" rotWithShape="0">
                <a:srgbClr val="DDDDDD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Rectangle 10"/>
            <p:cNvSpPr>
              <a:spLocks noChangeArrowheads="1"/>
            </p:cNvSpPr>
            <p:nvPr/>
          </p:nvSpPr>
          <p:spPr bwMode="auto">
            <a:xfrm>
              <a:off x="336" y="1536"/>
              <a:ext cx="258" cy="33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Group 11"/>
          <p:cNvGrpSpPr/>
          <p:nvPr/>
        </p:nvGrpSpPr>
        <p:grpSpPr bwMode="auto">
          <a:xfrm>
            <a:off x="3777935" y="1816610"/>
            <a:ext cx="3838435" cy="663574"/>
            <a:chOff x="2190" y="1344"/>
            <a:chExt cx="1392" cy="720"/>
          </a:xfrm>
        </p:grpSpPr>
        <p:sp>
          <p:nvSpPr>
            <p:cNvPr id="56" name="AutoShape 12"/>
            <p:cNvSpPr>
              <a:spLocks noChangeArrowheads="1"/>
            </p:cNvSpPr>
            <p:nvPr/>
          </p:nvSpPr>
          <p:spPr bwMode="auto">
            <a:xfrm>
              <a:off x="2190" y="1344"/>
              <a:ext cx="1392" cy="7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auto">
            <a:xfrm>
              <a:off x="2190" y="1344"/>
              <a:ext cx="258" cy="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Group 15"/>
          <p:cNvGrpSpPr/>
          <p:nvPr/>
        </p:nvGrpSpPr>
        <p:grpSpPr bwMode="auto">
          <a:xfrm>
            <a:off x="524724" y="4235067"/>
            <a:ext cx="4084637" cy="2189571"/>
            <a:chOff x="336" y="1536"/>
            <a:chExt cx="1462" cy="813"/>
          </a:xfrm>
        </p:grpSpPr>
        <p:sp>
          <p:nvSpPr>
            <p:cNvPr id="59" name="AutoShape 16"/>
            <p:cNvSpPr>
              <a:spLocks noChangeArrowheads="1"/>
            </p:cNvSpPr>
            <p:nvPr/>
          </p:nvSpPr>
          <p:spPr bwMode="auto">
            <a:xfrm>
              <a:off x="336" y="1536"/>
              <a:ext cx="1462" cy="81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dist="45791" dir="2021404" algn="ctr" rotWithShape="0">
                <a:srgbClr val="DDDDDD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336" y="1536"/>
              <a:ext cx="258" cy="3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Group 18"/>
          <p:cNvGrpSpPr/>
          <p:nvPr/>
        </p:nvGrpSpPr>
        <p:grpSpPr bwMode="auto">
          <a:xfrm>
            <a:off x="632671" y="4268407"/>
            <a:ext cx="3868739" cy="2117869"/>
            <a:chOff x="2147" y="1344"/>
            <a:chExt cx="1435" cy="756"/>
          </a:xfrm>
        </p:grpSpPr>
        <p:sp>
          <p:nvSpPr>
            <p:cNvPr id="62" name="AutoShape 19"/>
            <p:cNvSpPr>
              <a:spLocks noChangeArrowheads="1"/>
            </p:cNvSpPr>
            <p:nvPr/>
          </p:nvSpPr>
          <p:spPr bwMode="auto">
            <a:xfrm>
              <a:off x="2147" y="1344"/>
              <a:ext cx="1435" cy="75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Rectangle 20"/>
            <p:cNvSpPr>
              <a:spLocks noChangeArrowheads="1"/>
            </p:cNvSpPr>
            <p:nvPr/>
          </p:nvSpPr>
          <p:spPr bwMode="auto">
            <a:xfrm>
              <a:off x="2147" y="1346"/>
              <a:ext cx="301" cy="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Line 21"/>
          <p:cNvSpPr>
            <a:spLocks noChangeShapeType="1"/>
          </p:cNvSpPr>
          <p:nvPr/>
        </p:nvSpPr>
        <p:spPr bwMode="auto">
          <a:xfrm>
            <a:off x="973987" y="4731866"/>
            <a:ext cx="3170237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5" tIns="45701" rIns="91405" bIns="4570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65" name="Group 22"/>
          <p:cNvGrpSpPr/>
          <p:nvPr/>
        </p:nvGrpSpPr>
        <p:grpSpPr bwMode="auto">
          <a:xfrm>
            <a:off x="6731844" y="4123940"/>
            <a:ext cx="4481513" cy="2228850"/>
            <a:chOff x="336" y="1536"/>
            <a:chExt cx="1392" cy="720"/>
          </a:xfrm>
        </p:grpSpPr>
        <p:sp>
          <p:nvSpPr>
            <p:cNvPr id="66" name="AutoShape 23"/>
            <p:cNvSpPr>
              <a:spLocks noChangeArrowheads="1"/>
            </p:cNvSpPr>
            <p:nvPr/>
          </p:nvSpPr>
          <p:spPr bwMode="auto">
            <a:xfrm>
              <a:off x="336" y="1536"/>
              <a:ext cx="1392" cy="72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>
              <a:outerShdw dist="45791" dir="2021404" algn="ctr" rotWithShape="0">
                <a:srgbClr val="DDDDDD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336" y="1536"/>
              <a:ext cx="258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AutoShape 26"/>
          <p:cNvSpPr>
            <a:spLocks noChangeArrowheads="1"/>
          </p:cNvSpPr>
          <p:nvPr/>
        </p:nvSpPr>
        <p:spPr bwMode="auto">
          <a:xfrm>
            <a:off x="6816711" y="4235069"/>
            <a:ext cx="4318527" cy="20351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zh-CN" sz="2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Line 28"/>
          <p:cNvSpPr>
            <a:spLocks noChangeShapeType="1"/>
          </p:cNvSpPr>
          <p:nvPr/>
        </p:nvSpPr>
        <p:spPr bwMode="auto">
          <a:xfrm flipV="1">
            <a:off x="7147773" y="4608129"/>
            <a:ext cx="3313112" cy="33338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5" tIns="45701" rIns="91405" bIns="4570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gray">
          <a:xfrm>
            <a:off x="1555707" y="4317619"/>
            <a:ext cx="1714691" cy="46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1" rIns="91405" bIns="457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Rectangle 36"/>
          <p:cNvSpPr>
            <a:spLocks noChangeArrowheads="1"/>
          </p:cNvSpPr>
          <p:nvPr/>
        </p:nvSpPr>
        <p:spPr bwMode="gray">
          <a:xfrm>
            <a:off x="7791407" y="4193794"/>
            <a:ext cx="1714691" cy="46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1" rIns="91405" bIns="457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 Box 39"/>
          <p:cNvSpPr txBox="1">
            <a:spLocks noChangeArrowheads="1"/>
          </p:cNvSpPr>
          <p:nvPr/>
        </p:nvSpPr>
        <p:spPr bwMode="gray">
          <a:xfrm>
            <a:off x="1176887" y="4731869"/>
            <a:ext cx="3648075" cy="16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1" rIns="91405" bIns="45701">
            <a:spAutoFit/>
          </a:bodyPr>
          <a:lstStyle>
            <a:lvl1pPr defTabSz="6083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3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3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3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3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中美大学生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AK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论坛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全国大学生英语竞赛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河南大学英语演讲比赛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英语微课大赛 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gray">
          <a:xfrm>
            <a:off x="7018415" y="4841049"/>
            <a:ext cx="4359276" cy="972536"/>
          </a:xfrm>
          <a:prstGeom prst="rect">
            <a:avLst/>
          </a:prstGeom>
          <a:noFill/>
          <a:ln>
            <a:noFill/>
          </a:ln>
        </p:spPr>
        <p:txBody>
          <a:bodyPr lIns="91405" tIns="45701" rIns="91405" bIns="457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defTabSz="608330">
              <a:lnSpc>
                <a:spcPct val="130000"/>
              </a:lnSpc>
              <a:defRPr/>
            </a:pPr>
            <a:r>
              <a:rPr lang="zh-CN" altLang="en-US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zh-CN" altLang="zh-CN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写作</a:t>
            </a:r>
            <a:r>
              <a:rPr lang="zh-CN" altLang="en-US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zh-CN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</a:t>
            </a:r>
            <a:r>
              <a:rPr lang="en-US" altLang="zh-CN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英语词汇大赛</a:t>
            </a:r>
            <a:endParaRPr lang="en-US" altLang="zh-CN" sz="2200" b="1" kern="600" spc="-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08330">
              <a:lnSpc>
                <a:spcPct val="130000"/>
              </a:lnSpc>
              <a:defRPr/>
            </a:pPr>
            <a:r>
              <a:rPr lang="zh-CN" altLang="zh-CN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美文背诵大赛</a:t>
            </a:r>
            <a:r>
              <a:rPr lang="en-US" altLang="zh-CN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 b="1" kern="6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英语书法大赛</a:t>
            </a:r>
            <a:endParaRPr lang="en-US" altLang="zh-CN" sz="2200" b="1" kern="600" spc="-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Group 11"/>
          <p:cNvGrpSpPr/>
          <p:nvPr/>
        </p:nvGrpSpPr>
        <p:grpSpPr bwMode="auto">
          <a:xfrm rot="-159137">
            <a:off x="1553419" y="2907919"/>
            <a:ext cx="1611314" cy="1454150"/>
            <a:chOff x="1380" y="1216"/>
            <a:chExt cx="898" cy="1081"/>
          </a:xfrm>
        </p:grpSpPr>
        <p:sp>
          <p:nvSpPr>
            <p:cNvPr id="77" name="Oval 12"/>
            <p:cNvSpPr>
              <a:spLocks noChangeArrowheads="1"/>
            </p:cNvSpPr>
            <p:nvPr/>
          </p:nvSpPr>
          <p:spPr bwMode="blackWhite">
            <a:xfrm rot="66259" flipH="1">
              <a:off x="1727" y="1216"/>
              <a:ext cx="234" cy="228"/>
            </a:xfrm>
            <a:prstGeom prst="ellipse">
              <a:avLst/>
            </a:prstGeom>
            <a:solidFill>
              <a:srgbClr val="FEE3AC"/>
            </a:solidFill>
            <a:ln w="9525">
              <a:round/>
            </a:ln>
            <a:scene3d>
              <a:camera prst="legacyPerspectiveFront">
                <a:rot lat="20099966" lon="1500000" rev="0"/>
              </a:camera>
              <a:lightRig rig="legacyFlat2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13"/>
            <p:cNvSpPr/>
            <p:nvPr/>
          </p:nvSpPr>
          <p:spPr bwMode="blackWhite">
            <a:xfrm rot="66259" flipH="1">
              <a:off x="1380" y="1223"/>
              <a:ext cx="898" cy="1074"/>
            </a:xfrm>
            <a:custGeom>
              <a:avLst/>
              <a:gdLst>
                <a:gd name="T0" fmla="*/ 0 w 3312"/>
                <a:gd name="T1" fmla="*/ 0 h 3962"/>
                <a:gd name="T2" fmla="*/ 0 w 3312"/>
                <a:gd name="T3" fmla="*/ 0 h 3962"/>
                <a:gd name="T4" fmla="*/ 0 w 3312"/>
                <a:gd name="T5" fmla="*/ 0 h 3962"/>
                <a:gd name="T6" fmla="*/ 0 w 3312"/>
                <a:gd name="T7" fmla="*/ 0 h 3962"/>
                <a:gd name="T8" fmla="*/ 0 w 3312"/>
                <a:gd name="T9" fmla="*/ 0 h 3962"/>
                <a:gd name="T10" fmla="*/ 0 w 3312"/>
                <a:gd name="T11" fmla="*/ 0 h 3962"/>
                <a:gd name="T12" fmla="*/ 0 w 3312"/>
                <a:gd name="T13" fmla="*/ 0 h 3962"/>
                <a:gd name="T14" fmla="*/ 0 w 3312"/>
                <a:gd name="T15" fmla="*/ 0 h 3962"/>
                <a:gd name="T16" fmla="*/ 0 w 3312"/>
                <a:gd name="T17" fmla="*/ 0 h 3962"/>
                <a:gd name="T18" fmla="*/ 0 w 3312"/>
                <a:gd name="T19" fmla="*/ 0 h 3962"/>
                <a:gd name="T20" fmla="*/ 0 w 3312"/>
                <a:gd name="T21" fmla="*/ 0 h 3962"/>
                <a:gd name="T22" fmla="*/ 0 w 3312"/>
                <a:gd name="T23" fmla="*/ 0 h 3962"/>
                <a:gd name="T24" fmla="*/ 0 w 3312"/>
                <a:gd name="T25" fmla="*/ 0 h 3962"/>
                <a:gd name="T26" fmla="*/ 0 w 3312"/>
                <a:gd name="T27" fmla="*/ 0 h 3962"/>
                <a:gd name="T28" fmla="*/ 0 w 3312"/>
                <a:gd name="T29" fmla="*/ 0 h 3962"/>
                <a:gd name="T30" fmla="*/ 0 w 3312"/>
                <a:gd name="T31" fmla="*/ 0 h 3962"/>
                <a:gd name="T32" fmla="*/ 0 w 3312"/>
                <a:gd name="T33" fmla="*/ 0 h 3962"/>
                <a:gd name="T34" fmla="*/ 0 w 3312"/>
                <a:gd name="T35" fmla="*/ 0 h 3962"/>
                <a:gd name="T36" fmla="*/ 0 w 3312"/>
                <a:gd name="T37" fmla="*/ 0 h 3962"/>
                <a:gd name="T38" fmla="*/ 0 w 3312"/>
                <a:gd name="T39" fmla="*/ 0 h 3962"/>
                <a:gd name="T40" fmla="*/ 0 w 3312"/>
                <a:gd name="T41" fmla="*/ 0 h 3962"/>
                <a:gd name="T42" fmla="*/ 0 w 3312"/>
                <a:gd name="T43" fmla="*/ 0 h 3962"/>
                <a:gd name="T44" fmla="*/ 0 w 3312"/>
                <a:gd name="T45" fmla="*/ 0 h 3962"/>
                <a:gd name="T46" fmla="*/ 0 w 3312"/>
                <a:gd name="T47" fmla="*/ 0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FEE3AC"/>
            </a:solidFill>
            <a:ln w="9525">
              <a:miter lim="800000"/>
            </a:ln>
            <a:scene3d>
              <a:camera prst="legacyPerspectiveFront">
                <a:rot lat="20099966" lon="1500000" rev="0"/>
              </a:camera>
              <a:lightRig rig="legacyFlat2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>
              <a:flatTx/>
            </a:bodyPr>
            <a:lstStyle/>
            <a:p>
              <a:endPara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Group 15"/>
          <p:cNvGrpSpPr/>
          <p:nvPr/>
        </p:nvGrpSpPr>
        <p:grpSpPr bwMode="auto">
          <a:xfrm>
            <a:off x="8219331" y="2752340"/>
            <a:ext cx="1339850" cy="1428750"/>
            <a:chOff x="4876" y="1969"/>
            <a:chExt cx="746" cy="1061"/>
          </a:xfrm>
        </p:grpSpPr>
        <p:sp>
          <p:nvSpPr>
            <p:cNvPr id="80" name="Oval 16"/>
            <p:cNvSpPr>
              <a:spLocks noChangeArrowheads="1"/>
            </p:cNvSpPr>
            <p:nvPr/>
          </p:nvSpPr>
          <p:spPr bwMode="blackWhite">
            <a:xfrm rot="381936" flipH="1">
              <a:off x="5093" y="1969"/>
              <a:ext cx="230" cy="225"/>
            </a:xfrm>
            <a:prstGeom prst="ellipse">
              <a:avLst/>
            </a:prstGeom>
            <a:solidFill>
              <a:srgbClr val="FEE3AC"/>
            </a:solidFill>
            <a:ln w="9525">
              <a:round/>
            </a:ln>
            <a:scene3d>
              <a:camera prst="legacyPerspectiveFront">
                <a:rot lat="20099966" lon="1500000" rev="0"/>
              </a:camera>
              <a:lightRig rig="legacyFlat2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zh-CN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17"/>
            <p:cNvSpPr/>
            <p:nvPr/>
          </p:nvSpPr>
          <p:spPr bwMode="blackWhite">
            <a:xfrm>
              <a:off x="4876" y="2140"/>
              <a:ext cx="746" cy="890"/>
            </a:xfrm>
            <a:custGeom>
              <a:avLst/>
              <a:gdLst>
                <a:gd name="T0" fmla="*/ 440 w 746"/>
                <a:gd name="T1" fmla="*/ 32 h 890"/>
                <a:gd name="T2" fmla="*/ 352 w 746"/>
                <a:gd name="T3" fmla="*/ 74 h 890"/>
                <a:gd name="T4" fmla="*/ 283 w 746"/>
                <a:gd name="T5" fmla="*/ 0 h 890"/>
                <a:gd name="T6" fmla="*/ 224 w 746"/>
                <a:gd name="T7" fmla="*/ 37 h 890"/>
                <a:gd name="T8" fmla="*/ 42 w 746"/>
                <a:gd name="T9" fmla="*/ 273 h 890"/>
                <a:gd name="T10" fmla="*/ 75 w 746"/>
                <a:gd name="T11" fmla="*/ 363 h 890"/>
                <a:gd name="T12" fmla="*/ 216 w 746"/>
                <a:gd name="T13" fmla="*/ 91 h 890"/>
                <a:gd name="T14" fmla="*/ 87 w 746"/>
                <a:gd name="T15" fmla="*/ 426 h 890"/>
                <a:gd name="T16" fmla="*/ 145 w 746"/>
                <a:gd name="T17" fmla="*/ 449 h 890"/>
                <a:gd name="T18" fmla="*/ 16 w 746"/>
                <a:gd name="T19" fmla="*/ 742 h 890"/>
                <a:gd name="T20" fmla="*/ 24 w 746"/>
                <a:gd name="T21" fmla="*/ 835 h 890"/>
                <a:gd name="T22" fmla="*/ 113 w 746"/>
                <a:gd name="T23" fmla="*/ 784 h 890"/>
                <a:gd name="T24" fmla="*/ 265 w 746"/>
                <a:gd name="T25" fmla="*/ 488 h 890"/>
                <a:gd name="T26" fmla="*/ 365 w 746"/>
                <a:gd name="T27" fmla="*/ 501 h 890"/>
                <a:gd name="T28" fmla="*/ 425 w 746"/>
                <a:gd name="T29" fmla="*/ 818 h 890"/>
                <a:gd name="T30" fmla="*/ 488 w 746"/>
                <a:gd name="T31" fmla="*/ 888 h 890"/>
                <a:gd name="T32" fmla="*/ 530 w 746"/>
                <a:gd name="T33" fmla="*/ 799 h 890"/>
                <a:gd name="T34" fmla="*/ 474 w 746"/>
                <a:gd name="T35" fmla="*/ 491 h 890"/>
                <a:gd name="T36" fmla="*/ 545 w 746"/>
                <a:gd name="T37" fmla="*/ 481 h 890"/>
                <a:gd name="T38" fmla="*/ 481 w 746"/>
                <a:gd name="T39" fmla="*/ 120 h 890"/>
                <a:gd name="T40" fmla="*/ 607 w 746"/>
                <a:gd name="T41" fmla="*/ 407 h 890"/>
                <a:gd name="T42" fmla="*/ 704 w 746"/>
                <a:gd name="T43" fmla="*/ 445 h 890"/>
                <a:gd name="T44" fmla="*/ 720 w 746"/>
                <a:gd name="T45" fmla="*/ 344 h 890"/>
                <a:gd name="T46" fmla="*/ 537 w 746"/>
                <a:gd name="T47" fmla="*/ 37 h 890"/>
                <a:gd name="T48" fmla="*/ 440 w 746"/>
                <a:gd name="T49" fmla="*/ 32 h 8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6"/>
                <a:gd name="T76" fmla="*/ 0 h 890"/>
                <a:gd name="T77" fmla="*/ 746 w 746"/>
                <a:gd name="T78" fmla="*/ 890 h 89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6" h="890">
                  <a:moveTo>
                    <a:pt x="440" y="32"/>
                  </a:moveTo>
                  <a:cubicBezTo>
                    <a:pt x="429" y="59"/>
                    <a:pt x="390" y="76"/>
                    <a:pt x="352" y="74"/>
                  </a:cubicBezTo>
                  <a:cubicBezTo>
                    <a:pt x="312" y="67"/>
                    <a:pt x="291" y="25"/>
                    <a:pt x="283" y="0"/>
                  </a:cubicBezTo>
                  <a:cubicBezTo>
                    <a:pt x="283" y="0"/>
                    <a:pt x="246" y="16"/>
                    <a:pt x="224" y="37"/>
                  </a:cubicBezTo>
                  <a:cubicBezTo>
                    <a:pt x="201" y="58"/>
                    <a:pt x="58" y="243"/>
                    <a:pt x="42" y="273"/>
                  </a:cubicBezTo>
                  <a:cubicBezTo>
                    <a:pt x="36" y="305"/>
                    <a:pt x="84" y="395"/>
                    <a:pt x="75" y="363"/>
                  </a:cubicBezTo>
                  <a:cubicBezTo>
                    <a:pt x="66" y="333"/>
                    <a:pt x="215" y="82"/>
                    <a:pt x="216" y="91"/>
                  </a:cubicBezTo>
                  <a:lnTo>
                    <a:pt x="87" y="426"/>
                  </a:lnTo>
                  <a:lnTo>
                    <a:pt x="145" y="449"/>
                  </a:lnTo>
                  <a:lnTo>
                    <a:pt x="16" y="742"/>
                  </a:lnTo>
                  <a:cubicBezTo>
                    <a:pt x="1" y="787"/>
                    <a:pt x="0" y="819"/>
                    <a:pt x="24" y="835"/>
                  </a:cubicBezTo>
                  <a:cubicBezTo>
                    <a:pt x="59" y="848"/>
                    <a:pt x="91" y="826"/>
                    <a:pt x="113" y="784"/>
                  </a:cubicBezTo>
                  <a:cubicBezTo>
                    <a:pt x="154" y="720"/>
                    <a:pt x="234" y="534"/>
                    <a:pt x="265" y="488"/>
                  </a:cubicBezTo>
                  <a:lnTo>
                    <a:pt x="365" y="501"/>
                  </a:lnTo>
                  <a:cubicBezTo>
                    <a:pt x="377" y="565"/>
                    <a:pt x="407" y="754"/>
                    <a:pt x="425" y="818"/>
                  </a:cubicBezTo>
                  <a:cubicBezTo>
                    <a:pt x="434" y="855"/>
                    <a:pt x="457" y="890"/>
                    <a:pt x="488" y="888"/>
                  </a:cubicBezTo>
                  <a:cubicBezTo>
                    <a:pt x="512" y="876"/>
                    <a:pt x="536" y="867"/>
                    <a:pt x="530" y="799"/>
                  </a:cubicBezTo>
                  <a:lnTo>
                    <a:pt x="474" y="491"/>
                  </a:lnTo>
                  <a:lnTo>
                    <a:pt x="545" y="481"/>
                  </a:lnTo>
                  <a:lnTo>
                    <a:pt x="481" y="120"/>
                  </a:lnTo>
                  <a:lnTo>
                    <a:pt x="607" y="407"/>
                  </a:lnTo>
                  <a:cubicBezTo>
                    <a:pt x="643" y="460"/>
                    <a:pt x="687" y="456"/>
                    <a:pt x="704" y="445"/>
                  </a:cubicBezTo>
                  <a:cubicBezTo>
                    <a:pt x="746" y="429"/>
                    <a:pt x="731" y="390"/>
                    <a:pt x="720" y="344"/>
                  </a:cubicBezTo>
                  <a:cubicBezTo>
                    <a:pt x="698" y="307"/>
                    <a:pt x="586" y="29"/>
                    <a:pt x="537" y="37"/>
                  </a:cubicBezTo>
                  <a:lnTo>
                    <a:pt x="440" y="32"/>
                  </a:lnTo>
                  <a:close/>
                </a:path>
              </a:pathLst>
            </a:custGeom>
            <a:solidFill>
              <a:srgbClr val="FEE3AC"/>
            </a:solidFill>
            <a:ln w="9525">
              <a:miter lim="800000"/>
            </a:ln>
            <a:scene3d>
              <a:camera prst="legacyPerspectiveFront">
                <a:rot lat="20099966" lon="1500000" rev="0"/>
              </a:camera>
              <a:lightRig rig="legacyFlat2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>
              <a:flatTx/>
            </a:bodyPr>
            <a:lstStyle/>
            <a:p>
              <a:endPara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2" name="Rectangle 43"/>
          <p:cNvSpPr>
            <a:spLocks noChangeArrowheads="1"/>
          </p:cNvSpPr>
          <p:nvPr/>
        </p:nvSpPr>
        <p:spPr bwMode="auto">
          <a:xfrm>
            <a:off x="4229983" y="1852426"/>
            <a:ext cx="3486510" cy="53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1" rIns="91405" bIns="45701">
            <a:spAutoFit/>
          </a:bodyPr>
          <a:lstStyle/>
          <a:p>
            <a:r>
              <a:rPr lang="zh-CN" altLang="en-US" sz="28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河南大学</a:t>
            </a:r>
            <a:r>
              <a:rPr lang="zh-CN" altLang="zh-CN" sz="28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英语文化节</a:t>
            </a:r>
            <a:endParaRPr lang="zh-CN" altLang="en-US" sz="28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Rectangle 44"/>
          <p:cNvSpPr>
            <a:spLocks noChangeArrowheads="1"/>
          </p:cNvSpPr>
          <p:nvPr/>
        </p:nvSpPr>
        <p:spPr bwMode="auto">
          <a:xfrm>
            <a:off x="4476012" y="2966653"/>
            <a:ext cx="2359025" cy="228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1" rIns="91405" bIns="45701">
            <a:spAutoFit/>
          </a:bodyPr>
          <a:lstStyle/>
          <a:p>
            <a:pPr algn="ctr"/>
            <a:r>
              <a:rPr lang="zh-CN" altLang="zh-CN" sz="2800" b="1" dirty="0">
                <a:solidFill>
                  <a:srgbClr val="0079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以赛促学</a:t>
            </a:r>
            <a:endParaRPr lang="zh-CN" altLang="en-US" sz="2800" b="1" dirty="0">
              <a:solidFill>
                <a:srgbClr val="0079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800" b="1" dirty="0">
              <a:solidFill>
                <a:srgbClr val="0079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2800" b="1" dirty="0">
                <a:solidFill>
                  <a:srgbClr val="0079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以赛促用</a:t>
            </a:r>
            <a:endParaRPr lang="zh-CN" altLang="en-US" sz="2800" b="1" dirty="0">
              <a:solidFill>
                <a:srgbClr val="0079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800" b="1" dirty="0">
              <a:solidFill>
                <a:srgbClr val="0079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2800" b="1" dirty="0">
                <a:solidFill>
                  <a:srgbClr val="0079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以赛促教</a:t>
            </a:r>
            <a:endParaRPr lang="zh-CN" altLang="en-US" sz="2800" b="1" dirty="0">
              <a:solidFill>
                <a:srgbClr val="0079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圆角矩形标注 83"/>
          <p:cNvSpPr/>
          <p:nvPr/>
        </p:nvSpPr>
        <p:spPr>
          <a:xfrm>
            <a:off x="8414706" y="1204358"/>
            <a:ext cx="3539049" cy="1088057"/>
          </a:xfrm>
          <a:prstGeom prst="wedgeRoundRectCallout">
            <a:avLst>
              <a:gd name="adj1" fmla="val -68285"/>
              <a:gd name="adj2" fmla="val 53682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89" rIns="91382" bIns="45689" rtlCol="0" anchor="ctr"/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河南省普通高校校园文化建设优秀成果二等奖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47" y="1816610"/>
            <a:ext cx="785893" cy="6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3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944855" y="5128169"/>
            <a:ext cx="6059504" cy="461626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“传中原文明，讲黄河故事”微课大赛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69975" y="5128492"/>
            <a:ext cx="4662085" cy="461626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河南大学英语演讲比赛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3581" r="2442" b="3759"/>
          <a:stretch>
            <a:fillRect/>
          </a:stretch>
        </p:blipFill>
        <p:spPr bwMode="auto">
          <a:xfrm>
            <a:off x="1069975" y="1238755"/>
            <a:ext cx="4662085" cy="36030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05" y="1672590"/>
            <a:ext cx="6147435" cy="285242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课外实践活动</a:t>
            </a:r>
          </a:p>
        </p:txBody>
      </p:sp>
    </p:spTree>
    <p:extLst>
      <p:ext uri="{BB962C8B-B14F-4D97-AF65-F5344CB8AC3E}">
        <p14:creationId xmlns:p14="http://schemas.microsoft.com/office/powerpoint/2010/main" val="25066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620613" y="1744119"/>
            <a:ext cx="3745830" cy="2184653"/>
            <a:chOff x="3034220" y="1108578"/>
            <a:chExt cx="3342657" cy="1494285"/>
          </a:xfrm>
        </p:grpSpPr>
        <p:sp>
          <p:nvSpPr>
            <p:cNvPr id="41" name="圆角矩形 40"/>
            <p:cNvSpPr/>
            <p:nvPr/>
          </p:nvSpPr>
          <p:spPr>
            <a:xfrm>
              <a:off x="3034220" y="1108578"/>
              <a:ext cx="3342657" cy="1494285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</a:pPr>
              <a:endParaRPr lang="en-US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2" name="TextBox 54"/>
            <p:cNvSpPr txBox="1"/>
            <p:nvPr/>
          </p:nvSpPr>
          <p:spPr>
            <a:xfrm flipH="1">
              <a:off x="3567789" y="1429598"/>
              <a:ext cx="2152145" cy="905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anose="020F07040305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defTabSz="963930">
                <a:lnSpc>
                  <a:spcPct val="100000"/>
                </a:lnSpc>
                <a:defRPr/>
              </a:pPr>
              <a:r>
                <a:rPr lang="zh-CN" altLang="en-US" sz="4000" b="1" kern="1200" dirty="0">
                  <a:solidFill>
                    <a:schemeClr val="accent2"/>
                  </a:solidFill>
                  <a:effectLst/>
                  <a:latin typeface="微软雅黑" panose="020B0503020204020204" pitchFamily="34" charset="-122"/>
                  <a:cs typeface="+mn-ea"/>
                </a:rPr>
                <a:t>全国英语演讲比赛</a:t>
              </a:r>
            </a:p>
          </p:txBody>
        </p:sp>
      </p:grpSp>
      <p:sp>
        <p:nvSpPr>
          <p:cNvPr id="46" name="圆角矩形 45"/>
          <p:cNvSpPr/>
          <p:nvPr/>
        </p:nvSpPr>
        <p:spPr>
          <a:xfrm>
            <a:off x="1881562" y="1835133"/>
            <a:ext cx="3274923" cy="2213234"/>
          </a:xfrm>
          <a:prstGeom prst="roundRect">
            <a:avLst/>
          </a:prstGeom>
          <a:solidFill>
            <a:srgbClr val="015994"/>
          </a:solidFill>
          <a:ln w="25400" cap="flat" cmpd="sng" algn="ctr"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1" tIns="48202" rIns="96401" bIns="48202" rtlCol="0"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7653741" y="1835133"/>
            <a:ext cx="3454044" cy="2205389"/>
          </a:xfrm>
          <a:prstGeom prst="roundRect">
            <a:avLst/>
          </a:prstGeom>
          <a:solidFill>
            <a:srgbClr val="015994"/>
          </a:solidFill>
          <a:ln w="25400" cap="flat" cmpd="sng" algn="ctr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lIns="96401" tIns="48202" rIns="96401" bIns="48202" rtlCol="0"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812751" y="1992191"/>
            <a:ext cx="3912732" cy="1936581"/>
          </a:xfrm>
          <a:prstGeom prst="roundRect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85240" fontAlgn="auto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srgbClr val="000000">
                  <a:lumMod val="65000"/>
                  <a:lumOff val="35000"/>
                </a:srgbClr>
              </a:solidFill>
              <a:cs typeface="+mn-ea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8009041" y="1992191"/>
            <a:ext cx="4181814" cy="1936581"/>
          </a:xfrm>
          <a:prstGeom prst="roundRect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85240" fontAlgn="auto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srgbClr val="000000">
                  <a:lumMod val="65000"/>
                  <a:lumOff val="35000"/>
                </a:srgbClr>
              </a:solidFill>
              <a:cs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620613" y="4456008"/>
            <a:ext cx="3745830" cy="2184653"/>
            <a:chOff x="3034220" y="1108578"/>
            <a:chExt cx="3342657" cy="1494285"/>
          </a:xfrm>
        </p:grpSpPr>
        <p:sp>
          <p:nvSpPr>
            <p:cNvPr id="35" name="圆角矩形 34"/>
            <p:cNvSpPr/>
            <p:nvPr/>
          </p:nvSpPr>
          <p:spPr>
            <a:xfrm>
              <a:off x="3034220" y="1108578"/>
              <a:ext cx="3342657" cy="1494285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</a:pPr>
              <a:endParaRPr lang="en-US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TextBox 54"/>
            <p:cNvSpPr txBox="1"/>
            <p:nvPr/>
          </p:nvSpPr>
          <p:spPr>
            <a:xfrm flipH="1">
              <a:off x="3567789" y="1451376"/>
              <a:ext cx="2152145" cy="905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anose="020F07040305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defTabSz="963930">
                <a:lnSpc>
                  <a:spcPct val="100000"/>
                </a:lnSpc>
                <a:defRPr/>
              </a:pPr>
              <a:r>
                <a:rPr lang="zh-CN" altLang="en-US" sz="4000" b="1" kern="1200" dirty="0">
                  <a:solidFill>
                    <a:schemeClr val="accent2"/>
                  </a:solidFill>
                  <a:effectLst/>
                  <a:latin typeface="微软雅黑" panose="020B0503020204020204" pitchFamily="34" charset="-122"/>
                  <a:cs typeface="+mn-ea"/>
                </a:rPr>
                <a:t>讲好河南故事大赛</a:t>
              </a:r>
            </a:p>
          </p:txBody>
        </p:sp>
      </p:grpSp>
      <p:sp>
        <p:nvSpPr>
          <p:cNvPr id="37" name="圆角矩形 36"/>
          <p:cNvSpPr/>
          <p:nvPr/>
        </p:nvSpPr>
        <p:spPr>
          <a:xfrm>
            <a:off x="1881562" y="4547026"/>
            <a:ext cx="3274923" cy="2213234"/>
          </a:xfrm>
          <a:prstGeom prst="roundRect">
            <a:avLst/>
          </a:prstGeom>
          <a:solidFill>
            <a:srgbClr val="015994"/>
          </a:solidFill>
          <a:ln w="25400" cap="flat" cmpd="sng" algn="ctr"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1" tIns="48202" rIns="96401" bIns="48202" rtlCol="0"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7653741" y="4547025"/>
            <a:ext cx="3454044" cy="2205389"/>
          </a:xfrm>
          <a:prstGeom prst="roundRect">
            <a:avLst/>
          </a:prstGeom>
          <a:solidFill>
            <a:srgbClr val="015994"/>
          </a:solidFill>
          <a:ln w="25400" cap="flat" cmpd="sng" algn="ctr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lIns="96401" tIns="48202" rIns="96401" bIns="48202" rtlCol="0"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812751" y="4704080"/>
            <a:ext cx="3912732" cy="1936581"/>
          </a:xfrm>
          <a:prstGeom prst="roundRect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85240" fontAlgn="auto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srgbClr val="000000">
                  <a:lumMod val="65000"/>
                  <a:lumOff val="35000"/>
                </a:srgbClr>
              </a:solidFill>
              <a:cs typeface="+mn-ea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8009041" y="4704080"/>
            <a:ext cx="4181814" cy="1936581"/>
          </a:xfrm>
          <a:prstGeom prst="roundRect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85240" fontAlgn="auto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srgbClr val="000000">
                  <a:lumMod val="65000"/>
                  <a:lumOff val="35000"/>
                </a:srgbClr>
              </a:solidFill>
              <a:cs typeface="+mn-ea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1" y="1936313"/>
            <a:ext cx="3912732" cy="21120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63" y="1936315"/>
            <a:ext cx="4239431" cy="204833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63" y="4635874"/>
            <a:ext cx="4239431" cy="20729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0" y="4704080"/>
            <a:ext cx="3883025" cy="19365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课外实践活动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8"/>
          <p:cNvSpPr txBox="1"/>
          <p:nvPr/>
        </p:nvSpPr>
        <p:spPr>
          <a:xfrm>
            <a:off x="5196079" y="3942817"/>
            <a:ext cx="4176465" cy="2162175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800" dirty="0" smtClean="0"/>
              <a:t>●</a:t>
            </a:r>
            <a:r>
              <a:rPr lang="zh-CN" altLang="en-US" sz="2800" dirty="0"/>
              <a:t>制定课程思政方案</a:t>
            </a:r>
            <a:endParaRPr lang="en-US" altLang="zh-CN" sz="2800" dirty="0"/>
          </a:p>
          <a:p>
            <a:r>
              <a:rPr lang="zh-CN" altLang="en-US" sz="2800" dirty="0" smtClean="0"/>
              <a:t>●</a:t>
            </a:r>
            <a:r>
              <a:rPr lang="zh-CN" altLang="en-US" sz="2800" dirty="0"/>
              <a:t>加强课程思政培训</a:t>
            </a:r>
            <a:endParaRPr lang="en-US" altLang="zh-CN" sz="2800" dirty="0"/>
          </a:p>
          <a:p>
            <a:r>
              <a:rPr lang="zh-CN" altLang="en-US" sz="2800" dirty="0" smtClean="0"/>
              <a:t>●</a:t>
            </a:r>
            <a:r>
              <a:rPr lang="zh-CN" altLang="en-US" sz="2800" dirty="0">
                <a:sym typeface="+mn-ea"/>
              </a:rPr>
              <a:t>开发课程思政资源</a:t>
            </a:r>
            <a:endParaRPr lang="en-US" altLang="zh-CN" sz="2800" dirty="0"/>
          </a:p>
          <a:p>
            <a:r>
              <a:rPr lang="zh-CN" altLang="en-US" sz="2800" dirty="0" smtClean="0"/>
              <a:t>●</a:t>
            </a:r>
            <a:r>
              <a:rPr lang="zh-CN" altLang="en-US" sz="2800" dirty="0">
                <a:sym typeface="+mn-ea"/>
              </a:rPr>
              <a:t>挖掘课程思政内容</a:t>
            </a:r>
            <a:endParaRPr lang="en-US" altLang="zh-CN" sz="2800" dirty="0"/>
          </a:p>
        </p:txBody>
      </p:sp>
      <p:sp>
        <p:nvSpPr>
          <p:cNvPr id="14" name="文本框 27"/>
          <p:cNvSpPr txBox="1"/>
          <p:nvPr/>
        </p:nvSpPr>
        <p:spPr>
          <a:xfrm>
            <a:off x="2050765" y="1978932"/>
            <a:ext cx="1295833" cy="1112978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</a:defRPr>
            </a:lvl1pPr>
          </a:lstStyle>
          <a:p>
            <a:pPr algn="ctr"/>
            <a:r>
              <a:rPr lang="en-US" altLang="zh-CN" sz="66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4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33"/>
          <p:cNvSpPr txBox="1"/>
          <p:nvPr/>
        </p:nvSpPr>
        <p:spPr>
          <a:xfrm>
            <a:off x="3693071" y="1743778"/>
            <a:ext cx="7182482" cy="2152621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注重课程育人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课程思政</a:t>
            </a:r>
            <a:r>
              <a:rPr lang="en-US" altLang="zh-CN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黄河文化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9" y="1135576"/>
            <a:ext cx="4104456" cy="416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9" y="1986299"/>
            <a:ext cx="4347724" cy="34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49" y="2850393"/>
            <a:ext cx="4785275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59" y="1096045"/>
            <a:ext cx="4205228" cy="44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10" y="2239161"/>
            <a:ext cx="4475700" cy="33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23" y="3426457"/>
            <a:ext cx="4546350" cy="347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课程思</a:t>
            </a: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政方案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550551" y="4460030"/>
            <a:ext cx="2622466" cy="461626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课程思政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讲座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4101" name="Picture 5" descr="C:\Users\Administrator\Desktop\微信图片_20210317112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312863"/>
            <a:ext cx="3583618" cy="26347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615" y="3931771"/>
            <a:ext cx="3062189" cy="18870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61" y="1312864"/>
            <a:ext cx="3287950" cy="457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615" y="1312864"/>
            <a:ext cx="3062189" cy="203478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培训与集体备课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39" y="1306825"/>
            <a:ext cx="3343968" cy="216548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C:\Users\Administrator\Desktop\20年12月期中教学检查\给谢菲\外教社课程思政资源研发\Unit2-白淑霞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65" y="3575381"/>
            <a:ext cx="3920706" cy="17824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20年12月期中教学检查\给谢菲\外教社课程思政资源研发\第2单元-白淑霞团队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64" y="5491413"/>
            <a:ext cx="3920707" cy="16496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6429375" y="5114619"/>
            <a:ext cx="5236130" cy="1523456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大学英语读写译（三）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（河南省本科高校课程思政样板课程）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黄河文明探秘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（河南大学抗“疫”优秀课程思政一等奖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44576" y="6460066"/>
            <a:ext cx="5719746" cy="3016204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6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2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37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7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       </a:t>
            </a:r>
            <a:endParaRPr lang="en-US" altLang="zh-CN" sz="3900" dirty="0">
              <a:solidFill>
                <a:srgbClr val="0070C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306824"/>
            <a:ext cx="4931243" cy="366400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课程思</a:t>
            </a: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政团队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\Desktop\关老师汇报的相关图片\课程活动\黄河讲座\抗洪抢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84" y="2536204"/>
            <a:ext cx="5024917" cy="32976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Desktop\关老师汇报的相关图片\课程活动\黄河讲座\抗洪防汛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19" y="2536205"/>
            <a:ext cx="5215640" cy="32978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629175" y="1304812"/>
            <a:ext cx="3551274" cy="584737"/>
          </a:xfrm>
          <a:prstGeom prst="rect">
            <a:avLst/>
          </a:prstGeom>
          <a:solidFill>
            <a:srgbClr val="015994"/>
          </a:solidFill>
        </p:spPr>
        <p:txBody>
          <a:bodyPr wrap="square" lIns="91405" tIns="45701" rIns="91405" bIns="45701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守堤人的故事</a:t>
            </a:r>
            <a:endParaRPr lang="en-US" altLang="zh-CN" sz="3200" b="1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讲好黄河故事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729615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课程育人</a:t>
            </a:r>
          </a:p>
        </p:txBody>
      </p:sp>
      <p:sp>
        <p:nvSpPr>
          <p:cNvPr id="3" name="矩形 2"/>
          <p:cNvSpPr/>
          <p:nvPr/>
        </p:nvSpPr>
        <p:spPr>
          <a:xfrm>
            <a:off x="5292090" y="2247900"/>
            <a:ext cx="2971165" cy="3323949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>
              <a:lnSpc>
                <a:spcPts val="6300"/>
              </a:lnSpc>
            </a:pPr>
            <a:r>
              <a:rPr lang="zh-CN" altLang="en-US" sz="44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价值引领人格塑造</a:t>
            </a:r>
            <a:endParaRPr lang="en-US" altLang="zh-CN" sz="4000" b="1" dirty="0" smtClean="0">
              <a:solidFill>
                <a:srgbClr val="002060"/>
              </a:solidFill>
              <a:ea typeface="隶书"/>
            </a:endParaRPr>
          </a:p>
          <a:p>
            <a:pPr>
              <a:lnSpc>
                <a:spcPts val="6300"/>
              </a:lnSpc>
            </a:pPr>
            <a:r>
              <a:rPr lang="zh-CN" altLang="en-US" sz="44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知识传授</a:t>
            </a:r>
            <a:endParaRPr lang="en-US" altLang="zh-CN" sz="4000" b="1" dirty="0" smtClean="0">
              <a:solidFill>
                <a:srgbClr val="002060"/>
              </a:solidFill>
              <a:ea typeface="隶书"/>
            </a:endParaRPr>
          </a:p>
          <a:p>
            <a:pPr>
              <a:lnSpc>
                <a:spcPts val="6300"/>
              </a:lnSpc>
            </a:pPr>
            <a:r>
              <a:rPr lang="zh-CN" altLang="en-US" sz="44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能力培养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21586" y="2419485"/>
            <a:ext cx="4605108" cy="1438304"/>
          </a:xfrm>
          <a:prstGeom prst="rect">
            <a:avLst/>
          </a:prstGeom>
        </p:spPr>
        <p:txBody>
          <a:bodyPr wrap="square" lIns="91405" tIns="45701" rIns="91405" bIns="45701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en-US" altLang="zh-CN" sz="6600" b="1" dirty="0">
                <a:solidFill>
                  <a:srgbClr val="0159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zh-CN" altLang="en-US" sz="6600" b="1" dirty="0">
              <a:solidFill>
                <a:srgbClr val="01599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占位符 5"/>
          <p:cNvSpPr txBox="1"/>
          <p:nvPr/>
        </p:nvSpPr>
        <p:spPr>
          <a:xfrm>
            <a:off x="4162529" y="4101112"/>
            <a:ext cx="4533699" cy="781738"/>
          </a:xfrm>
          <a:prstGeom prst="rect">
            <a:avLst/>
          </a:prstGeom>
        </p:spPr>
        <p:txBody>
          <a:bodyPr lIns="128535" tIns="64266" rIns="128535" bIns="64266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3765" fontAlgn="auto">
              <a:spcAft>
                <a:spcPts val="0"/>
              </a:spcAft>
              <a:buNone/>
              <a:defRPr/>
            </a:pPr>
            <a:r>
              <a:rPr lang="en-US" altLang="zh-CN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  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6265" r="24244" b="39903"/>
          <a:stretch>
            <a:fillRect/>
          </a:stretch>
        </p:blipFill>
        <p:spPr>
          <a:xfrm>
            <a:off x="5719526" y="808013"/>
            <a:ext cx="1400115" cy="14400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文本框 33"/>
          <p:cNvSpPr txBox="1"/>
          <p:nvPr/>
        </p:nvSpPr>
        <p:spPr>
          <a:xfrm>
            <a:off x="3693071" y="1743778"/>
            <a:ext cx="7182482" cy="2257907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加强师资建设</a:t>
            </a:r>
            <a:endParaRPr lang="en-US" altLang="zh-CN" sz="5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国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家需求</a:t>
            </a:r>
            <a:r>
              <a:rPr lang="en-US" altLang="zh-CN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个人发</a:t>
            </a:r>
            <a:r>
              <a:rPr lang="zh-CN" altLang="en-US" sz="54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展</a:t>
            </a:r>
            <a:endParaRPr lang="zh-CN" altLang="en-US" sz="5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1" name="圆角矩形 100"/>
          <p:cNvSpPr/>
          <p:nvPr/>
        </p:nvSpPr>
        <p:spPr bwMode="auto">
          <a:xfrm>
            <a:off x="3081965" y="2969558"/>
            <a:ext cx="678191" cy="677909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9" name="圆角矩形 108"/>
          <p:cNvSpPr/>
          <p:nvPr/>
        </p:nvSpPr>
        <p:spPr bwMode="auto">
          <a:xfrm>
            <a:off x="1147615" y="2951508"/>
            <a:ext cx="903150" cy="818304"/>
          </a:xfrm>
          <a:prstGeom prst="roundRect">
            <a:avLst>
              <a:gd name="adj" fmla="val 6712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9525" cap="flat" cmpd="sng" algn="ctr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189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342900" dist="76200" dir="8100000" sx="101000" sy="101000" algn="tr" rotWithShape="0">
              <a:prstClr val="black">
                <a:alpha val="40000"/>
              </a:prstClr>
            </a:outerShdw>
          </a:effectLst>
        </p:spPr>
        <p:txBody>
          <a:bodyPr vert="horz" wrap="square" lIns="83474" tIns="41736" rIns="83474" bIns="41736" numCol="1" rtlCol="0" anchor="ctr" anchorCtr="0" compatLnSpc="1">
            <a:noAutofit/>
          </a:bodyPr>
          <a:lstStyle/>
          <a:p>
            <a:pPr algn="ctr" defTabSz="845185"/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4" name="文本框 27"/>
          <p:cNvSpPr txBox="1"/>
          <p:nvPr/>
        </p:nvSpPr>
        <p:spPr>
          <a:xfrm>
            <a:off x="2050765" y="1978932"/>
            <a:ext cx="1295833" cy="1112978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</a:defRPr>
            </a:lvl1pPr>
          </a:lstStyle>
          <a:p>
            <a:pPr algn="ctr"/>
            <a:r>
              <a:rPr lang="en-US" altLang="zh-CN" sz="66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4975567" y="4057906"/>
            <a:ext cx="4608512" cy="1870108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● </a:t>
            </a: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师资队伍国际化</a:t>
            </a:r>
            <a:endParaRPr lang="en-US" altLang="zh-CN" sz="3200" b="1" dirty="0">
              <a:solidFill>
                <a:schemeClr val="bg2">
                  <a:lumMod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● </a:t>
            </a: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青年教师的培养</a:t>
            </a:r>
            <a:endParaRPr lang="en-US" altLang="zh-CN" sz="3200" b="1" dirty="0">
              <a:solidFill>
                <a:schemeClr val="bg2">
                  <a:lumMod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● </a:t>
            </a: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科研平台的建</a:t>
            </a:r>
            <a:r>
              <a:rPr lang="zh-CN" altLang="en-US" sz="3200" b="1" dirty="0" smtClean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设</a:t>
            </a:r>
            <a:endParaRPr lang="en-US" altLang="zh-CN" sz="3200" b="1" dirty="0">
              <a:solidFill>
                <a:schemeClr val="bg2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899081" y="2749092"/>
            <a:ext cx="4426843" cy="2980456"/>
          </a:xfrm>
          <a:prstGeom prst="roundRect">
            <a:avLst>
              <a:gd name="adj" fmla="val 10347"/>
            </a:avLst>
          </a:prstGeom>
          <a:solidFill>
            <a:srgbClr val="B9E1E5"/>
          </a:solidFill>
          <a:ln w="50800">
            <a:solidFill>
              <a:schemeClr val="tx1"/>
            </a:solidFill>
            <a:rou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lIns="114633" tIns="57319" rIns="114633" bIns="57319" anchor="ctr"/>
          <a:lstStyle/>
          <a:p>
            <a:pPr>
              <a:defRPr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gray">
          <a:xfrm>
            <a:off x="1938640" y="2749088"/>
            <a:ext cx="4426843" cy="2980461"/>
          </a:xfrm>
          <a:prstGeom prst="roundRect">
            <a:avLst>
              <a:gd name="adj" fmla="val 10347"/>
            </a:avLst>
          </a:prstGeom>
          <a:solidFill>
            <a:srgbClr val="009999"/>
          </a:solidFill>
          <a:ln w="50800">
            <a:solidFill>
              <a:schemeClr val="tx1"/>
            </a:solidFill>
            <a:round/>
          </a:ln>
          <a:effectLst>
            <a:outerShdw dist="107763" dir="8100000" algn="ctr" rotWithShape="0">
              <a:schemeClr val="bg1">
                <a:alpha val="50000"/>
              </a:schemeClr>
            </a:outerShdw>
          </a:effectLst>
        </p:spPr>
        <p:txBody>
          <a:bodyPr wrap="none" lIns="114633" tIns="57319" rIns="114633" bIns="57319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5"/>
          <p:cNvGrpSpPr/>
          <p:nvPr/>
        </p:nvGrpSpPr>
        <p:grpSpPr bwMode="auto">
          <a:xfrm>
            <a:off x="5493271" y="1608550"/>
            <a:ext cx="1111746" cy="2084409"/>
            <a:chOff x="2304" y="1344"/>
            <a:chExt cx="498" cy="1245"/>
          </a:xfrm>
        </p:grpSpPr>
        <p:sp>
          <p:nvSpPr>
            <p:cNvPr id="17" name="Freeform 6"/>
            <p:cNvSpPr/>
            <p:nvPr/>
          </p:nvSpPr>
          <p:spPr bwMode="gray">
            <a:xfrm>
              <a:off x="2425" y="1344"/>
              <a:ext cx="233" cy="254"/>
            </a:xfrm>
            <a:custGeom>
              <a:avLst/>
              <a:gdLst/>
              <a:ahLst/>
              <a:cxnLst>
                <a:cxn ang="0">
                  <a:pos x="133" y="0"/>
                </a:cxn>
                <a:cxn ang="0">
                  <a:pos x="161" y="3"/>
                </a:cxn>
                <a:cxn ang="0">
                  <a:pos x="186" y="12"/>
                </a:cxn>
                <a:cxn ang="0">
                  <a:pos x="209" y="25"/>
                </a:cxn>
                <a:cxn ang="0">
                  <a:pos x="228" y="42"/>
                </a:cxn>
                <a:cxn ang="0">
                  <a:pos x="245" y="64"/>
                </a:cxn>
                <a:cxn ang="0">
                  <a:pos x="257" y="88"/>
                </a:cxn>
                <a:cxn ang="0">
                  <a:pos x="265" y="116"/>
                </a:cxn>
                <a:cxn ang="0">
                  <a:pos x="267" y="146"/>
                </a:cxn>
                <a:cxn ang="0">
                  <a:pos x="265" y="175"/>
                </a:cxn>
                <a:cxn ang="0">
                  <a:pos x="257" y="203"/>
                </a:cxn>
                <a:cxn ang="0">
                  <a:pos x="245" y="227"/>
                </a:cxn>
                <a:cxn ang="0">
                  <a:pos x="228" y="249"/>
                </a:cxn>
                <a:cxn ang="0">
                  <a:pos x="209" y="267"/>
                </a:cxn>
                <a:cxn ang="0">
                  <a:pos x="186" y="281"/>
                </a:cxn>
                <a:cxn ang="0">
                  <a:pos x="161" y="289"/>
                </a:cxn>
                <a:cxn ang="0">
                  <a:pos x="133" y="292"/>
                </a:cxn>
                <a:cxn ang="0">
                  <a:pos x="103" y="288"/>
                </a:cxn>
                <a:cxn ang="0">
                  <a:pos x="75" y="277"/>
                </a:cxn>
                <a:cxn ang="0">
                  <a:pos x="51" y="260"/>
                </a:cxn>
                <a:cxn ang="0">
                  <a:pos x="29" y="237"/>
                </a:cxn>
                <a:cxn ang="0">
                  <a:pos x="13" y="210"/>
                </a:cxn>
                <a:cxn ang="0">
                  <a:pos x="4" y="178"/>
                </a:cxn>
                <a:cxn ang="0">
                  <a:pos x="0" y="146"/>
                </a:cxn>
                <a:cxn ang="0">
                  <a:pos x="4" y="113"/>
                </a:cxn>
                <a:cxn ang="0">
                  <a:pos x="13" y="81"/>
                </a:cxn>
                <a:cxn ang="0">
                  <a:pos x="29" y="54"/>
                </a:cxn>
                <a:cxn ang="0">
                  <a:pos x="51" y="32"/>
                </a:cxn>
                <a:cxn ang="0">
                  <a:pos x="75" y="14"/>
                </a:cxn>
                <a:cxn ang="0">
                  <a:pos x="103" y="3"/>
                </a:cxn>
                <a:cxn ang="0">
                  <a:pos x="133" y="0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7"/>
            <p:cNvSpPr/>
            <p:nvPr/>
          </p:nvSpPr>
          <p:spPr bwMode="gray">
            <a:xfrm>
              <a:off x="2304" y="1625"/>
              <a:ext cx="498" cy="964"/>
            </a:xfrm>
            <a:custGeom>
              <a:avLst/>
              <a:gdLst/>
              <a:ahLst/>
              <a:cxnLst>
                <a:cxn ang="0">
                  <a:pos x="72" y="5"/>
                </a:cxn>
                <a:cxn ang="0">
                  <a:pos x="30" y="32"/>
                </a:cxn>
                <a:cxn ang="0">
                  <a:pos x="4" y="75"/>
                </a:cxn>
                <a:cxn ang="0">
                  <a:pos x="0" y="509"/>
                </a:cxn>
                <a:cxn ang="0">
                  <a:pos x="1" y="516"/>
                </a:cxn>
                <a:cxn ang="0">
                  <a:pos x="9" y="533"/>
                </a:cxn>
                <a:cxn ang="0">
                  <a:pos x="26" y="550"/>
                </a:cxn>
                <a:cxn ang="0">
                  <a:pos x="56" y="557"/>
                </a:cxn>
                <a:cxn ang="0">
                  <a:pos x="84" y="551"/>
                </a:cxn>
                <a:cxn ang="0">
                  <a:pos x="100" y="534"/>
                </a:cxn>
                <a:cxn ang="0">
                  <a:pos x="106" y="516"/>
                </a:cxn>
                <a:cxn ang="0">
                  <a:pos x="108" y="503"/>
                </a:cxn>
                <a:cxn ang="0">
                  <a:pos x="108" y="166"/>
                </a:cxn>
                <a:cxn ang="0">
                  <a:pos x="135" y="1066"/>
                </a:cxn>
                <a:cxn ang="0">
                  <a:pos x="138" y="1073"/>
                </a:cxn>
                <a:cxn ang="0">
                  <a:pos x="151" y="1089"/>
                </a:cxn>
                <a:cxn ang="0">
                  <a:pos x="174" y="1105"/>
                </a:cxn>
                <a:cxn ang="0">
                  <a:pos x="199" y="1111"/>
                </a:cxn>
                <a:cxn ang="0">
                  <a:pos x="227" y="1110"/>
                </a:cxn>
                <a:cxn ang="0">
                  <a:pos x="255" y="1097"/>
                </a:cxn>
                <a:cxn ang="0">
                  <a:pos x="272" y="1080"/>
                </a:cxn>
                <a:cxn ang="0">
                  <a:pos x="278" y="1068"/>
                </a:cxn>
                <a:cxn ang="0">
                  <a:pos x="279" y="499"/>
                </a:cxn>
                <a:cxn ang="0">
                  <a:pos x="302" y="503"/>
                </a:cxn>
                <a:cxn ang="0">
                  <a:pos x="302" y="534"/>
                </a:cxn>
                <a:cxn ang="0">
                  <a:pos x="304" y="590"/>
                </a:cxn>
                <a:cxn ang="0">
                  <a:pos x="304" y="664"/>
                </a:cxn>
                <a:cxn ang="0">
                  <a:pos x="304" y="750"/>
                </a:cxn>
                <a:cxn ang="0">
                  <a:pos x="304" y="838"/>
                </a:cxn>
                <a:cxn ang="0">
                  <a:pos x="305" y="926"/>
                </a:cxn>
                <a:cxn ang="0">
                  <a:pos x="305" y="1004"/>
                </a:cxn>
                <a:cxn ang="0">
                  <a:pos x="305" y="1066"/>
                </a:cxn>
                <a:cxn ang="0">
                  <a:pos x="306" y="1073"/>
                </a:cxn>
                <a:cxn ang="0">
                  <a:pos x="315" y="1088"/>
                </a:cxn>
                <a:cxn ang="0">
                  <a:pos x="335" y="1103"/>
                </a:cxn>
                <a:cxn ang="0">
                  <a:pos x="372" y="1111"/>
                </a:cxn>
                <a:cxn ang="0">
                  <a:pos x="408" y="1103"/>
                </a:cxn>
                <a:cxn ang="0">
                  <a:pos x="429" y="1089"/>
                </a:cxn>
                <a:cxn ang="0">
                  <a:pos x="437" y="1073"/>
                </a:cxn>
                <a:cxn ang="0">
                  <a:pos x="438" y="1067"/>
                </a:cxn>
                <a:cxn ang="0">
                  <a:pos x="466" y="166"/>
                </a:cxn>
                <a:cxn ang="0">
                  <a:pos x="468" y="503"/>
                </a:cxn>
                <a:cxn ang="0">
                  <a:pos x="472" y="517"/>
                </a:cxn>
                <a:cxn ang="0">
                  <a:pos x="483" y="537"/>
                </a:cxn>
                <a:cxn ang="0">
                  <a:pos x="505" y="551"/>
                </a:cxn>
                <a:cxn ang="0">
                  <a:pos x="536" y="551"/>
                </a:cxn>
                <a:cxn ang="0">
                  <a:pos x="557" y="537"/>
                </a:cxn>
                <a:cxn ang="0">
                  <a:pos x="570" y="517"/>
                </a:cxn>
                <a:cxn ang="0">
                  <a:pos x="573" y="508"/>
                </a:cxn>
                <a:cxn ang="0">
                  <a:pos x="572" y="68"/>
                </a:cxn>
                <a:cxn ang="0">
                  <a:pos x="546" y="28"/>
                </a:cxn>
                <a:cxn ang="0">
                  <a:pos x="506" y="4"/>
                </a:cxn>
                <a:cxn ang="0">
                  <a:pos x="94" y="0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Text Box 8"/>
          <p:cNvSpPr txBox="1">
            <a:spLocks noChangeArrowheads="1"/>
          </p:cNvSpPr>
          <p:nvPr/>
        </p:nvSpPr>
        <p:spPr bwMode="gray">
          <a:xfrm>
            <a:off x="2341362" y="3616325"/>
            <a:ext cx="3681491" cy="1624440"/>
          </a:xfrm>
          <a:prstGeom prst="rect">
            <a:avLst/>
          </a:prstGeom>
          <a:noFill/>
          <a:ln>
            <a:noFill/>
          </a:ln>
        </p:spPr>
        <p:txBody>
          <a:bodyPr wrap="square" lIns="114633" tIns="57319" rIns="114633" bIns="573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9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每年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派出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8</a:t>
            </a:r>
            <a:r>
              <a:rPr lang="zh-CN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名骨干教师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出国访学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1" name="Group 10"/>
          <p:cNvGrpSpPr/>
          <p:nvPr/>
        </p:nvGrpSpPr>
        <p:grpSpPr bwMode="auto">
          <a:xfrm>
            <a:off x="6757789" y="1608550"/>
            <a:ext cx="1111746" cy="2084409"/>
            <a:chOff x="2880" y="1344"/>
            <a:chExt cx="498" cy="1245"/>
          </a:xfrm>
        </p:grpSpPr>
        <p:sp>
          <p:nvSpPr>
            <p:cNvPr id="22" name="Freeform 11"/>
            <p:cNvSpPr/>
            <p:nvPr/>
          </p:nvSpPr>
          <p:spPr bwMode="gray">
            <a:xfrm>
              <a:off x="3001" y="1344"/>
              <a:ext cx="233" cy="254"/>
            </a:xfrm>
            <a:custGeom>
              <a:avLst/>
              <a:gdLst/>
              <a:ahLst/>
              <a:cxnLst>
                <a:cxn ang="0">
                  <a:pos x="133" y="0"/>
                </a:cxn>
                <a:cxn ang="0">
                  <a:pos x="161" y="3"/>
                </a:cxn>
                <a:cxn ang="0">
                  <a:pos x="186" y="12"/>
                </a:cxn>
                <a:cxn ang="0">
                  <a:pos x="209" y="25"/>
                </a:cxn>
                <a:cxn ang="0">
                  <a:pos x="228" y="42"/>
                </a:cxn>
                <a:cxn ang="0">
                  <a:pos x="245" y="64"/>
                </a:cxn>
                <a:cxn ang="0">
                  <a:pos x="257" y="88"/>
                </a:cxn>
                <a:cxn ang="0">
                  <a:pos x="265" y="116"/>
                </a:cxn>
                <a:cxn ang="0">
                  <a:pos x="267" y="146"/>
                </a:cxn>
                <a:cxn ang="0">
                  <a:pos x="265" y="175"/>
                </a:cxn>
                <a:cxn ang="0">
                  <a:pos x="257" y="203"/>
                </a:cxn>
                <a:cxn ang="0">
                  <a:pos x="245" y="227"/>
                </a:cxn>
                <a:cxn ang="0">
                  <a:pos x="228" y="249"/>
                </a:cxn>
                <a:cxn ang="0">
                  <a:pos x="209" y="267"/>
                </a:cxn>
                <a:cxn ang="0">
                  <a:pos x="186" y="281"/>
                </a:cxn>
                <a:cxn ang="0">
                  <a:pos x="161" y="289"/>
                </a:cxn>
                <a:cxn ang="0">
                  <a:pos x="133" y="292"/>
                </a:cxn>
                <a:cxn ang="0">
                  <a:pos x="103" y="288"/>
                </a:cxn>
                <a:cxn ang="0">
                  <a:pos x="75" y="277"/>
                </a:cxn>
                <a:cxn ang="0">
                  <a:pos x="51" y="260"/>
                </a:cxn>
                <a:cxn ang="0">
                  <a:pos x="29" y="237"/>
                </a:cxn>
                <a:cxn ang="0">
                  <a:pos x="13" y="210"/>
                </a:cxn>
                <a:cxn ang="0">
                  <a:pos x="4" y="178"/>
                </a:cxn>
                <a:cxn ang="0">
                  <a:pos x="0" y="146"/>
                </a:cxn>
                <a:cxn ang="0">
                  <a:pos x="4" y="113"/>
                </a:cxn>
                <a:cxn ang="0">
                  <a:pos x="13" y="81"/>
                </a:cxn>
                <a:cxn ang="0">
                  <a:pos x="29" y="54"/>
                </a:cxn>
                <a:cxn ang="0">
                  <a:pos x="51" y="32"/>
                </a:cxn>
                <a:cxn ang="0">
                  <a:pos x="75" y="14"/>
                </a:cxn>
                <a:cxn ang="0">
                  <a:pos x="103" y="3"/>
                </a:cxn>
                <a:cxn ang="0">
                  <a:pos x="133" y="0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12"/>
            <p:cNvSpPr/>
            <p:nvPr/>
          </p:nvSpPr>
          <p:spPr bwMode="gray">
            <a:xfrm>
              <a:off x="2880" y="1625"/>
              <a:ext cx="498" cy="964"/>
            </a:xfrm>
            <a:custGeom>
              <a:avLst/>
              <a:gdLst/>
              <a:ahLst/>
              <a:cxnLst>
                <a:cxn ang="0">
                  <a:pos x="72" y="5"/>
                </a:cxn>
                <a:cxn ang="0">
                  <a:pos x="30" y="32"/>
                </a:cxn>
                <a:cxn ang="0">
                  <a:pos x="4" y="75"/>
                </a:cxn>
                <a:cxn ang="0">
                  <a:pos x="0" y="509"/>
                </a:cxn>
                <a:cxn ang="0">
                  <a:pos x="1" y="516"/>
                </a:cxn>
                <a:cxn ang="0">
                  <a:pos x="9" y="533"/>
                </a:cxn>
                <a:cxn ang="0">
                  <a:pos x="26" y="550"/>
                </a:cxn>
                <a:cxn ang="0">
                  <a:pos x="56" y="557"/>
                </a:cxn>
                <a:cxn ang="0">
                  <a:pos x="84" y="551"/>
                </a:cxn>
                <a:cxn ang="0">
                  <a:pos x="100" y="534"/>
                </a:cxn>
                <a:cxn ang="0">
                  <a:pos x="106" y="516"/>
                </a:cxn>
                <a:cxn ang="0">
                  <a:pos x="108" y="503"/>
                </a:cxn>
                <a:cxn ang="0">
                  <a:pos x="108" y="166"/>
                </a:cxn>
                <a:cxn ang="0">
                  <a:pos x="135" y="1066"/>
                </a:cxn>
                <a:cxn ang="0">
                  <a:pos x="138" y="1073"/>
                </a:cxn>
                <a:cxn ang="0">
                  <a:pos x="151" y="1089"/>
                </a:cxn>
                <a:cxn ang="0">
                  <a:pos x="174" y="1105"/>
                </a:cxn>
                <a:cxn ang="0">
                  <a:pos x="199" y="1111"/>
                </a:cxn>
                <a:cxn ang="0">
                  <a:pos x="227" y="1110"/>
                </a:cxn>
                <a:cxn ang="0">
                  <a:pos x="255" y="1097"/>
                </a:cxn>
                <a:cxn ang="0">
                  <a:pos x="272" y="1080"/>
                </a:cxn>
                <a:cxn ang="0">
                  <a:pos x="278" y="1068"/>
                </a:cxn>
                <a:cxn ang="0">
                  <a:pos x="279" y="499"/>
                </a:cxn>
                <a:cxn ang="0">
                  <a:pos x="302" y="503"/>
                </a:cxn>
                <a:cxn ang="0">
                  <a:pos x="302" y="534"/>
                </a:cxn>
                <a:cxn ang="0">
                  <a:pos x="304" y="590"/>
                </a:cxn>
                <a:cxn ang="0">
                  <a:pos x="304" y="664"/>
                </a:cxn>
                <a:cxn ang="0">
                  <a:pos x="304" y="750"/>
                </a:cxn>
                <a:cxn ang="0">
                  <a:pos x="304" y="838"/>
                </a:cxn>
                <a:cxn ang="0">
                  <a:pos x="305" y="926"/>
                </a:cxn>
                <a:cxn ang="0">
                  <a:pos x="305" y="1004"/>
                </a:cxn>
                <a:cxn ang="0">
                  <a:pos x="305" y="1066"/>
                </a:cxn>
                <a:cxn ang="0">
                  <a:pos x="306" y="1073"/>
                </a:cxn>
                <a:cxn ang="0">
                  <a:pos x="315" y="1088"/>
                </a:cxn>
                <a:cxn ang="0">
                  <a:pos x="335" y="1103"/>
                </a:cxn>
                <a:cxn ang="0">
                  <a:pos x="372" y="1111"/>
                </a:cxn>
                <a:cxn ang="0">
                  <a:pos x="408" y="1103"/>
                </a:cxn>
                <a:cxn ang="0">
                  <a:pos x="429" y="1089"/>
                </a:cxn>
                <a:cxn ang="0">
                  <a:pos x="437" y="1073"/>
                </a:cxn>
                <a:cxn ang="0">
                  <a:pos x="438" y="1067"/>
                </a:cxn>
                <a:cxn ang="0">
                  <a:pos x="466" y="166"/>
                </a:cxn>
                <a:cxn ang="0">
                  <a:pos x="468" y="503"/>
                </a:cxn>
                <a:cxn ang="0">
                  <a:pos x="472" y="517"/>
                </a:cxn>
                <a:cxn ang="0">
                  <a:pos x="483" y="537"/>
                </a:cxn>
                <a:cxn ang="0">
                  <a:pos x="505" y="551"/>
                </a:cxn>
                <a:cxn ang="0">
                  <a:pos x="536" y="551"/>
                </a:cxn>
                <a:cxn ang="0">
                  <a:pos x="557" y="537"/>
                </a:cxn>
                <a:cxn ang="0">
                  <a:pos x="570" y="517"/>
                </a:cxn>
                <a:cxn ang="0">
                  <a:pos x="573" y="508"/>
                </a:cxn>
                <a:cxn ang="0">
                  <a:pos x="572" y="68"/>
                </a:cxn>
                <a:cxn ang="0">
                  <a:pos x="546" y="28"/>
                </a:cxn>
                <a:cxn ang="0">
                  <a:pos x="506" y="4"/>
                </a:cxn>
                <a:cxn ang="0">
                  <a:pos x="94" y="0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5"/>
          <p:cNvGrpSpPr/>
          <p:nvPr/>
        </p:nvGrpSpPr>
        <p:grpSpPr bwMode="auto">
          <a:xfrm>
            <a:off x="5492654" y="1600104"/>
            <a:ext cx="1111746" cy="2084409"/>
            <a:chOff x="2264" y="1344"/>
            <a:chExt cx="498" cy="1245"/>
          </a:xfrm>
        </p:grpSpPr>
        <p:sp>
          <p:nvSpPr>
            <p:cNvPr id="30" name="Freeform 6"/>
            <p:cNvSpPr/>
            <p:nvPr/>
          </p:nvSpPr>
          <p:spPr bwMode="gray">
            <a:xfrm>
              <a:off x="2385" y="1344"/>
              <a:ext cx="233" cy="254"/>
            </a:xfrm>
            <a:custGeom>
              <a:avLst/>
              <a:gdLst/>
              <a:ahLst/>
              <a:cxnLst>
                <a:cxn ang="0">
                  <a:pos x="133" y="0"/>
                </a:cxn>
                <a:cxn ang="0">
                  <a:pos x="161" y="3"/>
                </a:cxn>
                <a:cxn ang="0">
                  <a:pos x="186" y="12"/>
                </a:cxn>
                <a:cxn ang="0">
                  <a:pos x="209" y="25"/>
                </a:cxn>
                <a:cxn ang="0">
                  <a:pos x="228" y="42"/>
                </a:cxn>
                <a:cxn ang="0">
                  <a:pos x="245" y="64"/>
                </a:cxn>
                <a:cxn ang="0">
                  <a:pos x="257" y="88"/>
                </a:cxn>
                <a:cxn ang="0">
                  <a:pos x="265" y="116"/>
                </a:cxn>
                <a:cxn ang="0">
                  <a:pos x="267" y="146"/>
                </a:cxn>
                <a:cxn ang="0">
                  <a:pos x="265" y="175"/>
                </a:cxn>
                <a:cxn ang="0">
                  <a:pos x="257" y="203"/>
                </a:cxn>
                <a:cxn ang="0">
                  <a:pos x="245" y="227"/>
                </a:cxn>
                <a:cxn ang="0">
                  <a:pos x="228" y="249"/>
                </a:cxn>
                <a:cxn ang="0">
                  <a:pos x="209" y="267"/>
                </a:cxn>
                <a:cxn ang="0">
                  <a:pos x="186" y="281"/>
                </a:cxn>
                <a:cxn ang="0">
                  <a:pos x="161" y="289"/>
                </a:cxn>
                <a:cxn ang="0">
                  <a:pos x="133" y="292"/>
                </a:cxn>
                <a:cxn ang="0">
                  <a:pos x="103" y="288"/>
                </a:cxn>
                <a:cxn ang="0">
                  <a:pos x="75" y="277"/>
                </a:cxn>
                <a:cxn ang="0">
                  <a:pos x="51" y="260"/>
                </a:cxn>
                <a:cxn ang="0">
                  <a:pos x="29" y="237"/>
                </a:cxn>
                <a:cxn ang="0">
                  <a:pos x="13" y="210"/>
                </a:cxn>
                <a:cxn ang="0">
                  <a:pos x="4" y="178"/>
                </a:cxn>
                <a:cxn ang="0">
                  <a:pos x="0" y="146"/>
                </a:cxn>
                <a:cxn ang="0">
                  <a:pos x="4" y="113"/>
                </a:cxn>
                <a:cxn ang="0">
                  <a:pos x="13" y="81"/>
                </a:cxn>
                <a:cxn ang="0">
                  <a:pos x="29" y="54"/>
                </a:cxn>
                <a:cxn ang="0">
                  <a:pos x="51" y="32"/>
                </a:cxn>
                <a:cxn ang="0">
                  <a:pos x="75" y="14"/>
                </a:cxn>
                <a:cxn ang="0">
                  <a:pos x="103" y="3"/>
                </a:cxn>
                <a:cxn ang="0">
                  <a:pos x="133" y="0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 defTabSz="9131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7"/>
            <p:cNvSpPr/>
            <p:nvPr/>
          </p:nvSpPr>
          <p:spPr bwMode="gray">
            <a:xfrm>
              <a:off x="2264" y="1625"/>
              <a:ext cx="498" cy="964"/>
            </a:xfrm>
            <a:custGeom>
              <a:avLst/>
              <a:gdLst/>
              <a:ahLst/>
              <a:cxnLst>
                <a:cxn ang="0">
                  <a:pos x="72" y="5"/>
                </a:cxn>
                <a:cxn ang="0">
                  <a:pos x="30" y="32"/>
                </a:cxn>
                <a:cxn ang="0">
                  <a:pos x="4" y="75"/>
                </a:cxn>
                <a:cxn ang="0">
                  <a:pos x="0" y="509"/>
                </a:cxn>
                <a:cxn ang="0">
                  <a:pos x="1" y="516"/>
                </a:cxn>
                <a:cxn ang="0">
                  <a:pos x="9" y="533"/>
                </a:cxn>
                <a:cxn ang="0">
                  <a:pos x="26" y="550"/>
                </a:cxn>
                <a:cxn ang="0">
                  <a:pos x="56" y="557"/>
                </a:cxn>
                <a:cxn ang="0">
                  <a:pos x="84" y="551"/>
                </a:cxn>
                <a:cxn ang="0">
                  <a:pos x="100" y="534"/>
                </a:cxn>
                <a:cxn ang="0">
                  <a:pos x="106" y="516"/>
                </a:cxn>
                <a:cxn ang="0">
                  <a:pos x="108" y="503"/>
                </a:cxn>
                <a:cxn ang="0">
                  <a:pos x="108" y="166"/>
                </a:cxn>
                <a:cxn ang="0">
                  <a:pos x="135" y="1066"/>
                </a:cxn>
                <a:cxn ang="0">
                  <a:pos x="138" y="1073"/>
                </a:cxn>
                <a:cxn ang="0">
                  <a:pos x="151" y="1089"/>
                </a:cxn>
                <a:cxn ang="0">
                  <a:pos x="174" y="1105"/>
                </a:cxn>
                <a:cxn ang="0">
                  <a:pos x="199" y="1111"/>
                </a:cxn>
                <a:cxn ang="0">
                  <a:pos x="227" y="1110"/>
                </a:cxn>
                <a:cxn ang="0">
                  <a:pos x="255" y="1097"/>
                </a:cxn>
                <a:cxn ang="0">
                  <a:pos x="272" y="1080"/>
                </a:cxn>
                <a:cxn ang="0">
                  <a:pos x="278" y="1068"/>
                </a:cxn>
                <a:cxn ang="0">
                  <a:pos x="279" y="499"/>
                </a:cxn>
                <a:cxn ang="0">
                  <a:pos x="302" y="503"/>
                </a:cxn>
                <a:cxn ang="0">
                  <a:pos x="302" y="534"/>
                </a:cxn>
                <a:cxn ang="0">
                  <a:pos x="304" y="590"/>
                </a:cxn>
                <a:cxn ang="0">
                  <a:pos x="304" y="664"/>
                </a:cxn>
                <a:cxn ang="0">
                  <a:pos x="304" y="750"/>
                </a:cxn>
                <a:cxn ang="0">
                  <a:pos x="304" y="838"/>
                </a:cxn>
                <a:cxn ang="0">
                  <a:pos x="305" y="926"/>
                </a:cxn>
                <a:cxn ang="0">
                  <a:pos x="305" y="1004"/>
                </a:cxn>
                <a:cxn ang="0">
                  <a:pos x="305" y="1066"/>
                </a:cxn>
                <a:cxn ang="0">
                  <a:pos x="306" y="1073"/>
                </a:cxn>
                <a:cxn ang="0">
                  <a:pos x="315" y="1088"/>
                </a:cxn>
                <a:cxn ang="0">
                  <a:pos x="335" y="1103"/>
                </a:cxn>
                <a:cxn ang="0">
                  <a:pos x="372" y="1111"/>
                </a:cxn>
                <a:cxn ang="0">
                  <a:pos x="408" y="1103"/>
                </a:cxn>
                <a:cxn ang="0">
                  <a:pos x="429" y="1089"/>
                </a:cxn>
                <a:cxn ang="0">
                  <a:pos x="437" y="1073"/>
                </a:cxn>
                <a:cxn ang="0">
                  <a:pos x="438" y="1067"/>
                </a:cxn>
                <a:cxn ang="0">
                  <a:pos x="466" y="166"/>
                </a:cxn>
                <a:cxn ang="0">
                  <a:pos x="468" y="503"/>
                </a:cxn>
                <a:cxn ang="0">
                  <a:pos x="472" y="517"/>
                </a:cxn>
                <a:cxn ang="0">
                  <a:pos x="483" y="537"/>
                </a:cxn>
                <a:cxn ang="0">
                  <a:pos x="505" y="551"/>
                </a:cxn>
                <a:cxn ang="0">
                  <a:pos x="536" y="551"/>
                </a:cxn>
                <a:cxn ang="0">
                  <a:pos x="557" y="537"/>
                </a:cxn>
                <a:cxn ang="0">
                  <a:pos x="570" y="517"/>
                </a:cxn>
                <a:cxn ang="0">
                  <a:pos x="573" y="508"/>
                </a:cxn>
                <a:cxn ang="0">
                  <a:pos x="572" y="68"/>
                </a:cxn>
                <a:cxn ang="0">
                  <a:pos x="546" y="28"/>
                </a:cxn>
                <a:cxn ang="0">
                  <a:pos x="506" y="4"/>
                </a:cxn>
                <a:cxn ang="0">
                  <a:pos x="94" y="0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 defTabSz="9131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10"/>
          <p:cNvGrpSpPr/>
          <p:nvPr/>
        </p:nvGrpSpPr>
        <p:grpSpPr bwMode="auto">
          <a:xfrm>
            <a:off x="6789691" y="1600104"/>
            <a:ext cx="1111746" cy="2084409"/>
            <a:chOff x="2845" y="1344"/>
            <a:chExt cx="498" cy="1245"/>
          </a:xfrm>
        </p:grpSpPr>
        <p:sp>
          <p:nvSpPr>
            <p:cNvPr id="33" name="Freeform 11"/>
            <p:cNvSpPr/>
            <p:nvPr/>
          </p:nvSpPr>
          <p:spPr bwMode="gray">
            <a:xfrm>
              <a:off x="2966" y="1344"/>
              <a:ext cx="233" cy="254"/>
            </a:xfrm>
            <a:custGeom>
              <a:avLst/>
              <a:gdLst/>
              <a:ahLst/>
              <a:cxnLst>
                <a:cxn ang="0">
                  <a:pos x="133" y="0"/>
                </a:cxn>
                <a:cxn ang="0">
                  <a:pos x="161" y="3"/>
                </a:cxn>
                <a:cxn ang="0">
                  <a:pos x="186" y="12"/>
                </a:cxn>
                <a:cxn ang="0">
                  <a:pos x="209" y="25"/>
                </a:cxn>
                <a:cxn ang="0">
                  <a:pos x="228" y="42"/>
                </a:cxn>
                <a:cxn ang="0">
                  <a:pos x="245" y="64"/>
                </a:cxn>
                <a:cxn ang="0">
                  <a:pos x="257" y="88"/>
                </a:cxn>
                <a:cxn ang="0">
                  <a:pos x="265" y="116"/>
                </a:cxn>
                <a:cxn ang="0">
                  <a:pos x="267" y="146"/>
                </a:cxn>
                <a:cxn ang="0">
                  <a:pos x="265" y="175"/>
                </a:cxn>
                <a:cxn ang="0">
                  <a:pos x="257" y="203"/>
                </a:cxn>
                <a:cxn ang="0">
                  <a:pos x="245" y="227"/>
                </a:cxn>
                <a:cxn ang="0">
                  <a:pos x="228" y="249"/>
                </a:cxn>
                <a:cxn ang="0">
                  <a:pos x="209" y="267"/>
                </a:cxn>
                <a:cxn ang="0">
                  <a:pos x="186" y="281"/>
                </a:cxn>
                <a:cxn ang="0">
                  <a:pos x="161" y="289"/>
                </a:cxn>
                <a:cxn ang="0">
                  <a:pos x="133" y="292"/>
                </a:cxn>
                <a:cxn ang="0">
                  <a:pos x="103" y="288"/>
                </a:cxn>
                <a:cxn ang="0">
                  <a:pos x="75" y="277"/>
                </a:cxn>
                <a:cxn ang="0">
                  <a:pos x="51" y="260"/>
                </a:cxn>
                <a:cxn ang="0">
                  <a:pos x="29" y="237"/>
                </a:cxn>
                <a:cxn ang="0">
                  <a:pos x="13" y="210"/>
                </a:cxn>
                <a:cxn ang="0">
                  <a:pos x="4" y="178"/>
                </a:cxn>
                <a:cxn ang="0">
                  <a:pos x="0" y="146"/>
                </a:cxn>
                <a:cxn ang="0">
                  <a:pos x="4" y="113"/>
                </a:cxn>
                <a:cxn ang="0">
                  <a:pos x="13" y="81"/>
                </a:cxn>
                <a:cxn ang="0">
                  <a:pos x="29" y="54"/>
                </a:cxn>
                <a:cxn ang="0">
                  <a:pos x="51" y="32"/>
                </a:cxn>
                <a:cxn ang="0">
                  <a:pos x="75" y="14"/>
                </a:cxn>
                <a:cxn ang="0">
                  <a:pos x="103" y="3"/>
                </a:cxn>
                <a:cxn ang="0">
                  <a:pos x="133" y="0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gradFill rotWithShape="1">
              <a:gsLst>
                <a:gs pos="0">
                  <a:srgbClr val="BBE0E3"/>
                </a:gs>
                <a:gs pos="100000">
                  <a:srgbClr val="BBE0E3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 defTabSz="9131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12"/>
            <p:cNvSpPr/>
            <p:nvPr/>
          </p:nvSpPr>
          <p:spPr bwMode="gray">
            <a:xfrm>
              <a:off x="2845" y="1625"/>
              <a:ext cx="498" cy="964"/>
            </a:xfrm>
            <a:custGeom>
              <a:avLst/>
              <a:gdLst/>
              <a:ahLst/>
              <a:cxnLst>
                <a:cxn ang="0">
                  <a:pos x="72" y="5"/>
                </a:cxn>
                <a:cxn ang="0">
                  <a:pos x="30" y="32"/>
                </a:cxn>
                <a:cxn ang="0">
                  <a:pos x="4" y="75"/>
                </a:cxn>
                <a:cxn ang="0">
                  <a:pos x="0" y="509"/>
                </a:cxn>
                <a:cxn ang="0">
                  <a:pos x="1" y="516"/>
                </a:cxn>
                <a:cxn ang="0">
                  <a:pos x="9" y="533"/>
                </a:cxn>
                <a:cxn ang="0">
                  <a:pos x="26" y="550"/>
                </a:cxn>
                <a:cxn ang="0">
                  <a:pos x="56" y="557"/>
                </a:cxn>
                <a:cxn ang="0">
                  <a:pos x="84" y="551"/>
                </a:cxn>
                <a:cxn ang="0">
                  <a:pos x="100" y="534"/>
                </a:cxn>
                <a:cxn ang="0">
                  <a:pos x="106" y="516"/>
                </a:cxn>
                <a:cxn ang="0">
                  <a:pos x="108" y="503"/>
                </a:cxn>
                <a:cxn ang="0">
                  <a:pos x="108" y="166"/>
                </a:cxn>
                <a:cxn ang="0">
                  <a:pos x="135" y="1066"/>
                </a:cxn>
                <a:cxn ang="0">
                  <a:pos x="138" y="1073"/>
                </a:cxn>
                <a:cxn ang="0">
                  <a:pos x="151" y="1089"/>
                </a:cxn>
                <a:cxn ang="0">
                  <a:pos x="174" y="1105"/>
                </a:cxn>
                <a:cxn ang="0">
                  <a:pos x="199" y="1111"/>
                </a:cxn>
                <a:cxn ang="0">
                  <a:pos x="227" y="1110"/>
                </a:cxn>
                <a:cxn ang="0">
                  <a:pos x="255" y="1097"/>
                </a:cxn>
                <a:cxn ang="0">
                  <a:pos x="272" y="1080"/>
                </a:cxn>
                <a:cxn ang="0">
                  <a:pos x="278" y="1068"/>
                </a:cxn>
                <a:cxn ang="0">
                  <a:pos x="279" y="499"/>
                </a:cxn>
                <a:cxn ang="0">
                  <a:pos x="302" y="503"/>
                </a:cxn>
                <a:cxn ang="0">
                  <a:pos x="302" y="534"/>
                </a:cxn>
                <a:cxn ang="0">
                  <a:pos x="304" y="590"/>
                </a:cxn>
                <a:cxn ang="0">
                  <a:pos x="304" y="664"/>
                </a:cxn>
                <a:cxn ang="0">
                  <a:pos x="304" y="750"/>
                </a:cxn>
                <a:cxn ang="0">
                  <a:pos x="304" y="838"/>
                </a:cxn>
                <a:cxn ang="0">
                  <a:pos x="305" y="926"/>
                </a:cxn>
                <a:cxn ang="0">
                  <a:pos x="305" y="1004"/>
                </a:cxn>
                <a:cxn ang="0">
                  <a:pos x="305" y="1066"/>
                </a:cxn>
                <a:cxn ang="0">
                  <a:pos x="306" y="1073"/>
                </a:cxn>
                <a:cxn ang="0">
                  <a:pos x="315" y="1088"/>
                </a:cxn>
                <a:cxn ang="0">
                  <a:pos x="335" y="1103"/>
                </a:cxn>
                <a:cxn ang="0">
                  <a:pos x="372" y="1111"/>
                </a:cxn>
                <a:cxn ang="0">
                  <a:pos x="408" y="1103"/>
                </a:cxn>
                <a:cxn ang="0">
                  <a:pos x="429" y="1089"/>
                </a:cxn>
                <a:cxn ang="0">
                  <a:pos x="437" y="1073"/>
                </a:cxn>
                <a:cxn ang="0">
                  <a:pos x="438" y="1067"/>
                </a:cxn>
                <a:cxn ang="0">
                  <a:pos x="466" y="166"/>
                </a:cxn>
                <a:cxn ang="0">
                  <a:pos x="468" y="503"/>
                </a:cxn>
                <a:cxn ang="0">
                  <a:pos x="472" y="517"/>
                </a:cxn>
                <a:cxn ang="0">
                  <a:pos x="483" y="537"/>
                </a:cxn>
                <a:cxn ang="0">
                  <a:pos x="505" y="551"/>
                </a:cxn>
                <a:cxn ang="0">
                  <a:pos x="536" y="551"/>
                </a:cxn>
                <a:cxn ang="0">
                  <a:pos x="557" y="537"/>
                </a:cxn>
                <a:cxn ang="0">
                  <a:pos x="570" y="517"/>
                </a:cxn>
                <a:cxn ang="0">
                  <a:pos x="573" y="508"/>
                </a:cxn>
                <a:cxn ang="0">
                  <a:pos x="572" y="68"/>
                </a:cxn>
                <a:cxn ang="0">
                  <a:pos x="546" y="28"/>
                </a:cxn>
                <a:cxn ang="0">
                  <a:pos x="506" y="4"/>
                </a:cxn>
                <a:cxn ang="0">
                  <a:pos x="94" y="0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gradFill rotWithShape="1">
              <a:gsLst>
                <a:gs pos="0">
                  <a:srgbClr val="BBE0E3"/>
                </a:gs>
                <a:gs pos="100000">
                  <a:srgbClr val="BBE0E3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</a:ln>
            <a:effectLst/>
          </p:spPr>
          <p:txBody>
            <a:bodyPr/>
            <a:lstStyle/>
            <a:p>
              <a:pPr defTabSz="9131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725521" y="3793569"/>
            <a:ext cx="3202334" cy="209284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邀请海外高端专家来校讲学</a:t>
            </a:r>
            <a:endParaRPr lang="en-US" altLang="zh-CN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130000"/>
              </a:lnSpc>
            </a:pP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6" name="矩形标注 35"/>
          <p:cNvSpPr/>
          <p:nvPr/>
        </p:nvSpPr>
        <p:spPr>
          <a:xfrm>
            <a:off x="533919" y="1672109"/>
            <a:ext cx="4023248" cy="1447531"/>
          </a:xfrm>
          <a:prstGeom prst="wedgeRectCallout">
            <a:avLst>
              <a:gd name="adj1" fmla="val -6051"/>
              <a:gd name="adj2" fmla="val 882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89" rIns="91382" bIns="45689" rtlCol="0" anchor="ctr"/>
          <a:lstStyle/>
          <a:p>
            <a:pPr>
              <a:tabLst>
                <a:tab pos="269875" algn="l"/>
              </a:tabLst>
            </a:pPr>
            <a:r>
              <a: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已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派出教师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35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人，具有国外学术背景的教师达到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了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49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人，占专任教师队伍的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59%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108"/>
          <a:stretch>
            <a:fillRect/>
          </a:stretch>
        </p:blipFill>
        <p:spPr bwMode="auto">
          <a:xfrm>
            <a:off x="10029776" y="1096045"/>
            <a:ext cx="2232247" cy="2232247"/>
          </a:xfrm>
          <a:prstGeom prst="ellipse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师</a:t>
            </a: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资队伍国际化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47206" y="894112"/>
            <a:ext cx="3544269" cy="597882"/>
          </a:xfrm>
          <a:prstGeom prst="rect">
            <a:avLst/>
          </a:prstGeom>
          <a:solidFill>
            <a:srgbClr val="015994"/>
          </a:solidFill>
        </p:spPr>
        <p:txBody>
          <a:bodyPr wrap="square" lIns="91405" tIns="45701" rIns="91405" bIns="45701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新入职教师的培养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9" y="1744116"/>
            <a:ext cx="4319955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微信图片_20210317112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58" y="1716633"/>
            <a:ext cx="4553292" cy="252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"/>
          <a:stretch>
            <a:fillRect/>
          </a:stretch>
        </p:blipFill>
        <p:spPr bwMode="auto">
          <a:xfrm>
            <a:off x="6536819" y="4408693"/>
            <a:ext cx="4532132" cy="2520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青年教师的培养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青年教师的培养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22817" y="5693547"/>
            <a:ext cx="3480441" cy="5978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青年教师讲课比赛</a:t>
            </a:r>
          </a:p>
        </p:txBody>
      </p:sp>
      <p:sp>
        <p:nvSpPr>
          <p:cNvPr id="8" name="矩形 7"/>
          <p:cNvSpPr/>
          <p:nvPr/>
        </p:nvSpPr>
        <p:spPr>
          <a:xfrm>
            <a:off x="7607459" y="5693547"/>
            <a:ext cx="3480441" cy="597882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教学竞赛辅导团队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5" y="1905622"/>
            <a:ext cx="4891953" cy="359340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79" y="1888133"/>
            <a:ext cx="4975438" cy="362838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青年教师的培养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TextBox 73"/>
          <p:cNvSpPr txBox="1"/>
          <p:nvPr/>
        </p:nvSpPr>
        <p:spPr>
          <a:xfrm>
            <a:off x="937888" y="1312069"/>
            <a:ext cx="10964095" cy="732470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近两年外语部教师在省级以上教学竞赛中部分获奖情况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573774" y="2464197"/>
          <a:ext cx="9649073" cy="31752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72613"/>
                <a:gridCol w="5592525"/>
                <a:gridCol w="1702073"/>
                <a:gridCol w="1381862"/>
              </a:tblGrid>
              <a:tr h="5292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竞赛名称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获奖等级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人次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29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外研社“教学之星”大赛 全国半决赛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一等奖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  <a:endParaRPr lang="zh-CN" altLang="en-US" sz="2400" b="1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29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首届全国高校外语课程思政教学比赛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一等奖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  <a:endParaRPr lang="zh-CN" altLang="en-US" sz="2400" b="1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29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河南</a:t>
                      </a:r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省高校教师教学技能竞赛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一等奖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  <a:endParaRPr lang="zh-CN" altLang="en-US" sz="2400" b="1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2920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河南省本科高校教师课堂教学创新大赛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特等奖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2400" b="1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2920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一等奖</a:t>
                      </a:r>
                      <a:endParaRPr lang="zh-CN" alt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2400" b="1" dirty="0" smtClean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2400" b="1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3"/>
          <p:cNvSpPr txBox="1"/>
          <p:nvPr/>
        </p:nvSpPr>
        <p:spPr>
          <a:xfrm>
            <a:off x="2612951" y="20885"/>
            <a:ext cx="7632848" cy="670081"/>
          </a:xfrm>
          <a:prstGeom prst="rect">
            <a:avLst/>
          </a:prstGeom>
          <a:noFill/>
        </p:spPr>
        <p:txBody>
          <a:bodyPr wrap="square" lIns="91405" tIns="45701" rIns="91405" bIns="4570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科研平台的建设</a:t>
            </a:r>
            <a:endParaRPr lang="zh-CN" altLang="en-US" sz="3200" b="1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1505" y="1316667"/>
            <a:ext cx="5830982" cy="2313306"/>
          </a:xfrm>
          <a:prstGeom prst="rect">
            <a:avLst/>
          </a:prstGeom>
        </p:spPr>
        <p:txBody>
          <a:bodyPr wrap="square" lIns="96373" tIns="48187" rIns="96373" bIns="48187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1.</a:t>
            </a:r>
            <a:r>
              <a:rPr lang="zh-CN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河南大学二语写作研究中心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2.</a:t>
            </a:r>
            <a:r>
              <a:rPr lang="zh-CN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英语教学与研究中心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3.</a:t>
            </a:r>
            <a:r>
              <a:rPr lang="zh-CN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科研小组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-90603" y="4480421"/>
            <a:ext cx="13000698" cy="1296000"/>
            <a:chOff x="-7108129" y="4268669"/>
            <a:chExt cx="18056520" cy="1800000"/>
          </a:xfrm>
        </p:grpSpPr>
        <p:pic>
          <p:nvPicPr>
            <p:cNvPr id="6" name="Picture 3" descr="C:\Users\hp\Desktop\微信图片_2019121915242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"/>
            <a:stretch>
              <a:fillRect/>
            </a:stretch>
          </p:blipFill>
          <p:spPr bwMode="auto">
            <a:xfrm>
              <a:off x="-3579737" y="4268669"/>
              <a:ext cx="3397517" cy="180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0"/>
            <a:stretch>
              <a:fillRect/>
            </a:stretch>
          </p:blipFill>
          <p:spPr bwMode="auto">
            <a:xfrm>
              <a:off x="-7108129" y="4268669"/>
              <a:ext cx="3397517" cy="180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487" y="4268669"/>
              <a:ext cx="3510904" cy="180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127" y="4268669"/>
              <a:ext cx="3621817" cy="180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345" y="4268669"/>
              <a:ext cx="3549569" cy="180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27"/>
          <p:cNvSpPr txBox="1"/>
          <p:nvPr/>
        </p:nvSpPr>
        <p:spPr>
          <a:xfrm>
            <a:off x="2050765" y="1978932"/>
            <a:ext cx="1295833" cy="1112978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</a:defRPr>
            </a:lvl1pPr>
          </a:lstStyle>
          <a:p>
            <a:pPr algn="ctr"/>
            <a:r>
              <a:rPr lang="en-US" altLang="zh-CN" sz="6600" dirty="0" smtClean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rgbClr val="015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3"/>
          <p:cNvSpPr txBox="1"/>
          <p:nvPr/>
        </p:nvSpPr>
        <p:spPr>
          <a:xfrm>
            <a:off x="3693071" y="1743778"/>
            <a:ext cx="7182482" cy="2257907"/>
          </a:xfrm>
          <a:prstGeom prst="rect">
            <a:avLst/>
          </a:prstGeom>
          <a:noFill/>
        </p:spPr>
        <p:txBody>
          <a:bodyPr wrap="square" lIns="96375" tIns="48187" rIns="96375" bIns="48187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开发特色课程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地方特点 </a:t>
            </a:r>
            <a:r>
              <a:rPr lang="en-US" altLang="zh-CN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 </a:t>
            </a:r>
            <a:r>
              <a:rPr lang="zh-CN" altLang="en-US" sz="5400" dirty="0">
                <a:solidFill>
                  <a:srgbClr val="0159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学校特色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自定义</PresentationFormat>
  <Paragraphs>150</Paragraphs>
  <Slides>28</Slides>
  <Notes>24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/>
  <cp:keywords>风云办公</cp:keywords>
  <dc:description>风云办公 http://www.ppt118.com</dc:description>
  <cp:lastModifiedBy/>
  <cp:revision>178</cp:revision>
  <dcterms:created xsi:type="dcterms:W3CDTF">2016-09-15T16:21:00Z</dcterms:created>
  <dcterms:modified xsi:type="dcterms:W3CDTF">2021-03-20T08:29:30Z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  <property fmtid="{D5CDD505-2E9C-101B-9397-08002B2CF9AE}" pid="3" name="KSORubyTemplateID">
    <vt:lpwstr>2</vt:lpwstr>
  </property>
</Properties>
</file>