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8" r:id="rId2"/>
    <p:sldId id="259" r:id="rId3"/>
    <p:sldId id="274" r:id="rId4"/>
    <p:sldId id="260" r:id="rId5"/>
    <p:sldId id="261" r:id="rId6"/>
    <p:sldId id="262" r:id="rId7"/>
    <p:sldId id="263" r:id="rId8"/>
    <p:sldId id="264" r:id="rId9"/>
    <p:sldId id="265" r:id="rId10"/>
    <p:sldId id="266" r:id="rId11"/>
    <p:sldId id="267" r:id="rId12"/>
    <p:sldId id="273" r:id="rId13"/>
    <p:sldId id="268" r:id="rId14"/>
    <p:sldId id="269" r:id="rId15"/>
    <p:sldId id="272" r:id="rId16"/>
    <p:sldId id="270" r:id="rId17"/>
    <p:sldId id="271"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64CCC-4744-4F1B-9A24-4EE57FA468DE}" type="datetimeFigureOut">
              <a:rPr lang="zh-CN" altLang="en-US" smtClean="0"/>
              <a:pPr/>
              <a:t>2015/7/17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DB3EA-A98B-43C5-B097-80BEBAA7EB6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A2DB3EA-A98B-43C5-B097-80BEBAA7EB60}"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5" name="圆角矩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圆角矩形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zh-CN" altLang="en-US" smtClean="0"/>
              <a:t>单击此处编辑母版标题样式</a:t>
            </a:r>
            <a:endParaRPr kumimoji="0" lang="en-US"/>
          </a:p>
        </p:txBody>
      </p:sp>
      <p:sp>
        <p:nvSpPr>
          <p:cNvPr id="20" name="副标题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19" name="日期占位符 18"/>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11" name="灯片编号占位符 10"/>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02920" y="530352"/>
            <a:ext cx="8183880" cy="4187952"/>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33404"/>
            <a:ext cx="1981200" cy="5257799"/>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33400" y="533402"/>
            <a:ext cx="5943600" cy="525780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a:xfrm>
            <a:off x="502920" y="530352"/>
            <a:ext cx="8183880" cy="4187952"/>
          </a:xfrm>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圆角矩形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圆角矩形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nchor="b"/>
          <a:lstStyle>
            <a:lvl1pPr>
              <a:defRPr b="1"/>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圆角矩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单圆角矩形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2015/7/17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zh-CN" altLang="en-US" smtClean="0"/>
              <a:t>单击图标添加图片</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圆角矩形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标题占位符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zh-CN" altLang="en-US" smtClean="0"/>
              <a:t>单击此处编辑母版标题样式</a:t>
            </a:r>
            <a:endParaRPr kumimoji="0" lang="en-US"/>
          </a:p>
        </p:txBody>
      </p:sp>
      <p:sp>
        <p:nvSpPr>
          <p:cNvPr id="4" name="文本占位符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5" name="日期占位符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0820CF-B880-4189-942D-D702A7CBA730}" type="datetimeFigureOut">
              <a:rPr lang="zh-CN" altLang="en-US" smtClean="0"/>
              <a:pPr/>
              <a:t>2015/7/17</a:t>
            </a:fld>
            <a:endParaRPr lang="zh-CN" altLang="en-US"/>
          </a:p>
        </p:txBody>
      </p:sp>
      <p:sp>
        <p:nvSpPr>
          <p:cNvPr id="18" name="页脚占位符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zh-CN" altLang="en-US"/>
          </a:p>
        </p:txBody>
      </p:sp>
      <p:sp>
        <p:nvSpPr>
          <p:cNvPr id="5" name="灯片编号占位符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00232" y="4000504"/>
            <a:ext cx="8183880" cy="1051560"/>
          </a:xfrm>
        </p:spPr>
        <p:txBody>
          <a:bodyPr/>
          <a:lstStyle/>
          <a:p>
            <a:r>
              <a:rPr lang="zh-CN" altLang="en-US" dirty="0" smtClean="0"/>
              <a:t>第三</a:t>
            </a:r>
            <a:r>
              <a:rPr lang="zh-CN" altLang="en-US" dirty="0" smtClean="0"/>
              <a:t>组</a:t>
            </a:r>
            <a:r>
              <a:rPr lang="zh-CN" altLang="en-US" dirty="0" smtClean="0"/>
              <a:t>讨论汇报与展示</a:t>
            </a:r>
            <a:endParaRPr lang="zh-CN" altLang="en-US" dirty="0"/>
          </a:p>
        </p:txBody>
      </p:sp>
      <p:sp>
        <p:nvSpPr>
          <p:cNvPr id="3" name="内容占位符 2"/>
          <p:cNvSpPr>
            <a:spLocks noGrp="1"/>
          </p:cNvSpPr>
          <p:nvPr>
            <p:ph idx="1"/>
          </p:nvPr>
        </p:nvSpPr>
        <p:spPr>
          <a:xfrm>
            <a:off x="428596" y="857232"/>
            <a:ext cx="8183880" cy="4187952"/>
          </a:xfrm>
        </p:spPr>
        <p:txBody>
          <a:bodyPr>
            <a:normAutofit/>
          </a:bodyPr>
          <a:lstStyle/>
          <a:p>
            <a:pPr>
              <a:buNone/>
            </a:pPr>
            <a:r>
              <a:rPr lang="en-US" altLang="zh-CN" sz="3200" b="1" dirty="0" smtClean="0"/>
              <a:t>                Unit 3</a:t>
            </a:r>
            <a:r>
              <a:rPr lang="zh-CN" altLang="en-US" sz="3200" b="1" dirty="0" smtClean="0"/>
              <a:t>，</a:t>
            </a:r>
            <a:r>
              <a:rPr lang="en-US" altLang="zh-CN" sz="3200" b="1" dirty="0" smtClean="0"/>
              <a:t>Book1</a:t>
            </a:r>
          </a:p>
          <a:p>
            <a:pPr>
              <a:buNone/>
            </a:pPr>
            <a:endParaRPr lang="en-US" altLang="zh-CN" sz="3200" b="1" dirty="0" smtClean="0"/>
          </a:p>
          <a:p>
            <a:pPr>
              <a:buNone/>
            </a:pPr>
            <a:r>
              <a:rPr lang="en-US" altLang="zh-CN" sz="3200" b="1" dirty="0" smtClean="0"/>
              <a:t>          Science and Methods</a:t>
            </a:r>
            <a:endParaRPr lang="zh-CN" alt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chemeClr val="accent1"/>
                </a:solidFill>
              </a:rPr>
              <a:t>Task 2</a:t>
            </a:r>
          </a:p>
          <a:p>
            <a:r>
              <a:rPr lang="en-US" altLang="zh-CN" dirty="0" smtClean="0"/>
              <a:t>Fill in the following the table with missing information.</a:t>
            </a:r>
          </a:p>
          <a:p>
            <a:pPr>
              <a:buNone/>
            </a:pPr>
            <a:r>
              <a:rPr lang="en-US" altLang="zh-CN" dirty="0" smtClean="0"/>
              <a:t>   </a:t>
            </a:r>
          </a:p>
          <a:p>
            <a:pPr>
              <a:buNone/>
            </a:pPr>
            <a:endParaRPr lang="en-US" altLang="zh-CN" dirty="0" smtClean="0"/>
          </a:p>
          <a:p>
            <a:pPr>
              <a:buNone/>
            </a:pPr>
            <a:endParaRPr lang="en-US" altLang="zh-CN" dirty="0" smtClean="0"/>
          </a:p>
          <a:p>
            <a:pPr>
              <a:buNone/>
            </a:pPr>
            <a:endParaRPr lang="en-US" altLang="zh-CN" dirty="0" smtClean="0"/>
          </a:p>
          <a:p>
            <a:pPr>
              <a:buNone/>
            </a:pPr>
            <a:endParaRPr lang="zh-CN" altLang="en-US" dirty="0"/>
          </a:p>
        </p:txBody>
      </p:sp>
      <p:sp>
        <p:nvSpPr>
          <p:cNvPr id="4" name="椭圆 3"/>
          <p:cNvSpPr/>
          <p:nvPr/>
        </p:nvSpPr>
        <p:spPr>
          <a:xfrm>
            <a:off x="1571604" y="2214554"/>
            <a:ext cx="3286148" cy="32147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286248" y="2216856"/>
            <a:ext cx="3286148" cy="32147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2643174" y="2571744"/>
            <a:ext cx="1071570" cy="369332"/>
          </a:xfrm>
          <a:prstGeom prst="rect">
            <a:avLst/>
          </a:prstGeom>
          <a:noFill/>
        </p:spPr>
        <p:txBody>
          <a:bodyPr wrap="square" rtlCol="0">
            <a:spAutoFit/>
          </a:bodyPr>
          <a:lstStyle/>
          <a:p>
            <a:r>
              <a:rPr lang="en-US" altLang="zh-CN" b="1" dirty="0" smtClean="0"/>
              <a:t>Dos</a:t>
            </a:r>
            <a:endParaRPr lang="zh-CN" altLang="en-US" b="1" dirty="0"/>
          </a:p>
        </p:txBody>
      </p:sp>
      <p:sp>
        <p:nvSpPr>
          <p:cNvPr id="7" name="TextBox 6"/>
          <p:cNvSpPr txBox="1"/>
          <p:nvPr/>
        </p:nvSpPr>
        <p:spPr>
          <a:xfrm>
            <a:off x="5429256" y="2500306"/>
            <a:ext cx="1071570" cy="369332"/>
          </a:xfrm>
          <a:prstGeom prst="rect">
            <a:avLst/>
          </a:prstGeom>
          <a:noFill/>
        </p:spPr>
        <p:txBody>
          <a:bodyPr wrap="square" rtlCol="0">
            <a:spAutoFit/>
          </a:bodyPr>
          <a:lstStyle/>
          <a:p>
            <a:r>
              <a:rPr lang="en-US" altLang="zh-CN" b="1" dirty="0" smtClean="0"/>
              <a:t>Don'ts</a:t>
            </a:r>
            <a:endParaRPr lang="zh-CN" altLang="en-US" b="1" dirty="0"/>
          </a:p>
        </p:txBody>
      </p:sp>
      <p:sp>
        <p:nvSpPr>
          <p:cNvPr id="8" name="TextBox 7"/>
          <p:cNvSpPr txBox="1"/>
          <p:nvPr/>
        </p:nvSpPr>
        <p:spPr>
          <a:xfrm>
            <a:off x="2000232" y="3000372"/>
            <a:ext cx="1500198" cy="369332"/>
          </a:xfrm>
          <a:prstGeom prst="rect">
            <a:avLst/>
          </a:prstGeom>
          <a:noFill/>
        </p:spPr>
        <p:txBody>
          <a:bodyPr wrap="square" rtlCol="0">
            <a:spAutoFit/>
          </a:bodyPr>
          <a:lstStyle/>
          <a:p>
            <a:r>
              <a:rPr lang="en-US" altLang="zh-CN" dirty="0" smtClean="0"/>
              <a:t>things </a:t>
            </a:r>
            <a:endParaRPr lang="zh-CN" altLang="en-US" dirty="0"/>
          </a:p>
        </p:txBody>
      </p:sp>
      <p:sp>
        <p:nvSpPr>
          <p:cNvPr id="9" name="TextBox 8"/>
          <p:cNvSpPr txBox="1"/>
          <p:nvPr/>
        </p:nvSpPr>
        <p:spPr>
          <a:xfrm>
            <a:off x="5000628" y="3000372"/>
            <a:ext cx="2000264" cy="369332"/>
          </a:xfrm>
          <a:prstGeom prst="rect">
            <a:avLst/>
          </a:prstGeom>
          <a:noFill/>
        </p:spPr>
        <p:txBody>
          <a:bodyPr wrap="square" rtlCol="0">
            <a:spAutoFit/>
          </a:bodyPr>
          <a:lstStyle/>
          <a:p>
            <a:r>
              <a:rPr lang="en-US" altLang="zh-CN" dirty="0" smtClean="0"/>
              <a:t>ideas  feelings </a:t>
            </a:r>
            <a:endParaRPr lang="zh-CN" altLang="en-US" dirty="0"/>
          </a:p>
        </p:txBody>
      </p:sp>
      <p:sp>
        <p:nvSpPr>
          <p:cNvPr id="10" name="TextBox 9"/>
          <p:cNvSpPr txBox="1"/>
          <p:nvPr/>
        </p:nvSpPr>
        <p:spPr>
          <a:xfrm>
            <a:off x="1928794" y="3429000"/>
            <a:ext cx="2071702" cy="369332"/>
          </a:xfrm>
          <a:prstGeom prst="rect">
            <a:avLst/>
          </a:prstGeom>
          <a:noFill/>
        </p:spPr>
        <p:txBody>
          <a:bodyPr wrap="square" rtlCol="0">
            <a:spAutoFit/>
          </a:bodyPr>
          <a:lstStyle/>
          <a:p>
            <a:r>
              <a:rPr lang="en-US" altLang="zh-CN" dirty="0" smtClean="0"/>
              <a:t>external world </a:t>
            </a:r>
            <a:endParaRPr lang="zh-CN" altLang="en-US" dirty="0"/>
          </a:p>
        </p:txBody>
      </p:sp>
      <p:sp>
        <p:nvSpPr>
          <p:cNvPr id="11" name="TextBox 10"/>
          <p:cNvSpPr txBox="1"/>
          <p:nvPr/>
        </p:nvSpPr>
        <p:spPr>
          <a:xfrm>
            <a:off x="5000628" y="3429000"/>
            <a:ext cx="1500198" cy="369332"/>
          </a:xfrm>
          <a:prstGeom prst="rect">
            <a:avLst/>
          </a:prstGeom>
          <a:noFill/>
        </p:spPr>
        <p:txBody>
          <a:bodyPr wrap="square" rtlCol="0">
            <a:spAutoFit/>
          </a:bodyPr>
          <a:lstStyle/>
          <a:p>
            <a:r>
              <a:rPr lang="en-US" altLang="zh-CN" dirty="0" smtClean="0"/>
              <a:t>inner state </a:t>
            </a:r>
            <a:endParaRPr lang="zh-CN" altLang="en-US" dirty="0"/>
          </a:p>
        </p:txBody>
      </p:sp>
      <p:sp>
        <p:nvSpPr>
          <p:cNvPr id="12" name="TextBox 11"/>
          <p:cNvSpPr txBox="1"/>
          <p:nvPr/>
        </p:nvSpPr>
        <p:spPr>
          <a:xfrm>
            <a:off x="2000232" y="3857628"/>
            <a:ext cx="1500198" cy="369332"/>
          </a:xfrm>
          <a:prstGeom prst="rect">
            <a:avLst/>
          </a:prstGeom>
          <a:noFill/>
        </p:spPr>
        <p:txBody>
          <a:bodyPr wrap="square" rtlCol="0">
            <a:spAutoFit/>
          </a:bodyPr>
          <a:lstStyle/>
          <a:p>
            <a:r>
              <a:rPr lang="en-US" altLang="zh-CN" dirty="0" smtClean="0"/>
              <a:t>body </a:t>
            </a:r>
            <a:endParaRPr lang="zh-CN" altLang="en-US" dirty="0"/>
          </a:p>
        </p:txBody>
      </p:sp>
      <p:sp>
        <p:nvSpPr>
          <p:cNvPr id="13" name="TextBox 12"/>
          <p:cNvSpPr txBox="1"/>
          <p:nvPr/>
        </p:nvSpPr>
        <p:spPr>
          <a:xfrm>
            <a:off x="5000628" y="3857628"/>
            <a:ext cx="1500198" cy="369332"/>
          </a:xfrm>
          <a:prstGeom prst="rect">
            <a:avLst/>
          </a:prstGeom>
          <a:noFill/>
        </p:spPr>
        <p:txBody>
          <a:bodyPr wrap="square" rtlCol="0">
            <a:spAutoFit/>
          </a:bodyPr>
          <a:lstStyle/>
          <a:p>
            <a:r>
              <a:rPr lang="en-US" altLang="zh-CN" dirty="0" smtClean="0"/>
              <a:t>soul </a:t>
            </a:r>
            <a:endParaRPr lang="zh-CN" altLang="en-US" dirty="0"/>
          </a:p>
        </p:txBody>
      </p:sp>
      <p:sp>
        <p:nvSpPr>
          <p:cNvPr id="14" name="TextBox 13"/>
          <p:cNvSpPr txBox="1"/>
          <p:nvPr/>
        </p:nvSpPr>
        <p:spPr>
          <a:xfrm>
            <a:off x="1785918" y="4357694"/>
            <a:ext cx="2643206" cy="369332"/>
          </a:xfrm>
          <a:prstGeom prst="rect">
            <a:avLst/>
          </a:prstGeom>
          <a:noFill/>
        </p:spPr>
        <p:txBody>
          <a:bodyPr wrap="square" rtlCol="0">
            <a:spAutoFit/>
          </a:bodyPr>
          <a:lstStyle/>
          <a:p>
            <a:r>
              <a:rPr lang="en-US" altLang="zh-CN" dirty="0" smtClean="0"/>
              <a:t>elementary particles </a:t>
            </a:r>
            <a:endParaRPr lang="zh-CN" altLang="en-US" dirty="0"/>
          </a:p>
        </p:txBody>
      </p:sp>
      <p:sp>
        <p:nvSpPr>
          <p:cNvPr id="15" name="TextBox 14"/>
          <p:cNvSpPr txBox="1"/>
          <p:nvPr/>
        </p:nvSpPr>
        <p:spPr>
          <a:xfrm>
            <a:off x="5000628" y="4429132"/>
            <a:ext cx="1500198" cy="369332"/>
          </a:xfrm>
          <a:prstGeom prst="rect">
            <a:avLst/>
          </a:prstGeom>
          <a:noFill/>
        </p:spPr>
        <p:txBody>
          <a:bodyPr wrap="square" rtlCol="0">
            <a:spAutoFit/>
          </a:bodyPr>
          <a:lstStyle/>
          <a:p>
            <a:r>
              <a:rPr lang="en-US" altLang="zh-CN" dirty="0" smtClean="0"/>
              <a:t>angels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530352"/>
            <a:ext cx="8786842" cy="7113490"/>
          </a:xfrm>
        </p:spPr>
        <p:txBody>
          <a:bodyPr>
            <a:normAutofit lnSpcReduction="10000"/>
          </a:bodyPr>
          <a:lstStyle/>
          <a:p>
            <a:pPr>
              <a:buNone/>
            </a:pPr>
            <a:r>
              <a:rPr lang="en-US" altLang="zh-CN" sz="4400" dirty="0" smtClean="0">
                <a:solidFill>
                  <a:schemeClr val="accent1"/>
                </a:solidFill>
              </a:rPr>
              <a:t>Task 2</a:t>
            </a:r>
          </a:p>
          <a:p>
            <a:pPr>
              <a:buNone/>
            </a:pPr>
            <a:endParaRPr lang="en-US" altLang="zh-CN" sz="3800" dirty="0" smtClean="0"/>
          </a:p>
          <a:p>
            <a:pPr>
              <a:buFont typeface="Arial" pitchFamily="34" charset="0"/>
              <a:buChar char="•"/>
            </a:pPr>
            <a:r>
              <a:rPr lang="en-US" altLang="zh-CN" sz="3300" dirty="0" smtClean="0"/>
              <a:t>What structure does the author use to state the information above?</a:t>
            </a:r>
          </a:p>
          <a:p>
            <a:pPr>
              <a:buFont typeface="Arial" pitchFamily="34" charset="0"/>
              <a:buChar char="•"/>
            </a:pPr>
            <a:endParaRPr lang="en-US" altLang="zh-CN" dirty="0" smtClean="0"/>
          </a:p>
          <a:p>
            <a:r>
              <a:rPr lang="en-US" altLang="zh-CN" sz="3400" dirty="0" smtClean="0"/>
              <a:t>Modify the original sentence to finish the following sentence:</a:t>
            </a:r>
          </a:p>
          <a:p>
            <a:pPr>
              <a:buNone/>
            </a:pPr>
            <a:r>
              <a:rPr lang="en-US" altLang="zh-CN" dirty="0" smtClean="0"/>
              <a:t>   Psychology deals with almost exclusively…</a:t>
            </a:r>
            <a:endParaRPr lang="en-US" altLang="zh-CN" u="sng" dirty="0" smtClean="0">
              <a:solidFill>
                <a:srgbClr val="002060"/>
              </a:solidFill>
              <a:latin typeface="Comic Sans MS" pitchFamily="66" charset="0"/>
            </a:endParaRP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dirty="0" smtClean="0"/>
              <a:t>   </a:t>
            </a:r>
            <a:endParaRPr lang="zh-CN" altLang="en-US" dirty="0"/>
          </a:p>
        </p:txBody>
      </p:sp>
      <p:sp>
        <p:nvSpPr>
          <p:cNvPr id="4" name="TextBox 3"/>
          <p:cNvSpPr txBox="1"/>
          <p:nvPr/>
        </p:nvSpPr>
        <p:spPr>
          <a:xfrm>
            <a:off x="928662" y="2643182"/>
            <a:ext cx="7929586" cy="461665"/>
          </a:xfrm>
          <a:prstGeom prst="rect">
            <a:avLst/>
          </a:prstGeom>
          <a:noFill/>
        </p:spPr>
        <p:txBody>
          <a:bodyPr wrap="square" rtlCol="0">
            <a:spAutoFit/>
          </a:bodyPr>
          <a:lstStyle/>
          <a:p>
            <a:r>
              <a:rPr lang="en-US" altLang="zh-CN" sz="2400" dirty="0" smtClean="0">
                <a:solidFill>
                  <a:schemeClr val="accent1"/>
                </a:solidFill>
                <a:latin typeface="Comic Sans MS" pitchFamily="66" charset="0"/>
              </a:rPr>
              <a:t>Parallel structure: with… not…..,  with…. not….</a:t>
            </a:r>
            <a:endParaRPr lang="zh-CN" altLang="en-US" sz="2400" dirty="0">
              <a:solidFill>
                <a:schemeClr val="accent1"/>
              </a:solidFill>
              <a:latin typeface="Comic Sans MS" pitchFamily="66" charset="0"/>
            </a:endParaRPr>
          </a:p>
        </p:txBody>
      </p:sp>
      <p:sp>
        <p:nvSpPr>
          <p:cNvPr id="5" name="TextBox 4"/>
          <p:cNvSpPr txBox="1"/>
          <p:nvPr/>
        </p:nvSpPr>
        <p:spPr>
          <a:xfrm>
            <a:off x="928662" y="4714884"/>
            <a:ext cx="7858180" cy="1846659"/>
          </a:xfrm>
          <a:prstGeom prst="rect">
            <a:avLst/>
          </a:prstGeom>
          <a:noFill/>
        </p:spPr>
        <p:txBody>
          <a:bodyPr wrap="square" rtlCol="0">
            <a:spAutoFit/>
          </a:bodyPr>
          <a:lstStyle/>
          <a:p>
            <a:pPr>
              <a:buNone/>
            </a:pPr>
            <a:r>
              <a:rPr lang="en-US" altLang="zh-CN" sz="2400" u="sng" dirty="0" smtClean="0">
                <a:solidFill>
                  <a:srgbClr val="002060"/>
                </a:solidFill>
                <a:latin typeface="Comic Sans MS" pitchFamily="66" charset="0"/>
              </a:rPr>
              <a:t>with</a:t>
            </a:r>
            <a:r>
              <a:rPr lang="en-US" altLang="zh-CN" sz="2400" u="sng" dirty="0" smtClean="0">
                <a:solidFill>
                  <a:schemeClr val="accent1"/>
                </a:solidFill>
                <a:latin typeface="Comic Sans MS" pitchFamily="66" charset="0"/>
              </a:rPr>
              <a:t> mind, </a:t>
            </a:r>
            <a:r>
              <a:rPr lang="en-US" altLang="zh-CN" sz="2400" u="sng" dirty="0" smtClean="0">
                <a:solidFill>
                  <a:srgbClr val="002060"/>
                </a:solidFill>
                <a:latin typeface="Comic Sans MS" pitchFamily="66" charset="0"/>
              </a:rPr>
              <a:t>not</a:t>
            </a:r>
            <a:r>
              <a:rPr lang="en-US" altLang="zh-CN" sz="2400" u="sng" dirty="0" smtClean="0">
                <a:solidFill>
                  <a:schemeClr val="accent1"/>
                </a:solidFill>
                <a:latin typeface="Comic Sans MS" pitchFamily="66" charset="0"/>
              </a:rPr>
              <a:t> objects or things, and </a:t>
            </a:r>
            <a:r>
              <a:rPr lang="en-US" altLang="zh-CN" sz="2400" u="sng" dirty="0" smtClean="0">
                <a:solidFill>
                  <a:srgbClr val="002060"/>
                </a:solidFill>
                <a:latin typeface="Comic Sans MS" pitchFamily="66" charset="0"/>
              </a:rPr>
              <a:t>with</a:t>
            </a:r>
            <a:r>
              <a:rPr lang="en-US" altLang="zh-CN" sz="2400" u="sng" dirty="0" smtClean="0">
                <a:solidFill>
                  <a:schemeClr val="accent1"/>
                </a:solidFill>
                <a:latin typeface="Comic Sans MS" pitchFamily="66" charset="0"/>
              </a:rPr>
              <a:t> the internal world, </a:t>
            </a:r>
            <a:r>
              <a:rPr lang="en-US" altLang="zh-CN" sz="2400" u="sng" dirty="0" smtClean="0">
                <a:solidFill>
                  <a:srgbClr val="002060"/>
                </a:solidFill>
                <a:latin typeface="Comic Sans MS" pitchFamily="66" charset="0"/>
              </a:rPr>
              <a:t>not</a:t>
            </a:r>
            <a:r>
              <a:rPr lang="en-US" altLang="zh-CN" sz="2400" u="sng" dirty="0" smtClean="0">
                <a:solidFill>
                  <a:schemeClr val="accent1"/>
                </a:solidFill>
                <a:latin typeface="Comic Sans MS" pitchFamily="66" charset="0"/>
              </a:rPr>
              <a:t> external states and their workings, despite the understanding of some physicists to be or seem at a loss</a:t>
            </a:r>
            <a:r>
              <a:rPr lang="en-US" altLang="zh-CN" sz="2400" u="sng" dirty="0" smtClean="0">
                <a:solidFill>
                  <a:srgbClr val="002060"/>
                </a:solidFill>
                <a:latin typeface="Comic Sans MS" pitchFamily="66" charset="0"/>
              </a:rPr>
              <a:t>.</a:t>
            </a:r>
          </a:p>
          <a:p>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chemeClr val="accent1"/>
                </a:solidFill>
              </a:rPr>
              <a:t>Task 2</a:t>
            </a:r>
          </a:p>
          <a:p>
            <a:pPr>
              <a:buNone/>
            </a:pPr>
            <a:endParaRPr lang="zh-CN" altLang="en-US" dirty="0">
              <a:solidFill>
                <a:schemeClr val="accent1"/>
              </a:solidFill>
            </a:endParaRPr>
          </a:p>
        </p:txBody>
      </p:sp>
      <p:sp>
        <p:nvSpPr>
          <p:cNvPr id="4" name="矩形 3"/>
          <p:cNvSpPr/>
          <p:nvPr/>
        </p:nvSpPr>
        <p:spPr>
          <a:xfrm>
            <a:off x="857224" y="1500174"/>
            <a:ext cx="7215238" cy="2954655"/>
          </a:xfrm>
          <a:prstGeom prst="rect">
            <a:avLst/>
          </a:prstGeom>
        </p:spPr>
        <p:txBody>
          <a:bodyPr wrap="square">
            <a:spAutoFit/>
          </a:bodyPr>
          <a:lstStyle/>
          <a:p>
            <a:pPr>
              <a:buFont typeface="Arial" pitchFamily="34" charset="0"/>
              <a:buChar char="•"/>
            </a:pPr>
            <a:r>
              <a:rPr lang="en-US" altLang="zh-CN" sz="2400" dirty="0" smtClean="0"/>
              <a:t>Could you find structures of the same nature in other places of the text?</a:t>
            </a:r>
          </a:p>
          <a:p>
            <a:endParaRPr lang="en-US" altLang="zh-CN" dirty="0" smtClean="0"/>
          </a:p>
          <a:p>
            <a:pPr>
              <a:buNone/>
            </a:pPr>
            <a:endParaRPr lang="en-US" altLang="zh-CN" sz="2400" dirty="0" smtClean="0"/>
          </a:p>
          <a:p>
            <a:endParaRPr lang="en-US" altLang="zh-CN" sz="2400" dirty="0" smtClean="0"/>
          </a:p>
          <a:p>
            <a:endParaRPr lang="en-US" altLang="zh-CN" sz="2400" dirty="0" smtClean="0"/>
          </a:p>
          <a:p>
            <a:pPr>
              <a:buFont typeface="Arial" pitchFamily="34" charset="0"/>
              <a:buChar char="•"/>
            </a:pPr>
            <a:r>
              <a:rPr lang="en-US" altLang="zh-CN" sz="2400" dirty="0" smtClean="0"/>
              <a:t>Adopt the structure to compose a sentence of your own.</a:t>
            </a:r>
          </a:p>
        </p:txBody>
      </p:sp>
      <p:sp>
        <p:nvSpPr>
          <p:cNvPr id="5" name="TextBox 4"/>
          <p:cNvSpPr txBox="1"/>
          <p:nvPr/>
        </p:nvSpPr>
        <p:spPr>
          <a:xfrm>
            <a:off x="928662" y="2571744"/>
            <a:ext cx="7929586" cy="830997"/>
          </a:xfrm>
          <a:prstGeom prst="rect">
            <a:avLst/>
          </a:prstGeom>
          <a:noFill/>
        </p:spPr>
        <p:txBody>
          <a:bodyPr wrap="square" rtlCol="0">
            <a:spAutoFit/>
          </a:bodyPr>
          <a:lstStyle/>
          <a:p>
            <a:r>
              <a:rPr lang="en-US" altLang="zh-CN" sz="2400" dirty="0" smtClean="0">
                <a:solidFill>
                  <a:schemeClr val="accent1"/>
                </a:solidFill>
                <a:latin typeface="Comic Sans MS" pitchFamily="66" charset="0"/>
              </a:rPr>
              <a:t>so that….. so that…</a:t>
            </a:r>
          </a:p>
          <a:p>
            <a:r>
              <a:rPr lang="en-US" altLang="zh-CN" sz="2400" dirty="0" smtClean="0">
                <a:solidFill>
                  <a:schemeClr val="accent1"/>
                </a:solidFill>
                <a:latin typeface="Comic Sans MS" pitchFamily="66" charset="0"/>
              </a:rPr>
              <a:t>in which…in which…in which</a:t>
            </a:r>
            <a:endParaRPr lang="zh-CN" altLang="en-US" sz="2400" dirty="0">
              <a:solidFill>
                <a:schemeClr val="accent1"/>
              </a:solidFill>
              <a:latin typeface="Comic Sans MS" pitchFamily="66" charset="0"/>
            </a:endParaRPr>
          </a:p>
        </p:txBody>
      </p:sp>
      <p:sp>
        <p:nvSpPr>
          <p:cNvPr id="6" name="动作按钮: 前进或下一项 5">
            <a:hlinkClick r:id="rId2" action="ppaction://hlinksldjump" highlightClick="1"/>
          </p:cNvPr>
          <p:cNvSpPr/>
          <p:nvPr/>
        </p:nvSpPr>
        <p:spPr>
          <a:xfrm>
            <a:off x="7215206" y="5357826"/>
            <a:ext cx="428628" cy="35719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chemeClr val="accent1"/>
                </a:solidFill>
              </a:rPr>
              <a:t>Task 3</a:t>
            </a:r>
          </a:p>
          <a:p>
            <a:pPr>
              <a:buNone/>
            </a:pPr>
            <a:endParaRPr lang="en-US" altLang="zh-CN" dirty="0" smtClean="0">
              <a:solidFill>
                <a:schemeClr val="accent1"/>
              </a:solidFill>
            </a:endParaRPr>
          </a:p>
          <a:p>
            <a:r>
              <a:rPr lang="en-US" altLang="zh-CN" dirty="0" smtClean="0"/>
              <a:t>Specify the method and the language.</a:t>
            </a:r>
          </a:p>
          <a:p>
            <a:pPr>
              <a:buNone/>
            </a:pPr>
            <a:r>
              <a:rPr lang="en-US" altLang="zh-CN" dirty="0" smtClean="0"/>
              <a:t>   </a:t>
            </a:r>
          </a:p>
          <a:p>
            <a:pPr>
              <a:buNone/>
            </a:pPr>
            <a:endParaRPr lang="en-US" altLang="zh-CN" dirty="0" smtClean="0"/>
          </a:p>
          <a:p>
            <a:r>
              <a:rPr lang="en-US" altLang="zh-CN" dirty="0" smtClean="0"/>
              <a:t>Could you give examples to illustrate what is experiment and mathematical terms in science?</a:t>
            </a:r>
            <a:endParaRPr lang="zh-CN" altLang="en-US" dirty="0"/>
          </a:p>
        </p:txBody>
      </p:sp>
      <p:sp>
        <p:nvSpPr>
          <p:cNvPr id="4" name="TextBox 3"/>
          <p:cNvSpPr txBox="1"/>
          <p:nvPr/>
        </p:nvSpPr>
        <p:spPr>
          <a:xfrm>
            <a:off x="1071538" y="2143116"/>
            <a:ext cx="6286544" cy="461665"/>
          </a:xfrm>
          <a:prstGeom prst="rect">
            <a:avLst/>
          </a:prstGeom>
          <a:noFill/>
        </p:spPr>
        <p:txBody>
          <a:bodyPr wrap="square" rtlCol="0">
            <a:spAutoFit/>
          </a:bodyPr>
          <a:lstStyle/>
          <a:p>
            <a:r>
              <a:rPr lang="en-US" altLang="zh-CN" sz="2400" dirty="0" smtClean="0">
                <a:solidFill>
                  <a:schemeClr val="accent1"/>
                </a:solidFill>
                <a:latin typeface="Comic Sans MS" pitchFamily="66" charset="0"/>
              </a:rPr>
              <a:t>Experiment, mathematical terms</a:t>
            </a:r>
            <a:endParaRPr lang="zh-CN" altLang="en-US" sz="2400" dirty="0">
              <a:solidFill>
                <a:schemeClr val="accent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en-US" altLang="zh-CN" dirty="0" smtClean="0">
                <a:solidFill>
                  <a:schemeClr val="accent1"/>
                </a:solidFill>
              </a:rPr>
              <a:t>Task 4</a:t>
            </a:r>
          </a:p>
          <a:p>
            <a:pPr>
              <a:buNone/>
            </a:pPr>
            <a:endParaRPr lang="en-US" altLang="zh-CN" dirty="0" smtClean="0"/>
          </a:p>
          <a:p>
            <a:r>
              <a:rPr lang="en-US" altLang="zh-CN" dirty="0" smtClean="0"/>
              <a:t>Adopt the following expressions to build up sentences to state the effects of a great scientific invention.</a:t>
            </a:r>
          </a:p>
          <a:p>
            <a:pPr>
              <a:buNone/>
            </a:pPr>
            <a:endParaRPr lang="en-US" altLang="zh-CN" dirty="0" smtClean="0"/>
          </a:p>
          <a:p>
            <a:pPr>
              <a:buNone/>
            </a:pPr>
            <a:r>
              <a:rPr lang="en-US" altLang="zh-CN" dirty="0" smtClean="0"/>
              <a:t>  </a:t>
            </a:r>
            <a:r>
              <a:rPr lang="en-US" altLang="zh-CN" u="sng" dirty="0" smtClean="0">
                <a:solidFill>
                  <a:schemeClr val="accent1"/>
                </a:solidFill>
                <a:latin typeface="Comic Sans MS" pitchFamily="66" charset="0"/>
              </a:rPr>
              <a:t>It instituted irrevocable change in the way </a:t>
            </a:r>
            <a:r>
              <a:rPr lang="en-US" altLang="zh-CN" dirty="0" smtClean="0">
                <a:solidFill>
                  <a:schemeClr val="accent1"/>
                </a:solidFill>
                <a:latin typeface="Comic Sans MS" pitchFamily="66" charset="0"/>
              </a:rPr>
              <a:t>human beings live on Earth. </a:t>
            </a:r>
            <a:r>
              <a:rPr lang="en-US" altLang="zh-CN" u="sng" dirty="0" smtClean="0">
                <a:solidFill>
                  <a:schemeClr val="accent1"/>
                </a:solidFill>
                <a:latin typeface="Comic Sans MS" pitchFamily="66" charset="0"/>
              </a:rPr>
              <a:t>We can never go back to living the way </a:t>
            </a:r>
            <a:r>
              <a:rPr lang="en-US" altLang="zh-CN" dirty="0" smtClean="0">
                <a:solidFill>
                  <a:schemeClr val="accent1"/>
                </a:solidFill>
                <a:latin typeface="Comic Sans MS" pitchFamily="66" charset="0"/>
              </a:rPr>
              <a:t>we live in Renaissance.</a:t>
            </a:r>
            <a:endParaRPr lang="zh-CN" altLang="en-US" dirty="0">
              <a:solidFill>
                <a:schemeClr val="accent1"/>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2920" y="530352"/>
            <a:ext cx="8183880" cy="6827738"/>
          </a:xfrm>
        </p:spPr>
        <p:txBody>
          <a:bodyPr>
            <a:normAutofit fontScale="47500" lnSpcReduction="20000"/>
          </a:bodyPr>
          <a:lstStyle/>
          <a:p>
            <a:pPr>
              <a:buNone/>
            </a:pPr>
            <a:r>
              <a:rPr lang="en-US" altLang="zh-CN" sz="4400" b="1" dirty="0" smtClean="0">
                <a:solidFill>
                  <a:schemeClr val="accent1"/>
                </a:solidFill>
              </a:rPr>
              <a:t>Task 5</a:t>
            </a:r>
          </a:p>
          <a:p>
            <a:pPr>
              <a:buNone/>
            </a:pPr>
            <a:endParaRPr lang="en-US" altLang="zh-CN" dirty="0" smtClean="0">
              <a:solidFill>
                <a:schemeClr val="accent1"/>
              </a:solidFill>
            </a:endParaRPr>
          </a:p>
          <a:p>
            <a:r>
              <a:rPr lang="en-US" altLang="zh-CN" sz="5100" dirty="0" smtClean="0"/>
              <a:t>The three main points in the text follow the same writing pattern. Adopt the pattern to write a short paragraph. State your opinion in the first sentence and support your argument with examples in the rest part.</a:t>
            </a:r>
          </a:p>
          <a:p>
            <a:pPr>
              <a:buNone/>
            </a:pPr>
            <a:endParaRPr lang="en-US" altLang="zh-CN" dirty="0" smtClean="0"/>
          </a:p>
          <a:p>
            <a:pPr>
              <a:buNone/>
            </a:pPr>
            <a:r>
              <a:rPr lang="en-US" altLang="zh-CN" sz="5100" dirty="0" smtClean="0">
                <a:solidFill>
                  <a:schemeClr val="accent1"/>
                </a:solidFill>
                <a:latin typeface="Comic Sans MS" pitchFamily="66" charset="0"/>
              </a:rPr>
              <a:t>        First, science is practiced by special people with a specific view of the world. Scientists try to be objective, unsentimental and unemotional. They do not let their feelings get in the way of their observations of real things, facts, as they call them. They often work in laboratories or in other areas where they can carefully control what they are working on.</a:t>
            </a:r>
          </a:p>
          <a:p>
            <a:pPr>
              <a:buNone/>
            </a:pPr>
            <a:endParaRPr lang="en-US" altLang="zh-CN" sz="3600" dirty="0" smtClean="0">
              <a:solidFill>
                <a:schemeClr val="accent1"/>
              </a:solidFill>
            </a:endParaRPr>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solidFill>
                <a:schemeClr val="accent1"/>
              </a:solidFill>
            </a:endParaRPr>
          </a:p>
          <a:p>
            <a:pPr>
              <a:buNone/>
            </a:pPr>
            <a:r>
              <a:rPr lang="en-US" altLang="zh-CN" dirty="0" smtClean="0">
                <a:solidFill>
                  <a:schemeClr val="accent1"/>
                </a:solidFill>
              </a:rPr>
              <a:t>    </a:t>
            </a:r>
          </a:p>
          <a:p>
            <a:pPr>
              <a:buNone/>
            </a:pPr>
            <a:endParaRPr lang="en-US" altLang="zh-CN" dirty="0" smtClean="0">
              <a:solidFill>
                <a:schemeClr val="accent1"/>
              </a:solidFill>
            </a:endParaRPr>
          </a:p>
          <a:p>
            <a:pPr>
              <a:buNone/>
            </a:pPr>
            <a:r>
              <a:rPr lang="en-US" altLang="zh-CN" dirty="0" smtClean="0">
                <a:solidFill>
                  <a:schemeClr val="accent1"/>
                </a:solidFill>
              </a:rPr>
              <a:t>      </a:t>
            </a:r>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solidFill>
                  <a:schemeClr val="accent3"/>
                </a:solidFill>
              </a:rPr>
              <a:t>In-class assignment</a:t>
            </a:r>
          </a:p>
          <a:p>
            <a:pPr>
              <a:buNone/>
            </a:pPr>
            <a:endParaRPr lang="en-US" altLang="zh-CN" dirty="0" smtClean="0">
              <a:solidFill>
                <a:schemeClr val="accent3"/>
              </a:solidFill>
            </a:endParaRPr>
          </a:p>
          <a:p>
            <a:pPr>
              <a:buNone/>
            </a:pPr>
            <a:r>
              <a:rPr lang="en-US" altLang="zh-CN" dirty="0" smtClean="0">
                <a:solidFill>
                  <a:schemeClr val="accent1"/>
                </a:solidFill>
              </a:rPr>
              <a:t>Oral report</a:t>
            </a:r>
          </a:p>
          <a:p>
            <a:pPr>
              <a:buNone/>
            </a:pPr>
            <a:endParaRPr lang="en-US" altLang="zh-CN" dirty="0" smtClean="0">
              <a:solidFill>
                <a:schemeClr val="accent3"/>
              </a:solidFill>
            </a:endParaRPr>
          </a:p>
          <a:p>
            <a:pPr>
              <a:buNone/>
            </a:pPr>
            <a:r>
              <a:rPr lang="en-US" altLang="zh-CN" dirty="0" smtClean="0"/>
              <a:t>Is the scientist of your choice a real scientist? Why or why not? Apply what learn in class today to your report.</a:t>
            </a:r>
          </a:p>
          <a:p>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a:buNone/>
            </a:pPr>
            <a:r>
              <a:rPr lang="en-US" altLang="zh-CN" dirty="0" smtClean="0">
                <a:solidFill>
                  <a:schemeClr val="accent3"/>
                </a:solidFill>
              </a:rPr>
              <a:t>After-class assignment</a:t>
            </a:r>
          </a:p>
          <a:p>
            <a:pPr>
              <a:buNone/>
            </a:pPr>
            <a:endParaRPr lang="en-US" altLang="zh-CN" dirty="0" smtClean="0">
              <a:solidFill>
                <a:schemeClr val="accent3"/>
              </a:solidFill>
            </a:endParaRPr>
          </a:p>
          <a:p>
            <a:endParaRPr lang="en-US" altLang="zh-CN" dirty="0" smtClean="0">
              <a:solidFill>
                <a:schemeClr val="accent3"/>
              </a:solidFill>
            </a:endParaRPr>
          </a:p>
          <a:p>
            <a:r>
              <a:rPr lang="en-US" altLang="zh-CN" dirty="0" smtClean="0"/>
              <a:t>The author claims that psychology, economics and literary criticism are not real science in serious sense. What do you think? Illustrate your opinion with examples.</a:t>
            </a:r>
          </a:p>
          <a:p>
            <a:r>
              <a:rPr lang="en-US" altLang="zh-CN" dirty="0" smtClean="0"/>
              <a:t>Read </a:t>
            </a:r>
            <a:r>
              <a:rPr lang="en-US" altLang="zh-CN" i="1" dirty="0" smtClean="0"/>
              <a:t>Coffee Stains </a:t>
            </a:r>
            <a:r>
              <a:rPr lang="en-US" altLang="zh-CN" dirty="0" smtClean="0"/>
              <a:t>and analyze features of scientific writing.</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85728"/>
            <a:ext cx="8183880" cy="1051560"/>
          </a:xfrm>
        </p:spPr>
        <p:txBody>
          <a:bodyPr/>
          <a:lstStyle/>
          <a:p>
            <a:r>
              <a:rPr lang="zh-CN" altLang="en-US" dirty="0" smtClean="0"/>
              <a:t>教学目标</a:t>
            </a:r>
            <a:endParaRPr lang="zh-CN" altLang="en-US" dirty="0"/>
          </a:p>
        </p:txBody>
      </p:sp>
      <p:sp>
        <p:nvSpPr>
          <p:cNvPr id="3" name="内容占位符 2"/>
          <p:cNvSpPr>
            <a:spLocks noGrp="1"/>
          </p:cNvSpPr>
          <p:nvPr>
            <p:ph idx="1"/>
          </p:nvPr>
        </p:nvSpPr>
        <p:spPr>
          <a:xfrm>
            <a:off x="500034" y="1571612"/>
            <a:ext cx="8183880" cy="4187952"/>
          </a:xfrm>
        </p:spPr>
        <p:txBody>
          <a:bodyPr/>
          <a:lstStyle/>
          <a:p>
            <a:pPr>
              <a:buNone/>
            </a:pPr>
            <a:r>
              <a:rPr lang="en-US" altLang="zh-CN" dirty="0" smtClean="0">
                <a:solidFill>
                  <a:schemeClr val="accent3"/>
                </a:solidFill>
                <a:latin typeface="Comic Sans MS" pitchFamily="66" charset="0"/>
              </a:rPr>
              <a:t>Upon completion of this unit, you will be able to:</a:t>
            </a:r>
          </a:p>
          <a:p>
            <a:r>
              <a:rPr lang="en-US" altLang="zh-CN" dirty="0" smtClean="0"/>
              <a:t>expand your vocabulary of science and methods</a:t>
            </a:r>
          </a:p>
          <a:p>
            <a:r>
              <a:rPr lang="en-US" altLang="zh-CN" dirty="0" smtClean="0"/>
              <a:t>analyze linguistic features of scientific writing</a:t>
            </a:r>
          </a:p>
          <a:p>
            <a:r>
              <a:rPr lang="en-US" altLang="zh-CN" dirty="0" smtClean="0"/>
              <a:t>explain the characteristics of science</a:t>
            </a:r>
          </a:p>
          <a:p>
            <a:r>
              <a:rPr lang="en-US" altLang="zh-CN" dirty="0" smtClean="0"/>
              <a:t>explain why someone is or is not a scientist</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28604"/>
            <a:ext cx="8183880" cy="1051560"/>
          </a:xfrm>
        </p:spPr>
        <p:txBody>
          <a:bodyPr/>
          <a:lstStyle/>
          <a:p>
            <a:r>
              <a:rPr lang="zh-CN" altLang="en-US" dirty="0" smtClean="0"/>
              <a:t>授课对象 </a:t>
            </a:r>
            <a:endParaRPr lang="zh-CN" altLang="en-US" dirty="0"/>
          </a:p>
        </p:txBody>
      </p:sp>
      <p:sp>
        <p:nvSpPr>
          <p:cNvPr id="3" name="内容占位符 2"/>
          <p:cNvSpPr>
            <a:spLocks noGrp="1"/>
          </p:cNvSpPr>
          <p:nvPr>
            <p:ph idx="1"/>
          </p:nvPr>
        </p:nvSpPr>
        <p:spPr>
          <a:xfrm>
            <a:off x="571472" y="2000240"/>
            <a:ext cx="8183880" cy="4187952"/>
          </a:xfrm>
        </p:spPr>
        <p:txBody>
          <a:bodyPr/>
          <a:lstStyle/>
          <a:p>
            <a:pPr>
              <a:buNone/>
            </a:pPr>
            <a:r>
              <a:rPr lang="en-US" altLang="zh-CN" dirty="0" smtClean="0"/>
              <a:t>Students of intermediate level</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714356"/>
            <a:ext cx="8183880" cy="1051560"/>
          </a:xfrm>
        </p:spPr>
        <p:txBody>
          <a:bodyPr/>
          <a:lstStyle/>
          <a:p>
            <a:r>
              <a:rPr lang="zh-CN" altLang="en-US" dirty="0" smtClean="0"/>
              <a:t>材料选择</a:t>
            </a:r>
            <a:endParaRPr lang="zh-CN" altLang="en-US" dirty="0"/>
          </a:p>
        </p:txBody>
      </p:sp>
      <p:sp>
        <p:nvSpPr>
          <p:cNvPr id="3" name="内容占位符 2"/>
          <p:cNvSpPr>
            <a:spLocks noGrp="1"/>
          </p:cNvSpPr>
          <p:nvPr>
            <p:ph idx="1"/>
          </p:nvPr>
        </p:nvSpPr>
        <p:spPr>
          <a:xfrm>
            <a:off x="571472" y="1928802"/>
            <a:ext cx="8183880" cy="4187952"/>
          </a:xfrm>
        </p:spPr>
        <p:txBody>
          <a:bodyPr/>
          <a:lstStyle/>
          <a:p>
            <a:r>
              <a:rPr lang="en-US" altLang="zh-CN" dirty="0" smtClean="0">
                <a:solidFill>
                  <a:schemeClr val="accent3"/>
                </a:solidFill>
              </a:rPr>
              <a:t>Intensive reading</a:t>
            </a:r>
          </a:p>
          <a:p>
            <a:pPr>
              <a:buNone/>
            </a:pPr>
            <a:r>
              <a:rPr lang="en-US" altLang="zh-CN" i="1" dirty="0" smtClean="0"/>
              <a:t>       Characteristics of Science  </a:t>
            </a:r>
          </a:p>
          <a:p>
            <a:pPr>
              <a:buNone/>
            </a:pPr>
            <a:endParaRPr lang="en-US" altLang="zh-CN" i="1" dirty="0" smtClean="0"/>
          </a:p>
          <a:p>
            <a:r>
              <a:rPr lang="en-US" altLang="zh-CN" dirty="0" smtClean="0">
                <a:solidFill>
                  <a:schemeClr val="accent3"/>
                </a:solidFill>
              </a:rPr>
              <a:t>Extensive reading</a:t>
            </a:r>
          </a:p>
          <a:p>
            <a:pPr>
              <a:buNone/>
            </a:pPr>
            <a:r>
              <a:rPr lang="en-US" altLang="zh-CN" i="1" dirty="0" smtClean="0"/>
              <a:t>        Coffee Stains</a:t>
            </a:r>
            <a:endParaRPr lang="zh-CN" alt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714356"/>
            <a:ext cx="8183880" cy="1051560"/>
          </a:xfrm>
        </p:spPr>
        <p:txBody>
          <a:bodyPr/>
          <a:lstStyle/>
          <a:p>
            <a:r>
              <a:rPr lang="zh-CN" altLang="en-US" dirty="0" smtClean="0"/>
              <a:t>教学设计 与 时间分配</a:t>
            </a:r>
            <a:endParaRPr lang="zh-CN" altLang="en-US" dirty="0"/>
          </a:p>
        </p:txBody>
      </p:sp>
      <p:sp>
        <p:nvSpPr>
          <p:cNvPr id="3" name="内容占位符 2"/>
          <p:cNvSpPr>
            <a:spLocks noGrp="1"/>
          </p:cNvSpPr>
          <p:nvPr>
            <p:ph idx="1"/>
          </p:nvPr>
        </p:nvSpPr>
        <p:spPr>
          <a:xfrm>
            <a:off x="500034" y="1928802"/>
            <a:ext cx="8183880" cy="4187952"/>
          </a:xfrm>
        </p:spPr>
        <p:txBody>
          <a:bodyPr/>
          <a:lstStyle/>
          <a:p>
            <a:r>
              <a:rPr lang="en-US" altLang="zh-CN" i="1" dirty="0" err="1" smtClean="0">
                <a:solidFill>
                  <a:schemeClr val="accent3"/>
                </a:solidFill>
                <a:latin typeface="Comic Sans MS" pitchFamily="66" charset="0"/>
              </a:rPr>
              <a:t>iPrepare</a:t>
            </a:r>
            <a:endParaRPr lang="en-US" altLang="zh-CN" i="1" dirty="0" smtClean="0">
              <a:solidFill>
                <a:schemeClr val="accent3"/>
              </a:solidFill>
              <a:latin typeface="Comic Sans MS" pitchFamily="66" charset="0"/>
            </a:endParaRPr>
          </a:p>
          <a:p>
            <a:pPr>
              <a:buNone/>
            </a:pPr>
            <a:r>
              <a:rPr lang="en-US" altLang="zh-CN" dirty="0" smtClean="0"/>
              <a:t>     Lead-in   10 min</a:t>
            </a:r>
          </a:p>
          <a:p>
            <a:r>
              <a:rPr lang="en-US" altLang="zh-CN" i="1" dirty="0" err="1" smtClean="0">
                <a:solidFill>
                  <a:schemeClr val="accent3"/>
                </a:solidFill>
                <a:latin typeface="Comic Sans MS" pitchFamily="66" charset="0"/>
              </a:rPr>
              <a:t>iExplore</a:t>
            </a:r>
            <a:r>
              <a:rPr lang="en-US" altLang="zh-CN" dirty="0" smtClean="0"/>
              <a:t> </a:t>
            </a:r>
          </a:p>
          <a:p>
            <a:pPr>
              <a:buNone/>
            </a:pPr>
            <a:r>
              <a:rPr lang="en-US" altLang="zh-CN" dirty="0" smtClean="0"/>
              <a:t>     Reading &amp; Multitasking   50 min</a:t>
            </a:r>
          </a:p>
          <a:p>
            <a:r>
              <a:rPr lang="en-US" altLang="zh-CN" i="1" dirty="0" err="1" smtClean="0">
                <a:solidFill>
                  <a:schemeClr val="accent3"/>
                </a:solidFill>
                <a:latin typeface="Comic Sans MS" pitchFamily="66" charset="0"/>
              </a:rPr>
              <a:t>iProduce</a:t>
            </a:r>
            <a:endParaRPr lang="en-US" altLang="zh-CN" i="1" dirty="0" smtClean="0">
              <a:solidFill>
                <a:schemeClr val="accent3"/>
              </a:solidFill>
              <a:latin typeface="Comic Sans MS" pitchFamily="66" charset="0"/>
            </a:endParaRPr>
          </a:p>
          <a:p>
            <a:pPr>
              <a:buNone/>
            </a:pPr>
            <a:r>
              <a:rPr lang="en-US" altLang="zh-CN" dirty="0" smtClean="0"/>
              <a:t>     In-class assignment</a:t>
            </a:r>
          </a:p>
          <a:p>
            <a:pPr>
              <a:buNone/>
            </a:pPr>
            <a:r>
              <a:rPr lang="en-US" altLang="zh-CN" dirty="0" smtClean="0"/>
              <a:t>     After-class assignment     30min</a:t>
            </a:r>
          </a:p>
          <a:p>
            <a:pPr>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28604"/>
            <a:ext cx="8183880" cy="1051560"/>
          </a:xfrm>
        </p:spPr>
        <p:txBody>
          <a:bodyPr/>
          <a:lstStyle/>
          <a:p>
            <a:r>
              <a:rPr lang="zh-CN" altLang="en-US" dirty="0" smtClean="0"/>
              <a:t>教学活动 </a:t>
            </a:r>
            <a:endParaRPr lang="zh-CN" altLang="en-US" dirty="0"/>
          </a:p>
        </p:txBody>
      </p:sp>
      <p:sp>
        <p:nvSpPr>
          <p:cNvPr id="3" name="内容占位符 2"/>
          <p:cNvSpPr>
            <a:spLocks noGrp="1"/>
          </p:cNvSpPr>
          <p:nvPr>
            <p:ph idx="1"/>
          </p:nvPr>
        </p:nvSpPr>
        <p:spPr>
          <a:xfrm>
            <a:off x="285720" y="1500174"/>
            <a:ext cx="8183880" cy="4187952"/>
          </a:xfrm>
        </p:spPr>
        <p:txBody>
          <a:bodyPr/>
          <a:lstStyle/>
          <a:p>
            <a:pPr>
              <a:buNone/>
            </a:pPr>
            <a:r>
              <a:rPr lang="en-US" altLang="zh-CN" dirty="0" smtClean="0">
                <a:solidFill>
                  <a:schemeClr val="accent3"/>
                </a:solidFill>
              </a:rPr>
              <a:t>Lead-in</a:t>
            </a:r>
          </a:p>
          <a:p>
            <a:pPr>
              <a:buNone/>
            </a:pPr>
            <a:r>
              <a:rPr lang="en-US" altLang="zh-CN" dirty="0" smtClean="0"/>
              <a:t>  </a:t>
            </a:r>
          </a:p>
          <a:p>
            <a:pPr marL="571500" indent="-571500"/>
            <a:r>
              <a:rPr lang="zh-CN" altLang="en-US" dirty="0" smtClean="0"/>
              <a:t>学生事先预习课文，并准备一个科学家的小故事</a:t>
            </a:r>
            <a:endParaRPr lang="en-US" altLang="zh-CN" dirty="0" smtClean="0"/>
          </a:p>
          <a:p>
            <a:pPr marL="571500" indent="-571500"/>
            <a:r>
              <a:rPr lang="zh-CN" altLang="en-US" dirty="0" smtClean="0"/>
              <a:t>课上首先分享故事</a:t>
            </a:r>
            <a:endParaRPr lang="en-US" altLang="zh-CN" dirty="0" smtClean="0"/>
          </a:p>
          <a:p>
            <a:pPr marL="571500" indent="-571500"/>
            <a:r>
              <a:rPr lang="zh-CN" altLang="en-US" dirty="0" smtClean="0"/>
              <a:t>教师提问，提出交际任务</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28604"/>
            <a:ext cx="8183880" cy="1051560"/>
          </a:xfrm>
        </p:spPr>
        <p:txBody>
          <a:bodyPr/>
          <a:lstStyle/>
          <a:p>
            <a:r>
              <a:rPr lang="zh-CN" altLang="en-US" dirty="0" smtClean="0"/>
              <a:t>教学活动 </a:t>
            </a:r>
            <a:endParaRPr lang="zh-CN" altLang="en-US" dirty="0"/>
          </a:p>
        </p:txBody>
      </p:sp>
      <p:sp>
        <p:nvSpPr>
          <p:cNvPr id="3" name="内容占位符 2"/>
          <p:cNvSpPr>
            <a:spLocks noGrp="1"/>
          </p:cNvSpPr>
          <p:nvPr>
            <p:ph idx="1"/>
          </p:nvPr>
        </p:nvSpPr>
        <p:spPr>
          <a:xfrm>
            <a:off x="428596" y="1571612"/>
            <a:ext cx="8183880" cy="4187952"/>
          </a:xfrm>
        </p:spPr>
        <p:txBody>
          <a:bodyPr/>
          <a:lstStyle/>
          <a:p>
            <a:pPr>
              <a:buNone/>
            </a:pPr>
            <a:r>
              <a:rPr lang="en-US" altLang="zh-CN" dirty="0" smtClean="0">
                <a:solidFill>
                  <a:schemeClr val="accent3"/>
                </a:solidFill>
              </a:rPr>
              <a:t>Reading &amp; Multitasking</a:t>
            </a:r>
          </a:p>
          <a:p>
            <a:pPr>
              <a:buNone/>
            </a:pPr>
            <a:endParaRPr lang="en-US" altLang="zh-CN" dirty="0" smtClean="0"/>
          </a:p>
          <a:p>
            <a:r>
              <a:rPr lang="en-US" altLang="zh-CN" dirty="0" smtClean="0"/>
              <a:t>WHO are scientists?</a:t>
            </a:r>
          </a:p>
          <a:p>
            <a:r>
              <a:rPr lang="en-US" altLang="zh-CN" dirty="0" smtClean="0"/>
              <a:t>WHAT is science?</a:t>
            </a:r>
          </a:p>
          <a:p>
            <a:r>
              <a:rPr lang="en-US" altLang="zh-CN" dirty="0" smtClean="0"/>
              <a:t>HOW do scientists deals with science?</a:t>
            </a:r>
          </a:p>
          <a:p>
            <a:pPr>
              <a:buNone/>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571480"/>
            <a:ext cx="8183880" cy="5072098"/>
          </a:xfrm>
        </p:spPr>
        <p:txBody>
          <a:bodyPr>
            <a:normAutofit fontScale="85000" lnSpcReduction="20000"/>
          </a:bodyPr>
          <a:lstStyle/>
          <a:p>
            <a:pPr>
              <a:buNone/>
            </a:pPr>
            <a:r>
              <a:rPr lang="en-US" altLang="zh-CN" dirty="0" smtClean="0">
                <a:solidFill>
                  <a:schemeClr val="accent3"/>
                </a:solidFill>
              </a:rPr>
              <a:t>Checking your memory</a:t>
            </a:r>
          </a:p>
          <a:p>
            <a:pPr>
              <a:buNone/>
            </a:pPr>
            <a:endParaRPr lang="en-US" altLang="zh-CN" dirty="0" smtClean="0">
              <a:solidFill>
                <a:schemeClr val="accent3"/>
              </a:solidFill>
            </a:endParaRPr>
          </a:p>
          <a:p>
            <a:pPr>
              <a:buNone/>
            </a:pPr>
            <a:r>
              <a:rPr lang="en-US" altLang="zh-CN" b="1" dirty="0" smtClean="0">
                <a:solidFill>
                  <a:schemeClr val="accent1"/>
                </a:solidFill>
              </a:rPr>
              <a:t>WHO</a:t>
            </a:r>
          </a:p>
          <a:p>
            <a:pPr>
              <a:buNone/>
            </a:pPr>
            <a:r>
              <a:rPr lang="en-US" altLang="zh-CN" dirty="0" smtClean="0">
                <a:solidFill>
                  <a:schemeClr val="accent3"/>
                </a:solidFill>
              </a:rPr>
              <a:t>   Science is practiced by ____________ with a specific view of the world.</a:t>
            </a:r>
          </a:p>
          <a:p>
            <a:pPr>
              <a:buNone/>
            </a:pPr>
            <a:endParaRPr lang="en-US" altLang="zh-CN" dirty="0" smtClean="0">
              <a:solidFill>
                <a:schemeClr val="accent3"/>
              </a:solidFill>
            </a:endParaRPr>
          </a:p>
          <a:p>
            <a:pPr>
              <a:buNone/>
            </a:pPr>
            <a:r>
              <a:rPr lang="en-US" altLang="zh-CN" b="1" dirty="0" smtClean="0">
                <a:solidFill>
                  <a:schemeClr val="accent1"/>
                </a:solidFill>
              </a:rPr>
              <a:t>WHAT</a:t>
            </a:r>
          </a:p>
          <a:p>
            <a:pPr>
              <a:buNone/>
            </a:pPr>
            <a:r>
              <a:rPr lang="en-US" altLang="zh-CN" dirty="0" smtClean="0">
                <a:solidFill>
                  <a:schemeClr val="accent3"/>
                </a:solidFill>
              </a:rPr>
              <a:t>    Science deals almost exclusively with_______ and with _______________ and its workings.</a:t>
            </a:r>
          </a:p>
          <a:p>
            <a:pPr>
              <a:buNone/>
            </a:pPr>
            <a:endParaRPr lang="en-US" altLang="zh-CN" dirty="0" smtClean="0">
              <a:solidFill>
                <a:schemeClr val="accent3"/>
              </a:solidFill>
            </a:endParaRPr>
          </a:p>
          <a:p>
            <a:pPr>
              <a:buNone/>
            </a:pPr>
            <a:r>
              <a:rPr lang="en-US" altLang="zh-CN" b="1" dirty="0" smtClean="0">
                <a:solidFill>
                  <a:schemeClr val="accent1"/>
                </a:solidFill>
              </a:rPr>
              <a:t>HOW</a:t>
            </a:r>
          </a:p>
          <a:p>
            <a:pPr>
              <a:buNone/>
            </a:pPr>
            <a:r>
              <a:rPr lang="en-US" altLang="zh-CN" dirty="0" smtClean="0">
                <a:solidFill>
                  <a:schemeClr val="accent3"/>
                </a:solidFill>
              </a:rPr>
              <a:t>    Science employs ____________ and _____________ for reporting results that is unique to it.</a:t>
            </a:r>
          </a:p>
          <a:p>
            <a:pPr>
              <a:buNone/>
            </a:pPr>
            <a:r>
              <a:rPr lang="en-US" altLang="zh-CN" dirty="0" smtClean="0">
                <a:solidFill>
                  <a:schemeClr val="accent3"/>
                </a:solidFill>
              </a:rPr>
              <a:t>   </a:t>
            </a:r>
          </a:p>
          <a:p>
            <a:pPr>
              <a:buNone/>
            </a:pPr>
            <a:endParaRPr lang="en-US" altLang="zh-CN" dirty="0" smtClean="0">
              <a:solidFill>
                <a:schemeClr val="accent3"/>
              </a:solidFill>
            </a:endParaRPr>
          </a:p>
          <a:p>
            <a:pPr>
              <a:buNone/>
            </a:pPr>
            <a:endParaRPr lang="en-US" altLang="zh-CN" dirty="0" smtClean="0">
              <a:solidFill>
                <a:schemeClr val="accent3"/>
              </a:solidFill>
            </a:endParaRPr>
          </a:p>
          <a:p>
            <a:pPr>
              <a:buNone/>
            </a:pPr>
            <a:endParaRPr lang="zh-CN" altLang="en-US" dirty="0"/>
          </a:p>
        </p:txBody>
      </p:sp>
      <p:sp>
        <p:nvSpPr>
          <p:cNvPr id="4" name="TextBox 3"/>
          <p:cNvSpPr txBox="1"/>
          <p:nvPr/>
        </p:nvSpPr>
        <p:spPr>
          <a:xfrm>
            <a:off x="4500562" y="1500174"/>
            <a:ext cx="3071834" cy="369332"/>
          </a:xfrm>
          <a:prstGeom prst="rect">
            <a:avLst/>
          </a:prstGeom>
          <a:noFill/>
        </p:spPr>
        <p:txBody>
          <a:bodyPr wrap="square" rtlCol="0">
            <a:spAutoFit/>
          </a:bodyPr>
          <a:lstStyle/>
          <a:p>
            <a:r>
              <a:rPr lang="en-US" altLang="zh-CN" b="1" dirty="0" smtClean="0">
                <a:solidFill>
                  <a:schemeClr val="accent6">
                    <a:lumMod val="50000"/>
                  </a:schemeClr>
                </a:solidFill>
              </a:rPr>
              <a:t>special people</a:t>
            </a:r>
            <a:endParaRPr lang="zh-CN" altLang="en-US" b="1" dirty="0">
              <a:solidFill>
                <a:schemeClr val="accent6">
                  <a:lumMod val="50000"/>
                </a:schemeClr>
              </a:solidFill>
            </a:endParaRPr>
          </a:p>
        </p:txBody>
      </p:sp>
      <p:sp>
        <p:nvSpPr>
          <p:cNvPr id="5" name="TextBox 4"/>
          <p:cNvSpPr txBox="1"/>
          <p:nvPr/>
        </p:nvSpPr>
        <p:spPr>
          <a:xfrm>
            <a:off x="6786578" y="2857496"/>
            <a:ext cx="3071834" cy="369332"/>
          </a:xfrm>
          <a:prstGeom prst="rect">
            <a:avLst/>
          </a:prstGeom>
          <a:noFill/>
        </p:spPr>
        <p:txBody>
          <a:bodyPr wrap="square" rtlCol="0">
            <a:spAutoFit/>
          </a:bodyPr>
          <a:lstStyle/>
          <a:p>
            <a:r>
              <a:rPr lang="en-US" altLang="zh-CN" b="1" dirty="0" smtClean="0">
                <a:solidFill>
                  <a:schemeClr val="accent6">
                    <a:lumMod val="50000"/>
                  </a:schemeClr>
                </a:solidFill>
              </a:rPr>
              <a:t>things</a:t>
            </a:r>
            <a:endParaRPr lang="zh-CN" altLang="en-US" b="1" dirty="0">
              <a:solidFill>
                <a:schemeClr val="accent6">
                  <a:lumMod val="50000"/>
                </a:schemeClr>
              </a:solidFill>
            </a:endParaRPr>
          </a:p>
        </p:txBody>
      </p:sp>
      <p:sp>
        <p:nvSpPr>
          <p:cNvPr id="6" name="TextBox 5"/>
          <p:cNvSpPr txBox="1"/>
          <p:nvPr/>
        </p:nvSpPr>
        <p:spPr>
          <a:xfrm>
            <a:off x="2143108" y="3143248"/>
            <a:ext cx="3071834" cy="369332"/>
          </a:xfrm>
          <a:prstGeom prst="rect">
            <a:avLst/>
          </a:prstGeom>
          <a:noFill/>
        </p:spPr>
        <p:txBody>
          <a:bodyPr wrap="square" rtlCol="0">
            <a:spAutoFit/>
          </a:bodyPr>
          <a:lstStyle/>
          <a:p>
            <a:r>
              <a:rPr lang="en-US" altLang="zh-CN" b="1" dirty="0" smtClean="0">
                <a:solidFill>
                  <a:schemeClr val="accent6">
                    <a:lumMod val="50000"/>
                  </a:schemeClr>
                </a:solidFill>
              </a:rPr>
              <a:t>the external world</a:t>
            </a:r>
            <a:endParaRPr lang="zh-CN" altLang="en-US" b="1" dirty="0">
              <a:solidFill>
                <a:schemeClr val="accent6">
                  <a:lumMod val="50000"/>
                </a:schemeClr>
              </a:solidFill>
            </a:endParaRPr>
          </a:p>
        </p:txBody>
      </p:sp>
      <p:sp>
        <p:nvSpPr>
          <p:cNvPr id="7" name="TextBox 6"/>
          <p:cNvSpPr txBox="1"/>
          <p:nvPr/>
        </p:nvSpPr>
        <p:spPr>
          <a:xfrm>
            <a:off x="3500430" y="4143380"/>
            <a:ext cx="3071834" cy="369332"/>
          </a:xfrm>
          <a:prstGeom prst="rect">
            <a:avLst/>
          </a:prstGeom>
          <a:noFill/>
        </p:spPr>
        <p:txBody>
          <a:bodyPr wrap="square" rtlCol="0">
            <a:spAutoFit/>
          </a:bodyPr>
          <a:lstStyle/>
          <a:p>
            <a:r>
              <a:rPr lang="en-US" altLang="zh-CN" b="1" dirty="0" smtClean="0">
                <a:solidFill>
                  <a:schemeClr val="accent6">
                    <a:lumMod val="50000"/>
                  </a:schemeClr>
                </a:solidFill>
              </a:rPr>
              <a:t>special methods</a:t>
            </a:r>
            <a:endParaRPr lang="zh-CN" altLang="en-US" b="1" dirty="0">
              <a:solidFill>
                <a:schemeClr val="accent6">
                  <a:lumMod val="50000"/>
                </a:schemeClr>
              </a:solidFill>
            </a:endParaRPr>
          </a:p>
        </p:txBody>
      </p:sp>
      <p:sp>
        <p:nvSpPr>
          <p:cNvPr id="8" name="TextBox 7"/>
          <p:cNvSpPr txBox="1"/>
          <p:nvPr/>
        </p:nvSpPr>
        <p:spPr>
          <a:xfrm>
            <a:off x="857224" y="4500570"/>
            <a:ext cx="3071834" cy="369332"/>
          </a:xfrm>
          <a:prstGeom prst="rect">
            <a:avLst/>
          </a:prstGeom>
          <a:noFill/>
        </p:spPr>
        <p:txBody>
          <a:bodyPr wrap="square" rtlCol="0">
            <a:spAutoFit/>
          </a:bodyPr>
          <a:lstStyle/>
          <a:p>
            <a:r>
              <a:rPr lang="en-US" altLang="zh-CN" b="1" dirty="0" smtClean="0">
                <a:solidFill>
                  <a:schemeClr val="accent6">
                    <a:lumMod val="50000"/>
                  </a:schemeClr>
                </a:solidFill>
              </a:rPr>
              <a:t>a language</a:t>
            </a:r>
            <a:endParaRPr lang="zh-CN" altLang="en-US" b="1" dirty="0">
              <a:solidFill>
                <a:schemeClr val="accent6">
                  <a:lumMod val="50000"/>
                </a:schemeClr>
              </a:solidFill>
            </a:endParaRPr>
          </a:p>
        </p:txBody>
      </p:sp>
      <p:sp>
        <p:nvSpPr>
          <p:cNvPr id="9" name="动作按钮: 帮助 8">
            <a:hlinkClick r:id="rId2" action="ppaction://hlinksldjump" highlightClick="1"/>
          </p:cNvPr>
          <p:cNvSpPr/>
          <p:nvPr/>
        </p:nvSpPr>
        <p:spPr>
          <a:xfrm>
            <a:off x="6000760" y="2214554"/>
            <a:ext cx="500066" cy="28575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动作按钮: 帮助 9">
            <a:hlinkClick r:id="rId3" action="ppaction://hlinksldjump" highlightClick="1"/>
          </p:cNvPr>
          <p:cNvSpPr/>
          <p:nvPr/>
        </p:nvSpPr>
        <p:spPr>
          <a:xfrm>
            <a:off x="7072330" y="3571876"/>
            <a:ext cx="500066" cy="28575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动作按钮: 帮助 10">
            <a:hlinkClick r:id="rId4" action="ppaction://hlinksldjump" highlightClick="1"/>
          </p:cNvPr>
          <p:cNvSpPr/>
          <p:nvPr/>
        </p:nvSpPr>
        <p:spPr>
          <a:xfrm>
            <a:off x="6572264" y="5072074"/>
            <a:ext cx="500066" cy="28575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2920" y="530352"/>
            <a:ext cx="8183880" cy="4970350"/>
          </a:xfrm>
        </p:spPr>
        <p:txBody>
          <a:bodyPr>
            <a:normAutofit lnSpcReduction="10000"/>
          </a:bodyPr>
          <a:lstStyle/>
          <a:p>
            <a:pPr>
              <a:buNone/>
            </a:pPr>
            <a:r>
              <a:rPr lang="en-US" altLang="zh-CN" dirty="0" smtClean="0">
                <a:solidFill>
                  <a:schemeClr val="accent3"/>
                </a:solidFill>
              </a:rPr>
              <a:t>Multitasking </a:t>
            </a:r>
          </a:p>
          <a:p>
            <a:pPr>
              <a:buNone/>
            </a:pPr>
            <a:endParaRPr lang="en-US" altLang="zh-CN" dirty="0" smtClean="0">
              <a:solidFill>
                <a:schemeClr val="accent3"/>
              </a:solidFill>
            </a:endParaRPr>
          </a:p>
          <a:p>
            <a:pPr>
              <a:buNone/>
            </a:pPr>
            <a:r>
              <a:rPr lang="en-US" altLang="zh-CN" dirty="0" smtClean="0">
                <a:solidFill>
                  <a:schemeClr val="accent1"/>
                </a:solidFill>
              </a:rPr>
              <a:t>Task 1</a:t>
            </a:r>
          </a:p>
          <a:p>
            <a:pPr>
              <a:buNone/>
            </a:pPr>
            <a:endParaRPr lang="en-US" altLang="zh-CN" dirty="0" smtClean="0">
              <a:solidFill>
                <a:schemeClr val="accent1"/>
              </a:solidFill>
            </a:endParaRPr>
          </a:p>
          <a:p>
            <a:r>
              <a:rPr lang="en-US" altLang="zh-CN" dirty="0" smtClean="0"/>
              <a:t>Find words to explain why scientist are special.</a:t>
            </a:r>
          </a:p>
          <a:p>
            <a:pPr>
              <a:buNone/>
            </a:pPr>
            <a:endParaRPr lang="en-US" altLang="zh-CN" dirty="0" smtClean="0"/>
          </a:p>
          <a:p>
            <a:r>
              <a:rPr lang="en-US" altLang="zh-CN" dirty="0" smtClean="0"/>
              <a:t>What are poets likely to be?</a:t>
            </a:r>
          </a:p>
          <a:p>
            <a:endParaRPr lang="en-US" altLang="zh-CN" dirty="0" smtClean="0"/>
          </a:p>
          <a:p>
            <a:r>
              <a:rPr lang="en-US" altLang="zh-CN" dirty="0" smtClean="0"/>
              <a:t>Explore more words to describe  qualities of scientists.</a:t>
            </a:r>
          </a:p>
          <a:p>
            <a:pPr>
              <a:buNone/>
            </a:pPr>
            <a:endParaRPr lang="zh-CN" altLang="en-US" dirty="0">
              <a:solidFill>
                <a:schemeClr val="accent1"/>
              </a:solidFill>
            </a:endParaRPr>
          </a:p>
        </p:txBody>
      </p:sp>
      <p:sp>
        <p:nvSpPr>
          <p:cNvPr id="4" name="动作按钮: 前进或下一项 3">
            <a:hlinkClick r:id="" action="ppaction://hlinkshowjump?jump=previousslide" highlightClick="1"/>
          </p:cNvPr>
          <p:cNvSpPr/>
          <p:nvPr/>
        </p:nvSpPr>
        <p:spPr>
          <a:xfrm>
            <a:off x="8215338" y="6072206"/>
            <a:ext cx="500066" cy="42862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00034" y="3000372"/>
            <a:ext cx="8929750" cy="461665"/>
          </a:xfrm>
          <a:prstGeom prst="rect">
            <a:avLst/>
          </a:prstGeom>
          <a:noFill/>
        </p:spPr>
        <p:txBody>
          <a:bodyPr wrap="square" rtlCol="0">
            <a:spAutoFit/>
          </a:bodyPr>
          <a:lstStyle/>
          <a:p>
            <a:r>
              <a:rPr lang="en-US" altLang="zh-CN" sz="2400" b="1" dirty="0" smtClean="0">
                <a:solidFill>
                  <a:schemeClr val="accent1"/>
                </a:solidFill>
                <a:latin typeface="Comic Sans MS" pitchFamily="66" charset="0"/>
              </a:rPr>
              <a:t>Objective, unsentimental, unemotional, honest, humble</a:t>
            </a:r>
            <a:endParaRPr lang="zh-CN" altLang="en-US" sz="2400" b="1" dirty="0">
              <a:solidFill>
                <a:schemeClr val="accent1"/>
              </a:solidFill>
              <a:latin typeface="Comic Sans MS" pitchFamily="66" charset="0"/>
            </a:endParaRPr>
          </a:p>
        </p:txBody>
      </p:sp>
      <p:sp>
        <p:nvSpPr>
          <p:cNvPr id="6" name="TextBox 5"/>
          <p:cNvSpPr txBox="1"/>
          <p:nvPr/>
        </p:nvSpPr>
        <p:spPr>
          <a:xfrm>
            <a:off x="642910" y="3857628"/>
            <a:ext cx="8929750" cy="461665"/>
          </a:xfrm>
          <a:prstGeom prst="rect">
            <a:avLst/>
          </a:prstGeom>
          <a:noFill/>
        </p:spPr>
        <p:txBody>
          <a:bodyPr wrap="square" rtlCol="0">
            <a:spAutoFit/>
          </a:bodyPr>
          <a:lstStyle/>
          <a:p>
            <a:r>
              <a:rPr lang="en-US" altLang="zh-CN" sz="2400" b="1" dirty="0" smtClean="0">
                <a:solidFill>
                  <a:schemeClr val="accent1"/>
                </a:solidFill>
                <a:latin typeface="Comic Sans MS" pitchFamily="66" charset="0"/>
              </a:rPr>
              <a:t>Subjective, sentimental, emotional, dishonest, proud</a:t>
            </a:r>
            <a:endParaRPr lang="zh-CN" altLang="en-US" sz="2400" b="1" dirty="0">
              <a:solidFill>
                <a:schemeClr val="accent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点">
  <a:themeElements>
    <a:clrScheme name="视点">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视点">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134</TotalTime>
  <Words>661</Words>
  <PresentationFormat>全屏显示(4:3)</PresentationFormat>
  <Paragraphs>141</Paragraphs>
  <Slides>17</Slides>
  <Notes>1</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视点</vt:lpstr>
      <vt:lpstr>第三组讨论汇报与展示</vt:lpstr>
      <vt:lpstr>教学目标</vt:lpstr>
      <vt:lpstr>授课对象 </vt:lpstr>
      <vt:lpstr>材料选择</vt:lpstr>
      <vt:lpstr>教学设计 与 时间分配</vt:lpstr>
      <vt:lpstr>教学活动 </vt:lpstr>
      <vt:lpstr>教学活动 </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Olivia</cp:lastModifiedBy>
  <cp:revision>27</cp:revision>
  <dcterms:modified xsi:type="dcterms:W3CDTF">2015-07-17T05:41:23Z</dcterms:modified>
</cp:coreProperties>
</file>