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65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4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椭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椭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椭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椭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2015-7-17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Book 1      Unit 3</a:t>
            </a:r>
            <a:endParaRPr lang="zh-CN" altLang="en-US" sz="2800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/>
              <a:t>Science and Methods</a:t>
            </a:r>
            <a:endParaRPr lang="zh-CN" altLang="en-US" sz="4800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6286512" y="4786322"/>
            <a:ext cx="2714644" cy="1714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zh-CN" alt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altLang="zh-CN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1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zh-CN" alt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曹叔荣 </a:t>
            </a:r>
            <a:r>
              <a:rPr kumimoji="0" lang="en-US" altLang="zh-CN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	</a:t>
            </a:r>
            <a:r>
              <a:rPr kumimoji="0" lang="zh-CN" alt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池州学院</a:t>
            </a:r>
            <a:endParaRPr kumimoji="0" lang="en-US" altLang="zh-CN" sz="1600" b="1" i="0" u="none" strike="noStrike" kern="1200" cap="all" spc="25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zh-CN" altLang="en-US" sz="1600" b="1" cap="all" spc="250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王鑫 </a:t>
            </a:r>
            <a:r>
              <a:rPr lang="en-US" altLang="zh-CN" sz="1600" b="1" cap="all" spc="250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sz="1600" b="1" cap="all" spc="250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哈工大（威海）</a:t>
            </a:r>
            <a:endParaRPr lang="en-US" altLang="zh-CN" sz="1600" b="1" cap="all" spc="250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zh-CN" alt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莫蕊 </a:t>
            </a:r>
            <a:r>
              <a:rPr kumimoji="0" lang="en-US" altLang="zh-CN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	</a:t>
            </a:r>
            <a:r>
              <a:rPr kumimoji="0" lang="zh-CN" alt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唐山师范学院</a:t>
            </a:r>
            <a:endParaRPr kumimoji="0" lang="en-US" altLang="zh-CN" sz="1600" b="1" i="0" u="none" strike="noStrike" kern="1200" cap="all" spc="25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zh-CN" altLang="en-US" sz="1600" b="1" cap="all" spc="250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管阳阳 </a:t>
            </a:r>
            <a:r>
              <a:rPr lang="en-US" altLang="zh-CN" sz="1600" b="1" cap="all" spc="250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sz="1600" b="1" cap="all" spc="250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复旦大学</a:t>
            </a:r>
            <a:r>
              <a:rPr kumimoji="0" lang="en-US" altLang="zh-CN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 </a:t>
            </a:r>
            <a:endParaRPr kumimoji="0" lang="zh-CN" altLang="en-US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/>
              <a:t>课堂教学演示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544762"/>
          </a:xfrm>
        </p:spPr>
        <p:txBody>
          <a:bodyPr>
            <a:noAutofit/>
          </a:bodyPr>
          <a:lstStyle/>
          <a:p>
            <a:r>
              <a:rPr lang="en-US" altLang="zh-CN" sz="2800" dirty="0" err="1" smtClean="0"/>
              <a:t>iExplore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1</a:t>
            </a:r>
          </a:p>
          <a:p>
            <a:pPr lvl="1"/>
            <a:r>
              <a:rPr lang="en-US" altLang="zh-CN" sz="2400" dirty="0" smtClean="0"/>
              <a:t>Question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What is science?</a:t>
            </a:r>
          </a:p>
          <a:p>
            <a:pPr lvl="1"/>
            <a:r>
              <a:rPr lang="en-US" altLang="zh-CN" sz="2400" dirty="0" smtClean="0"/>
              <a:t>More questions:</a:t>
            </a:r>
          </a:p>
        </p:txBody>
      </p:sp>
      <p:sp>
        <p:nvSpPr>
          <p:cNvPr id="4" name="矩形 3"/>
          <p:cNvSpPr/>
          <p:nvPr/>
        </p:nvSpPr>
        <p:spPr>
          <a:xfrm>
            <a:off x="3857620" y="3286124"/>
            <a:ext cx="4071966" cy="9286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Subjects of science: phenomena in the external world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57620" y="4714884"/>
            <a:ext cx="407196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One method of doing science: hypothesis and experiments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857620" y="5572140"/>
            <a:ext cx="407196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Language of science: mathematics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1428728" y="3000372"/>
            <a:ext cx="1143008" cy="785818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Who</a:t>
            </a:r>
          </a:p>
        </p:txBody>
      </p:sp>
      <p:sp>
        <p:nvSpPr>
          <p:cNvPr id="8" name="椭圆 7"/>
          <p:cNvSpPr/>
          <p:nvPr/>
        </p:nvSpPr>
        <p:spPr>
          <a:xfrm>
            <a:off x="1428728" y="5000636"/>
            <a:ext cx="1214446" cy="92869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How</a:t>
            </a:r>
            <a:endParaRPr lang="zh-CN" altLang="en-US" b="1" dirty="0"/>
          </a:p>
        </p:txBody>
      </p:sp>
      <p:sp>
        <p:nvSpPr>
          <p:cNvPr id="9" name="右箭头 8"/>
          <p:cNvSpPr/>
          <p:nvPr/>
        </p:nvSpPr>
        <p:spPr>
          <a:xfrm rot="1257412">
            <a:off x="2871891" y="3336947"/>
            <a:ext cx="723296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 rot="20740159">
            <a:off x="2872512" y="5100385"/>
            <a:ext cx="739108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 rot="1125369">
            <a:off x="2849167" y="5608680"/>
            <a:ext cx="707018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428728" y="3929066"/>
            <a:ext cx="1143008" cy="785818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/>
              <a:t>What</a:t>
            </a:r>
          </a:p>
        </p:txBody>
      </p:sp>
      <p:sp>
        <p:nvSpPr>
          <p:cNvPr id="14" name="右箭头 13"/>
          <p:cNvSpPr/>
          <p:nvPr/>
        </p:nvSpPr>
        <p:spPr>
          <a:xfrm rot="19981434">
            <a:off x="2860146" y="4018406"/>
            <a:ext cx="697710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000232" y="2500306"/>
            <a:ext cx="5357850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7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Thank you!</a:t>
            </a:r>
            <a:endParaRPr lang="zh-CN" altLang="en-US" sz="72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Unit 3 Science and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zh-CN" altLang="en-US" sz="6000" dirty="0" smtClean="0"/>
              <a:t>单元整体设计</a:t>
            </a:r>
            <a:endParaRPr lang="en-US" altLang="zh-CN" sz="6000" dirty="0" smtClean="0"/>
          </a:p>
          <a:p>
            <a:pPr algn="ctr"/>
            <a:r>
              <a:rPr lang="zh-CN" altLang="en-US" sz="6000" dirty="0" smtClean="0"/>
              <a:t>课堂教学演示</a:t>
            </a:r>
            <a:endParaRPr lang="zh-CN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单元整体设计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授课对象</a:t>
            </a:r>
            <a:endParaRPr lang="en-US" altLang="zh-CN" sz="3600" dirty="0" smtClean="0"/>
          </a:p>
          <a:p>
            <a:pPr lvl="1"/>
            <a:r>
              <a:rPr lang="en-US" altLang="zh-CN" sz="3200" dirty="0" smtClean="0"/>
              <a:t>A-level students</a:t>
            </a:r>
          </a:p>
          <a:p>
            <a:pPr lvl="1"/>
            <a:r>
              <a:rPr lang="en-US" altLang="zh-CN" sz="3200" dirty="0" smtClean="0"/>
              <a:t>non-English majors</a:t>
            </a:r>
          </a:p>
          <a:p>
            <a:pPr lvl="1"/>
            <a:endParaRPr lang="en-US" altLang="zh-CN" sz="3200" dirty="0" smtClean="0"/>
          </a:p>
          <a:p>
            <a:r>
              <a:rPr lang="zh-CN" altLang="en-US" sz="3600" dirty="0" smtClean="0"/>
              <a:t>课程时间</a:t>
            </a:r>
            <a:endParaRPr lang="en-US" altLang="zh-CN" sz="3600" dirty="0" smtClean="0"/>
          </a:p>
          <a:p>
            <a:pPr lvl="1"/>
            <a:r>
              <a:rPr lang="en-US" altLang="zh-CN" sz="3200" dirty="0" smtClean="0"/>
              <a:t>4 periods</a:t>
            </a:r>
          </a:p>
          <a:p>
            <a:pPr lvl="1"/>
            <a:endParaRPr lang="en-US" altLang="zh-CN" sz="3200" dirty="0" smtClean="0"/>
          </a:p>
          <a:p>
            <a:endParaRPr lang="zh-CN" alt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单元整体设计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2800" dirty="0" smtClean="0"/>
              <a:t>教学</a:t>
            </a:r>
            <a:r>
              <a:rPr lang="zh-CN" altLang="en-US" sz="2800" dirty="0" smtClean="0"/>
              <a:t>目标</a:t>
            </a:r>
            <a:endParaRPr lang="en-US" altLang="zh-CN" sz="2800" dirty="0" smtClean="0"/>
          </a:p>
          <a:p>
            <a:pPr lvl="1"/>
            <a:r>
              <a:rPr lang="en-US" altLang="zh-CN" sz="2400" dirty="0" smtClean="0"/>
              <a:t>help students expand vocabulary of science and methods and consolidate the vocabulary</a:t>
            </a:r>
          </a:p>
          <a:p>
            <a:pPr lvl="1"/>
            <a:r>
              <a:rPr lang="en-US" altLang="zh-CN" sz="2400" dirty="0" smtClean="0"/>
              <a:t>explain linguistic features of scientific writing to students so that they can have a better understanding of them</a:t>
            </a:r>
          </a:p>
          <a:p>
            <a:pPr lvl="1"/>
            <a:r>
              <a:rPr lang="en-US" altLang="zh-CN" sz="2400" dirty="0" smtClean="0"/>
              <a:t>guide students to explain characteristics of science</a:t>
            </a:r>
          </a:p>
          <a:p>
            <a:pPr lvl="1"/>
            <a:r>
              <a:rPr lang="en-US" altLang="zh-CN" sz="2400" dirty="0" smtClean="0"/>
              <a:t>encourage students to observe a natural phenomenon in daily life and explain it in a scientific way</a:t>
            </a:r>
          </a:p>
          <a:p>
            <a:pPr lvl="1"/>
            <a:r>
              <a:rPr lang="en-US" altLang="zh-CN" sz="2400" dirty="0" smtClean="0"/>
              <a:t>let students make </a:t>
            </a:r>
            <a:r>
              <a:rPr lang="en-US" altLang="zh-CN" sz="2400" b="1" dirty="0" smtClean="0"/>
              <a:t>a group presentation on a natural phenomenon</a:t>
            </a:r>
            <a:r>
              <a:rPr lang="en-US" altLang="zh-CN" sz="2400" dirty="0" smtClean="0"/>
              <a:t> to the class and make comments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单元整体设计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材料选择</a:t>
            </a:r>
            <a:endParaRPr lang="en-US" altLang="zh-CN" sz="3200" dirty="0" smtClean="0"/>
          </a:p>
          <a:p>
            <a:pPr lvl="1"/>
            <a:r>
              <a:rPr lang="en-US" altLang="zh-CN" sz="2800" dirty="0" smtClean="0"/>
              <a:t>SARS (select, adapt, re-organization, supplement)</a:t>
            </a:r>
          </a:p>
          <a:p>
            <a:pPr lvl="1"/>
            <a:endParaRPr lang="en-US" altLang="zh-CN" sz="2800" dirty="0" smtClean="0"/>
          </a:p>
          <a:p>
            <a:r>
              <a:rPr lang="zh-CN" altLang="en-US" sz="3200" dirty="0" smtClean="0"/>
              <a:t>教学活动设计</a:t>
            </a:r>
            <a:endParaRPr lang="en-US" altLang="zh-CN" sz="3200" dirty="0" smtClean="0"/>
          </a:p>
          <a:p>
            <a:pPr lvl="1"/>
            <a:r>
              <a:rPr lang="en-US" altLang="zh-CN" sz="2800" dirty="0" smtClean="0"/>
              <a:t>pair work</a:t>
            </a:r>
          </a:p>
          <a:p>
            <a:pPr lvl="1"/>
            <a:r>
              <a:rPr lang="en-US" altLang="zh-CN" sz="2800" dirty="0" smtClean="0"/>
              <a:t>group discussion</a:t>
            </a:r>
          </a:p>
          <a:p>
            <a:pPr lvl="1"/>
            <a:r>
              <a:rPr lang="en-US" altLang="zh-CN" sz="2800" dirty="0" smtClean="0"/>
              <a:t>group presentation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单元整体设计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3200" dirty="0" smtClean="0"/>
              <a:t>教学流程设计</a:t>
            </a:r>
            <a:endParaRPr lang="en-US" altLang="zh-CN" sz="3200" dirty="0" smtClean="0"/>
          </a:p>
          <a:p>
            <a:pPr lvl="1"/>
            <a:r>
              <a:rPr lang="en-US" altLang="zh-CN" sz="2800" dirty="0" err="1" smtClean="0"/>
              <a:t>iPrepare</a:t>
            </a:r>
            <a:r>
              <a:rPr lang="zh-CN" altLang="en-US" sz="2800" dirty="0" smtClean="0"/>
              <a:t> （</a:t>
            </a:r>
            <a:r>
              <a:rPr lang="en-US" altLang="zh-CN" sz="2800" dirty="0" smtClean="0"/>
              <a:t>30’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2"/>
            <a:r>
              <a:rPr lang="en-US" altLang="zh-CN" sz="2800" dirty="0" smtClean="0"/>
              <a:t>video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viewing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(warm-up)</a:t>
            </a:r>
          </a:p>
          <a:p>
            <a:pPr lvl="3"/>
            <a:r>
              <a:rPr lang="zh-CN" altLang="en-US" sz="2800" dirty="0" smtClean="0"/>
              <a:t>教学材料：</a:t>
            </a:r>
            <a:r>
              <a:rPr lang="en-US" altLang="zh-CN" sz="2800" dirty="0" smtClean="0"/>
              <a:t>Why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is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yawning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contagious?</a:t>
            </a:r>
          </a:p>
          <a:p>
            <a:pPr lvl="2"/>
            <a:r>
              <a:rPr lang="en-US" altLang="zh-CN" sz="2800" dirty="0" smtClean="0"/>
              <a:t>gap finding</a:t>
            </a:r>
          </a:p>
          <a:p>
            <a:pPr lvl="2"/>
            <a:r>
              <a:rPr lang="en-US" altLang="zh-CN" sz="2800" dirty="0" smtClean="0"/>
              <a:t>learning objectives (unit project)</a:t>
            </a:r>
          </a:p>
          <a:p>
            <a:pPr lvl="3"/>
            <a:r>
              <a:rPr lang="en-US" altLang="zh-CN" sz="2800" dirty="0" smtClean="0"/>
              <a:t>group presentation: explaining a natural phenomenon </a:t>
            </a:r>
            <a:r>
              <a:rPr lang="en-US" altLang="zh-CN" sz="2800" b="1" dirty="0" smtClean="0"/>
              <a:t>in a scientific way</a:t>
            </a:r>
          </a:p>
          <a:p>
            <a:pPr lvl="3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单元整体设计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59142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教学流程设计</a:t>
            </a:r>
            <a:endParaRPr lang="en-US" altLang="zh-CN" sz="3200" dirty="0" smtClean="0"/>
          </a:p>
          <a:p>
            <a:pPr lvl="1"/>
            <a:r>
              <a:rPr lang="en-US" altLang="zh-CN" sz="2800" dirty="0" err="1" smtClean="0"/>
              <a:t>iExplore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(45’)</a:t>
            </a:r>
          </a:p>
          <a:p>
            <a:pPr lvl="2"/>
            <a:r>
              <a:rPr lang="en-US" altLang="zh-CN" sz="2800" dirty="0" smtClean="0"/>
              <a:t>Understanding the text</a:t>
            </a:r>
          </a:p>
          <a:p>
            <a:pPr lvl="2"/>
            <a:r>
              <a:rPr lang="en-US" altLang="zh-CN" sz="2800" dirty="0" smtClean="0"/>
              <a:t>Building your language</a:t>
            </a:r>
          </a:p>
        </p:txBody>
      </p:sp>
      <p:sp>
        <p:nvSpPr>
          <p:cNvPr id="4" name="矩形 3"/>
          <p:cNvSpPr/>
          <p:nvPr/>
        </p:nvSpPr>
        <p:spPr>
          <a:xfrm>
            <a:off x="1500166" y="3714752"/>
            <a:ext cx="407196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Subjects of science: phenomena in the external world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500166" y="4572008"/>
            <a:ext cx="407196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One method of doing science: hypothesis and experiments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00166" y="5429264"/>
            <a:ext cx="407196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Language of science: mathematics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6429388" y="3571876"/>
            <a:ext cx="1000132" cy="9286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500" dirty="0" smtClean="0"/>
              <a:t>Who</a:t>
            </a:r>
          </a:p>
          <a:p>
            <a:pPr algn="ctr"/>
            <a:r>
              <a:rPr lang="en-US" altLang="zh-CN" sz="1500" dirty="0" smtClean="0"/>
              <a:t>&amp;</a:t>
            </a:r>
          </a:p>
          <a:p>
            <a:pPr algn="ctr"/>
            <a:r>
              <a:rPr lang="en-US" altLang="zh-CN" sz="1500" dirty="0" smtClean="0"/>
              <a:t>What</a:t>
            </a:r>
            <a:endParaRPr lang="zh-CN" altLang="en-US" sz="1500" dirty="0"/>
          </a:p>
        </p:txBody>
      </p:sp>
      <p:sp>
        <p:nvSpPr>
          <p:cNvPr id="9" name="椭圆 8"/>
          <p:cNvSpPr/>
          <p:nvPr/>
        </p:nvSpPr>
        <p:spPr>
          <a:xfrm>
            <a:off x="6500826" y="4857760"/>
            <a:ext cx="1000132" cy="9286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500" dirty="0" smtClean="0"/>
              <a:t>How</a:t>
            </a:r>
            <a:endParaRPr lang="zh-CN" altLang="en-US" sz="1500" dirty="0"/>
          </a:p>
        </p:txBody>
      </p:sp>
      <p:sp>
        <p:nvSpPr>
          <p:cNvPr id="10" name="右箭头 9"/>
          <p:cNvSpPr/>
          <p:nvPr/>
        </p:nvSpPr>
        <p:spPr>
          <a:xfrm>
            <a:off x="5786446" y="3929066"/>
            <a:ext cx="571504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 rot="1342268">
            <a:off x="5786446" y="4899942"/>
            <a:ext cx="571504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 rot="19748700">
            <a:off x="5843369" y="5596012"/>
            <a:ext cx="571504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单元整体设计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187704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教学流程设计</a:t>
            </a:r>
            <a:endParaRPr lang="en-US" altLang="zh-CN" sz="3200" dirty="0" smtClean="0"/>
          </a:p>
          <a:p>
            <a:pPr lvl="1"/>
            <a:r>
              <a:rPr lang="en-US" altLang="zh-CN" sz="2800" dirty="0" err="1" smtClean="0"/>
              <a:t>iExplore</a:t>
            </a:r>
            <a:r>
              <a:rPr lang="en-US" altLang="zh-CN" sz="2800" dirty="0" smtClean="0"/>
              <a:t> 2 (45’)</a:t>
            </a:r>
          </a:p>
          <a:p>
            <a:pPr lvl="2"/>
            <a:r>
              <a:rPr lang="en-US" altLang="zh-CN" sz="2600" dirty="0" smtClean="0"/>
              <a:t>Understanding the text</a:t>
            </a:r>
          </a:p>
          <a:p>
            <a:pPr lvl="2"/>
            <a:r>
              <a:rPr lang="en-US" altLang="zh-CN" sz="2600" dirty="0" smtClean="0"/>
              <a:t>linguistic features of scientific writing</a:t>
            </a:r>
            <a:endParaRPr lang="zh-CN" altLang="en-US" sz="2600" dirty="0"/>
          </a:p>
        </p:txBody>
      </p:sp>
      <p:sp>
        <p:nvSpPr>
          <p:cNvPr id="4" name="矩形 3"/>
          <p:cNvSpPr/>
          <p:nvPr/>
        </p:nvSpPr>
        <p:spPr>
          <a:xfrm>
            <a:off x="1071538" y="3714752"/>
            <a:ext cx="407196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The phenomenon of coffee rings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71538" y="4572008"/>
            <a:ext cx="407196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Two experiments that explored the phenomenon of coffee rings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71538" y="5429264"/>
            <a:ext cx="407196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Explanation of the convection cells in hot coffee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6143636" y="3643314"/>
            <a:ext cx="2714644" cy="7143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500" dirty="0" smtClean="0"/>
              <a:t>define key terms</a:t>
            </a:r>
            <a:endParaRPr lang="zh-CN" altLang="en-US" sz="1500" dirty="0"/>
          </a:p>
        </p:txBody>
      </p:sp>
      <p:sp>
        <p:nvSpPr>
          <p:cNvPr id="8" name="椭圆 7"/>
          <p:cNvSpPr/>
          <p:nvPr/>
        </p:nvSpPr>
        <p:spPr>
          <a:xfrm>
            <a:off x="6215074" y="4500570"/>
            <a:ext cx="2714644" cy="7143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500" dirty="0" smtClean="0"/>
              <a:t>explain the hypothesis and experiment</a:t>
            </a:r>
            <a:endParaRPr lang="zh-CN" altLang="en-US" sz="1500" dirty="0"/>
          </a:p>
        </p:txBody>
      </p:sp>
      <p:sp>
        <p:nvSpPr>
          <p:cNvPr id="9" name="右箭头 8"/>
          <p:cNvSpPr/>
          <p:nvPr/>
        </p:nvSpPr>
        <p:spPr>
          <a:xfrm>
            <a:off x="5357818" y="3929066"/>
            <a:ext cx="571504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143636" y="5357826"/>
            <a:ext cx="2786082" cy="7143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500" dirty="0" smtClean="0"/>
              <a:t>explain the question and discuss implications</a:t>
            </a:r>
            <a:endParaRPr lang="zh-CN" altLang="en-US" sz="1500" dirty="0"/>
          </a:p>
        </p:txBody>
      </p:sp>
      <p:sp>
        <p:nvSpPr>
          <p:cNvPr id="13" name="右箭头 12"/>
          <p:cNvSpPr/>
          <p:nvPr/>
        </p:nvSpPr>
        <p:spPr>
          <a:xfrm>
            <a:off x="5429256" y="4786322"/>
            <a:ext cx="571504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5429256" y="5572140"/>
            <a:ext cx="571504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单元整体设计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3200" dirty="0" smtClean="0"/>
              <a:t>教学流程设计</a:t>
            </a:r>
            <a:endParaRPr lang="en-US" altLang="zh-CN" sz="3200" dirty="0" smtClean="0"/>
          </a:p>
          <a:p>
            <a:pPr lvl="1"/>
            <a:r>
              <a:rPr lang="en-US" altLang="zh-CN" sz="2800" dirty="0" err="1" smtClean="0"/>
              <a:t>iProduce</a:t>
            </a:r>
            <a:r>
              <a:rPr lang="en-US" altLang="zh-CN" sz="2800" dirty="0" smtClean="0"/>
              <a:t> (60’)</a:t>
            </a:r>
          </a:p>
          <a:p>
            <a:pPr lvl="2"/>
            <a:r>
              <a:rPr lang="en-US" altLang="zh-CN" sz="2800" dirty="0" smtClean="0"/>
              <a:t>a 10-min group presentation, 5 groups</a:t>
            </a:r>
          </a:p>
          <a:p>
            <a:pPr lvl="2"/>
            <a:r>
              <a:rPr lang="en-US" altLang="zh-CN" sz="2800" dirty="0" smtClean="0"/>
              <a:t>evaluation (peer &amp; instructor)</a:t>
            </a:r>
          </a:p>
          <a:p>
            <a:pPr lvl="3"/>
            <a:r>
              <a:rPr lang="en-US" altLang="zh-CN" sz="2800" dirty="0" smtClean="0"/>
              <a:t>general structure</a:t>
            </a:r>
          </a:p>
          <a:p>
            <a:pPr lvl="3"/>
            <a:r>
              <a:rPr lang="en-US" altLang="zh-CN" sz="2800" dirty="0" smtClean="0"/>
              <a:t>linguistic features</a:t>
            </a:r>
          </a:p>
          <a:p>
            <a:pPr lvl="2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镇">
  <a:themeElements>
    <a:clrScheme name="市镇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镇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市镇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市镇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348</Words>
  <PresentationFormat>全屏显示(4:3)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市镇</vt:lpstr>
      <vt:lpstr>1_市镇</vt:lpstr>
      <vt:lpstr>Science and Methods</vt:lpstr>
      <vt:lpstr>Unit 3 Science and Methods</vt:lpstr>
      <vt:lpstr>单元整体设计</vt:lpstr>
      <vt:lpstr>单元整体设计</vt:lpstr>
      <vt:lpstr>单元整体设计</vt:lpstr>
      <vt:lpstr>单元整体设计</vt:lpstr>
      <vt:lpstr>单元整体设计</vt:lpstr>
      <vt:lpstr>单元整体设计</vt:lpstr>
      <vt:lpstr>单元整体设计</vt:lpstr>
      <vt:lpstr>课堂教学演示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Methods</dc:title>
  <dc:creator>Administrator</dc:creator>
  <cp:lastModifiedBy>archer</cp:lastModifiedBy>
  <cp:revision>24</cp:revision>
  <dcterms:created xsi:type="dcterms:W3CDTF">2015-07-17T00:15:13Z</dcterms:created>
  <dcterms:modified xsi:type="dcterms:W3CDTF">2015-07-17T04:05:09Z</dcterms:modified>
</cp:coreProperties>
</file>